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6"/>
  </p:notesMasterIdLst>
  <p:sldIdLst>
    <p:sldId id="322" r:id="rId5"/>
    <p:sldId id="308" r:id="rId6"/>
    <p:sldId id="2147473696" r:id="rId7"/>
    <p:sldId id="2145707397" r:id="rId8"/>
    <p:sldId id="2145706657" r:id="rId9"/>
    <p:sldId id="2147471243" r:id="rId10"/>
    <p:sldId id="2145705780" r:id="rId11"/>
    <p:sldId id="2145705776" r:id="rId12"/>
    <p:sldId id="2145707409" r:id="rId13"/>
    <p:sldId id="2145707407" r:id="rId14"/>
    <p:sldId id="2145707399" r:id="rId15"/>
    <p:sldId id="325" r:id="rId16"/>
    <p:sldId id="326" r:id="rId17"/>
    <p:sldId id="327" r:id="rId18"/>
    <p:sldId id="334" r:id="rId19"/>
    <p:sldId id="2145707412" r:id="rId20"/>
    <p:sldId id="2145707413" r:id="rId21"/>
    <p:sldId id="1993219442" r:id="rId22"/>
    <p:sldId id="2145707411" r:id="rId23"/>
    <p:sldId id="2145706661" r:id="rId24"/>
    <p:sldId id="31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9FABB07-A576-4015-8D71-7336B5DAE8C1}">
          <p14:sldIdLst>
            <p14:sldId id="322"/>
            <p14:sldId id="308"/>
            <p14:sldId id="2147473696"/>
            <p14:sldId id="2145707397"/>
          </p14:sldIdLst>
        </p14:section>
        <p14:section name="PrEP in Specific Populations" id="{4B468A47-B5F1-4B79-A575-F2DBF5B72B37}">
          <p14:sldIdLst>
            <p14:sldId id="2145706657"/>
            <p14:sldId id="2147471243"/>
            <p14:sldId id="2145705780"/>
            <p14:sldId id="2145705776"/>
            <p14:sldId id="2145707409"/>
            <p14:sldId id="2145707407"/>
          </p14:sldIdLst>
        </p14:section>
        <p14:section name="Baseline Testing and Monitoring" id="{0019AB3C-B8A3-47CC-B6B7-54E1AAC612EB}">
          <p14:sldIdLst>
            <p14:sldId id="2145707399"/>
            <p14:sldId id="325"/>
          </p14:sldIdLst>
        </p14:section>
        <p14:section name="Adverse Effects" id="{18B4FA20-A157-4AEF-A183-CE0050E7DBFF}">
          <p14:sldIdLst>
            <p14:sldId id="326"/>
          </p14:sldIdLst>
        </p14:section>
        <p14:section name="PrEP Individualization" id="{0A89B28E-BB6F-4A91-B132-07183BBE5A93}">
          <p14:sldIdLst>
            <p14:sldId id="327"/>
            <p14:sldId id="334"/>
            <p14:sldId id="2145707412"/>
            <p14:sldId id="2145707413"/>
            <p14:sldId id="1993219442"/>
            <p14:sldId id="2145707411"/>
            <p14:sldId id="2145706661"/>
            <p14:sldId id="31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Taryn Gross" initials="TG" lastIdx="1" clrIdx="6"/>
  <p:cmAuthor id="1" name="Kimberly Miller" initials="KM" lastIdx="24" clrIdx="0">
    <p:extLst>
      <p:ext uri="{19B8F6BF-5375-455C-9EA6-DF929625EA0E}">
        <p15:presenceInfo xmlns:p15="http://schemas.microsoft.com/office/powerpoint/2012/main" userId="S::kmiller@cealliance.com::c1d5177f-57c4-4375-b22a-665aabe1eb70" providerId="AD"/>
      </p:ext>
    </p:extLst>
  </p:cmAuthor>
  <p:cmAuthor id="8" name="Jennifer Eimers" initials="JE" lastIdx="2" clrIdx="7">
    <p:extLst>
      <p:ext uri="{19B8F6BF-5375-455C-9EA6-DF929625EA0E}">
        <p15:presenceInfo xmlns:p15="http://schemas.microsoft.com/office/powerpoint/2012/main" userId="S::jeimers@clinicaloptions.com::e496f3f7-6a48-4339-9b0c-9f426a43f948" providerId="AD"/>
      </p:ext>
    </p:extLst>
  </p:cmAuthor>
  <p:cmAuthor id="2" name="Zachary Schwartz" initials="ZS" lastIdx="38" clrIdx="1">
    <p:extLst>
      <p:ext uri="{19B8F6BF-5375-455C-9EA6-DF929625EA0E}">
        <p15:presenceInfo xmlns:p15="http://schemas.microsoft.com/office/powerpoint/2012/main" userId="S::zschwartz@clinicaloptions.com::64648e91-b212-4092-bee8-eff2e880b6f9" providerId="AD"/>
      </p:ext>
    </p:extLst>
  </p:cmAuthor>
  <p:cmAuthor id="3" name="jmeredith" initials="j" lastIdx="1" clrIdx="2">
    <p:extLst>
      <p:ext uri="{19B8F6BF-5375-455C-9EA6-DF929625EA0E}">
        <p15:presenceInfo xmlns:p15="http://schemas.microsoft.com/office/powerpoint/2012/main" userId="jmeredith" providerId="None"/>
      </p:ext>
    </p:extLst>
  </p:cmAuthor>
  <p:cmAuthor id="4" name="Melanie Couton" initials="MC" lastIdx="5" clrIdx="3">
    <p:extLst>
      <p:ext uri="{19B8F6BF-5375-455C-9EA6-DF929625EA0E}">
        <p15:presenceInfo xmlns:p15="http://schemas.microsoft.com/office/powerpoint/2012/main" userId="ef8730672ba86646" providerId="Windows Live"/>
      </p:ext>
    </p:extLst>
  </p:cmAuthor>
  <p:cmAuthor id="5" name="Hillary Tunggal" initials="HT" lastIdx="25" clrIdx="4">
    <p:extLst>
      <p:ext uri="{19B8F6BF-5375-455C-9EA6-DF929625EA0E}">
        <p15:presenceInfo xmlns:p15="http://schemas.microsoft.com/office/powerpoint/2012/main" userId="S::htunggal@cealliance.com::ad64bda3-5530-4833-84b4-5d3ed1bf5c1c" providerId="AD"/>
      </p:ext>
    </p:extLst>
  </p:cmAuthor>
  <p:cmAuthor id="6" name=" " initials="MAC"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a:srgbClr val="0082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CF3070-434F-497C-9A60-C28CD1A824EF}" v="5" dt="2025-05-29T21:22:56.036"/>
    <p1510:client id="{3725854D-690C-4AD6-B3A9-2F7F1FE8D49C}" v="15" dt="2025-05-29T16:44:13.6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184" autoAdjust="0"/>
  </p:normalViewPr>
  <p:slideViewPr>
    <p:cSldViewPr snapToGrid="0">
      <p:cViewPr varScale="1">
        <p:scale>
          <a:sx n="103" d="100"/>
          <a:sy n="103" d="100"/>
        </p:scale>
        <p:origin x="1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diagrams/_rels/data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B51F60-7B3C-47DF-A8E8-0648BAFF6C9A}"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n-US"/>
        </a:p>
      </dgm:t>
    </dgm:pt>
    <dgm:pt modelId="{70241BC1-B0A0-442D-A31A-0F7E916442A4}">
      <dgm:prSet phldrT="[Text]" custT="1"/>
      <dgm:spPr>
        <a:ln>
          <a:noFill/>
        </a:ln>
      </dgm:spPr>
      <dgm:t>
        <a:bodyPr/>
        <a:lstStyle/>
        <a:p>
          <a:r>
            <a:rPr lang="en-US" sz="2400"/>
            <a:t>Most guidelines recommend an initial assessment of HCV infection with Anti-HCV testing, but not mandatory</a:t>
          </a:r>
        </a:p>
      </dgm:t>
    </dgm:pt>
    <dgm:pt modelId="{78D5B71E-6B62-4B00-89B8-B203B30E6D10}" type="parTrans" cxnId="{A168BB73-BADB-4B5F-848C-0EDBABB96F8A}">
      <dgm:prSet/>
      <dgm:spPr/>
      <dgm:t>
        <a:bodyPr/>
        <a:lstStyle/>
        <a:p>
          <a:endParaRPr lang="en-US" sz="1600"/>
        </a:p>
      </dgm:t>
    </dgm:pt>
    <dgm:pt modelId="{56F127CC-31DF-4C81-84EE-2366CC2BE350}" type="sibTrans" cxnId="{A168BB73-BADB-4B5F-848C-0EDBABB96F8A}">
      <dgm:prSet/>
      <dgm:spPr/>
      <dgm:t>
        <a:bodyPr/>
        <a:lstStyle/>
        <a:p>
          <a:endParaRPr lang="en-US" sz="1600"/>
        </a:p>
      </dgm:t>
    </dgm:pt>
    <dgm:pt modelId="{82067DDA-F186-48AD-B25A-0BE51EBA7773}">
      <dgm:prSet phldrT="[Text]" custT="1"/>
      <dgm:spPr>
        <a:ln>
          <a:noFill/>
        </a:ln>
      </dgm:spPr>
      <dgm:t>
        <a:bodyPr/>
        <a:lstStyle/>
        <a:p>
          <a:r>
            <a:rPr lang="en-US" sz="2400"/>
            <a:t>For individuals with chronic HCV infection: linkage to appropriate </a:t>
          </a:r>
          <a:r>
            <a:rPr lang="en-US" sz="2400" b="1"/>
            <a:t>treatment </a:t>
          </a:r>
          <a:r>
            <a:rPr lang="en-US" sz="2400"/>
            <a:t>should be established</a:t>
          </a:r>
        </a:p>
      </dgm:t>
    </dgm:pt>
    <dgm:pt modelId="{0653D258-7BB4-4EEB-8009-5EA3246ADA83}" type="parTrans" cxnId="{2792C9E8-1E3D-4578-83B6-641543E1C60E}">
      <dgm:prSet/>
      <dgm:spPr>
        <a:ln>
          <a:solidFill>
            <a:schemeClr val="bg1"/>
          </a:solidFill>
        </a:ln>
      </dgm:spPr>
      <dgm:t>
        <a:bodyPr/>
        <a:lstStyle/>
        <a:p>
          <a:endParaRPr lang="en-US" sz="1600"/>
        </a:p>
      </dgm:t>
    </dgm:pt>
    <dgm:pt modelId="{4512C9A7-4A85-40AB-A4F4-A7267C0195C6}" type="sibTrans" cxnId="{2792C9E8-1E3D-4578-83B6-641543E1C60E}">
      <dgm:prSet/>
      <dgm:spPr/>
      <dgm:t>
        <a:bodyPr/>
        <a:lstStyle/>
        <a:p>
          <a:endParaRPr lang="en-US" sz="1600"/>
        </a:p>
      </dgm:t>
    </dgm:pt>
    <dgm:pt modelId="{54C402D2-431A-4C3E-B43E-870A6E5B2594}">
      <dgm:prSet phldrT="[Text]" custT="1"/>
      <dgm:spPr>
        <a:ln>
          <a:noFill/>
        </a:ln>
      </dgm:spPr>
      <dgm:t>
        <a:bodyPr/>
        <a:lstStyle/>
        <a:p>
          <a:r>
            <a:rPr lang="en-US" sz="2400"/>
            <a:t>For individuals without chronic HCV infection: </a:t>
          </a:r>
          <a:r>
            <a:rPr lang="en-US" sz="2400" b="1"/>
            <a:t>counseling</a:t>
          </a:r>
          <a:r>
            <a:rPr lang="en-US" sz="2400"/>
            <a:t> should be provided to reduce the risk </a:t>
          </a:r>
          <a:br>
            <a:rPr lang="en-US" sz="2400"/>
          </a:br>
          <a:r>
            <a:rPr lang="en-US" sz="2400"/>
            <a:t>of HCV acquisition</a:t>
          </a:r>
        </a:p>
      </dgm:t>
    </dgm:pt>
    <dgm:pt modelId="{4E606124-B342-453C-B41A-30A21951E93A}" type="parTrans" cxnId="{F309FE2F-F8CD-44F3-AEEB-2ABB2C6F6334}">
      <dgm:prSet/>
      <dgm:spPr>
        <a:ln>
          <a:solidFill>
            <a:schemeClr val="bg1"/>
          </a:solidFill>
        </a:ln>
      </dgm:spPr>
      <dgm:t>
        <a:bodyPr/>
        <a:lstStyle/>
        <a:p>
          <a:endParaRPr lang="en-US" sz="1600"/>
        </a:p>
      </dgm:t>
    </dgm:pt>
    <dgm:pt modelId="{A8D8C860-E3D8-4CE3-A9FF-945C9DF1BA16}" type="sibTrans" cxnId="{F309FE2F-F8CD-44F3-AEEB-2ABB2C6F6334}">
      <dgm:prSet/>
      <dgm:spPr/>
      <dgm:t>
        <a:bodyPr/>
        <a:lstStyle/>
        <a:p>
          <a:endParaRPr lang="en-US" sz="1600"/>
        </a:p>
      </dgm:t>
    </dgm:pt>
    <dgm:pt modelId="{E1B3799E-D936-4776-B4EA-31A394FE3D4E}" type="pres">
      <dgm:prSet presAssocID="{D7B51F60-7B3C-47DF-A8E8-0648BAFF6C9A}" presName="hierChild1" presStyleCnt="0">
        <dgm:presLayoutVars>
          <dgm:orgChart val="1"/>
          <dgm:chPref val="1"/>
          <dgm:dir/>
          <dgm:animOne val="branch"/>
          <dgm:animLvl val="lvl"/>
          <dgm:resizeHandles/>
        </dgm:presLayoutVars>
      </dgm:prSet>
      <dgm:spPr/>
    </dgm:pt>
    <dgm:pt modelId="{5F32CF30-0049-414E-86F8-0D351CCB2939}" type="pres">
      <dgm:prSet presAssocID="{70241BC1-B0A0-442D-A31A-0F7E916442A4}" presName="hierRoot1" presStyleCnt="0">
        <dgm:presLayoutVars>
          <dgm:hierBranch val="init"/>
        </dgm:presLayoutVars>
      </dgm:prSet>
      <dgm:spPr/>
    </dgm:pt>
    <dgm:pt modelId="{77BAA2D1-B91B-44D0-8345-271432F7B35F}" type="pres">
      <dgm:prSet presAssocID="{70241BC1-B0A0-442D-A31A-0F7E916442A4}" presName="rootComposite1" presStyleCnt="0"/>
      <dgm:spPr/>
    </dgm:pt>
    <dgm:pt modelId="{D12A486F-BB67-44AB-8472-59F62B49F8A1}" type="pres">
      <dgm:prSet presAssocID="{70241BC1-B0A0-442D-A31A-0F7E916442A4}" presName="rootText1" presStyleLbl="node0" presStyleIdx="0" presStyleCnt="1" custLinFactNeighborY="3432">
        <dgm:presLayoutVars>
          <dgm:chPref val="3"/>
        </dgm:presLayoutVars>
      </dgm:prSet>
      <dgm:spPr/>
    </dgm:pt>
    <dgm:pt modelId="{F550DCD8-E957-4B1D-8A7F-1CE47473D979}" type="pres">
      <dgm:prSet presAssocID="{70241BC1-B0A0-442D-A31A-0F7E916442A4}" presName="rootConnector1" presStyleLbl="node1" presStyleIdx="0" presStyleCnt="0"/>
      <dgm:spPr/>
    </dgm:pt>
    <dgm:pt modelId="{A501C0F3-598D-496A-83AD-F0D48680F228}" type="pres">
      <dgm:prSet presAssocID="{70241BC1-B0A0-442D-A31A-0F7E916442A4}" presName="hierChild2" presStyleCnt="0"/>
      <dgm:spPr/>
    </dgm:pt>
    <dgm:pt modelId="{6537F6EC-475F-4C44-A0F5-20C4014AAAB1}" type="pres">
      <dgm:prSet presAssocID="{0653D258-7BB4-4EEB-8009-5EA3246ADA83}" presName="Name37" presStyleLbl="parChTrans1D2" presStyleIdx="0" presStyleCnt="2"/>
      <dgm:spPr/>
    </dgm:pt>
    <dgm:pt modelId="{D473F5B7-3D0A-458B-8C00-4F5584702079}" type="pres">
      <dgm:prSet presAssocID="{82067DDA-F186-48AD-B25A-0BE51EBA7773}" presName="hierRoot2" presStyleCnt="0">
        <dgm:presLayoutVars>
          <dgm:hierBranch val="init"/>
        </dgm:presLayoutVars>
      </dgm:prSet>
      <dgm:spPr/>
    </dgm:pt>
    <dgm:pt modelId="{298F9179-12FB-46A4-9850-69534CBFB5C9}" type="pres">
      <dgm:prSet presAssocID="{82067DDA-F186-48AD-B25A-0BE51EBA7773}" presName="rootComposite" presStyleCnt="0"/>
      <dgm:spPr/>
    </dgm:pt>
    <dgm:pt modelId="{F4D062AA-BE6D-4108-AEFA-0444F117E7B0}" type="pres">
      <dgm:prSet presAssocID="{82067DDA-F186-48AD-B25A-0BE51EBA7773}" presName="rootText" presStyleLbl="node2" presStyleIdx="0" presStyleCnt="2">
        <dgm:presLayoutVars>
          <dgm:chPref val="3"/>
        </dgm:presLayoutVars>
      </dgm:prSet>
      <dgm:spPr/>
    </dgm:pt>
    <dgm:pt modelId="{B8FB9CBF-EF84-4AFB-A863-C608EA4C4FBA}" type="pres">
      <dgm:prSet presAssocID="{82067DDA-F186-48AD-B25A-0BE51EBA7773}" presName="rootConnector" presStyleLbl="node2" presStyleIdx="0" presStyleCnt="2"/>
      <dgm:spPr/>
    </dgm:pt>
    <dgm:pt modelId="{1A1E968A-4C1A-4DB1-8A5F-43E8629BF544}" type="pres">
      <dgm:prSet presAssocID="{82067DDA-F186-48AD-B25A-0BE51EBA7773}" presName="hierChild4" presStyleCnt="0"/>
      <dgm:spPr/>
    </dgm:pt>
    <dgm:pt modelId="{493734FF-544E-4CBB-87EA-AB8F1A16E9A8}" type="pres">
      <dgm:prSet presAssocID="{82067DDA-F186-48AD-B25A-0BE51EBA7773}" presName="hierChild5" presStyleCnt="0"/>
      <dgm:spPr/>
    </dgm:pt>
    <dgm:pt modelId="{C3C50D3F-1C2A-4926-8756-BB99AF478D54}" type="pres">
      <dgm:prSet presAssocID="{4E606124-B342-453C-B41A-30A21951E93A}" presName="Name37" presStyleLbl="parChTrans1D2" presStyleIdx="1" presStyleCnt="2"/>
      <dgm:spPr/>
    </dgm:pt>
    <dgm:pt modelId="{51C5A898-209C-4F42-A23A-388E4047FE60}" type="pres">
      <dgm:prSet presAssocID="{54C402D2-431A-4C3E-B43E-870A6E5B2594}" presName="hierRoot2" presStyleCnt="0">
        <dgm:presLayoutVars>
          <dgm:hierBranch val="init"/>
        </dgm:presLayoutVars>
      </dgm:prSet>
      <dgm:spPr/>
    </dgm:pt>
    <dgm:pt modelId="{CE40AB27-F7ED-4283-97FC-22D5FFBE03E5}" type="pres">
      <dgm:prSet presAssocID="{54C402D2-431A-4C3E-B43E-870A6E5B2594}" presName="rootComposite" presStyleCnt="0"/>
      <dgm:spPr/>
    </dgm:pt>
    <dgm:pt modelId="{B70C6563-2D2D-4180-AF0B-ABEE4D09A1B2}" type="pres">
      <dgm:prSet presAssocID="{54C402D2-431A-4C3E-B43E-870A6E5B2594}" presName="rootText" presStyleLbl="node2" presStyleIdx="1" presStyleCnt="2">
        <dgm:presLayoutVars>
          <dgm:chPref val="3"/>
        </dgm:presLayoutVars>
      </dgm:prSet>
      <dgm:spPr/>
    </dgm:pt>
    <dgm:pt modelId="{A7BE46D4-7E18-4FFA-8285-847692FE2DAF}" type="pres">
      <dgm:prSet presAssocID="{54C402D2-431A-4C3E-B43E-870A6E5B2594}" presName="rootConnector" presStyleLbl="node2" presStyleIdx="1" presStyleCnt="2"/>
      <dgm:spPr/>
    </dgm:pt>
    <dgm:pt modelId="{DB52839E-6EB3-4EE9-8722-6767A694D70C}" type="pres">
      <dgm:prSet presAssocID="{54C402D2-431A-4C3E-B43E-870A6E5B2594}" presName="hierChild4" presStyleCnt="0"/>
      <dgm:spPr/>
    </dgm:pt>
    <dgm:pt modelId="{983244A6-E9A7-4652-8F91-7AB2ADDE97E4}" type="pres">
      <dgm:prSet presAssocID="{54C402D2-431A-4C3E-B43E-870A6E5B2594}" presName="hierChild5" presStyleCnt="0"/>
      <dgm:spPr/>
    </dgm:pt>
    <dgm:pt modelId="{E1136D72-0B12-40E0-B8C8-9A1704E94338}" type="pres">
      <dgm:prSet presAssocID="{70241BC1-B0A0-442D-A31A-0F7E916442A4}" presName="hierChild3" presStyleCnt="0"/>
      <dgm:spPr/>
    </dgm:pt>
  </dgm:ptLst>
  <dgm:cxnLst>
    <dgm:cxn modelId="{669C8400-C5DB-450C-AAC9-A8989EF45AB9}" type="presOf" srcId="{4E606124-B342-453C-B41A-30A21951E93A}" destId="{C3C50D3F-1C2A-4926-8756-BB99AF478D54}" srcOrd="0" destOrd="0" presId="urn:microsoft.com/office/officeart/2005/8/layout/orgChart1"/>
    <dgm:cxn modelId="{41A66A0A-3AB8-4FCD-B961-E7546265F3A1}" type="presOf" srcId="{82067DDA-F186-48AD-B25A-0BE51EBA7773}" destId="{B8FB9CBF-EF84-4AFB-A863-C608EA4C4FBA}" srcOrd="1" destOrd="0" presId="urn:microsoft.com/office/officeart/2005/8/layout/orgChart1"/>
    <dgm:cxn modelId="{F309FE2F-F8CD-44F3-AEEB-2ABB2C6F6334}" srcId="{70241BC1-B0A0-442D-A31A-0F7E916442A4}" destId="{54C402D2-431A-4C3E-B43E-870A6E5B2594}" srcOrd="1" destOrd="0" parTransId="{4E606124-B342-453C-B41A-30A21951E93A}" sibTransId="{A8D8C860-E3D8-4CE3-A9FF-945C9DF1BA16}"/>
    <dgm:cxn modelId="{170E2848-4743-4DC0-B001-5F88D56ABBB3}" type="presOf" srcId="{0653D258-7BB4-4EEB-8009-5EA3246ADA83}" destId="{6537F6EC-475F-4C44-A0F5-20C4014AAAB1}" srcOrd="0" destOrd="0" presId="urn:microsoft.com/office/officeart/2005/8/layout/orgChart1"/>
    <dgm:cxn modelId="{4EFDC971-514B-4FE9-B18B-91D76F248201}" type="presOf" srcId="{70241BC1-B0A0-442D-A31A-0F7E916442A4}" destId="{F550DCD8-E957-4B1D-8A7F-1CE47473D979}" srcOrd="1" destOrd="0" presId="urn:microsoft.com/office/officeart/2005/8/layout/orgChart1"/>
    <dgm:cxn modelId="{A168BB73-BADB-4B5F-848C-0EDBABB96F8A}" srcId="{D7B51F60-7B3C-47DF-A8E8-0648BAFF6C9A}" destId="{70241BC1-B0A0-442D-A31A-0F7E916442A4}" srcOrd="0" destOrd="0" parTransId="{78D5B71E-6B62-4B00-89B8-B203B30E6D10}" sibTransId="{56F127CC-31DF-4C81-84EE-2366CC2BE350}"/>
    <dgm:cxn modelId="{2608E953-B8BF-43F1-91C5-8D137FEAE982}" type="presOf" srcId="{D7B51F60-7B3C-47DF-A8E8-0648BAFF6C9A}" destId="{E1B3799E-D936-4776-B4EA-31A394FE3D4E}" srcOrd="0" destOrd="0" presId="urn:microsoft.com/office/officeart/2005/8/layout/orgChart1"/>
    <dgm:cxn modelId="{103D8156-647F-4268-8A02-B04C50A25C28}" type="presOf" srcId="{70241BC1-B0A0-442D-A31A-0F7E916442A4}" destId="{D12A486F-BB67-44AB-8472-59F62B49F8A1}" srcOrd="0" destOrd="0" presId="urn:microsoft.com/office/officeart/2005/8/layout/orgChart1"/>
    <dgm:cxn modelId="{27EA3E7E-B84C-487C-980E-8D16A5752C78}" type="presOf" srcId="{54C402D2-431A-4C3E-B43E-870A6E5B2594}" destId="{A7BE46D4-7E18-4FFA-8285-847692FE2DAF}" srcOrd="1" destOrd="0" presId="urn:microsoft.com/office/officeart/2005/8/layout/orgChart1"/>
    <dgm:cxn modelId="{C1032C86-48C9-437D-B9F1-A3582B8B0BD3}" type="presOf" srcId="{82067DDA-F186-48AD-B25A-0BE51EBA7773}" destId="{F4D062AA-BE6D-4108-AEFA-0444F117E7B0}" srcOrd="0" destOrd="0" presId="urn:microsoft.com/office/officeart/2005/8/layout/orgChart1"/>
    <dgm:cxn modelId="{B56E40E1-865C-470E-AE3B-25251644F9D1}" type="presOf" srcId="{54C402D2-431A-4C3E-B43E-870A6E5B2594}" destId="{B70C6563-2D2D-4180-AF0B-ABEE4D09A1B2}" srcOrd="0" destOrd="0" presId="urn:microsoft.com/office/officeart/2005/8/layout/orgChart1"/>
    <dgm:cxn modelId="{2792C9E8-1E3D-4578-83B6-641543E1C60E}" srcId="{70241BC1-B0A0-442D-A31A-0F7E916442A4}" destId="{82067DDA-F186-48AD-B25A-0BE51EBA7773}" srcOrd="0" destOrd="0" parTransId="{0653D258-7BB4-4EEB-8009-5EA3246ADA83}" sibTransId="{4512C9A7-4A85-40AB-A4F4-A7267C0195C6}"/>
    <dgm:cxn modelId="{EB78931C-8591-4654-8218-5CB2AEF38D41}" type="presParOf" srcId="{E1B3799E-D936-4776-B4EA-31A394FE3D4E}" destId="{5F32CF30-0049-414E-86F8-0D351CCB2939}" srcOrd="0" destOrd="0" presId="urn:microsoft.com/office/officeart/2005/8/layout/orgChart1"/>
    <dgm:cxn modelId="{445C6B68-1BED-4300-BBB8-68D780F97104}" type="presParOf" srcId="{5F32CF30-0049-414E-86F8-0D351CCB2939}" destId="{77BAA2D1-B91B-44D0-8345-271432F7B35F}" srcOrd="0" destOrd="0" presId="urn:microsoft.com/office/officeart/2005/8/layout/orgChart1"/>
    <dgm:cxn modelId="{0E37D2C8-245E-4C44-BFA3-8E69B10E5828}" type="presParOf" srcId="{77BAA2D1-B91B-44D0-8345-271432F7B35F}" destId="{D12A486F-BB67-44AB-8472-59F62B49F8A1}" srcOrd="0" destOrd="0" presId="urn:microsoft.com/office/officeart/2005/8/layout/orgChart1"/>
    <dgm:cxn modelId="{82D85842-5A48-4622-9AD0-A906F1AC0F25}" type="presParOf" srcId="{77BAA2D1-B91B-44D0-8345-271432F7B35F}" destId="{F550DCD8-E957-4B1D-8A7F-1CE47473D979}" srcOrd="1" destOrd="0" presId="urn:microsoft.com/office/officeart/2005/8/layout/orgChart1"/>
    <dgm:cxn modelId="{6DC64FF1-34F4-421A-8A44-1CBA17C25845}" type="presParOf" srcId="{5F32CF30-0049-414E-86F8-0D351CCB2939}" destId="{A501C0F3-598D-496A-83AD-F0D48680F228}" srcOrd="1" destOrd="0" presId="urn:microsoft.com/office/officeart/2005/8/layout/orgChart1"/>
    <dgm:cxn modelId="{12D7FD00-0847-4937-8871-E148A18190C7}" type="presParOf" srcId="{A501C0F3-598D-496A-83AD-F0D48680F228}" destId="{6537F6EC-475F-4C44-A0F5-20C4014AAAB1}" srcOrd="0" destOrd="0" presId="urn:microsoft.com/office/officeart/2005/8/layout/orgChart1"/>
    <dgm:cxn modelId="{EAA27F3A-12AF-4820-868F-C4102C08A19D}" type="presParOf" srcId="{A501C0F3-598D-496A-83AD-F0D48680F228}" destId="{D473F5B7-3D0A-458B-8C00-4F5584702079}" srcOrd="1" destOrd="0" presId="urn:microsoft.com/office/officeart/2005/8/layout/orgChart1"/>
    <dgm:cxn modelId="{F6D77DE1-8529-40E7-A58A-89700564259A}" type="presParOf" srcId="{D473F5B7-3D0A-458B-8C00-4F5584702079}" destId="{298F9179-12FB-46A4-9850-69534CBFB5C9}" srcOrd="0" destOrd="0" presId="urn:microsoft.com/office/officeart/2005/8/layout/orgChart1"/>
    <dgm:cxn modelId="{5D06FB4B-A1AD-4430-AE7B-5428DA8A0A31}" type="presParOf" srcId="{298F9179-12FB-46A4-9850-69534CBFB5C9}" destId="{F4D062AA-BE6D-4108-AEFA-0444F117E7B0}" srcOrd="0" destOrd="0" presId="urn:microsoft.com/office/officeart/2005/8/layout/orgChart1"/>
    <dgm:cxn modelId="{07D0E53A-6AD8-4295-B114-9DD9DBB21A17}" type="presParOf" srcId="{298F9179-12FB-46A4-9850-69534CBFB5C9}" destId="{B8FB9CBF-EF84-4AFB-A863-C608EA4C4FBA}" srcOrd="1" destOrd="0" presId="urn:microsoft.com/office/officeart/2005/8/layout/orgChart1"/>
    <dgm:cxn modelId="{36FC6A41-D18B-48CB-A8A9-93BE15BAA41E}" type="presParOf" srcId="{D473F5B7-3D0A-458B-8C00-4F5584702079}" destId="{1A1E968A-4C1A-4DB1-8A5F-43E8629BF544}" srcOrd="1" destOrd="0" presId="urn:microsoft.com/office/officeart/2005/8/layout/orgChart1"/>
    <dgm:cxn modelId="{10EE07DE-8E2A-4AF7-87CD-157DA20C39DB}" type="presParOf" srcId="{D473F5B7-3D0A-458B-8C00-4F5584702079}" destId="{493734FF-544E-4CBB-87EA-AB8F1A16E9A8}" srcOrd="2" destOrd="0" presId="urn:microsoft.com/office/officeart/2005/8/layout/orgChart1"/>
    <dgm:cxn modelId="{370F8444-E29B-4D9D-9CF3-4DEFBCF49957}" type="presParOf" srcId="{A501C0F3-598D-496A-83AD-F0D48680F228}" destId="{C3C50D3F-1C2A-4926-8756-BB99AF478D54}" srcOrd="2" destOrd="0" presId="urn:microsoft.com/office/officeart/2005/8/layout/orgChart1"/>
    <dgm:cxn modelId="{360EF210-BFA9-4F24-971B-B681DD89ACCB}" type="presParOf" srcId="{A501C0F3-598D-496A-83AD-F0D48680F228}" destId="{51C5A898-209C-4F42-A23A-388E4047FE60}" srcOrd="3" destOrd="0" presId="urn:microsoft.com/office/officeart/2005/8/layout/orgChart1"/>
    <dgm:cxn modelId="{A31A02C1-59FB-49E6-8CA5-08D2C9EB518D}" type="presParOf" srcId="{51C5A898-209C-4F42-A23A-388E4047FE60}" destId="{CE40AB27-F7ED-4283-97FC-22D5FFBE03E5}" srcOrd="0" destOrd="0" presId="urn:microsoft.com/office/officeart/2005/8/layout/orgChart1"/>
    <dgm:cxn modelId="{DE9CC69E-F214-4D0F-9279-DDBB497C5136}" type="presParOf" srcId="{CE40AB27-F7ED-4283-97FC-22D5FFBE03E5}" destId="{B70C6563-2D2D-4180-AF0B-ABEE4D09A1B2}" srcOrd="0" destOrd="0" presId="urn:microsoft.com/office/officeart/2005/8/layout/orgChart1"/>
    <dgm:cxn modelId="{59EE7260-7F52-40A4-AE2F-603E5F09050A}" type="presParOf" srcId="{CE40AB27-F7ED-4283-97FC-22D5FFBE03E5}" destId="{A7BE46D4-7E18-4FFA-8285-847692FE2DAF}" srcOrd="1" destOrd="0" presId="urn:microsoft.com/office/officeart/2005/8/layout/orgChart1"/>
    <dgm:cxn modelId="{10E415F9-5C74-4B32-BDC1-E29B16AAF9BF}" type="presParOf" srcId="{51C5A898-209C-4F42-A23A-388E4047FE60}" destId="{DB52839E-6EB3-4EE9-8722-6767A694D70C}" srcOrd="1" destOrd="0" presId="urn:microsoft.com/office/officeart/2005/8/layout/orgChart1"/>
    <dgm:cxn modelId="{5D0EFD8C-2F9B-4686-8FC3-1FEF660C7C48}" type="presParOf" srcId="{51C5A898-209C-4F42-A23A-388E4047FE60}" destId="{983244A6-E9A7-4652-8F91-7AB2ADDE97E4}" srcOrd="2" destOrd="0" presId="urn:microsoft.com/office/officeart/2005/8/layout/orgChart1"/>
    <dgm:cxn modelId="{5A4B8433-41C1-4B2D-9AAF-64708047FDDD}" type="presParOf" srcId="{5F32CF30-0049-414E-86F8-0D351CCB2939}" destId="{E1136D72-0B12-40E0-B8C8-9A1704E94338}"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41DECC8-3502-426D-8F77-86FE8BEE588C}"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77FFE025-D8BA-42F9-B24D-C582F01058EE}">
      <dgm:prSet phldrT="[Text]"/>
      <dgm:spPr>
        <a:solidFill>
          <a:schemeClr val="accent1"/>
        </a:solidFill>
      </dgm:spPr>
      <dgm:t>
        <a:bodyPr/>
        <a:lstStyle/>
        <a:p>
          <a:r>
            <a:rPr lang="en-US"/>
            <a:t>People living with HIV</a:t>
          </a:r>
        </a:p>
      </dgm:t>
    </dgm:pt>
    <dgm:pt modelId="{D56CDF19-B3CB-4006-A528-D3B8768A1E18}" type="parTrans" cxnId="{471D7465-AF93-4232-A3E4-39989F86C4C2}">
      <dgm:prSet/>
      <dgm:spPr/>
      <dgm:t>
        <a:bodyPr/>
        <a:lstStyle/>
        <a:p>
          <a:endParaRPr lang="en-US"/>
        </a:p>
      </dgm:t>
    </dgm:pt>
    <dgm:pt modelId="{6D97769D-9BB3-4211-A2F6-6C270385103F}" type="sibTrans" cxnId="{471D7465-AF93-4232-A3E4-39989F86C4C2}">
      <dgm:prSet/>
      <dgm:spPr/>
      <dgm:t>
        <a:bodyPr/>
        <a:lstStyle/>
        <a:p>
          <a:endParaRPr lang="en-US"/>
        </a:p>
      </dgm:t>
    </dgm:pt>
    <dgm:pt modelId="{1B75DE44-341C-4FA2-8AC0-7DC9731B999A}">
      <dgm:prSet phldrT="[Text]"/>
      <dgm:spPr/>
      <dgm:t>
        <a:bodyPr/>
        <a:lstStyle/>
        <a:p>
          <a:r>
            <a:rPr lang="en-US"/>
            <a:t>People indicated for post-exposure prophylaxis</a:t>
          </a:r>
        </a:p>
      </dgm:t>
    </dgm:pt>
    <dgm:pt modelId="{EC947536-143A-483B-9DDC-F01A875B25B8}" type="parTrans" cxnId="{44B8204B-4627-4DA3-8D71-A418CAB6FCF4}">
      <dgm:prSet/>
      <dgm:spPr/>
      <dgm:t>
        <a:bodyPr/>
        <a:lstStyle/>
        <a:p>
          <a:endParaRPr lang="en-US"/>
        </a:p>
      </dgm:t>
    </dgm:pt>
    <dgm:pt modelId="{A500965F-1C8F-4A07-B671-C1F72199F682}" type="sibTrans" cxnId="{44B8204B-4627-4DA3-8D71-A418CAB6FCF4}">
      <dgm:prSet/>
      <dgm:spPr/>
      <dgm:t>
        <a:bodyPr/>
        <a:lstStyle/>
        <a:p>
          <a:endParaRPr lang="en-US"/>
        </a:p>
      </dgm:t>
    </dgm:pt>
    <dgm:pt modelId="{3F926F33-6C65-45F4-9765-D893EE9BDEC4}">
      <dgm:prSet phldrT="[Text]"/>
      <dgm:spPr/>
      <dgm:t>
        <a:bodyPr/>
        <a:lstStyle/>
        <a:p>
          <a:r>
            <a:rPr lang="en-US"/>
            <a:t>People with suspected acute HIV infection with potential HIV exposure in the last 14 days</a:t>
          </a:r>
        </a:p>
      </dgm:t>
    </dgm:pt>
    <dgm:pt modelId="{41028B9D-6BB1-4862-9CFA-EC32EAA43588}" type="parTrans" cxnId="{8D3B57A5-FCC6-4338-A52D-101A83368FA7}">
      <dgm:prSet/>
      <dgm:spPr/>
      <dgm:t>
        <a:bodyPr/>
        <a:lstStyle/>
        <a:p>
          <a:endParaRPr lang="en-US"/>
        </a:p>
      </dgm:t>
    </dgm:pt>
    <dgm:pt modelId="{85E1FA94-8D51-426C-AA1D-BC459911E1BC}" type="sibTrans" cxnId="{8D3B57A5-FCC6-4338-A52D-101A83368FA7}">
      <dgm:prSet/>
      <dgm:spPr/>
      <dgm:t>
        <a:bodyPr/>
        <a:lstStyle/>
        <a:p>
          <a:endParaRPr lang="en-US"/>
        </a:p>
      </dgm:t>
    </dgm:pt>
    <dgm:pt modelId="{CD30C997-C76F-4330-AD1D-2831BA8BA484}">
      <dgm:prSet/>
      <dgm:spPr>
        <a:solidFill>
          <a:schemeClr val="accent6"/>
        </a:solidFill>
      </dgm:spPr>
      <dgm:t>
        <a:bodyPr/>
        <a:lstStyle/>
        <a:p>
          <a:r>
            <a:rPr lang="en-US"/>
            <a:t>People with a contraindication, allergy, or hypersensitivity to the </a:t>
          </a:r>
          <a:r>
            <a:rPr lang="en-US" err="1"/>
            <a:t>PrEP</a:t>
          </a:r>
          <a:r>
            <a:rPr lang="en-US"/>
            <a:t> product</a:t>
          </a:r>
        </a:p>
      </dgm:t>
    </dgm:pt>
    <dgm:pt modelId="{C04258EA-87BF-4AFE-AAF3-6EAB8E8432F7}" type="parTrans" cxnId="{95CE5CD8-0ED4-4D67-A978-6454818D1152}">
      <dgm:prSet/>
      <dgm:spPr/>
      <dgm:t>
        <a:bodyPr/>
        <a:lstStyle/>
        <a:p>
          <a:endParaRPr lang="en-US"/>
        </a:p>
      </dgm:t>
    </dgm:pt>
    <dgm:pt modelId="{309CF304-CC83-4D66-A219-B75C7A9880B4}" type="sibTrans" cxnId="{95CE5CD8-0ED4-4D67-A978-6454818D1152}">
      <dgm:prSet/>
      <dgm:spPr/>
      <dgm:t>
        <a:bodyPr/>
        <a:lstStyle/>
        <a:p>
          <a:endParaRPr lang="en-US"/>
        </a:p>
      </dgm:t>
    </dgm:pt>
    <dgm:pt modelId="{950ED98C-9538-42BF-AC07-BC14A9474813}" type="pres">
      <dgm:prSet presAssocID="{F41DECC8-3502-426D-8F77-86FE8BEE588C}" presName="linear" presStyleCnt="0">
        <dgm:presLayoutVars>
          <dgm:animLvl val="lvl"/>
          <dgm:resizeHandles val="exact"/>
        </dgm:presLayoutVars>
      </dgm:prSet>
      <dgm:spPr/>
    </dgm:pt>
    <dgm:pt modelId="{D0097CCC-2BB5-41DB-976D-20E18A09B343}" type="pres">
      <dgm:prSet presAssocID="{77FFE025-D8BA-42F9-B24D-C582F01058EE}" presName="parentText" presStyleLbl="node1" presStyleIdx="0" presStyleCnt="4">
        <dgm:presLayoutVars>
          <dgm:chMax val="0"/>
          <dgm:bulletEnabled val="1"/>
        </dgm:presLayoutVars>
      </dgm:prSet>
      <dgm:spPr/>
    </dgm:pt>
    <dgm:pt modelId="{8AA051F4-C05F-49C0-B70A-615E494F1E2C}" type="pres">
      <dgm:prSet presAssocID="{6D97769D-9BB3-4211-A2F6-6C270385103F}" presName="spacer" presStyleCnt="0"/>
      <dgm:spPr/>
    </dgm:pt>
    <dgm:pt modelId="{5F0DF846-770B-4901-AF90-53C993E4A14D}" type="pres">
      <dgm:prSet presAssocID="{1B75DE44-341C-4FA2-8AC0-7DC9731B999A}" presName="parentText" presStyleLbl="node1" presStyleIdx="1" presStyleCnt="4">
        <dgm:presLayoutVars>
          <dgm:chMax val="0"/>
          <dgm:bulletEnabled val="1"/>
        </dgm:presLayoutVars>
      </dgm:prSet>
      <dgm:spPr/>
    </dgm:pt>
    <dgm:pt modelId="{58787160-92C8-4E4B-9DFB-34B9593103AF}" type="pres">
      <dgm:prSet presAssocID="{A500965F-1C8F-4A07-B671-C1F72199F682}" presName="spacer" presStyleCnt="0"/>
      <dgm:spPr/>
    </dgm:pt>
    <dgm:pt modelId="{B5D1F129-B925-4B38-AECD-52FB61511EFE}" type="pres">
      <dgm:prSet presAssocID="{3F926F33-6C65-45F4-9765-D893EE9BDEC4}" presName="parentText" presStyleLbl="node1" presStyleIdx="2" presStyleCnt="4">
        <dgm:presLayoutVars>
          <dgm:chMax val="0"/>
          <dgm:bulletEnabled val="1"/>
        </dgm:presLayoutVars>
      </dgm:prSet>
      <dgm:spPr/>
    </dgm:pt>
    <dgm:pt modelId="{416CBAEA-791F-4681-B460-414DEFAD07EC}" type="pres">
      <dgm:prSet presAssocID="{85E1FA94-8D51-426C-AA1D-BC459911E1BC}" presName="spacer" presStyleCnt="0"/>
      <dgm:spPr/>
    </dgm:pt>
    <dgm:pt modelId="{80B2C38D-FA79-40E6-A009-3ACDD7AF2B2E}" type="pres">
      <dgm:prSet presAssocID="{CD30C997-C76F-4330-AD1D-2831BA8BA484}" presName="parentText" presStyleLbl="node1" presStyleIdx="3" presStyleCnt="4">
        <dgm:presLayoutVars>
          <dgm:chMax val="0"/>
          <dgm:bulletEnabled val="1"/>
        </dgm:presLayoutVars>
      </dgm:prSet>
      <dgm:spPr/>
    </dgm:pt>
  </dgm:ptLst>
  <dgm:cxnLst>
    <dgm:cxn modelId="{5D5BD90C-C2AE-4572-B146-07C3DB3CDB8C}" type="presOf" srcId="{77FFE025-D8BA-42F9-B24D-C582F01058EE}" destId="{D0097CCC-2BB5-41DB-976D-20E18A09B343}" srcOrd="0" destOrd="0" presId="urn:microsoft.com/office/officeart/2005/8/layout/vList2"/>
    <dgm:cxn modelId="{03E2DE0E-FC3A-4216-953D-3A370DBB2B84}" type="presOf" srcId="{1B75DE44-341C-4FA2-8AC0-7DC9731B999A}" destId="{5F0DF846-770B-4901-AF90-53C993E4A14D}" srcOrd="0" destOrd="0" presId="urn:microsoft.com/office/officeart/2005/8/layout/vList2"/>
    <dgm:cxn modelId="{471D7465-AF93-4232-A3E4-39989F86C4C2}" srcId="{F41DECC8-3502-426D-8F77-86FE8BEE588C}" destId="{77FFE025-D8BA-42F9-B24D-C582F01058EE}" srcOrd="0" destOrd="0" parTransId="{D56CDF19-B3CB-4006-A528-D3B8768A1E18}" sibTransId="{6D97769D-9BB3-4211-A2F6-6C270385103F}"/>
    <dgm:cxn modelId="{0C36CD68-BB3E-459E-AB49-704F626DC564}" type="presOf" srcId="{F41DECC8-3502-426D-8F77-86FE8BEE588C}" destId="{950ED98C-9538-42BF-AC07-BC14A9474813}" srcOrd="0" destOrd="0" presId="urn:microsoft.com/office/officeart/2005/8/layout/vList2"/>
    <dgm:cxn modelId="{44B8204B-4627-4DA3-8D71-A418CAB6FCF4}" srcId="{F41DECC8-3502-426D-8F77-86FE8BEE588C}" destId="{1B75DE44-341C-4FA2-8AC0-7DC9731B999A}" srcOrd="1" destOrd="0" parTransId="{EC947536-143A-483B-9DDC-F01A875B25B8}" sibTransId="{A500965F-1C8F-4A07-B671-C1F72199F682}"/>
    <dgm:cxn modelId="{C26B2484-247B-4D90-9AB8-2BA20DEE301D}" type="presOf" srcId="{3F926F33-6C65-45F4-9765-D893EE9BDEC4}" destId="{B5D1F129-B925-4B38-AECD-52FB61511EFE}" srcOrd="0" destOrd="0" presId="urn:microsoft.com/office/officeart/2005/8/layout/vList2"/>
    <dgm:cxn modelId="{923A6AA5-A30E-4D64-9E0A-2F3660CA4076}" type="presOf" srcId="{CD30C997-C76F-4330-AD1D-2831BA8BA484}" destId="{80B2C38D-FA79-40E6-A009-3ACDD7AF2B2E}" srcOrd="0" destOrd="0" presId="urn:microsoft.com/office/officeart/2005/8/layout/vList2"/>
    <dgm:cxn modelId="{8D3B57A5-FCC6-4338-A52D-101A83368FA7}" srcId="{F41DECC8-3502-426D-8F77-86FE8BEE588C}" destId="{3F926F33-6C65-45F4-9765-D893EE9BDEC4}" srcOrd="2" destOrd="0" parTransId="{41028B9D-6BB1-4862-9CFA-EC32EAA43588}" sibTransId="{85E1FA94-8D51-426C-AA1D-BC459911E1BC}"/>
    <dgm:cxn modelId="{95CE5CD8-0ED4-4D67-A978-6454818D1152}" srcId="{F41DECC8-3502-426D-8F77-86FE8BEE588C}" destId="{CD30C997-C76F-4330-AD1D-2831BA8BA484}" srcOrd="3" destOrd="0" parTransId="{C04258EA-87BF-4AFE-AAF3-6EAB8E8432F7}" sibTransId="{309CF304-CC83-4D66-A219-B75C7A9880B4}"/>
    <dgm:cxn modelId="{4A9EAF84-DDFA-4F58-A6B9-7537F2F22D22}" type="presParOf" srcId="{950ED98C-9538-42BF-AC07-BC14A9474813}" destId="{D0097CCC-2BB5-41DB-976D-20E18A09B343}" srcOrd="0" destOrd="0" presId="urn:microsoft.com/office/officeart/2005/8/layout/vList2"/>
    <dgm:cxn modelId="{16D9F5C9-0488-471E-BE9D-B97D90354AD0}" type="presParOf" srcId="{950ED98C-9538-42BF-AC07-BC14A9474813}" destId="{8AA051F4-C05F-49C0-B70A-615E494F1E2C}" srcOrd="1" destOrd="0" presId="urn:microsoft.com/office/officeart/2005/8/layout/vList2"/>
    <dgm:cxn modelId="{FB7D2E39-E3D9-4E7E-A71E-7946E8CD84CB}" type="presParOf" srcId="{950ED98C-9538-42BF-AC07-BC14A9474813}" destId="{5F0DF846-770B-4901-AF90-53C993E4A14D}" srcOrd="2" destOrd="0" presId="urn:microsoft.com/office/officeart/2005/8/layout/vList2"/>
    <dgm:cxn modelId="{513681EB-2C0F-48A8-B9EF-CBE5548C0AE3}" type="presParOf" srcId="{950ED98C-9538-42BF-AC07-BC14A9474813}" destId="{58787160-92C8-4E4B-9DFB-34B9593103AF}" srcOrd="3" destOrd="0" presId="urn:microsoft.com/office/officeart/2005/8/layout/vList2"/>
    <dgm:cxn modelId="{80B98CEE-B7BD-485D-A46D-4C71E2E700C5}" type="presParOf" srcId="{950ED98C-9538-42BF-AC07-BC14A9474813}" destId="{B5D1F129-B925-4B38-AECD-52FB61511EFE}" srcOrd="4" destOrd="0" presId="urn:microsoft.com/office/officeart/2005/8/layout/vList2"/>
    <dgm:cxn modelId="{8ACEBBED-0979-475B-ABBD-1776B3E526E7}" type="presParOf" srcId="{950ED98C-9538-42BF-AC07-BC14A9474813}" destId="{416CBAEA-791F-4681-B460-414DEFAD07EC}" srcOrd="5" destOrd="0" presId="urn:microsoft.com/office/officeart/2005/8/layout/vList2"/>
    <dgm:cxn modelId="{D77113E3-3494-431D-AF4A-3B71BF8BF361}" type="presParOf" srcId="{950ED98C-9538-42BF-AC07-BC14A9474813}" destId="{80B2C38D-FA79-40E6-A009-3ACDD7AF2B2E}"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B98C3F5-8A39-42D6-9F9E-F21F758A5E43}"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25EE4D34-9E1E-4FE1-8EC6-B15D8FA8BE78}">
      <dgm:prSet phldrT="[Text]"/>
      <dgm:spPr>
        <a:solidFill>
          <a:schemeClr val="accent1"/>
        </a:solidFill>
      </dgm:spPr>
      <dgm:t>
        <a:bodyPr/>
        <a:lstStyle/>
        <a:p>
          <a:r>
            <a:rPr lang="en-US"/>
            <a:t>TDF: Potential for renal dysfunction, GI upset</a:t>
          </a:r>
        </a:p>
      </dgm:t>
    </dgm:pt>
    <dgm:pt modelId="{13BD0056-4665-44E3-BF73-61FD44C0BBE8}" type="parTrans" cxnId="{F7411418-DF7D-44BE-9FA6-C12CA430C5D0}">
      <dgm:prSet/>
      <dgm:spPr/>
      <dgm:t>
        <a:bodyPr/>
        <a:lstStyle/>
        <a:p>
          <a:endParaRPr lang="en-US"/>
        </a:p>
      </dgm:t>
    </dgm:pt>
    <dgm:pt modelId="{4A5579B4-B2CB-4E01-B7CC-8784FFC9B80C}" type="sibTrans" cxnId="{F7411418-DF7D-44BE-9FA6-C12CA430C5D0}">
      <dgm:prSet/>
      <dgm:spPr/>
      <dgm:t>
        <a:bodyPr/>
        <a:lstStyle/>
        <a:p>
          <a:endParaRPr lang="en-US"/>
        </a:p>
      </dgm:t>
    </dgm:pt>
    <dgm:pt modelId="{8B3B84C8-E25A-4680-8DBE-D2A4AB284F3C}">
      <dgm:prSet phldrT="[Text]"/>
      <dgm:spPr/>
      <dgm:t>
        <a:bodyPr/>
        <a:lstStyle/>
        <a:p>
          <a:r>
            <a:rPr lang="en-US"/>
            <a:t>TAF: GI upset, dyslipidemia</a:t>
          </a:r>
        </a:p>
      </dgm:t>
    </dgm:pt>
    <dgm:pt modelId="{2BBC4D29-579F-47E2-B2C1-9D5A4C6FF469}" type="parTrans" cxnId="{89885742-7B8F-44D0-B792-C6F7A7CD8DB7}">
      <dgm:prSet/>
      <dgm:spPr/>
      <dgm:t>
        <a:bodyPr/>
        <a:lstStyle/>
        <a:p>
          <a:endParaRPr lang="en-US"/>
        </a:p>
      </dgm:t>
    </dgm:pt>
    <dgm:pt modelId="{08AA2A14-AA02-490A-846B-9D419B7CB5C5}" type="sibTrans" cxnId="{89885742-7B8F-44D0-B792-C6F7A7CD8DB7}">
      <dgm:prSet/>
      <dgm:spPr/>
      <dgm:t>
        <a:bodyPr/>
        <a:lstStyle/>
        <a:p>
          <a:endParaRPr lang="en-US"/>
        </a:p>
      </dgm:t>
    </dgm:pt>
    <dgm:pt modelId="{DF65306B-A8C9-4806-B779-FBAB604F6206}">
      <dgm:prSet phldrT="[Text]"/>
      <dgm:spPr/>
      <dgm:t>
        <a:bodyPr/>
        <a:lstStyle/>
        <a:p>
          <a:r>
            <a:rPr lang="en-US"/>
            <a:t>LA CAB: injection-site reactions, GI upset</a:t>
          </a:r>
        </a:p>
      </dgm:t>
    </dgm:pt>
    <dgm:pt modelId="{6E36F298-EEB7-4FE8-A548-0C1244319A5D}" type="parTrans" cxnId="{D0552A66-9F51-4AC8-A857-2C8BED918B8E}">
      <dgm:prSet/>
      <dgm:spPr/>
      <dgm:t>
        <a:bodyPr/>
        <a:lstStyle/>
        <a:p>
          <a:endParaRPr lang="en-US"/>
        </a:p>
      </dgm:t>
    </dgm:pt>
    <dgm:pt modelId="{1B9BDD1C-EBD4-48FE-8740-D4F5E87882A9}" type="sibTrans" cxnId="{D0552A66-9F51-4AC8-A857-2C8BED918B8E}">
      <dgm:prSet/>
      <dgm:spPr/>
      <dgm:t>
        <a:bodyPr/>
        <a:lstStyle/>
        <a:p>
          <a:endParaRPr lang="en-US"/>
        </a:p>
      </dgm:t>
    </dgm:pt>
    <dgm:pt modelId="{0BEA3E0D-911B-44BD-81DD-49428C5E1A77}">
      <dgm:prSet/>
      <dgm:spPr>
        <a:solidFill>
          <a:schemeClr val="accent6"/>
        </a:solidFill>
      </dgm:spPr>
      <dgm:t>
        <a:bodyPr/>
        <a:lstStyle/>
        <a:p>
          <a:r>
            <a:rPr lang="en-US"/>
            <a:t>DVR: UTI, vaginal itching</a:t>
          </a:r>
        </a:p>
      </dgm:t>
    </dgm:pt>
    <dgm:pt modelId="{8729204F-5855-43EA-A56C-EE46D6512332}" type="parTrans" cxnId="{D2B0DA1B-E162-449A-971B-08089E9557C9}">
      <dgm:prSet/>
      <dgm:spPr/>
    </dgm:pt>
    <dgm:pt modelId="{8F592825-1CC5-4A76-886E-7C3706C37E35}" type="sibTrans" cxnId="{D2B0DA1B-E162-449A-971B-08089E9557C9}">
      <dgm:prSet/>
      <dgm:spPr/>
    </dgm:pt>
    <dgm:pt modelId="{3F9F76D8-EB27-4E0D-93B8-0CA628F9F1AB}" type="pres">
      <dgm:prSet presAssocID="{1B98C3F5-8A39-42D6-9F9E-F21F758A5E43}" presName="linear" presStyleCnt="0">
        <dgm:presLayoutVars>
          <dgm:dir/>
          <dgm:animLvl val="lvl"/>
          <dgm:resizeHandles val="exact"/>
        </dgm:presLayoutVars>
      </dgm:prSet>
      <dgm:spPr/>
    </dgm:pt>
    <dgm:pt modelId="{114F7D62-FE36-4F24-A259-BA3FC5B7B4F8}" type="pres">
      <dgm:prSet presAssocID="{25EE4D34-9E1E-4FE1-8EC6-B15D8FA8BE78}" presName="parentLin" presStyleCnt="0"/>
      <dgm:spPr/>
    </dgm:pt>
    <dgm:pt modelId="{74EE930B-23A1-4D30-8892-B525BCD6601E}" type="pres">
      <dgm:prSet presAssocID="{25EE4D34-9E1E-4FE1-8EC6-B15D8FA8BE78}" presName="parentLeftMargin" presStyleLbl="node1" presStyleIdx="0" presStyleCnt="4"/>
      <dgm:spPr/>
    </dgm:pt>
    <dgm:pt modelId="{A88B1159-079F-4A64-9805-F41D06B5F10A}" type="pres">
      <dgm:prSet presAssocID="{25EE4D34-9E1E-4FE1-8EC6-B15D8FA8BE78}" presName="parentText" presStyleLbl="node1" presStyleIdx="0" presStyleCnt="4">
        <dgm:presLayoutVars>
          <dgm:chMax val="0"/>
          <dgm:bulletEnabled val="1"/>
        </dgm:presLayoutVars>
      </dgm:prSet>
      <dgm:spPr/>
    </dgm:pt>
    <dgm:pt modelId="{3EF9212D-5A1A-4DBB-8764-17C33C21C4F8}" type="pres">
      <dgm:prSet presAssocID="{25EE4D34-9E1E-4FE1-8EC6-B15D8FA8BE78}" presName="negativeSpace" presStyleCnt="0"/>
      <dgm:spPr/>
    </dgm:pt>
    <dgm:pt modelId="{1E38E745-3B95-4CBF-9B90-C6B7E3905F52}" type="pres">
      <dgm:prSet presAssocID="{25EE4D34-9E1E-4FE1-8EC6-B15D8FA8BE78}" presName="childText" presStyleLbl="conFgAcc1" presStyleIdx="0" presStyleCnt="4">
        <dgm:presLayoutVars>
          <dgm:bulletEnabled val="1"/>
        </dgm:presLayoutVars>
      </dgm:prSet>
      <dgm:spPr>
        <a:ln>
          <a:solidFill>
            <a:schemeClr val="accent1"/>
          </a:solidFill>
        </a:ln>
      </dgm:spPr>
    </dgm:pt>
    <dgm:pt modelId="{4D756333-7837-4819-AE97-72218CDC752D}" type="pres">
      <dgm:prSet presAssocID="{4A5579B4-B2CB-4E01-B7CC-8784FFC9B80C}" presName="spaceBetweenRectangles" presStyleCnt="0"/>
      <dgm:spPr/>
    </dgm:pt>
    <dgm:pt modelId="{17BE8A67-A781-4C64-B464-63B9E08FDE48}" type="pres">
      <dgm:prSet presAssocID="{8B3B84C8-E25A-4680-8DBE-D2A4AB284F3C}" presName="parentLin" presStyleCnt="0"/>
      <dgm:spPr/>
    </dgm:pt>
    <dgm:pt modelId="{A0D309EA-7F2B-4036-81D9-E6C35234649A}" type="pres">
      <dgm:prSet presAssocID="{8B3B84C8-E25A-4680-8DBE-D2A4AB284F3C}" presName="parentLeftMargin" presStyleLbl="node1" presStyleIdx="0" presStyleCnt="4"/>
      <dgm:spPr/>
    </dgm:pt>
    <dgm:pt modelId="{F9EA787F-C6EA-494E-95DD-91E7DC026093}" type="pres">
      <dgm:prSet presAssocID="{8B3B84C8-E25A-4680-8DBE-D2A4AB284F3C}" presName="parentText" presStyleLbl="node1" presStyleIdx="1" presStyleCnt="4">
        <dgm:presLayoutVars>
          <dgm:chMax val="0"/>
          <dgm:bulletEnabled val="1"/>
        </dgm:presLayoutVars>
      </dgm:prSet>
      <dgm:spPr/>
    </dgm:pt>
    <dgm:pt modelId="{9E58FF29-CB51-4C34-9BC2-F26F02428036}" type="pres">
      <dgm:prSet presAssocID="{8B3B84C8-E25A-4680-8DBE-D2A4AB284F3C}" presName="negativeSpace" presStyleCnt="0"/>
      <dgm:spPr/>
    </dgm:pt>
    <dgm:pt modelId="{9763EE78-8A97-462F-BC13-55F53B12BC12}" type="pres">
      <dgm:prSet presAssocID="{8B3B84C8-E25A-4680-8DBE-D2A4AB284F3C}" presName="childText" presStyleLbl="conFgAcc1" presStyleIdx="1" presStyleCnt="4">
        <dgm:presLayoutVars>
          <dgm:bulletEnabled val="1"/>
        </dgm:presLayoutVars>
      </dgm:prSet>
      <dgm:spPr/>
    </dgm:pt>
    <dgm:pt modelId="{F56B21C3-CADC-4AA1-B588-6312681CAE6D}" type="pres">
      <dgm:prSet presAssocID="{08AA2A14-AA02-490A-846B-9D419B7CB5C5}" presName="spaceBetweenRectangles" presStyleCnt="0"/>
      <dgm:spPr/>
    </dgm:pt>
    <dgm:pt modelId="{76263E64-8776-4C3E-86A0-1B4794D238A9}" type="pres">
      <dgm:prSet presAssocID="{DF65306B-A8C9-4806-B779-FBAB604F6206}" presName="parentLin" presStyleCnt="0"/>
      <dgm:spPr/>
    </dgm:pt>
    <dgm:pt modelId="{B4AB42BF-B610-4E27-B686-59BFAB9FA43A}" type="pres">
      <dgm:prSet presAssocID="{DF65306B-A8C9-4806-B779-FBAB604F6206}" presName="parentLeftMargin" presStyleLbl="node1" presStyleIdx="1" presStyleCnt="4"/>
      <dgm:spPr/>
    </dgm:pt>
    <dgm:pt modelId="{60265E2E-412E-4DFF-9CC9-4727E3A52498}" type="pres">
      <dgm:prSet presAssocID="{DF65306B-A8C9-4806-B779-FBAB604F6206}" presName="parentText" presStyleLbl="node1" presStyleIdx="2" presStyleCnt="4">
        <dgm:presLayoutVars>
          <dgm:chMax val="0"/>
          <dgm:bulletEnabled val="1"/>
        </dgm:presLayoutVars>
      </dgm:prSet>
      <dgm:spPr/>
    </dgm:pt>
    <dgm:pt modelId="{0F2AC5AD-D7B7-409B-B9ED-050844E443FC}" type="pres">
      <dgm:prSet presAssocID="{DF65306B-A8C9-4806-B779-FBAB604F6206}" presName="negativeSpace" presStyleCnt="0"/>
      <dgm:spPr/>
    </dgm:pt>
    <dgm:pt modelId="{07307549-4568-4814-A885-FB1B01CC75EC}" type="pres">
      <dgm:prSet presAssocID="{DF65306B-A8C9-4806-B779-FBAB604F6206}" presName="childText" presStyleLbl="conFgAcc1" presStyleIdx="2" presStyleCnt="4">
        <dgm:presLayoutVars>
          <dgm:bulletEnabled val="1"/>
        </dgm:presLayoutVars>
      </dgm:prSet>
      <dgm:spPr/>
    </dgm:pt>
    <dgm:pt modelId="{B09CD0C9-24C9-4D88-8ECD-B02CA6F9EE83}" type="pres">
      <dgm:prSet presAssocID="{1B9BDD1C-EBD4-48FE-8740-D4F5E87882A9}" presName="spaceBetweenRectangles" presStyleCnt="0"/>
      <dgm:spPr/>
    </dgm:pt>
    <dgm:pt modelId="{86C1C233-D782-40F7-98C4-F3281B646106}" type="pres">
      <dgm:prSet presAssocID="{0BEA3E0D-911B-44BD-81DD-49428C5E1A77}" presName="parentLin" presStyleCnt="0"/>
      <dgm:spPr/>
    </dgm:pt>
    <dgm:pt modelId="{EF540849-08F0-4917-9336-AB07A2016964}" type="pres">
      <dgm:prSet presAssocID="{0BEA3E0D-911B-44BD-81DD-49428C5E1A77}" presName="parentLeftMargin" presStyleLbl="node1" presStyleIdx="2" presStyleCnt="4"/>
      <dgm:spPr/>
    </dgm:pt>
    <dgm:pt modelId="{101CB055-98BC-4866-B7C4-D2A03007D820}" type="pres">
      <dgm:prSet presAssocID="{0BEA3E0D-911B-44BD-81DD-49428C5E1A77}" presName="parentText" presStyleLbl="node1" presStyleIdx="3" presStyleCnt="4">
        <dgm:presLayoutVars>
          <dgm:chMax val="0"/>
          <dgm:bulletEnabled val="1"/>
        </dgm:presLayoutVars>
      </dgm:prSet>
      <dgm:spPr/>
    </dgm:pt>
    <dgm:pt modelId="{7A72118A-4C6D-4707-8E45-A82D623A4917}" type="pres">
      <dgm:prSet presAssocID="{0BEA3E0D-911B-44BD-81DD-49428C5E1A77}" presName="negativeSpace" presStyleCnt="0"/>
      <dgm:spPr/>
    </dgm:pt>
    <dgm:pt modelId="{145813E9-89E7-4971-BF3C-7AB0FB523BF1}" type="pres">
      <dgm:prSet presAssocID="{0BEA3E0D-911B-44BD-81DD-49428C5E1A77}" presName="childText" presStyleLbl="conFgAcc1" presStyleIdx="3" presStyleCnt="4">
        <dgm:presLayoutVars>
          <dgm:bulletEnabled val="1"/>
        </dgm:presLayoutVars>
      </dgm:prSet>
      <dgm:spPr>
        <a:ln>
          <a:solidFill>
            <a:schemeClr val="accent6"/>
          </a:solidFill>
        </a:ln>
      </dgm:spPr>
    </dgm:pt>
  </dgm:ptLst>
  <dgm:cxnLst>
    <dgm:cxn modelId="{A90A6201-F4A5-48E7-B924-7808758F3D91}" type="presOf" srcId="{8B3B84C8-E25A-4680-8DBE-D2A4AB284F3C}" destId="{A0D309EA-7F2B-4036-81D9-E6C35234649A}" srcOrd="0" destOrd="0" presId="urn:microsoft.com/office/officeart/2005/8/layout/list1"/>
    <dgm:cxn modelId="{F7411418-DF7D-44BE-9FA6-C12CA430C5D0}" srcId="{1B98C3F5-8A39-42D6-9F9E-F21F758A5E43}" destId="{25EE4D34-9E1E-4FE1-8EC6-B15D8FA8BE78}" srcOrd="0" destOrd="0" parTransId="{13BD0056-4665-44E3-BF73-61FD44C0BBE8}" sibTransId="{4A5579B4-B2CB-4E01-B7CC-8784FFC9B80C}"/>
    <dgm:cxn modelId="{D2B0DA1B-E162-449A-971B-08089E9557C9}" srcId="{1B98C3F5-8A39-42D6-9F9E-F21F758A5E43}" destId="{0BEA3E0D-911B-44BD-81DD-49428C5E1A77}" srcOrd="3" destOrd="0" parTransId="{8729204F-5855-43EA-A56C-EE46D6512332}" sibTransId="{8F592825-1CC5-4A76-886E-7C3706C37E35}"/>
    <dgm:cxn modelId="{DFEDA51E-50C1-4749-B096-20A438B71C8D}" type="presOf" srcId="{1B98C3F5-8A39-42D6-9F9E-F21F758A5E43}" destId="{3F9F76D8-EB27-4E0D-93B8-0CA628F9F1AB}" srcOrd="0" destOrd="0" presId="urn:microsoft.com/office/officeart/2005/8/layout/list1"/>
    <dgm:cxn modelId="{82740326-51A0-4211-AF28-BC9B555DBBD0}" type="presOf" srcId="{DF65306B-A8C9-4806-B779-FBAB604F6206}" destId="{60265E2E-412E-4DFF-9CC9-4727E3A52498}" srcOrd="1" destOrd="0" presId="urn:microsoft.com/office/officeart/2005/8/layout/list1"/>
    <dgm:cxn modelId="{0FB77229-249B-441F-AA80-D5F8DF694CA3}" type="presOf" srcId="{0BEA3E0D-911B-44BD-81DD-49428C5E1A77}" destId="{101CB055-98BC-4866-B7C4-D2A03007D820}" srcOrd="1" destOrd="0" presId="urn:microsoft.com/office/officeart/2005/8/layout/list1"/>
    <dgm:cxn modelId="{89885742-7B8F-44D0-B792-C6F7A7CD8DB7}" srcId="{1B98C3F5-8A39-42D6-9F9E-F21F758A5E43}" destId="{8B3B84C8-E25A-4680-8DBE-D2A4AB284F3C}" srcOrd="1" destOrd="0" parTransId="{2BBC4D29-579F-47E2-B2C1-9D5A4C6FF469}" sibTransId="{08AA2A14-AA02-490A-846B-9D419B7CB5C5}"/>
    <dgm:cxn modelId="{D9C6A962-1267-474C-AC83-00BFB58413EA}" type="presOf" srcId="{8B3B84C8-E25A-4680-8DBE-D2A4AB284F3C}" destId="{F9EA787F-C6EA-494E-95DD-91E7DC026093}" srcOrd="1" destOrd="0" presId="urn:microsoft.com/office/officeart/2005/8/layout/list1"/>
    <dgm:cxn modelId="{D0552A66-9F51-4AC8-A857-2C8BED918B8E}" srcId="{1B98C3F5-8A39-42D6-9F9E-F21F758A5E43}" destId="{DF65306B-A8C9-4806-B779-FBAB604F6206}" srcOrd="2" destOrd="0" parTransId="{6E36F298-EEB7-4FE8-A548-0C1244319A5D}" sibTransId="{1B9BDD1C-EBD4-48FE-8740-D4F5E87882A9}"/>
    <dgm:cxn modelId="{9F03938F-D32B-4AF9-BD39-8D79E955E10E}" type="presOf" srcId="{DF65306B-A8C9-4806-B779-FBAB604F6206}" destId="{B4AB42BF-B610-4E27-B686-59BFAB9FA43A}" srcOrd="0" destOrd="0" presId="urn:microsoft.com/office/officeart/2005/8/layout/list1"/>
    <dgm:cxn modelId="{4FE1D9A0-912D-4EBF-A0AA-544F0C1C7FA6}" type="presOf" srcId="{25EE4D34-9E1E-4FE1-8EC6-B15D8FA8BE78}" destId="{A88B1159-079F-4A64-9805-F41D06B5F10A}" srcOrd="1" destOrd="0" presId="urn:microsoft.com/office/officeart/2005/8/layout/list1"/>
    <dgm:cxn modelId="{97A1D7B4-13B7-4047-B6DC-AD0BB25D4D06}" type="presOf" srcId="{25EE4D34-9E1E-4FE1-8EC6-B15D8FA8BE78}" destId="{74EE930B-23A1-4D30-8892-B525BCD6601E}" srcOrd="0" destOrd="0" presId="urn:microsoft.com/office/officeart/2005/8/layout/list1"/>
    <dgm:cxn modelId="{A5A97FB9-1988-48F3-B775-99F7ACD88F21}" type="presOf" srcId="{0BEA3E0D-911B-44BD-81DD-49428C5E1A77}" destId="{EF540849-08F0-4917-9336-AB07A2016964}" srcOrd="0" destOrd="0" presId="urn:microsoft.com/office/officeart/2005/8/layout/list1"/>
    <dgm:cxn modelId="{488D7690-947A-4B6D-8B7F-8FBA225BF874}" type="presParOf" srcId="{3F9F76D8-EB27-4E0D-93B8-0CA628F9F1AB}" destId="{114F7D62-FE36-4F24-A259-BA3FC5B7B4F8}" srcOrd="0" destOrd="0" presId="urn:microsoft.com/office/officeart/2005/8/layout/list1"/>
    <dgm:cxn modelId="{E668088A-8F24-4AAA-A82D-11F021245174}" type="presParOf" srcId="{114F7D62-FE36-4F24-A259-BA3FC5B7B4F8}" destId="{74EE930B-23A1-4D30-8892-B525BCD6601E}" srcOrd="0" destOrd="0" presId="urn:microsoft.com/office/officeart/2005/8/layout/list1"/>
    <dgm:cxn modelId="{D8A80135-2292-4CAB-809A-F6D71CB46950}" type="presParOf" srcId="{114F7D62-FE36-4F24-A259-BA3FC5B7B4F8}" destId="{A88B1159-079F-4A64-9805-F41D06B5F10A}" srcOrd="1" destOrd="0" presId="urn:microsoft.com/office/officeart/2005/8/layout/list1"/>
    <dgm:cxn modelId="{8E419026-600C-4512-B101-B74DE36574C0}" type="presParOf" srcId="{3F9F76D8-EB27-4E0D-93B8-0CA628F9F1AB}" destId="{3EF9212D-5A1A-4DBB-8764-17C33C21C4F8}" srcOrd="1" destOrd="0" presId="urn:microsoft.com/office/officeart/2005/8/layout/list1"/>
    <dgm:cxn modelId="{73AA34BE-A92C-4E85-A02A-B40E2AC0BF6E}" type="presParOf" srcId="{3F9F76D8-EB27-4E0D-93B8-0CA628F9F1AB}" destId="{1E38E745-3B95-4CBF-9B90-C6B7E3905F52}" srcOrd="2" destOrd="0" presId="urn:microsoft.com/office/officeart/2005/8/layout/list1"/>
    <dgm:cxn modelId="{C861C0DF-B329-4039-A836-374EF9C49312}" type="presParOf" srcId="{3F9F76D8-EB27-4E0D-93B8-0CA628F9F1AB}" destId="{4D756333-7837-4819-AE97-72218CDC752D}" srcOrd="3" destOrd="0" presId="urn:microsoft.com/office/officeart/2005/8/layout/list1"/>
    <dgm:cxn modelId="{F17717D8-F437-42DC-9280-A8F19616455D}" type="presParOf" srcId="{3F9F76D8-EB27-4E0D-93B8-0CA628F9F1AB}" destId="{17BE8A67-A781-4C64-B464-63B9E08FDE48}" srcOrd="4" destOrd="0" presId="urn:microsoft.com/office/officeart/2005/8/layout/list1"/>
    <dgm:cxn modelId="{D709933E-106D-4272-B63D-3292A1688F4F}" type="presParOf" srcId="{17BE8A67-A781-4C64-B464-63B9E08FDE48}" destId="{A0D309EA-7F2B-4036-81D9-E6C35234649A}" srcOrd="0" destOrd="0" presId="urn:microsoft.com/office/officeart/2005/8/layout/list1"/>
    <dgm:cxn modelId="{37EC7324-CC95-4F26-BC08-AAFBFF6985CD}" type="presParOf" srcId="{17BE8A67-A781-4C64-B464-63B9E08FDE48}" destId="{F9EA787F-C6EA-494E-95DD-91E7DC026093}" srcOrd="1" destOrd="0" presId="urn:microsoft.com/office/officeart/2005/8/layout/list1"/>
    <dgm:cxn modelId="{300E3F7E-8F34-47C2-BCFB-7FEB9D65F8D7}" type="presParOf" srcId="{3F9F76D8-EB27-4E0D-93B8-0CA628F9F1AB}" destId="{9E58FF29-CB51-4C34-9BC2-F26F02428036}" srcOrd="5" destOrd="0" presId="urn:microsoft.com/office/officeart/2005/8/layout/list1"/>
    <dgm:cxn modelId="{C7E23DC5-5D51-4514-A5E0-33A7650FF6FB}" type="presParOf" srcId="{3F9F76D8-EB27-4E0D-93B8-0CA628F9F1AB}" destId="{9763EE78-8A97-462F-BC13-55F53B12BC12}" srcOrd="6" destOrd="0" presId="urn:microsoft.com/office/officeart/2005/8/layout/list1"/>
    <dgm:cxn modelId="{84A558AE-9381-49DB-B683-E0AD3B6FA044}" type="presParOf" srcId="{3F9F76D8-EB27-4E0D-93B8-0CA628F9F1AB}" destId="{F56B21C3-CADC-4AA1-B588-6312681CAE6D}" srcOrd="7" destOrd="0" presId="urn:microsoft.com/office/officeart/2005/8/layout/list1"/>
    <dgm:cxn modelId="{362B9BBB-D16A-4E34-8E81-7257665468DA}" type="presParOf" srcId="{3F9F76D8-EB27-4E0D-93B8-0CA628F9F1AB}" destId="{76263E64-8776-4C3E-86A0-1B4794D238A9}" srcOrd="8" destOrd="0" presId="urn:microsoft.com/office/officeart/2005/8/layout/list1"/>
    <dgm:cxn modelId="{540DFA56-860D-4627-B155-A899F259C097}" type="presParOf" srcId="{76263E64-8776-4C3E-86A0-1B4794D238A9}" destId="{B4AB42BF-B610-4E27-B686-59BFAB9FA43A}" srcOrd="0" destOrd="0" presId="urn:microsoft.com/office/officeart/2005/8/layout/list1"/>
    <dgm:cxn modelId="{298FA735-B60B-479B-B812-31B2F6F0D765}" type="presParOf" srcId="{76263E64-8776-4C3E-86A0-1B4794D238A9}" destId="{60265E2E-412E-4DFF-9CC9-4727E3A52498}" srcOrd="1" destOrd="0" presId="urn:microsoft.com/office/officeart/2005/8/layout/list1"/>
    <dgm:cxn modelId="{A5206CEA-4FB0-4560-8711-07D4475994D6}" type="presParOf" srcId="{3F9F76D8-EB27-4E0D-93B8-0CA628F9F1AB}" destId="{0F2AC5AD-D7B7-409B-B9ED-050844E443FC}" srcOrd="9" destOrd="0" presId="urn:microsoft.com/office/officeart/2005/8/layout/list1"/>
    <dgm:cxn modelId="{8494F8AA-E6DE-4F4D-BF47-26165D3E0EBC}" type="presParOf" srcId="{3F9F76D8-EB27-4E0D-93B8-0CA628F9F1AB}" destId="{07307549-4568-4814-A885-FB1B01CC75EC}" srcOrd="10" destOrd="0" presId="urn:microsoft.com/office/officeart/2005/8/layout/list1"/>
    <dgm:cxn modelId="{CB84F3D2-4C12-4DDC-8028-F4A04E76B16A}" type="presParOf" srcId="{3F9F76D8-EB27-4E0D-93B8-0CA628F9F1AB}" destId="{B09CD0C9-24C9-4D88-8ECD-B02CA6F9EE83}" srcOrd="11" destOrd="0" presId="urn:microsoft.com/office/officeart/2005/8/layout/list1"/>
    <dgm:cxn modelId="{48D4D951-24B5-4A04-8549-F47F75562B8C}" type="presParOf" srcId="{3F9F76D8-EB27-4E0D-93B8-0CA628F9F1AB}" destId="{86C1C233-D782-40F7-98C4-F3281B646106}" srcOrd="12" destOrd="0" presId="urn:microsoft.com/office/officeart/2005/8/layout/list1"/>
    <dgm:cxn modelId="{C2CFB5D2-2A87-422E-B24C-1027F2C8F6D6}" type="presParOf" srcId="{86C1C233-D782-40F7-98C4-F3281B646106}" destId="{EF540849-08F0-4917-9336-AB07A2016964}" srcOrd="0" destOrd="0" presId="urn:microsoft.com/office/officeart/2005/8/layout/list1"/>
    <dgm:cxn modelId="{661152B0-8625-4084-87DA-557AF7DAD82F}" type="presParOf" srcId="{86C1C233-D782-40F7-98C4-F3281B646106}" destId="{101CB055-98BC-4866-B7C4-D2A03007D820}" srcOrd="1" destOrd="0" presId="urn:microsoft.com/office/officeart/2005/8/layout/list1"/>
    <dgm:cxn modelId="{DBFF66FF-2095-4666-AEA5-15960938F383}" type="presParOf" srcId="{3F9F76D8-EB27-4E0D-93B8-0CA628F9F1AB}" destId="{7A72118A-4C6D-4707-8E45-A82D623A4917}" srcOrd="13" destOrd="0" presId="urn:microsoft.com/office/officeart/2005/8/layout/list1"/>
    <dgm:cxn modelId="{250A0422-2282-4D46-9221-779B5F47943A}" type="presParOf" srcId="{3F9F76D8-EB27-4E0D-93B8-0CA628F9F1AB}" destId="{145813E9-89E7-4971-BF3C-7AB0FB523BF1}"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7A73F0E-0886-4E46-9D22-CCC9FF35F093}" type="doc">
      <dgm:prSet loTypeId="urn:microsoft.com/office/officeart/2018/2/layout/IconVerticalSolidList" loCatId="icon" qsTypeId="urn:microsoft.com/office/officeart/2005/8/quickstyle/simple1" qsCatId="simple" csTypeId="urn:microsoft.com/office/officeart/2005/8/colors/colorful2" csCatId="colorful" phldr="1"/>
      <dgm:spPr/>
      <dgm:t>
        <a:bodyPr/>
        <a:lstStyle/>
        <a:p>
          <a:endParaRPr lang="en-US"/>
        </a:p>
      </dgm:t>
    </dgm:pt>
    <dgm:pt modelId="{7F5CC957-CB3F-4304-B53C-028F3936703F}">
      <dgm:prSet custT="1"/>
      <dgm:spPr/>
      <dgm:t>
        <a:bodyPr/>
        <a:lstStyle/>
        <a:p>
          <a:pPr>
            <a:lnSpc>
              <a:spcPct val="100000"/>
            </a:lnSpc>
          </a:pPr>
          <a:r>
            <a:rPr lang="en-US" sz="3200" b="1">
              <a:solidFill>
                <a:schemeClr val="bg1"/>
              </a:solidFill>
            </a:rPr>
            <a:t>Preferences: </a:t>
          </a:r>
          <a:r>
            <a:rPr lang="en-US" sz="3200">
              <a:solidFill>
                <a:schemeClr val="bg1"/>
              </a:solidFill>
            </a:rPr>
            <a:t>oral vs injection</a:t>
          </a:r>
        </a:p>
      </dgm:t>
    </dgm:pt>
    <dgm:pt modelId="{366E5230-C2AA-4222-BA69-83379234C855}" type="parTrans" cxnId="{2BF87029-D0F9-4E2E-98B7-C4D4691111F8}">
      <dgm:prSet/>
      <dgm:spPr/>
      <dgm:t>
        <a:bodyPr/>
        <a:lstStyle/>
        <a:p>
          <a:endParaRPr lang="en-US" sz="3600">
            <a:solidFill>
              <a:schemeClr val="bg1"/>
            </a:solidFill>
          </a:endParaRPr>
        </a:p>
      </dgm:t>
    </dgm:pt>
    <dgm:pt modelId="{48E7A081-0F93-46E8-B1EA-836CE7DCB7FF}" type="sibTrans" cxnId="{2BF87029-D0F9-4E2E-98B7-C4D4691111F8}">
      <dgm:prSet/>
      <dgm:spPr/>
      <dgm:t>
        <a:bodyPr/>
        <a:lstStyle/>
        <a:p>
          <a:endParaRPr lang="en-US" sz="3600">
            <a:solidFill>
              <a:schemeClr val="bg1"/>
            </a:solidFill>
          </a:endParaRPr>
        </a:p>
      </dgm:t>
    </dgm:pt>
    <dgm:pt modelId="{EE752524-7655-4117-A322-1FD8127FC2C2}">
      <dgm:prSet custT="1"/>
      <dgm:spPr/>
      <dgm:t>
        <a:bodyPr/>
        <a:lstStyle/>
        <a:p>
          <a:pPr>
            <a:lnSpc>
              <a:spcPct val="100000"/>
            </a:lnSpc>
          </a:pPr>
          <a:r>
            <a:rPr lang="en-US" sz="3200" b="1">
              <a:solidFill>
                <a:schemeClr val="bg1"/>
              </a:solidFill>
            </a:rPr>
            <a:t>Lifestyle: </a:t>
          </a:r>
          <a:r>
            <a:rPr lang="en-US" sz="3200">
              <a:solidFill>
                <a:schemeClr val="bg1"/>
              </a:solidFill>
            </a:rPr>
            <a:t>dosing regimen</a:t>
          </a:r>
        </a:p>
      </dgm:t>
    </dgm:pt>
    <dgm:pt modelId="{032C0B4D-BAED-4722-87E1-D23D2E2E59DF}" type="parTrans" cxnId="{7EE7B30E-4F58-4169-BDD7-B149333E99F1}">
      <dgm:prSet/>
      <dgm:spPr/>
      <dgm:t>
        <a:bodyPr/>
        <a:lstStyle/>
        <a:p>
          <a:endParaRPr lang="en-US" sz="3600">
            <a:solidFill>
              <a:schemeClr val="bg1"/>
            </a:solidFill>
          </a:endParaRPr>
        </a:p>
      </dgm:t>
    </dgm:pt>
    <dgm:pt modelId="{7526A919-8250-4ECA-BFA7-56E4EBFB3774}" type="sibTrans" cxnId="{7EE7B30E-4F58-4169-BDD7-B149333E99F1}">
      <dgm:prSet/>
      <dgm:spPr/>
      <dgm:t>
        <a:bodyPr/>
        <a:lstStyle/>
        <a:p>
          <a:endParaRPr lang="en-US" sz="3600">
            <a:solidFill>
              <a:schemeClr val="bg1"/>
            </a:solidFill>
          </a:endParaRPr>
        </a:p>
      </dgm:t>
    </dgm:pt>
    <dgm:pt modelId="{DC187E37-6A29-4252-AEC2-0BFDC4262E9D}">
      <dgm:prSet custT="1"/>
      <dgm:spPr/>
      <dgm:t>
        <a:bodyPr/>
        <a:lstStyle/>
        <a:p>
          <a:pPr>
            <a:lnSpc>
              <a:spcPct val="100000"/>
            </a:lnSpc>
          </a:pPr>
          <a:r>
            <a:rPr lang="en-US" sz="3200" b="1">
              <a:solidFill>
                <a:schemeClr val="bg1"/>
              </a:solidFill>
            </a:rPr>
            <a:t>Living circumstances: </a:t>
          </a:r>
          <a:r>
            <a:rPr lang="en-US" sz="3200">
              <a:solidFill>
                <a:schemeClr val="bg1"/>
              </a:solidFill>
            </a:rPr>
            <a:t>accessibility, barriers to entry</a:t>
          </a:r>
        </a:p>
      </dgm:t>
    </dgm:pt>
    <dgm:pt modelId="{BD3A3AC5-DE52-4FA3-BF7C-A8ADC6279236}" type="parTrans" cxnId="{B726EE3B-DE9D-41F0-9BA2-A70C00C6812C}">
      <dgm:prSet/>
      <dgm:spPr/>
      <dgm:t>
        <a:bodyPr/>
        <a:lstStyle/>
        <a:p>
          <a:endParaRPr lang="en-US" sz="3600">
            <a:solidFill>
              <a:schemeClr val="bg1"/>
            </a:solidFill>
          </a:endParaRPr>
        </a:p>
      </dgm:t>
    </dgm:pt>
    <dgm:pt modelId="{B383F855-7C84-4FCE-845A-F8D45360F2B4}" type="sibTrans" cxnId="{B726EE3B-DE9D-41F0-9BA2-A70C00C6812C}">
      <dgm:prSet/>
      <dgm:spPr/>
      <dgm:t>
        <a:bodyPr/>
        <a:lstStyle/>
        <a:p>
          <a:endParaRPr lang="en-US" sz="3600">
            <a:solidFill>
              <a:schemeClr val="bg1"/>
            </a:solidFill>
          </a:endParaRPr>
        </a:p>
      </dgm:t>
    </dgm:pt>
    <dgm:pt modelId="{284EF0D3-58A3-4459-A026-59221BD18332}" type="pres">
      <dgm:prSet presAssocID="{27A73F0E-0886-4E46-9D22-CCC9FF35F093}" presName="root" presStyleCnt="0">
        <dgm:presLayoutVars>
          <dgm:dir/>
          <dgm:resizeHandles val="exact"/>
        </dgm:presLayoutVars>
      </dgm:prSet>
      <dgm:spPr/>
    </dgm:pt>
    <dgm:pt modelId="{62C3CB16-6A43-4120-ACCA-599F246ADA76}" type="pres">
      <dgm:prSet presAssocID="{7F5CC957-CB3F-4304-B53C-028F3936703F}" presName="compNode" presStyleCnt="0"/>
      <dgm:spPr/>
    </dgm:pt>
    <dgm:pt modelId="{57F28F55-299D-47C0-9702-11B2BAFE2871}" type="pres">
      <dgm:prSet presAssocID="{7F5CC957-CB3F-4304-B53C-028F3936703F}" presName="bgRect" presStyleLbl="bgShp" presStyleIdx="0" presStyleCnt="3"/>
      <dgm:spPr/>
    </dgm:pt>
    <dgm:pt modelId="{8BC231C9-6928-455D-809E-009B1432A0DD}" type="pres">
      <dgm:prSet presAssocID="{7F5CC957-CB3F-4304-B53C-028F3936703F}" presName="iconRect" presStyleLbl="node1" presStyleIdx="0" presStyleCnt="3" custScaleX="145595" custScaleY="14559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ingle gear"/>
        </a:ext>
      </dgm:extLst>
    </dgm:pt>
    <dgm:pt modelId="{23B2DD57-A3AE-4579-9FFF-FAD18A18C81B}" type="pres">
      <dgm:prSet presAssocID="{7F5CC957-CB3F-4304-B53C-028F3936703F}" presName="spaceRect" presStyleCnt="0"/>
      <dgm:spPr/>
    </dgm:pt>
    <dgm:pt modelId="{AFF5F895-F9B2-48DF-8B97-3AEA84779586}" type="pres">
      <dgm:prSet presAssocID="{7F5CC957-CB3F-4304-B53C-028F3936703F}" presName="parTx" presStyleLbl="revTx" presStyleIdx="0" presStyleCnt="3">
        <dgm:presLayoutVars>
          <dgm:chMax val="0"/>
          <dgm:chPref val="0"/>
        </dgm:presLayoutVars>
      </dgm:prSet>
      <dgm:spPr/>
    </dgm:pt>
    <dgm:pt modelId="{521E9143-F70D-4925-A3BF-BC2E674A3104}" type="pres">
      <dgm:prSet presAssocID="{48E7A081-0F93-46E8-B1EA-836CE7DCB7FF}" presName="sibTrans" presStyleCnt="0"/>
      <dgm:spPr/>
    </dgm:pt>
    <dgm:pt modelId="{FA41FF00-9938-44BC-9E35-705A89874322}" type="pres">
      <dgm:prSet presAssocID="{EE752524-7655-4117-A322-1FD8127FC2C2}" presName="compNode" presStyleCnt="0"/>
      <dgm:spPr/>
    </dgm:pt>
    <dgm:pt modelId="{6A972EF0-9557-47AE-9659-F32C5B218EF3}" type="pres">
      <dgm:prSet presAssocID="{EE752524-7655-4117-A322-1FD8127FC2C2}" presName="bgRect" presStyleLbl="bgShp" presStyleIdx="1" presStyleCnt="3"/>
      <dgm:spPr>
        <a:solidFill>
          <a:schemeClr val="accent4">
            <a:lumMod val="20000"/>
            <a:lumOff val="80000"/>
          </a:schemeClr>
        </a:solidFill>
      </dgm:spPr>
    </dgm:pt>
    <dgm:pt modelId="{A2E8C0DD-8EF2-4161-9647-E745F2C30CA1}" type="pres">
      <dgm:prSet presAssocID="{EE752524-7655-4117-A322-1FD8127FC2C2}" presName="iconRect" presStyleLbl="node1" presStyleIdx="1" presStyleCnt="3" custScaleX="145595" custScaleY="14559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ike"/>
        </a:ext>
      </dgm:extLst>
    </dgm:pt>
    <dgm:pt modelId="{3F691EAB-9AAF-4CC3-9CDE-3A2BAEE1F9DF}" type="pres">
      <dgm:prSet presAssocID="{EE752524-7655-4117-A322-1FD8127FC2C2}" presName="spaceRect" presStyleCnt="0"/>
      <dgm:spPr/>
    </dgm:pt>
    <dgm:pt modelId="{3A06AD0E-1ADB-4494-A43C-57178BBF86AC}" type="pres">
      <dgm:prSet presAssocID="{EE752524-7655-4117-A322-1FD8127FC2C2}" presName="parTx" presStyleLbl="revTx" presStyleIdx="1" presStyleCnt="3">
        <dgm:presLayoutVars>
          <dgm:chMax val="0"/>
          <dgm:chPref val="0"/>
        </dgm:presLayoutVars>
      </dgm:prSet>
      <dgm:spPr/>
    </dgm:pt>
    <dgm:pt modelId="{0E36668E-2590-4B2B-A02D-BBE78F4B3B59}" type="pres">
      <dgm:prSet presAssocID="{7526A919-8250-4ECA-BFA7-56E4EBFB3774}" presName="sibTrans" presStyleCnt="0"/>
      <dgm:spPr/>
    </dgm:pt>
    <dgm:pt modelId="{3777A397-0380-4442-BF40-809AC8510249}" type="pres">
      <dgm:prSet presAssocID="{DC187E37-6A29-4252-AEC2-0BFDC4262E9D}" presName="compNode" presStyleCnt="0"/>
      <dgm:spPr/>
    </dgm:pt>
    <dgm:pt modelId="{42E2E385-1CE2-4533-A734-46146F8D0961}" type="pres">
      <dgm:prSet presAssocID="{DC187E37-6A29-4252-AEC2-0BFDC4262E9D}" presName="bgRect" presStyleLbl="bgShp" presStyleIdx="2" presStyleCnt="3"/>
      <dgm:spPr>
        <a:solidFill>
          <a:schemeClr val="accent3">
            <a:lumMod val="20000"/>
            <a:lumOff val="80000"/>
          </a:schemeClr>
        </a:solidFill>
      </dgm:spPr>
    </dgm:pt>
    <dgm:pt modelId="{ED636F93-DC2D-4E44-869F-6BF7E049FAB1}" type="pres">
      <dgm:prSet presAssocID="{DC187E37-6A29-4252-AEC2-0BFDC4262E9D}" presName="iconRect" presStyleLbl="node1" presStyleIdx="2" presStyleCnt="3" custScaleX="145595" custScaleY="14559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ouse"/>
        </a:ext>
      </dgm:extLst>
    </dgm:pt>
    <dgm:pt modelId="{6FFF0F61-10BC-4C97-80F5-F26FA72AD41A}" type="pres">
      <dgm:prSet presAssocID="{DC187E37-6A29-4252-AEC2-0BFDC4262E9D}" presName="spaceRect" presStyleCnt="0"/>
      <dgm:spPr/>
    </dgm:pt>
    <dgm:pt modelId="{D8950CB5-FFFD-4491-B264-CA42AC320DA1}" type="pres">
      <dgm:prSet presAssocID="{DC187E37-6A29-4252-AEC2-0BFDC4262E9D}" presName="parTx" presStyleLbl="revTx" presStyleIdx="2" presStyleCnt="3">
        <dgm:presLayoutVars>
          <dgm:chMax val="0"/>
          <dgm:chPref val="0"/>
        </dgm:presLayoutVars>
      </dgm:prSet>
      <dgm:spPr/>
    </dgm:pt>
  </dgm:ptLst>
  <dgm:cxnLst>
    <dgm:cxn modelId="{7EE7B30E-4F58-4169-BDD7-B149333E99F1}" srcId="{27A73F0E-0886-4E46-9D22-CCC9FF35F093}" destId="{EE752524-7655-4117-A322-1FD8127FC2C2}" srcOrd="1" destOrd="0" parTransId="{032C0B4D-BAED-4722-87E1-D23D2E2E59DF}" sibTransId="{7526A919-8250-4ECA-BFA7-56E4EBFB3774}"/>
    <dgm:cxn modelId="{CF61311C-1478-4B47-8EAD-D33468FD7054}" type="presOf" srcId="{7F5CC957-CB3F-4304-B53C-028F3936703F}" destId="{AFF5F895-F9B2-48DF-8B97-3AEA84779586}" srcOrd="0" destOrd="0" presId="urn:microsoft.com/office/officeart/2018/2/layout/IconVerticalSolidList"/>
    <dgm:cxn modelId="{2BF87029-D0F9-4E2E-98B7-C4D4691111F8}" srcId="{27A73F0E-0886-4E46-9D22-CCC9FF35F093}" destId="{7F5CC957-CB3F-4304-B53C-028F3936703F}" srcOrd="0" destOrd="0" parTransId="{366E5230-C2AA-4222-BA69-83379234C855}" sibTransId="{48E7A081-0F93-46E8-B1EA-836CE7DCB7FF}"/>
    <dgm:cxn modelId="{B726EE3B-DE9D-41F0-9BA2-A70C00C6812C}" srcId="{27A73F0E-0886-4E46-9D22-CCC9FF35F093}" destId="{DC187E37-6A29-4252-AEC2-0BFDC4262E9D}" srcOrd="2" destOrd="0" parTransId="{BD3A3AC5-DE52-4FA3-BF7C-A8ADC6279236}" sibTransId="{B383F855-7C84-4FCE-845A-F8D45360F2B4}"/>
    <dgm:cxn modelId="{2A45D647-7619-4FBD-99C6-4D7DBBB31FA6}" type="presOf" srcId="{27A73F0E-0886-4E46-9D22-CCC9FF35F093}" destId="{284EF0D3-58A3-4459-A026-59221BD18332}" srcOrd="0" destOrd="0" presId="urn:microsoft.com/office/officeart/2018/2/layout/IconVerticalSolidList"/>
    <dgm:cxn modelId="{E27AE555-ABB9-42E3-8E33-FE40284F6CA9}" type="presOf" srcId="{DC187E37-6A29-4252-AEC2-0BFDC4262E9D}" destId="{D8950CB5-FFFD-4491-B264-CA42AC320DA1}" srcOrd="0" destOrd="0" presId="urn:microsoft.com/office/officeart/2018/2/layout/IconVerticalSolidList"/>
    <dgm:cxn modelId="{2047A19E-A754-4C13-B820-4CD111EF0F79}" type="presOf" srcId="{EE752524-7655-4117-A322-1FD8127FC2C2}" destId="{3A06AD0E-1ADB-4494-A43C-57178BBF86AC}" srcOrd="0" destOrd="0" presId="urn:microsoft.com/office/officeart/2018/2/layout/IconVerticalSolidList"/>
    <dgm:cxn modelId="{EDC21E63-F3E2-4F55-A5A6-9A18FB6F86BE}" type="presParOf" srcId="{284EF0D3-58A3-4459-A026-59221BD18332}" destId="{62C3CB16-6A43-4120-ACCA-599F246ADA76}" srcOrd="0" destOrd="0" presId="urn:microsoft.com/office/officeart/2018/2/layout/IconVerticalSolidList"/>
    <dgm:cxn modelId="{2E170AA5-A35D-4994-BE43-3B71844D80C8}" type="presParOf" srcId="{62C3CB16-6A43-4120-ACCA-599F246ADA76}" destId="{57F28F55-299D-47C0-9702-11B2BAFE2871}" srcOrd="0" destOrd="0" presId="urn:microsoft.com/office/officeart/2018/2/layout/IconVerticalSolidList"/>
    <dgm:cxn modelId="{1529E385-07B6-4367-99A7-B62E25FF473E}" type="presParOf" srcId="{62C3CB16-6A43-4120-ACCA-599F246ADA76}" destId="{8BC231C9-6928-455D-809E-009B1432A0DD}" srcOrd="1" destOrd="0" presId="urn:microsoft.com/office/officeart/2018/2/layout/IconVerticalSolidList"/>
    <dgm:cxn modelId="{2BB52754-1631-41FC-BDCA-9D658954195F}" type="presParOf" srcId="{62C3CB16-6A43-4120-ACCA-599F246ADA76}" destId="{23B2DD57-A3AE-4579-9FFF-FAD18A18C81B}" srcOrd="2" destOrd="0" presId="urn:microsoft.com/office/officeart/2018/2/layout/IconVerticalSolidList"/>
    <dgm:cxn modelId="{14F73AAB-6372-4C62-B24B-8E6AF8A99C5D}" type="presParOf" srcId="{62C3CB16-6A43-4120-ACCA-599F246ADA76}" destId="{AFF5F895-F9B2-48DF-8B97-3AEA84779586}" srcOrd="3" destOrd="0" presId="urn:microsoft.com/office/officeart/2018/2/layout/IconVerticalSolidList"/>
    <dgm:cxn modelId="{DCDE3C81-C78E-4FFA-86D9-CE65CE4ABA3A}" type="presParOf" srcId="{284EF0D3-58A3-4459-A026-59221BD18332}" destId="{521E9143-F70D-4925-A3BF-BC2E674A3104}" srcOrd="1" destOrd="0" presId="urn:microsoft.com/office/officeart/2018/2/layout/IconVerticalSolidList"/>
    <dgm:cxn modelId="{F91F295B-BEF5-43B6-A87C-26F09EE7AA35}" type="presParOf" srcId="{284EF0D3-58A3-4459-A026-59221BD18332}" destId="{FA41FF00-9938-44BC-9E35-705A89874322}" srcOrd="2" destOrd="0" presId="urn:microsoft.com/office/officeart/2018/2/layout/IconVerticalSolidList"/>
    <dgm:cxn modelId="{0E349AF9-B611-4D49-81F7-2458E267D721}" type="presParOf" srcId="{FA41FF00-9938-44BC-9E35-705A89874322}" destId="{6A972EF0-9557-47AE-9659-F32C5B218EF3}" srcOrd="0" destOrd="0" presId="urn:microsoft.com/office/officeart/2018/2/layout/IconVerticalSolidList"/>
    <dgm:cxn modelId="{027C8D93-2075-46DC-AA35-2E3983FB1C09}" type="presParOf" srcId="{FA41FF00-9938-44BC-9E35-705A89874322}" destId="{A2E8C0DD-8EF2-4161-9647-E745F2C30CA1}" srcOrd="1" destOrd="0" presId="urn:microsoft.com/office/officeart/2018/2/layout/IconVerticalSolidList"/>
    <dgm:cxn modelId="{55FE53A1-5DB8-43CD-8066-B3EFDC478BD7}" type="presParOf" srcId="{FA41FF00-9938-44BC-9E35-705A89874322}" destId="{3F691EAB-9AAF-4CC3-9CDE-3A2BAEE1F9DF}" srcOrd="2" destOrd="0" presId="urn:microsoft.com/office/officeart/2018/2/layout/IconVerticalSolidList"/>
    <dgm:cxn modelId="{CF80B5DB-84F3-4DB1-90E8-D08B271C52EB}" type="presParOf" srcId="{FA41FF00-9938-44BC-9E35-705A89874322}" destId="{3A06AD0E-1ADB-4494-A43C-57178BBF86AC}" srcOrd="3" destOrd="0" presId="urn:microsoft.com/office/officeart/2018/2/layout/IconVerticalSolidList"/>
    <dgm:cxn modelId="{E20F2075-768B-4AD3-9BA9-ACD290413AE0}" type="presParOf" srcId="{284EF0D3-58A3-4459-A026-59221BD18332}" destId="{0E36668E-2590-4B2B-A02D-BBE78F4B3B59}" srcOrd="3" destOrd="0" presId="urn:microsoft.com/office/officeart/2018/2/layout/IconVerticalSolidList"/>
    <dgm:cxn modelId="{E4AE153F-7B7A-4FC1-8A9F-334E97E296A6}" type="presParOf" srcId="{284EF0D3-58A3-4459-A026-59221BD18332}" destId="{3777A397-0380-4442-BF40-809AC8510249}" srcOrd="4" destOrd="0" presId="urn:microsoft.com/office/officeart/2018/2/layout/IconVerticalSolidList"/>
    <dgm:cxn modelId="{B80E5631-2056-45B4-A092-4C4E86338DE7}" type="presParOf" srcId="{3777A397-0380-4442-BF40-809AC8510249}" destId="{42E2E385-1CE2-4533-A734-46146F8D0961}" srcOrd="0" destOrd="0" presId="urn:microsoft.com/office/officeart/2018/2/layout/IconVerticalSolidList"/>
    <dgm:cxn modelId="{E85BA367-150E-4888-BDC3-7345CDE70F27}" type="presParOf" srcId="{3777A397-0380-4442-BF40-809AC8510249}" destId="{ED636F93-DC2D-4E44-869F-6BF7E049FAB1}" srcOrd="1" destOrd="0" presId="urn:microsoft.com/office/officeart/2018/2/layout/IconVerticalSolidList"/>
    <dgm:cxn modelId="{15DC9346-F3C9-47CA-A6CA-933ED2CD1AD6}" type="presParOf" srcId="{3777A397-0380-4442-BF40-809AC8510249}" destId="{6FFF0F61-10BC-4C97-80F5-F26FA72AD41A}" srcOrd="2" destOrd="0" presId="urn:microsoft.com/office/officeart/2018/2/layout/IconVerticalSolidList"/>
    <dgm:cxn modelId="{87BC501A-71E2-4653-95D3-38762BB94769}" type="presParOf" srcId="{3777A397-0380-4442-BF40-809AC8510249}" destId="{D8950CB5-FFFD-4491-B264-CA42AC320DA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C50D3F-1C2A-4926-8756-BB99AF478D54}">
      <dsp:nvSpPr>
        <dsp:cNvPr id="0" name=""/>
        <dsp:cNvSpPr/>
      </dsp:nvSpPr>
      <dsp:spPr>
        <a:xfrm>
          <a:off x="5438774" y="1937029"/>
          <a:ext cx="2261387" cy="720803"/>
        </a:xfrm>
        <a:custGeom>
          <a:avLst/>
          <a:gdLst/>
          <a:ahLst/>
          <a:cxnLst/>
          <a:rect l="0" t="0" r="0" b="0"/>
          <a:pathLst>
            <a:path>
              <a:moveTo>
                <a:pt x="0" y="0"/>
              </a:moveTo>
              <a:lnTo>
                <a:pt x="0" y="328330"/>
              </a:lnTo>
              <a:lnTo>
                <a:pt x="2261387" y="328330"/>
              </a:lnTo>
              <a:lnTo>
                <a:pt x="2261387" y="720803"/>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6537F6EC-475F-4C44-A0F5-20C4014AAAB1}">
      <dsp:nvSpPr>
        <dsp:cNvPr id="0" name=""/>
        <dsp:cNvSpPr/>
      </dsp:nvSpPr>
      <dsp:spPr>
        <a:xfrm>
          <a:off x="3177387" y="1937029"/>
          <a:ext cx="2261387" cy="720803"/>
        </a:xfrm>
        <a:custGeom>
          <a:avLst/>
          <a:gdLst/>
          <a:ahLst/>
          <a:cxnLst/>
          <a:rect l="0" t="0" r="0" b="0"/>
          <a:pathLst>
            <a:path>
              <a:moveTo>
                <a:pt x="2261387" y="0"/>
              </a:moveTo>
              <a:lnTo>
                <a:pt x="2261387" y="328330"/>
              </a:lnTo>
              <a:lnTo>
                <a:pt x="0" y="328330"/>
              </a:lnTo>
              <a:lnTo>
                <a:pt x="0" y="720803"/>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D12A486F-BB67-44AB-8472-59F62B49F8A1}">
      <dsp:nvSpPr>
        <dsp:cNvPr id="0" name=""/>
        <dsp:cNvSpPr/>
      </dsp:nvSpPr>
      <dsp:spPr>
        <a:xfrm>
          <a:off x="3569860" y="68114"/>
          <a:ext cx="3737829" cy="1868914"/>
        </a:xfrm>
        <a:prstGeom prst="rect">
          <a:avLst/>
        </a:prstGeom>
        <a:solidFill>
          <a:schemeClr val="accen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a:t>Most guidelines recommend an initial assessment of HCV infection with Anti-HCV testing, but not mandatory</a:t>
          </a:r>
        </a:p>
      </dsp:txBody>
      <dsp:txXfrm>
        <a:off x="3569860" y="68114"/>
        <a:ext cx="3737829" cy="1868914"/>
      </dsp:txXfrm>
    </dsp:sp>
    <dsp:sp modelId="{F4D062AA-BE6D-4108-AEFA-0444F117E7B0}">
      <dsp:nvSpPr>
        <dsp:cNvPr id="0" name=""/>
        <dsp:cNvSpPr/>
      </dsp:nvSpPr>
      <dsp:spPr>
        <a:xfrm>
          <a:off x="1308472" y="2657832"/>
          <a:ext cx="3737829" cy="1868914"/>
        </a:xfrm>
        <a:prstGeom prst="rect">
          <a:avLst/>
        </a:prstGeom>
        <a:solidFill>
          <a:schemeClr val="accent3">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a:t>For individuals with chronic HCV infection: linkage to appropriate </a:t>
          </a:r>
          <a:r>
            <a:rPr lang="en-US" sz="2400" b="1" kern="1200"/>
            <a:t>treatment </a:t>
          </a:r>
          <a:r>
            <a:rPr lang="en-US" sz="2400" kern="1200"/>
            <a:t>should be established</a:t>
          </a:r>
        </a:p>
      </dsp:txBody>
      <dsp:txXfrm>
        <a:off x="1308472" y="2657832"/>
        <a:ext cx="3737829" cy="1868914"/>
      </dsp:txXfrm>
    </dsp:sp>
    <dsp:sp modelId="{B70C6563-2D2D-4180-AF0B-ABEE4D09A1B2}">
      <dsp:nvSpPr>
        <dsp:cNvPr id="0" name=""/>
        <dsp:cNvSpPr/>
      </dsp:nvSpPr>
      <dsp:spPr>
        <a:xfrm>
          <a:off x="5831247" y="2657832"/>
          <a:ext cx="3737829" cy="1868914"/>
        </a:xfrm>
        <a:prstGeom prst="rect">
          <a:avLst/>
        </a:prstGeom>
        <a:solidFill>
          <a:schemeClr val="accent3">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a:t>For individuals without chronic HCV infection: </a:t>
          </a:r>
          <a:r>
            <a:rPr lang="en-US" sz="2400" b="1" kern="1200"/>
            <a:t>counseling</a:t>
          </a:r>
          <a:r>
            <a:rPr lang="en-US" sz="2400" kern="1200"/>
            <a:t> should be provided to reduce the risk </a:t>
          </a:r>
          <a:br>
            <a:rPr lang="en-US" sz="2400" kern="1200"/>
          </a:br>
          <a:r>
            <a:rPr lang="en-US" sz="2400" kern="1200"/>
            <a:t>of HCV acquisition</a:t>
          </a:r>
        </a:p>
      </dsp:txBody>
      <dsp:txXfrm>
        <a:off x="5831247" y="2657832"/>
        <a:ext cx="3737829" cy="18689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097CCC-2BB5-41DB-976D-20E18A09B343}">
      <dsp:nvSpPr>
        <dsp:cNvPr id="0" name=""/>
        <dsp:cNvSpPr/>
      </dsp:nvSpPr>
      <dsp:spPr>
        <a:xfrm>
          <a:off x="0" y="63889"/>
          <a:ext cx="10788650" cy="1072579"/>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People living with HIV</a:t>
          </a:r>
        </a:p>
      </dsp:txBody>
      <dsp:txXfrm>
        <a:off x="52359" y="116248"/>
        <a:ext cx="10683932" cy="967861"/>
      </dsp:txXfrm>
    </dsp:sp>
    <dsp:sp modelId="{5F0DF846-770B-4901-AF90-53C993E4A14D}">
      <dsp:nvSpPr>
        <dsp:cNvPr id="0" name=""/>
        <dsp:cNvSpPr/>
      </dsp:nvSpPr>
      <dsp:spPr>
        <a:xfrm>
          <a:off x="0" y="1214228"/>
          <a:ext cx="10788650" cy="1072579"/>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People indicated for post-exposure prophylaxis</a:t>
          </a:r>
        </a:p>
      </dsp:txBody>
      <dsp:txXfrm>
        <a:off x="52359" y="1266587"/>
        <a:ext cx="10683932" cy="967861"/>
      </dsp:txXfrm>
    </dsp:sp>
    <dsp:sp modelId="{B5D1F129-B925-4B38-AECD-52FB61511EFE}">
      <dsp:nvSpPr>
        <dsp:cNvPr id="0" name=""/>
        <dsp:cNvSpPr/>
      </dsp:nvSpPr>
      <dsp:spPr>
        <a:xfrm>
          <a:off x="0" y="2364567"/>
          <a:ext cx="10788650" cy="1072579"/>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People with suspected acute HIV infection with potential HIV exposure in the last 14 days</a:t>
          </a:r>
        </a:p>
      </dsp:txBody>
      <dsp:txXfrm>
        <a:off x="52359" y="2416926"/>
        <a:ext cx="10683932" cy="967861"/>
      </dsp:txXfrm>
    </dsp:sp>
    <dsp:sp modelId="{80B2C38D-FA79-40E6-A009-3ACDD7AF2B2E}">
      <dsp:nvSpPr>
        <dsp:cNvPr id="0" name=""/>
        <dsp:cNvSpPr/>
      </dsp:nvSpPr>
      <dsp:spPr>
        <a:xfrm>
          <a:off x="0" y="3514906"/>
          <a:ext cx="10788650" cy="1072579"/>
        </a:xfrm>
        <a:prstGeom prst="round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People with a contraindication, allergy, or hypersensitivity to the </a:t>
          </a:r>
          <a:r>
            <a:rPr lang="en-US" sz="2700" kern="1200" err="1"/>
            <a:t>PrEP</a:t>
          </a:r>
          <a:r>
            <a:rPr lang="en-US" sz="2700" kern="1200"/>
            <a:t> product</a:t>
          </a:r>
        </a:p>
      </dsp:txBody>
      <dsp:txXfrm>
        <a:off x="52359" y="3567265"/>
        <a:ext cx="10683932" cy="9678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38E745-3B95-4CBF-9B90-C6B7E3905F52}">
      <dsp:nvSpPr>
        <dsp:cNvPr id="0" name=""/>
        <dsp:cNvSpPr/>
      </dsp:nvSpPr>
      <dsp:spPr>
        <a:xfrm>
          <a:off x="0" y="420927"/>
          <a:ext cx="10788650" cy="655200"/>
        </a:xfrm>
        <a:prstGeom prst="rect">
          <a:avLst/>
        </a:prstGeom>
        <a:solidFill>
          <a:schemeClr val="lt1">
            <a:alpha val="90000"/>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dsp:style>
    </dsp:sp>
    <dsp:sp modelId="{A88B1159-079F-4A64-9805-F41D06B5F10A}">
      <dsp:nvSpPr>
        <dsp:cNvPr id="0" name=""/>
        <dsp:cNvSpPr/>
      </dsp:nvSpPr>
      <dsp:spPr>
        <a:xfrm>
          <a:off x="539432" y="37167"/>
          <a:ext cx="7552055" cy="76752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450" tIns="0" rIns="285450" bIns="0" numCol="1" spcCol="1270" anchor="ctr" anchorCtr="0">
          <a:noAutofit/>
        </a:bodyPr>
        <a:lstStyle/>
        <a:p>
          <a:pPr marL="0" lvl="0" indent="0" algn="l" defTabSz="1155700">
            <a:lnSpc>
              <a:spcPct val="90000"/>
            </a:lnSpc>
            <a:spcBef>
              <a:spcPct val="0"/>
            </a:spcBef>
            <a:spcAft>
              <a:spcPct val="35000"/>
            </a:spcAft>
            <a:buNone/>
          </a:pPr>
          <a:r>
            <a:rPr lang="en-US" sz="2600" kern="1200"/>
            <a:t>TDF: Potential for renal dysfunction, GI upset</a:t>
          </a:r>
        </a:p>
      </dsp:txBody>
      <dsp:txXfrm>
        <a:off x="576899" y="74634"/>
        <a:ext cx="7477121" cy="692586"/>
      </dsp:txXfrm>
    </dsp:sp>
    <dsp:sp modelId="{9763EE78-8A97-462F-BC13-55F53B12BC12}">
      <dsp:nvSpPr>
        <dsp:cNvPr id="0" name=""/>
        <dsp:cNvSpPr/>
      </dsp:nvSpPr>
      <dsp:spPr>
        <a:xfrm>
          <a:off x="0" y="1600287"/>
          <a:ext cx="10788650" cy="6552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9EA787F-C6EA-494E-95DD-91E7DC026093}">
      <dsp:nvSpPr>
        <dsp:cNvPr id="0" name=""/>
        <dsp:cNvSpPr/>
      </dsp:nvSpPr>
      <dsp:spPr>
        <a:xfrm>
          <a:off x="539432" y="1216527"/>
          <a:ext cx="7552055" cy="76752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450" tIns="0" rIns="285450" bIns="0" numCol="1" spcCol="1270" anchor="ctr" anchorCtr="0">
          <a:noAutofit/>
        </a:bodyPr>
        <a:lstStyle/>
        <a:p>
          <a:pPr marL="0" lvl="0" indent="0" algn="l" defTabSz="1155700">
            <a:lnSpc>
              <a:spcPct val="90000"/>
            </a:lnSpc>
            <a:spcBef>
              <a:spcPct val="0"/>
            </a:spcBef>
            <a:spcAft>
              <a:spcPct val="35000"/>
            </a:spcAft>
            <a:buNone/>
          </a:pPr>
          <a:r>
            <a:rPr lang="en-US" sz="2600" kern="1200"/>
            <a:t>TAF: GI upset, dyslipidemia</a:t>
          </a:r>
        </a:p>
      </dsp:txBody>
      <dsp:txXfrm>
        <a:off x="576899" y="1253994"/>
        <a:ext cx="7477121" cy="692586"/>
      </dsp:txXfrm>
    </dsp:sp>
    <dsp:sp modelId="{07307549-4568-4814-A885-FB1B01CC75EC}">
      <dsp:nvSpPr>
        <dsp:cNvPr id="0" name=""/>
        <dsp:cNvSpPr/>
      </dsp:nvSpPr>
      <dsp:spPr>
        <a:xfrm>
          <a:off x="0" y="2779647"/>
          <a:ext cx="10788650" cy="6552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265E2E-412E-4DFF-9CC9-4727E3A52498}">
      <dsp:nvSpPr>
        <dsp:cNvPr id="0" name=""/>
        <dsp:cNvSpPr/>
      </dsp:nvSpPr>
      <dsp:spPr>
        <a:xfrm>
          <a:off x="539432" y="2395887"/>
          <a:ext cx="7552055" cy="76752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450" tIns="0" rIns="285450" bIns="0" numCol="1" spcCol="1270" anchor="ctr" anchorCtr="0">
          <a:noAutofit/>
        </a:bodyPr>
        <a:lstStyle/>
        <a:p>
          <a:pPr marL="0" lvl="0" indent="0" algn="l" defTabSz="1155700">
            <a:lnSpc>
              <a:spcPct val="90000"/>
            </a:lnSpc>
            <a:spcBef>
              <a:spcPct val="0"/>
            </a:spcBef>
            <a:spcAft>
              <a:spcPct val="35000"/>
            </a:spcAft>
            <a:buNone/>
          </a:pPr>
          <a:r>
            <a:rPr lang="en-US" sz="2600" kern="1200"/>
            <a:t>LA CAB: injection-site reactions, GI upset</a:t>
          </a:r>
        </a:p>
      </dsp:txBody>
      <dsp:txXfrm>
        <a:off x="576899" y="2433354"/>
        <a:ext cx="7477121" cy="692586"/>
      </dsp:txXfrm>
    </dsp:sp>
    <dsp:sp modelId="{145813E9-89E7-4971-BF3C-7AB0FB523BF1}">
      <dsp:nvSpPr>
        <dsp:cNvPr id="0" name=""/>
        <dsp:cNvSpPr/>
      </dsp:nvSpPr>
      <dsp:spPr>
        <a:xfrm>
          <a:off x="0" y="3959007"/>
          <a:ext cx="10788650" cy="655200"/>
        </a:xfrm>
        <a:prstGeom prst="rect">
          <a:avLst/>
        </a:prstGeom>
        <a:solidFill>
          <a:schemeClr val="lt1">
            <a:alpha val="90000"/>
            <a:hueOff val="0"/>
            <a:satOff val="0"/>
            <a:lumOff val="0"/>
            <a:alphaOff val="0"/>
          </a:schemeClr>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dsp:style>
    </dsp:sp>
    <dsp:sp modelId="{101CB055-98BC-4866-B7C4-D2A03007D820}">
      <dsp:nvSpPr>
        <dsp:cNvPr id="0" name=""/>
        <dsp:cNvSpPr/>
      </dsp:nvSpPr>
      <dsp:spPr>
        <a:xfrm>
          <a:off x="539432" y="3575247"/>
          <a:ext cx="7552055" cy="767520"/>
        </a:xfrm>
        <a:prstGeom prst="round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450" tIns="0" rIns="285450" bIns="0" numCol="1" spcCol="1270" anchor="ctr" anchorCtr="0">
          <a:noAutofit/>
        </a:bodyPr>
        <a:lstStyle/>
        <a:p>
          <a:pPr marL="0" lvl="0" indent="0" algn="l" defTabSz="1155700">
            <a:lnSpc>
              <a:spcPct val="90000"/>
            </a:lnSpc>
            <a:spcBef>
              <a:spcPct val="0"/>
            </a:spcBef>
            <a:spcAft>
              <a:spcPct val="35000"/>
            </a:spcAft>
            <a:buNone/>
          </a:pPr>
          <a:r>
            <a:rPr lang="en-US" sz="2600" kern="1200"/>
            <a:t>DVR: UTI, vaginal itching</a:t>
          </a:r>
        </a:p>
      </dsp:txBody>
      <dsp:txXfrm>
        <a:off x="576899" y="3612714"/>
        <a:ext cx="7477121" cy="6925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F28F55-299D-47C0-9702-11B2BAFE2871}">
      <dsp:nvSpPr>
        <dsp:cNvPr id="0" name=""/>
        <dsp:cNvSpPr/>
      </dsp:nvSpPr>
      <dsp:spPr>
        <a:xfrm>
          <a:off x="0" y="558"/>
          <a:ext cx="10788650" cy="130596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C231C9-6928-455D-809E-009B1432A0DD}">
      <dsp:nvSpPr>
        <dsp:cNvPr id="0" name=""/>
        <dsp:cNvSpPr/>
      </dsp:nvSpPr>
      <dsp:spPr>
        <a:xfrm>
          <a:off x="231304" y="130650"/>
          <a:ext cx="1045782" cy="10457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FF5F895-F9B2-48DF-8B97-3AEA84779586}">
      <dsp:nvSpPr>
        <dsp:cNvPr id="0" name=""/>
        <dsp:cNvSpPr/>
      </dsp:nvSpPr>
      <dsp:spPr>
        <a:xfrm>
          <a:off x="1508391" y="558"/>
          <a:ext cx="92802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422400">
            <a:lnSpc>
              <a:spcPct val="100000"/>
            </a:lnSpc>
            <a:spcBef>
              <a:spcPct val="0"/>
            </a:spcBef>
            <a:spcAft>
              <a:spcPct val="35000"/>
            </a:spcAft>
            <a:buNone/>
          </a:pPr>
          <a:r>
            <a:rPr lang="en-US" sz="3200" b="1" kern="1200">
              <a:solidFill>
                <a:schemeClr val="bg1"/>
              </a:solidFill>
            </a:rPr>
            <a:t>Preferences: </a:t>
          </a:r>
          <a:r>
            <a:rPr lang="en-US" sz="3200" kern="1200">
              <a:solidFill>
                <a:schemeClr val="bg1"/>
              </a:solidFill>
            </a:rPr>
            <a:t>oral vs injection</a:t>
          </a:r>
        </a:p>
      </dsp:txBody>
      <dsp:txXfrm>
        <a:off x="1508391" y="558"/>
        <a:ext cx="9280258" cy="1305966"/>
      </dsp:txXfrm>
    </dsp:sp>
    <dsp:sp modelId="{6A972EF0-9557-47AE-9659-F32C5B218EF3}">
      <dsp:nvSpPr>
        <dsp:cNvPr id="0" name=""/>
        <dsp:cNvSpPr/>
      </dsp:nvSpPr>
      <dsp:spPr>
        <a:xfrm>
          <a:off x="0" y="1633016"/>
          <a:ext cx="10788650" cy="1305966"/>
        </a:xfrm>
        <a:prstGeom prst="roundRect">
          <a:avLst>
            <a:gd name="adj" fmla="val 10000"/>
          </a:avLst>
        </a:prstGeom>
        <a:solidFill>
          <a:schemeClr val="accent4">
            <a:lumMod val="20000"/>
            <a:lumOff val="80000"/>
          </a:schemeClr>
        </a:solidFill>
        <a:ln>
          <a:noFill/>
        </a:ln>
        <a:effectLst/>
      </dsp:spPr>
      <dsp:style>
        <a:lnRef idx="0">
          <a:scrgbClr r="0" g="0" b="0"/>
        </a:lnRef>
        <a:fillRef idx="1">
          <a:scrgbClr r="0" g="0" b="0"/>
        </a:fillRef>
        <a:effectRef idx="0">
          <a:scrgbClr r="0" g="0" b="0"/>
        </a:effectRef>
        <a:fontRef idx="minor"/>
      </dsp:style>
    </dsp:sp>
    <dsp:sp modelId="{A2E8C0DD-8EF2-4161-9647-E745F2C30CA1}">
      <dsp:nvSpPr>
        <dsp:cNvPr id="0" name=""/>
        <dsp:cNvSpPr/>
      </dsp:nvSpPr>
      <dsp:spPr>
        <a:xfrm>
          <a:off x="231304" y="1763108"/>
          <a:ext cx="1045782" cy="10457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A06AD0E-1ADB-4494-A43C-57178BBF86AC}">
      <dsp:nvSpPr>
        <dsp:cNvPr id="0" name=""/>
        <dsp:cNvSpPr/>
      </dsp:nvSpPr>
      <dsp:spPr>
        <a:xfrm>
          <a:off x="1508391" y="1633016"/>
          <a:ext cx="92802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422400">
            <a:lnSpc>
              <a:spcPct val="100000"/>
            </a:lnSpc>
            <a:spcBef>
              <a:spcPct val="0"/>
            </a:spcBef>
            <a:spcAft>
              <a:spcPct val="35000"/>
            </a:spcAft>
            <a:buNone/>
          </a:pPr>
          <a:r>
            <a:rPr lang="en-US" sz="3200" b="1" kern="1200">
              <a:solidFill>
                <a:schemeClr val="bg1"/>
              </a:solidFill>
            </a:rPr>
            <a:t>Lifestyle: </a:t>
          </a:r>
          <a:r>
            <a:rPr lang="en-US" sz="3200" kern="1200">
              <a:solidFill>
                <a:schemeClr val="bg1"/>
              </a:solidFill>
            </a:rPr>
            <a:t>dosing regimen</a:t>
          </a:r>
        </a:p>
      </dsp:txBody>
      <dsp:txXfrm>
        <a:off x="1508391" y="1633016"/>
        <a:ext cx="9280258" cy="1305966"/>
      </dsp:txXfrm>
    </dsp:sp>
    <dsp:sp modelId="{42E2E385-1CE2-4533-A734-46146F8D0961}">
      <dsp:nvSpPr>
        <dsp:cNvPr id="0" name=""/>
        <dsp:cNvSpPr/>
      </dsp:nvSpPr>
      <dsp:spPr>
        <a:xfrm>
          <a:off x="0" y="3265475"/>
          <a:ext cx="10788650" cy="1305966"/>
        </a:xfrm>
        <a:prstGeom prst="roundRect">
          <a:avLst>
            <a:gd name="adj" fmla="val 10000"/>
          </a:avLst>
        </a:prstGeom>
        <a:solidFill>
          <a:schemeClr val="accent3">
            <a:lumMod val="20000"/>
            <a:lumOff val="80000"/>
          </a:schemeClr>
        </a:solidFill>
        <a:ln>
          <a:noFill/>
        </a:ln>
        <a:effectLst/>
      </dsp:spPr>
      <dsp:style>
        <a:lnRef idx="0">
          <a:scrgbClr r="0" g="0" b="0"/>
        </a:lnRef>
        <a:fillRef idx="1">
          <a:scrgbClr r="0" g="0" b="0"/>
        </a:fillRef>
        <a:effectRef idx="0">
          <a:scrgbClr r="0" g="0" b="0"/>
        </a:effectRef>
        <a:fontRef idx="minor"/>
      </dsp:style>
    </dsp:sp>
    <dsp:sp modelId="{ED636F93-DC2D-4E44-869F-6BF7E049FAB1}">
      <dsp:nvSpPr>
        <dsp:cNvPr id="0" name=""/>
        <dsp:cNvSpPr/>
      </dsp:nvSpPr>
      <dsp:spPr>
        <a:xfrm>
          <a:off x="231304" y="3395567"/>
          <a:ext cx="1045782" cy="104578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8950CB5-FFFD-4491-B264-CA42AC320DA1}">
      <dsp:nvSpPr>
        <dsp:cNvPr id="0" name=""/>
        <dsp:cNvSpPr/>
      </dsp:nvSpPr>
      <dsp:spPr>
        <a:xfrm>
          <a:off x="1508391" y="3265475"/>
          <a:ext cx="92802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422400">
            <a:lnSpc>
              <a:spcPct val="100000"/>
            </a:lnSpc>
            <a:spcBef>
              <a:spcPct val="0"/>
            </a:spcBef>
            <a:spcAft>
              <a:spcPct val="35000"/>
            </a:spcAft>
            <a:buNone/>
          </a:pPr>
          <a:r>
            <a:rPr lang="en-US" sz="3200" b="1" kern="1200">
              <a:solidFill>
                <a:schemeClr val="bg1"/>
              </a:solidFill>
            </a:rPr>
            <a:t>Living circumstances: </a:t>
          </a:r>
          <a:r>
            <a:rPr lang="en-US" sz="3200" kern="1200">
              <a:solidFill>
                <a:schemeClr val="bg1"/>
              </a:solidFill>
            </a:rPr>
            <a:t>accessibility, barriers to entry</a:t>
          </a:r>
        </a:p>
      </dsp:txBody>
      <dsp:txXfrm>
        <a:off x="1508391" y="3265475"/>
        <a:ext cx="9280258" cy="130596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01851D-056D-47E9-8EC2-33F9F0DC0534}" type="datetimeFigureOut">
              <a:rPr lang="en-US" smtClean="0"/>
              <a:t>5/30/2025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67CA51-21BD-43A5-9444-C2A70C45D2BA}" type="slidenum">
              <a:rPr lang="en-US" smtClean="0"/>
              <a:t>‹#›</a:t>
            </a:fld>
            <a:endParaRPr lang="en-US"/>
          </a:p>
        </p:txBody>
      </p:sp>
    </p:spTree>
    <p:extLst>
      <p:ext uri="{BB962C8B-B14F-4D97-AF65-F5344CB8AC3E}">
        <p14:creationId xmlns:p14="http://schemas.microsoft.com/office/powerpoint/2010/main" val="1202575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567CA51-21BD-43A5-9444-C2A70C45D2BA}" type="slidenum">
              <a:rPr lang="en-US" smtClean="0"/>
              <a:t>1</a:t>
            </a:fld>
            <a:endParaRPr lang="en-US"/>
          </a:p>
        </p:txBody>
      </p:sp>
    </p:spTree>
    <p:extLst>
      <p:ext uri="{BB962C8B-B14F-4D97-AF65-F5344CB8AC3E}">
        <p14:creationId xmlns:p14="http://schemas.microsoft.com/office/powerpoint/2010/main" val="3850626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1324300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err="1"/>
              <a:t>PrEP</a:t>
            </a:r>
            <a:r>
              <a:rPr lang="en-US" i="1"/>
              <a:t>, pre-exposure prophylaxis.</a:t>
            </a:r>
          </a:p>
        </p:txBody>
      </p:sp>
      <p:sp>
        <p:nvSpPr>
          <p:cNvPr id="4" name="Slide Number Placeholder 3"/>
          <p:cNvSpPr>
            <a:spLocks noGrp="1"/>
          </p:cNvSpPr>
          <p:nvPr>
            <p:ph type="sldNum" sz="quarter" idx="5"/>
          </p:nvPr>
        </p:nvSpPr>
        <p:spPr/>
        <p:txBody>
          <a:bodyPr/>
          <a:lstStyle/>
          <a:p>
            <a:fld id="{1567CA51-21BD-43A5-9444-C2A70C45D2BA}" type="slidenum">
              <a:rPr lang="en-US" smtClean="0"/>
              <a:t>4</a:t>
            </a:fld>
            <a:endParaRPr lang="en-US"/>
          </a:p>
        </p:txBody>
      </p:sp>
    </p:spTree>
    <p:extLst>
      <p:ext uri="{BB962C8B-B14F-4D97-AF65-F5344CB8AC3E}">
        <p14:creationId xmlns:p14="http://schemas.microsoft.com/office/powerpoint/2010/main" val="3097723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err="1"/>
              <a:t>PrEP</a:t>
            </a:r>
            <a:r>
              <a:rPr lang="en-US" i="1"/>
              <a:t>, pre-exposure prophylaxis.</a:t>
            </a:r>
          </a:p>
          <a:p>
            <a:endParaRPr lang="en-US"/>
          </a:p>
        </p:txBody>
      </p:sp>
      <p:sp>
        <p:nvSpPr>
          <p:cNvPr id="4" name="Slide Number Placeholder 3"/>
          <p:cNvSpPr>
            <a:spLocks noGrp="1"/>
          </p:cNvSpPr>
          <p:nvPr>
            <p:ph type="sldNum" sz="quarter" idx="5"/>
          </p:nvPr>
        </p:nvSpPr>
        <p:spPr/>
        <p:txBody>
          <a:bodyPr/>
          <a:lstStyle/>
          <a:p>
            <a:fld id="{1567CA51-21BD-43A5-9444-C2A70C45D2BA}" type="slidenum">
              <a:rPr lang="en-US" smtClean="0"/>
              <a:t>5</a:t>
            </a:fld>
            <a:endParaRPr lang="en-US"/>
          </a:p>
        </p:txBody>
      </p:sp>
    </p:spTree>
    <p:extLst>
      <p:ext uri="{BB962C8B-B14F-4D97-AF65-F5344CB8AC3E}">
        <p14:creationId xmlns:p14="http://schemas.microsoft.com/office/powerpoint/2010/main" val="3110333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t>3TC, lamivudine; CAB, cabotegravir; DVR, </a:t>
            </a:r>
            <a:r>
              <a:rPr lang="en-US" i="1" err="1"/>
              <a:t>dapivirine</a:t>
            </a:r>
            <a:r>
              <a:rPr lang="en-US" i="1"/>
              <a:t> vaginal ring; FTC, emtricitabine; LA, long acting; </a:t>
            </a:r>
            <a:r>
              <a:rPr lang="en-US" i="1" err="1"/>
              <a:t>PrEP</a:t>
            </a:r>
            <a:r>
              <a:rPr lang="en-US" i="1"/>
              <a:t>, pre-exposure prophylaxis; TAF, tenofovir alafenamide; TDF, tenofovir disoproxil fumarate.</a:t>
            </a:r>
          </a:p>
        </p:txBody>
      </p:sp>
      <p:sp>
        <p:nvSpPr>
          <p:cNvPr id="4" name="Slide Number Placeholder 3"/>
          <p:cNvSpPr>
            <a:spLocks noGrp="1"/>
          </p:cNvSpPr>
          <p:nvPr>
            <p:ph type="sldNum" sz="quarter" idx="5"/>
          </p:nvPr>
        </p:nvSpPr>
        <p:spPr/>
        <p:txBody>
          <a:bodyPr/>
          <a:lstStyle/>
          <a:p>
            <a:fld id="{30D22093-D3CF-429A-85B0-E381D292C74B}" type="slidenum">
              <a:rPr lang="en-US" smtClean="0"/>
              <a:t>6</a:t>
            </a:fld>
            <a:endParaRPr lang="en-US"/>
          </a:p>
        </p:txBody>
      </p:sp>
    </p:spTree>
    <p:extLst>
      <p:ext uri="{BB962C8B-B14F-4D97-AF65-F5344CB8AC3E}">
        <p14:creationId xmlns:p14="http://schemas.microsoft.com/office/powerpoint/2010/main" val="2165833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a:latin typeface="Arial" panose="020B0604020202020204" pitchFamily="34" charset="0"/>
                <a:cs typeface="Arial" panose="020B0604020202020204" pitchFamily="34" charset="0"/>
              </a:rPr>
              <a:t>CAB, cabotegravir; </a:t>
            </a:r>
            <a:r>
              <a:rPr lang="en-US" sz="1200" b="0" i="1" err="1">
                <a:latin typeface="Arial" panose="020B0604020202020204" pitchFamily="34" charset="0"/>
                <a:cs typeface="Arial" panose="020B0604020202020204" pitchFamily="34" charset="0"/>
              </a:rPr>
              <a:t>CrCl</a:t>
            </a:r>
            <a:r>
              <a:rPr lang="en-US" sz="1200" b="0" i="1">
                <a:latin typeface="Arial" panose="020B0604020202020204" pitchFamily="34" charset="0"/>
                <a:cs typeface="Arial" panose="020B0604020202020204" pitchFamily="34" charset="0"/>
              </a:rPr>
              <a:t>, creatinine clearance; FTC, emtricitabine; </a:t>
            </a:r>
            <a:r>
              <a:rPr lang="en-US" sz="1200" b="0" i="1" err="1">
                <a:latin typeface="Arial" panose="020B0604020202020204" pitchFamily="34" charset="0"/>
                <a:cs typeface="Arial" panose="020B0604020202020204" pitchFamily="34" charset="0"/>
              </a:rPr>
              <a:t>PrEP</a:t>
            </a:r>
            <a:r>
              <a:rPr lang="en-US" sz="1200" b="0" i="1">
                <a:latin typeface="Arial" panose="020B0604020202020204" pitchFamily="34" charset="0"/>
                <a:cs typeface="Arial" panose="020B0604020202020204" pitchFamily="34" charset="0"/>
              </a:rPr>
              <a:t>, pre-exposure prophylaxis; TAF, tenofovir alafenamide; TDF, tenofovir disoproxil fumarate.</a:t>
            </a:r>
            <a:endParaRPr lang="en-US"/>
          </a:p>
        </p:txBody>
      </p:sp>
      <p:sp>
        <p:nvSpPr>
          <p:cNvPr id="4" name="Slide Number Placeholder 3"/>
          <p:cNvSpPr>
            <a:spLocks noGrp="1"/>
          </p:cNvSpPr>
          <p:nvPr>
            <p:ph type="sldNum" sz="quarter" idx="5"/>
          </p:nvPr>
        </p:nvSpPr>
        <p:spPr/>
        <p:txBody>
          <a:bodyPr/>
          <a:lstStyle/>
          <a:p>
            <a:fld id="{0770F237-AC40-1541-ACE0-3CC3BD0938E5}" type="slidenum">
              <a:rPr lang="en-US" smtClean="0"/>
              <a:t>7</a:t>
            </a:fld>
            <a:endParaRPr lang="en-US"/>
          </a:p>
        </p:txBody>
      </p:sp>
    </p:spTree>
    <p:extLst>
      <p:ext uri="{BB962C8B-B14F-4D97-AF65-F5344CB8AC3E}">
        <p14:creationId xmlns:p14="http://schemas.microsoft.com/office/powerpoint/2010/main" val="4165243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0" i="1">
                <a:latin typeface="Arial" panose="020B0604020202020204" pitchFamily="34" charset="0"/>
                <a:cs typeface="Arial" panose="020B0604020202020204" pitchFamily="34" charset="0"/>
              </a:rPr>
              <a:t>AE, adverse event; BMD, bone mineral density; CAB, cabotegravir; </a:t>
            </a:r>
            <a:r>
              <a:rPr lang="en-US" sz="800" b="0" i="1" err="1">
                <a:latin typeface="Arial" panose="020B0604020202020204" pitchFamily="34" charset="0"/>
                <a:cs typeface="Arial" panose="020B0604020202020204" pitchFamily="34" charset="0"/>
              </a:rPr>
              <a:t>CrCl</a:t>
            </a:r>
            <a:r>
              <a:rPr lang="en-US" sz="800" b="0" i="1">
                <a:latin typeface="Arial" panose="020B0604020202020204" pitchFamily="34" charset="0"/>
                <a:cs typeface="Arial" panose="020B0604020202020204" pitchFamily="34" charset="0"/>
              </a:rPr>
              <a:t>, creatinine clearance; eGFR, estimated glomerular filtration rate; FTC, emtricitabine; LA, long-acting; MSM, men who have sex with men; PBO, placebo; </a:t>
            </a:r>
            <a:r>
              <a:rPr lang="en-US" sz="800" b="0" i="1" err="1">
                <a:latin typeface="Arial" panose="020B0604020202020204" pitchFamily="34" charset="0"/>
                <a:cs typeface="Arial" panose="020B0604020202020204" pitchFamily="34" charset="0"/>
              </a:rPr>
              <a:t>PrEP</a:t>
            </a:r>
            <a:r>
              <a:rPr lang="en-US" sz="800" b="0" i="1">
                <a:latin typeface="Arial" panose="020B0604020202020204" pitchFamily="34" charset="0"/>
                <a:cs typeface="Arial" panose="020B0604020202020204" pitchFamily="34" charset="0"/>
              </a:rPr>
              <a:t>, pre-exposure prophylaxis; TAF, tenofovir alafenamide; TDF, tenofovir disoproxil fumarate.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70F237-AC40-1541-ACE0-3CC3BD0938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816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E4A02-2BB3-ABFA-2107-9A85948CCA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26C9F7-D5F2-A30B-A232-A6EEDA0DB6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BD5EEA-4716-6191-AE94-FC8C8254DCBB}"/>
              </a:ext>
            </a:extLst>
          </p:cNvPr>
          <p:cNvSpPr>
            <a:spLocks noGrp="1"/>
          </p:cNvSpPr>
          <p:nvPr>
            <p:ph type="body" idx="1"/>
          </p:nvPr>
        </p:nvSpPr>
        <p:spPr/>
        <p:txBody>
          <a:bodyPr/>
          <a:lstStyle/>
          <a:p>
            <a:pPr marL="0" marR="0">
              <a:lnSpc>
                <a:spcPct val="115000"/>
              </a:lnSpc>
              <a:spcAft>
                <a:spcPts val="800"/>
              </a:spcAft>
            </a:pPr>
            <a:r>
              <a:rPr lang="en-US" sz="1800" i="1" kern="100">
                <a:effectLst/>
                <a:latin typeface="Aptos" panose="020B0004020202020204" pitchFamily="34" charset="0"/>
                <a:ea typeface="Aptos" panose="020B0004020202020204" pitchFamily="34" charset="0"/>
                <a:cs typeface="Angsana New" panose="02020603050405020304" pitchFamily="18" charset="-34"/>
              </a:rPr>
              <a:t>CAB, cabotegravir;  </a:t>
            </a:r>
            <a:r>
              <a:rPr lang="en-US" sz="1800" i="1">
                <a:effectLst/>
                <a:latin typeface="Calibri" panose="020F0502020204030204" pitchFamily="34" charset="0"/>
                <a:ea typeface="Calibri" panose="020F0502020204030204" pitchFamily="34" charset="0"/>
                <a:cs typeface="Times New Roman" panose="02020603050405020304" pitchFamily="18" charset="0"/>
              </a:rPr>
              <a:t>FTC, emtricitabine; HBs, hepatitis B surface antibody; </a:t>
            </a:r>
            <a:r>
              <a:rPr lang="en-US" sz="1800" i="1" kern="100">
                <a:effectLst/>
                <a:latin typeface="Aptos" panose="020B0004020202020204" pitchFamily="34" charset="0"/>
                <a:ea typeface="Aptos" panose="020B0004020202020204" pitchFamily="34" charset="0"/>
                <a:cs typeface="Angsana New" panose="02020603050405020304" pitchFamily="18" charset="-34"/>
              </a:rPr>
              <a:t>HBV, hepatitis B virus; HBsAg; h</a:t>
            </a:r>
            <a:r>
              <a:rPr lang="en-US" sz="2800" b="0" i="0">
                <a:solidFill>
                  <a:srgbClr val="001D35"/>
                </a:solidFill>
                <a:effectLst/>
                <a:latin typeface="Google Sans"/>
              </a:rPr>
              <a:t>epatitis B surface antigen; </a:t>
            </a:r>
            <a:r>
              <a:rPr lang="en-US" sz="1800" i="1" kern="100">
                <a:effectLst/>
                <a:latin typeface="Aptos" panose="020B0004020202020204" pitchFamily="34" charset="0"/>
                <a:ea typeface="Aptos" panose="020B0004020202020204" pitchFamily="34" charset="0"/>
                <a:cs typeface="Angsana New" panose="02020603050405020304" pitchFamily="18" charset="-34"/>
              </a:rPr>
              <a:t>LA, long-acting; </a:t>
            </a:r>
            <a:r>
              <a:rPr lang="en-US" sz="1800" i="1" kern="100" err="1">
                <a:effectLst/>
                <a:latin typeface="Aptos" panose="020B0004020202020204" pitchFamily="34" charset="0"/>
                <a:ea typeface="Aptos" panose="020B0004020202020204" pitchFamily="34" charset="0"/>
                <a:cs typeface="Angsana New" panose="02020603050405020304" pitchFamily="18" charset="-34"/>
              </a:rPr>
              <a:t>PrEP</a:t>
            </a:r>
            <a:r>
              <a:rPr lang="en-US" sz="1800" i="1" kern="100">
                <a:effectLst/>
                <a:latin typeface="Aptos" panose="020B0004020202020204" pitchFamily="34" charset="0"/>
                <a:ea typeface="Aptos" panose="020B0004020202020204" pitchFamily="34" charset="0"/>
                <a:cs typeface="Angsana New" panose="02020603050405020304" pitchFamily="18" charset="-34"/>
              </a:rPr>
              <a:t>, pre-exposure prophylaxis; </a:t>
            </a:r>
            <a:r>
              <a:rPr lang="en-US" sz="1800" i="1">
                <a:effectLst/>
                <a:latin typeface="Calibri" panose="020F0502020204030204" pitchFamily="34" charset="0"/>
                <a:ea typeface="Calibri" panose="020F0502020204030204" pitchFamily="34" charset="0"/>
                <a:cs typeface="Times New Roman" panose="02020603050405020304" pitchFamily="18" charset="0"/>
              </a:rPr>
              <a:t>TDF, tenofovir disoproxil fumarate.</a:t>
            </a:r>
            <a:endParaRPr lang="en-US" sz="1800" i="1" kern="100">
              <a:effectLst/>
              <a:latin typeface="Aptos" panose="020B0004020202020204" pitchFamily="34" charset="0"/>
              <a:ea typeface="Aptos" panose="020B0004020202020204" pitchFamily="34" charset="0"/>
              <a:cs typeface="Angsana New" panose="02020603050405020304" pitchFamily="18" charset="-34"/>
            </a:endParaRPr>
          </a:p>
          <a:p>
            <a:pPr marL="0" marR="0" indent="0">
              <a:lnSpc>
                <a:spcPct val="115000"/>
              </a:lnSpc>
              <a:spcAft>
                <a:spcPts val="800"/>
              </a:spcAft>
              <a:buFontTx/>
              <a:buNone/>
            </a:pPr>
            <a:endParaRPr lang="en-US" sz="1800" i="1" kern="100">
              <a:effectLst/>
              <a:latin typeface="Aptos" panose="020B0004020202020204" pitchFamily="34" charset="0"/>
              <a:cs typeface="Angsana New" panose="02020603050405020304" pitchFamily="18" charset="-34"/>
            </a:endParaRPr>
          </a:p>
          <a:p>
            <a:pPr marL="0" marR="0">
              <a:lnSpc>
                <a:spcPct val="115000"/>
              </a:lnSpc>
              <a:spcAft>
                <a:spcPts val="800"/>
              </a:spcAft>
            </a:pPr>
            <a:endParaRPr lang="en-US" i="1"/>
          </a:p>
        </p:txBody>
      </p:sp>
      <p:sp>
        <p:nvSpPr>
          <p:cNvPr id="4" name="Slide Number Placeholder 3">
            <a:extLst>
              <a:ext uri="{FF2B5EF4-FFF2-40B4-BE49-F238E27FC236}">
                <a16:creationId xmlns:a16="http://schemas.microsoft.com/office/drawing/2014/main" id="{F1C2E56F-AB80-5675-2DE8-56F881793DFE}"/>
              </a:ext>
            </a:extLst>
          </p:cNvPr>
          <p:cNvSpPr>
            <a:spLocks noGrp="1"/>
          </p:cNvSpPr>
          <p:nvPr>
            <p:ph type="sldNum" sz="quarter" idx="5"/>
          </p:nvPr>
        </p:nvSpPr>
        <p:spPr/>
        <p:txBody>
          <a:bodyPr/>
          <a:lstStyle/>
          <a:p>
            <a:fld id="{1567CA51-21BD-43A5-9444-C2A70C45D2BA}" type="slidenum">
              <a:rPr lang="en-US" smtClean="0"/>
              <a:t>9</a:t>
            </a:fld>
            <a:endParaRPr lang="en-US"/>
          </a:p>
        </p:txBody>
      </p:sp>
    </p:spTree>
    <p:extLst>
      <p:ext uri="{BB962C8B-B14F-4D97-AF65-F5344CB8AC3E}">
        <p14:creationId xmlns:p14="http://schemas.microsoft.com/office/powerpoint/2010/main" val="1984950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HCV, hepatitis C virus.</a:t>
            </a:r>
          </a:p>
        </p:txBody>
      </p:sp>
      <p:sp>
        <p:nvSpPr>
          <p:cNvPr id="4" name="Slide Number Placeholder 3"/>
          <p:cNvSpPr>
            <a:spLocks noGrp="1"/>
          </p:cNvSpPr>
          <p:nvPr>
            <p:ph type="sldNum" sz="quarter" idx="5"/>
          </p:nvPr>
        </p:nvSpPr>
        <p:spPr/>
        <p:txBody>
          <a:bodyPr/>
          <a:lstStyle/>
          <a:p>
            <a:fld id="{1567CA51-21BD-43A5-9444-C2A70C45D2BA}" type="slidenum">
              <a:rPr lang="en-US" smtClean="0"/>
              <a:t>10</a:t>
            </a:fld>
            <a:endParaRPr lang="en-US"/>
          </a:p>
        </p:txBody>
      </p:sp>
    </p:spTree>
    <p:extLst>
      <p:ext uri="{BB962C8B-B14F-4D97-AF65-F5344CB8AC3E}">
        <p14:creationId xmlns:p14="http://schemas.microsoft.com/office/powerpoint/2010/main" val="2185648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err="1"/>
              <a:t>PrEP</a:t>
            </a:r>
            <a:r>
              <a:rPr lang="en-US" i="1"/>
              <a:t>, pre-exposure prophylaxis.</a:t>
            </a:r>
          </a:p>
        </p:txBody>
      </p:sp>
      <p:sp>
        <p:nvSpPr>
          <p:cNvPr id="4" name="Slide Number Placeholder 3"/>
          <p:cNvSpPr>
            <a:spLocks noGrp="1"/>
          </p:cNvSpPr>
          <p:nvPr>
            <p:ph type="sldNum" sz="quarter" idx="5"/>
          </p:nvPr>
        </p:nvSpPr>
        <p:spPr/>
        <p:txBody>
          <a:bodyPr/>
          <a:lstStyle/>
          <a:p>
            <a:fld id="{1567CA51-21BD-43A5-9444-C2A70C45D2BA}" type="slidenum">
              <a:rPr lang="en-US" smtClean="0"/>
              <a:t>11</a:t>
            </a:fld>
            <a:endParaRPr lang="en-US"/>
          </a:p>
        </p:txBody>
      </p:sp>
    </p:spTree>
    <p:extLst>
      <p:ext uri="{BB962C8B-B14F-4D97-AF65-F5344CB8AC3E}">
        <p14:creationId xmlns:p14="http://schemas.microsoft.com/office/powerpoint/2010/main" val="18181904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Ab, antibody; ALT, </a:t>
            </a:r>
            <a:r>
              <a:rPr lang="en-US" b="0" i="1">
                <a:solidFill>
                  <a:srgbClr val="001D35"/>
                </a:solidFill>
                <a:effectLst/>
                <a:latin typeface="Google Sans"/>
              </a:rPr>
              <a:t>alanine aminotransferase; </a:t>
            </a:r>
            <a:r>
              <a:rPr lang="en-US" i="1"/>
              <a:t>CAB, cabotegravir; DVR, </a:t>
            </a:r>
            <a:r>
              <a:rPr lang="en-US" i="1" err="1"/>
              <a:t>dapivirine</a:t>
            </a:r>
            <a:r>
              <a:rPr lang="en-US" i="1"/>
              <a:t> vaginal ring; eGFR, estimated glomerular filtration rate; </a:t>
            </a:r>
            <a:r>
              <a:rPr lang="en-US" i="1" err="1"/>
              <a:t>HBsAb</a:t>
            </a:r>
            <a:r>
              <a:rPr lang="en-US" i="1"/>
              <a:t>, hepatitis B surface antibody; HBsAg, h</a:t>
            </a:r>
            <a:r>
              <a:rPr lang="en-US" b="0" i="1">
                <a:solidFill>
                  <a:srgbClr val="001D35"/>
                </a:solidFill>
                <a:effectLst/>
                <a:latin typeface="Google Sans"/>
              </a:rPr>
              <a:t>epatitis B surface antigen; HCV, hepatitis C virus; </a:t>
            </a:r>
            <a:r>
              <a:rPr lang="en-US" i="1"/>
              <a:t>LA, long-acting; </a:t>
            </a:r>
            <a:r>
              <a:rPr lang="en-US" i="1" err="1"/>
              <a:t>PrEP</a:t>
            </a:r>
            <a:r>
              <a:rPr lang="en-US" i="1"/>
              <a:t>, pre-exposure prophylaxis; STI, sexually transmitted infection.</a:t>
            </a:r>
          </a:p>
        </p:txBody>
      </p:sp>
      <p:sp>
        <p:nvSpPr>
          <p:cNvPr id="4" name="Slide Number Placeholder 3"/>
          <p:cNvSpPr>
            <a:spLocks noGrp="1"/>
          </p:cNvSpPr>
          <p:nvPr>
            <p:ph type="sldNum" sz="quarter" idx="5"/>
          </p:nvPr>
        </p:nvSpPr>
        <p:spPr/>
        <p:txBody>
          <a:bodyPr/>
          <a:lstStyle/>
          <a:p>
            <a:fld id="{1567CA51-21BD-43A5-9444-C2A70C45D2BA}" type="slidenum">
              <a:rPr lang="en-US" smtClean="0"/>
              <a:t>12</a:t>
            </a:fld>
            <a:endParaRPr lang="en-US"/>
          </a:p>
        </p:txBody>
      </p:sp>
    </p:spTree>
    <p:extLst>
      <p:ext uri="{BB962C8B-B14F-4D97-AF65-F5344CB8AC3E}">
        <p14:creationId xmlns:p14="http://schemas.microsoft.com/office/powerpoint/2010/main" val="1142218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buNone/>
            </a:pPr>
            <a:r>
              <a:rPr lang="en-US" i="1"/>
              <a:t>CAB, cabotegravir; DVR, </a:t>
            </a:r>
            <a:r>
              <a:rPr lang="en-US" b="0" i="1" err="1">
                <a:solidFill>
                  <a:srgbClr val="001D35"/>
                </a:solidFill>
                <a:effectLst/>
                <a:latin typeface="Google Sans"/>
              </a:rPr>
              <a:t>dapivirine</a:t>
            </a:r>
            <a:r>
              <a:rPr lang="en-US" b="0" i="1">
                <a:solidFill>
                  <a:srgbClr val="001D35"/>
                </a:solidFill>
                <a:effectLst/>
                <a:latin typeface="Google Sans"/>
              </a:rPr>
              <a:t> vaginal ring; </a:t>
            </a:r>
            <a:r>
              <a:rPr lang="en-US" i="1"/>
              <a:t>LA, long-acting; </a:t>
            </a:r>
            <a:r>
              <a:rPr lang="en-US" sz="1800" i="1">
                <a:effectLst/>
                <a:latin typeface="Calibri" panose="020F0502020204030204" pitchFamily="34" charset="0"/>
                <a:ea typeface="Calibri" panose="020F0502020204030204" pitchFamily="34" charset="0"/>
                <a:cs typeface="Times New Roman" panose="02020603050405020304" pitchFamily="18" charset="0"/>
              </a:rPr>
              <a:t>TAF, tenofovir alafenamide; TDF, tenofovir disoproxil fumarate.</a:t>
            </a:r>
            <a:endParaRPr lang="en-US" i="1"/>
          </a:p>
        </p:txBody>
      </p:sp>
      <p:sp>
        <p:nvSpPr>
          <p:cNvPr id="4" name="Slide Number Placeholder 3"/>
          <p:cNvSpPr>
            <a:spLocks noGrp="1"/>
          </p:cNvSpPr>
          <p:nvPr>
            <p:ph type="sldNum" sz="quarter" idx="5"/>
          </p:nvPr>
        </p:nvSpPr>
        <p:spPr/>
        <p:txBody>
          <a:bodyPr/>
          <a:lstStyle/>
          <a:p>
            <a:fld id="{1567CA51-21BD-43A5-9444-C2A70C45D2BA}" type="slidenum">
              <a:rPr lang="en-US" smtClean="0"/>
              <a:t>13</a:t>
            </a:fld>
            <a:endParaRPr lang="en-US"/>
          </a:p>
        </p:txBody>
      </p:sp>
    </p:spTree>
    <p:extLst>
      <p:ext uri="{BB962C8B-B14F-4D97-AF65-F5344CB8AC3E}">
        <p14:creationId xmlns:p14="http://schemas.microsoft.com/office/powerpoint/2010/main" val="13274057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err="1"/>
              <a:t>PrEP</a:t>
            </a:r>
            <a:r>
              <a:rPr lang="en-US" i="1"/>
              <a:t>, pre-exposure prophylaxis.</a:t>
            </a:r>
          </a:p>
        </p:txBody>
      </p:sp>
      <p:sp>
        <p:nvSpPr>
          <p:cNvPr id="4" name="Slide Number Placeholder 3"/>
          <p:cNvSpPr>
            <a:spLocks noGrp="1"/>
          </p:cNvSpPr>
          <p:nvPr>
            <p:ph type="sldNum" sz="quarter" idx="5"/>
          </p:nvPr>
        </p:nvSpPr>
        <p:spPr/>
        <p:txBody>
          <a:bodyPr/>
          <a:lstStyle/>
          <a:p>
            <a:fld id="{1567CA51-21BD-43A5-9444-C2A70C45D2BA}" type="slidenum">
              <a:rPr lang="en-US" smtClean="0"/>
              <a:t>14</a:t>
            </a:fld>
            <a:endParaRPr lang="en-US"/>
          </a:p>
        </p:txBody>
      </p:sp>
    </p:spTree>
    <p:extLst>
      <p:ext uri="{BB962C8B-B14F-4D97-AF65-F5344CB8AC3E}">
        <p14:creationId xmlns:p14="http://schemas.microsoft.com/office/powerpoint/2010/main" val="15641729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err="1"/>
              <a:t>PrEP</a:t>
            </a:r>
            <a:r>
              <a:rPr lang="en-US" i="1"/>
              <a:t>, pre-exposure prophylaxis.</a:t>
            </a:r>
          </a:p>
        </p:txBody>
      </p:sp>
      <p:sp>
        <p:nvSpPr>
          <p:cNvPr id="4" name="Slide Number Placeholder 3"/>
          <p:cNvSpPr>
            <a:spLocks noGrp="1"/>
          </p:cNvSpPr>
          <p:nvPr>
            <p:ph type="sldNum" sz="quarter" idx="5"/>
          </p:nvPr>
        </p:nvSpPr>
        <p:spPr/>
        <p:txBody>
          <a:bodyPr/>
          <a:lstStyle/>
          <a:p>
            <a:fld id="{1567CA51-21BD-43A5-9444-C2A70C45D2BA}" type="slidenum">
              <a:rPr lang="en-US" smtClean="0"/>
              <a:t>15</a:t>
            </a:fld>
            <a:endParaRPr lang="en-US"/>
          </a:p>
        </p:txBody>
      </p:sp>
    </p:spTree>
    <p:extLst>
      <p:ext uri="{BB962C8B-B14F-4D97-AF65-F5344CB8AC3E}">
        <p14:creationId xmlns:p14="http://schemas.microsoft.com/office/powerpoint/2010/main" val="8544132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buNone/>
            </a:pPr>
            <a:r>
              <a:rPr lang="en-US" sz="1800" i="1">
                <a:effectLst/>
                <a:latin typeface="Calibri" panose="020F0502020204030204" pitchFamily="34" charset="0"/>
                <a:ea typeface="Calibri" panose="020F0502020204030204" pitchFamily="34" charset="0"/>
                <a:cs typeface="Times New Roman" panose="02020603050405020304" pitchFamily="18" charset="0"/>
              </a:rPr>
              <a:t>FTC, emtricitabine; </a:t>
            </a:r>
            <a:r>
              <a:rPr lang="en-US" i="1" err="1"/>
              <a:t>PrEp</a:t>
            </a:r>
            <a:r>
              <a:rPr lang="en-US" i="1"/>
              <a:t>, pre-exposure prophylaxis; </a:t>
            </a:r>
            <a:r>
              <a:rPr lang="en-US" sz="1800" i="1">
                <a:effectLst/>
                <a:latin typeface="Calibri" panose="020F0502020204030204" pitchFamily="34" charset="0"/>
                <a:ea typeface="Calibri" panose="020F0502020204030204" pitchFamily="34" charset="0"/>
                <a:cs typeface="Times New Roman" panose="02020603050405020304" pitchFamily="18" charset="0"/>
              </a:rPr>
              <a:t>TDF, tenofovir disoproxil fumarate.</a:t>
            </a:r>
            <a:endParaRPr lang="en-US" i="1"/>
          </a:p>
        </p:txBody>
      </p:sp>
      <p:sp>
        <p:nvSpPr>
          <p:cNvPr id="4" name="Slide Number Placeholder 3"/>
          <p:cNvSpPr>
            <a:spLocks noGrp="1"/>
          </p:cNvSpPr>
          <p:nvPr>
            <p:ph type="sldNum" sz="quarter" idx="5"/>
          </p:nvPr>
        </p:nvSpPr>
        <p:spPr/>
        <p:txBody>
          <a:bodyPr/>
          <a:lstStyle/>
          <a:p>
            <a:fld id="{1567CA51-21BD-43A5-9444-C2A70C45D2BA}" type="slidenum">
              <a:rPr lang="en-US" smtClean="0"/>
              <a:t>16</a:t>
            </a:fld>
            <a:endParaRPr lang="en-US"/>
          </a:p>
        </p:txBody>
      </p:sp>
    </p:spTree>
    <p:extLst>
      <p:ext uri="{BB962C8B-B14F-4D97-AF65-F5344CB8AC3E}">
        <p14:creationId xmlns:p14="http://schemas.microsoft.com/office/powerpoint/2010/main" val="37402140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i="1">
                <a:effectLst/>
                <a:latin typeface="Calibri" panose="020F0502020204030204" pitchFamily="34" charset="0"/>
                <a:ea typeface="Calibri" panose="020F0502020204030204" pitchFamily="34" charset="0"/>
                <a:cs typeface="Times New Roman" panose="02020603050405020304" pitchFamily="18" charset="0"/>
              </a:rPr>
              <a:t>FTC, emtricitabine; </a:t>
            </a:r>
            <a:r>
              <a:rPr lang="en-US" sz="1800" i="1" err="1">
                <a:effectLst/>
                <a:latin typeface="Calibri" panose="020F0502020204030204" pitchFamily="34" charset="0"/>
                <a:ea typeface="Calibri" panose="020F0502020204030204" pitchFamily="34" charset="0"/>
                <a:cs typeface="Times New Roman" panose="02020603050405020304" pitchFamily="18" charset="0"/>
              </a:rPr>
              <a:t>PrEP</a:t>
            </a:r>
            <a:r>
              <a:rPr lang="en-US" sz="1800" i="1">
                <a:effectLst/>
                <a:latin typeface="Calibri" panose="020F0502020204030204" pitchFamily="34" charset="0"/>
                <a:ea typeface="Calibri" panose="020F0502020204030204" pitchFamily="34" charset="0"/>
                <a:cs typeface="Times New Roman" panose="02020603050405020304" pitchFamily="18" charset="0"/>
              </a:rPr>
              <a:t>, pre-exposure prophylaxis; TDF, tenofovir disoproxil fumarate.</a:t>
            </a:r>
            <a:endParaRPr lang="en-US"/>
          </a:p>
        </p:txBody>
      </p:sp>
      <p:sp>
        <p:nvSpPr>
          <p:cNvPr id="4" name="Slide Number Placeholder 3"/>
          <p:cNvSpPr>
            <a:spLocks noGrp="1"/>
          </p:cNvSpPr>
          <p:nvPr>
            <p:ph type="sldNum" sz="quarter" idx="5"/>
          </p:nvPr>
        </p:nvSpPr>
        <p:spPr/>
        <p:txBody>
          <a:bodyPr/>
          <a:lstStyle/>
          <a:p>
            <a:fld id="{1567CA51-21BD-43A5-9444-C2A70C45D2BA}" type="slidenum">
              <a:rPr lang="en-US" smtClean="0"/>
              <a:t>17</a:t>
            </a:fld>
            <a:endParaRPr lang="en-US"/>
          </a:p>
        </p:txBody>
      </p:sp>
    </p:spTree>
    <p:extLst>
      <p:ext uri="{BB962C8B-B14F-4D97-AF65-F5344CB8AC3E}">
        <p14:creationId xmlns:p14="http://schemas.microsoft.com/office/powerpoint/2010/main" val="30252319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err="1"/>
              <a:t>PrEP</a:t>
            </a:r>
            <a:r>
              <a:rPr lang="en-US" i="1"/>
              <a:t>, pre-exposure prophylaxis.</a:t>
            </a:r>
          </a:p>
        </p:txBody>
      </p:sp>
      <p:sp>
        <p:nvSpPr>
          <p:cNvPr id="4" name="Slide Number Placeholder 3"/>
          <p:cNvSpPr>
            <a:spLocks noGrp="1"/>
          </p:cNvSpPr>
          <p:nvPr>
            <p:ph type="sldNum" sz="quarter" idx="5"/>
          </p:nvPr>
        </p:nvSpPr>
        <p:spPr/>
        <p:txBody>
          <a:bodyPr/>
          <a:lstStyle/>
          <a:p>
            <a:fld id="{1567CA51-21BD-43A5-9444-C2A70C45D2BA}" type="slidenum">
              <a:rPr lang="en-US" smtClean="0"/>
              <a:t>18</a:t>
            </a:fld>
            <a:endParaRPr lang="en-US"/>
          </a:p>
        </p:txBody>
      </p:sp>
    </p:spTree>
    <p:extLst>
      <p:ext uri="{BB962C8B-B14F-4D97-AF65-F5344CB8AC3E}">
        <p14:creationId xmlns:p14="http://schemas.microsoft.com/office/powerpoint/2010/main" val="3907128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t>CAB, cabotegravir; LA, long-acting; </a:t>
            </a:r>
            <a:r>
              <a:rPr lang="en-US" i="1" err="1"/>
              <a:t>PrEP</a:t>
            </a:r>
            <a:r>
              <a:rPr lang="en-US" i="1"/>
              <a:t>, pre-exposure prophylaxis.</a:t>
            </a:r>
          </a:p>
          <a:p>
            <a:endParaRPr lang="en-US" i="1"/>
          </a:p>
        </p:txBody>
      </p:sp>
      <p:sp>
        <p:nvSpPr>
          <p:cNvPr id="4" name="Slide Number Placeholder 3"/>
          <p:cNvSpPr>
            <a:spLocks noGrp="1"/>
          </p:cNvSpPr>
          <p:nvPr>
            <p:ph type="sldNum" sz="quarter" idx="5"/>
          </p:nvPr>
        </p:nvSpPr>
        <p:spPr/>
        <p:txBody>
          <a:bodyPr/>
          <a:lstStyle/>
          <a:p>
            <a:fld id="{1567CA51-21BD-43A5-9444-C2A70C45D2BA}" type="slidenum">
              <a:rPr lang="en-US" smtClean="0"/>
              <a:t>19</a:t>
            </a:fld>
            <a:endParaRPr lang="en-US"/>
          </a:p>
        </p:txBody>
      </p:sp>
    </p:spTree>
    <p:extLst>
      <p:ext uri="{BB962C8B-B14F-4D97-AF65-F5344CB8AC3E}">
        <p14:creationId xmlns:p14="http://schemas.microsoft.com/office/powerpoint/2010/main" val="38142242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a:effectLst/>
                <a:latin typeface="Calibri" panose="020F0502020204030204" pitchFamily="34" charset="0"/>
                <a:ea typeface="Calibri" panose="020F0502020204030204" pitchFamily="34" charset="0"/>
                <a:cs typeface="Times New Roman" panose="02020603050405020304" pitchFamily="18" charset="0"/>
              </a:rPr>
              <a:t>FTC, emtricitabine; </a:t>
            </a:r>
            <a:r>
              <a:rPr lang="en-US" i="1" err="1"/>
              <a:t>PrEP</a:t>
            </a:r>
            <a:r>
              <a:rPr lang="en-US" i="1"/>
              <a:t>, pre-exposure prophylaxis; STI, sexually transmitted infection; </a:t>
            </a:r>
            <a:r>
              <a:rPr lang="en-US" sz="1800" i="1">
                <a:effectLst/>
                <a:latin typeface="Calibri" panose="020F0502020204030204" pitchFamily="34" charset="0"/>
                <a:ea typeface="Calibri" panose="020F0502020204030204" pitchFamily="34" charset="0"/>
                <a:cs typeface="Times New Roman" panose="02020603050405020304" pitchFamily="18" charset="0"/>
              </a:rPr>
              <a:t>TDF, tenofovir disoproxil fumarate</a:t>
            </a:r>
            <a:endParaRPr lang="en-US" i="1"/>
          </a:p>
          <a:p>
            <a:endParaRPr lang="en-US"/>
          </a:p>
        </p:txBody>
      </p:sp>
      <p:sp>
        <p:nvSpPr>
          <p:cNvPr id="4" name="Slide Number Placeholder 3"/>
          <p:cNvSpPr>
            <a:spLocks noGrp="1"/>
          </p:cNvSpPr>
          <p:nvPr>
            <p:ph type="sldNum" sz="quarter" idx="5"/>
          </p:nvPr>
        </p:nvSpPr>
        <p:spPr/>
        <p:txBody>
          <a:bodyPr/>
          <a:lstStyle/>
          <a:p>
            <a:fld id="{1567CA51-21BD-43A5-9444-C2A70C45D2BA}" type="slidenum">
              <a:rPr lang="en-US" smtClean="0"/>
              <a:t>20</a:t>
            </a:fld>
            <a:endParaRPr lang="en-US"/>
          </a:p>
        </p:txBody>
      </p:sp>
    </p:spTree>
    <p:extLst>
      <p:ext uri="{BB962C8B-B14F-4D97-AF65-F5344CB8AC3E}">
        <p14:creationId xmlns:p14="http://schemas.microsoft.com/office/powerpoint/2010/main" val="17701470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21</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descr="A blue sign with white text&#10;&#10;AI-generated content may be incorrect.">
            <a:extLst>
              <a:ext uri="{FF2B5EF4-FFF2-40B4-BE49-F238E27FC236}">
                <a16:creationId xmlns:a16="http://schemas.microsoft.com/office/drawing/2014/main" id="{DED6B7A1-55F1-505C-0B94-3A94B5A8BA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14361" y="218333"/>
            <a:ext cx="2159987" cy="654106"/>
          </a:xfrm>
          <a:prstGeom prst="rect">
            <a:avLst/>
          </a:prstGeom>
        </p:spPr>
      </p:pic>
      <p:pic>
        <p:nvPicPr>
          <p:cNvPr id="4" name="Picture 3" descr="A logo with a black background&#10;&#10;AI-generated content may be incorrect.">
            <a:extLst>
              <a:ext uri="{FF2B5EF4-FFF2-40B4-BE49-F238E27FC236}">
                <a16:creationId xmlns:a16="http://schemas.microsoft.com/office/drawing/2014/main" id="{8280F46A-0861-DFE3-3D2C-BACA6485AFE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12557" y="166553"/>
            <a:ext cx="1539039" cy="848456"/>
          </a:xfrm>
          <a:prstGeom prst="rect">
            <a:avLst/>
          </a:prstGeom>
        </p:spPr>
      </p:pic>
    </p:spTree>
    <p:extLst>
      <p:ext uri="{BB962C8B-B14F-4D97-AF65-F5344CB8AC3E}">
        <p14:creationId xmlns:p14="http://schemas.microsoft.com/office/powerpoint/2010/main" val="180696059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2796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75913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pic>
        <p:nvPicPr>
          <p:cNvPr id="3" name="Picture 2" descr="A blue sign with white text&#10;&#10;AI-generated content may be incorrect.">
            <a:extLst>
              <a:ext uri="{FF2B5EF4-FFF2-40B4-BE49-F238E27FC236}">
                <a16:creationId xmlns:a16="http://schemas.microsoft.com/office/drawing/2014/main" id="{D0E24C66-280B-DBD9-5D07-4BF296436D8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86637" y="5541095"/>
            <a:ext cx="2421686" cy="733356"/>
          </a:xfrm>
          <a:prstGeom prst="rect">
            <a:avLst/>
          </a:prstGeom>
        </p:spPr>
      </p:pic>
      <p:pic>
        <p:nvPicPr>
          <p:cNvPr id="6" name="Picture 5" descr="A logo with a black background&#10;&#10;AI-generated content may be incorrect.">
            <a:extLst>
              <a:ext uri="{FF2B5EF4-FFF2-40B4-BE49-F238E27FC236}">
                <a16:creationId xmlns:a16="http://schemas.microsoft.com/office/drawing/2014/main" id="{D8450E68-2022-2EE6-BCB5-6C28D36B5D6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848134" y="5335182"/>
            <a:ext cx="1725505" cy="951253"/>
          </a:xfrm>
          <a:prstGeom prst="rect">
            <a:avLst/>
          </a:prstGeom>
        </p:spPr>
      </p:pic>
    </p:spTree>
    <p:extLst>
      <p:ext uri="{BB962C8B-B14F-4D97-AF65-F5344CB8AC3E}">
        <p14:creationId xmlns:p14="http://schemas.microsoft.com/office/powerpoint/2010/main" val="2800516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4392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37037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7116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227113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953772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01933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16120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063319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pic>
        <p:nvPicPr>
          <p:cNvPr id="4" name="Picture 3" descr="A blue sign with white text&#10;&#10;AI-generated content may be incorrect.">
            <a:extLst>
              <a:ext uri="{FF2B5EF4-FFF2-40B4-BE49-F238E27FC236}">
                <a16:creationId xmlns:a16="http://schemas.microsoft.com/office/drawing/2014/main" id="{7BA01F20-C2F4-A9AF-833D-723D6783417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86637" y="5541095"/>
            <a:ext cx="2421686" cy="733356"/>
          </a:xfrm>
          <a:prstGeom prst="rect">
            <a:avLst/>
          </a:prstGeom>
        </p:spPr>
      </p:pic>
      <p:pic>
        <p:nvPicPr>
          <p:cNvPr id="5" name="Picture 4" descr="A logo with a black background&#10;&#10;AI-generated content may be incorrect.">
            <a:extLst>
              <a:ext uri="{FF2B5EF4-FFF2-40B4-BE49-F238E27FC236}">
                <a16:creationId xmlns:a16="http://schemas.microsoft.com/office/drawing/2014/main" id="{DD7E66D4-0E03-07EB-0217-ED8EBF7201F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848134" y="5335182"/>
            <a:ext cx="1725505" cy="951253"/>
          </a:xfrm>
          <a:prstGeom prst="rect">
            <a:avLst/>
          </a:prstGeom>
        </p:spPr>
      </p:pic>
    </p:spTree>
    <p:extLst>
      <p:ext uri="{BB962C8B-B14F-4D97-AF65-F5344CB8AC3E}">
        <p14:creationId xmlns:p14="http://schemas.microsoft.com/office/powerpoint/2010/main" val="2868109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764418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hyperlink" Target="https://nam10.safelinks.protection.outlook.com/?url=https%3A%2F%2Fcreativecommons.org%2Flicenses%2Fby%2F4.0%2F&amp;data=05%7C02%7Czschwartz%40clinicaloptions.com%7C2a3b4d27f9c445c7e4b008dcf8e0f035%7Cbe2fd2f7a8184e668956c8223012702a%7C1%7C0%7C638658892206607915%7CUnknown%7CTWFpbGZsb3d8eyJWIjoiMC4wLjAwMDAiLCJQIjoiV2luMzIiLCJBTiI6Ik1haWwiLCJXVCI6Mn0%3D%7C0%7C%7C%7C&amp;sdata=ya4EoKGgTLi8if6pjeoaOfiwP7zw6m9wSfhYbIp6V%2FE%3D&amp;reserved=0" TargetMode="External"/><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609600" y="1600200"/>
            <a:ext cx="11264901" cy="2057400"/>
          </a:xfrm>
        </p:spPr>
        <p:txBody>
          <a:bodyPr>
            <a:normAutofit/>
          </a:bodyPr>
          <a:lstStyle/>
          <a:p>
            <a:r>
              <a:rPr lang="en-US" altLang="en-US"/>
              <a:t>Prescribing </a:t>
            </a:r>
            <a:r>
              <a:rPr lang="en-US" altLang="en-US" err="1"/>
              <a:t>PrEP</a:t>
            </a:r>
            <a:endParaRPr lang="en-US" altLang="en-US"/>
          </a:p>
        </p:txBody>
      </p:sp>
      <p:sp>
        <p:nvSpPr>
          <p:cNvPr id="3" name="Text Box 21">
            <a:extLst>
              <a:ext uri="{FF2B5EF4-FFF2-40B4-BE49-F238E27FC236}">
                <a16:creationId xmlns:a16="http://schemas.microsoft.com/office/drawing/2014/main" id="{751F7A99-0E41-557D-5FEF-8A031948FD68}"/>
              </a:ext>
            </a:extLst>
          </p:cNvPr>
          <p:cNvSpPr txBox="1">
            <a:spLocks noChangeArrowheads="1"/>
          </p:cNvSpPr>
          <p:nvPr/>
        </p:nvSpPr>
        <p:spPr bwMode="auto">
          <a:xfrm>
            <a:off x="435015" y="6368375"/>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Gilead Sciences, Inc.</a:t>
            </a:r>
          </a:p>
        </p:txBody>
      </p:sp>
      <p:sp>
        <p:nvSpPr>
          <p:cNvPr id="4" name="Text Box 19">
            <a:extLst>
              <a:ext uri="{FF2B5EF4-FFF2-40B4-BE49-F238E27FC236}">
                <a16:creationId xmlns:a16="http://schemas.microsoft.com/office/drawing/2014/main" id="{7DC3D7F2-4C13-BB80-E908-465A72EB63CF}"/>
              </a:ext>
            </a:extLst>
          </p:cNvPr>
          <p:cNvSpPr txBox="1">
            <a:spLocks noChangeArrowheads="1"/>
          </p:cNvSpPr>
          <p:nvPr/>
        </p:nvSpPr>
        <p:spPr bwMode="auto">
          <a:xfrm>
            <a:off x="6201646" y="1043214"/>
            <a:ext cx="58761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A collaboration between Clinical Care Options, LLC and Albert Einstein College of Medicine, in partnership with Institute for HIV Research and Innovation (IHRI).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sz="half" idx="1"/>
          </p:nvPr>
        </p:nvSpPr>
        <p:spPr>
          <a:xfrm>
            <a:off x="601819" y="1510730"/>
            <a:ext cx="10304305" cy="4678738"/>
          </a:xfrm>
        </p:spPr>
        <p:txBody>
          <a:bodyPr/>
          <a:lstStyle/>
          <a:p>
            <a:pPr marL="0" indent="0">
              <a:spcBef>
                <a:spcPct val="0"/>
              </a:spcBef>
              <a:spcAft>
                <a:spcPct val="0"/>
              </a:spcAft>
              <a:buNone/>
            </a:pPr>
            <a:r>
              <a:rPr lang="en-US" b="1" dirty="0" err="1">
                <a:solidFill>
                  <a:srgbClr val="E1471D"/>
                </a:solidFill>
              </a:rPr>
              <a:t>Supanat</a:t>
            </a:r>
            <a:r>
              <a:rPr lang="en-US" b="1" dirty="0">
                <a:solidFill>
                  <a:srgbClr val="E1471D"/>
                </a:solidFill>
              </a:rPr>
              <a:t> </a:t>
            </a:r>
            <a:r>
              <a:rPr lang="en-US" b="1" dirty="0" err="1">
                <a:solidFill>
                  <a:srgbClr val="E1471D"/>
                </a:solidFill>
              </a:rPr>
              <a:t>Thitipatarakorn</a:t>
            </a:r>
            <a:r>
              <a:rPr lang="en-US" b="1" dirty="0">
                <a:solidFill>
                  <a:srgbClr val="E1471D"/>
                </a:solidFill>
              </a:rPr>
              <a:t>, MD</a:t>
            </a:r>
            <a:br>
              <a:rPr lang="en-US" altLang="en-US" dirty="0"/>
            </a:br>
            <a:r>
              <a:rPr lang="en-US" altLang="en-US" sz="2600" dirty="0">
                <a:latin typeface="+mn-lt"/>
              </a:rPr>
              <a:t>Research Physician</a:t>
            </a:r>
            <a:br>
              <a:rPr lang="en-US" altLang="en-US" sz="2600" dirty="0">
                <a:latin typeface="+mn-lt"/>
              </a:rPr>
            </a:br>
            <a:r>
              <a:rPr lang="en-US" altLang="en-US" sz="2600" dirty="0">
                <a:latin typeface="+mn-lt"/>
              </a:rPr>
              <a:t>Institute of HIV Research and Innovation</a:t>
            </a:r>
            <a:br>
              <a:rPr lang="en-US" altLang="en-US" sz="2600" dirty="0">
                <a:latin typeface="+mn-lt"/>
              </a:rPr>
            </a:br>
            <a:r>
              <a:rPr lang="en-US" altLang="en-US" sz="2600" dirty="0">
                <a:latin typeface="+mn-lt"/>
              </a:rPr>
              <a:t>Bangkok, Thailand</a:t>
            </a:r>
          </a:p>
          <a:p>
            <a:pPr marL="0" indent="0">
              <a:spcBef>
                <a:spcPct val="0"/>
              </a:spcBef>
              <a:spcAft>
                <a:spcPct val="0"/>
              </a:spcAft>
              <a:buNone/>
            </a:pPr>
            <a:endParaRPr lang="en-US" altLang="en-US" sz="2600" dirty="0">
              <a:latin typeface="+mn-lt"/>
            </a:endParaRPr>
          </a:p>
          <a:p>
            <a:pPr marL="0" indent="0">
              <a:spcBef>
                <a:spcPct val="0"/>
              </a:spcBef>
              <a:spcAft>
                <a:spcPct val="0"/>
              </a:spcAft>
              <a:buNone/>
            </a:pPr>
            <a:r>
              <a:rPr lang="en-US" sz="2600" b="1" dirty="0" err="1">
                <a:solidFill>
                  <a:srgbClr val="E1471D"/>
                </a:solidFill>
              </a:rPr>
              <a:t>Supanat</a:t>
            </a:r>
            <a:r>
              <a:rPr lang="en-US" sz="2600" b="1" dirty="0">
                <a:solidFill>
                  <a:srgbClr val="E1471D"/>
                </a:solidFill>
              </a:rPr>
              <a:t> </a:t>
            </a:r>
            <a:r>
              <a:rPr lang="en-US" sz="2600" b="1" dirty="0" err="1">
                <a:solidFill>
                  <a:srgbClr val="E1471D"/>
                </a:solidFill>
              </a:rPr>
              <a:t>Thitipatarakorn</a:t>
            </a:r>
            <a:r>
              <a:rPr lang="en-US" sz="2600" b="1" dirty="0">
                <a:solidFill>
                  <a:srgbClr val="E1471D"/>
                </a:solidFill>
              </a:rPr>
              <a:t>, MD</a:t>
            </a:r>
            <a:r>
              <a:rPr lang="en-US" altLang="en-US" sz="2600" b="1" dirty="0">
                <a:solidFill>
                  <a:srgbClr val="E1471D"/>
                </a:solidFill>
              </a:rPr>
              <a:t>, </a:t>
            </a:r>
            <a:r>
              <a:rPr lang="en-US" altLang="en-US" sz="2600" dirty="0"/>
              <a:t>has no relevant financial relationships to disclose</a:t>
            </a:r>
            <a:r>
              <a:rPr lang="en-US" altLang="en-US" sz="2600" i="1" dirty="0">
                <a:latin typeface="Calibri"/>
                <a:cs typeface="Calibri"/>
              </a:rPr>
              <a:t>.</a:t>
            </a:r>
            <a:endParaRPr lang="en-US" sz="2600" i="1" dirty="0">
              <a:latin typeface="Calibri"/>
              <a:cs typeface="Calibri"/>
            </a:endParaRPr>
          </a:p>
          <a:p>
            <a:pPr marL="0" indent="0">
              <a:spcBef>
                <a:spcPct val="0"/>
              </a:spcBef>
              <a:spcAft>
                <a:spcPct val="0"/>
              </a:spcAft>
              <a:buNone/>
            </a:pPr>
            <a:endParaRPr lang="en-US" altLang="en-US" sz="2600" dirty="0">
              <a:latin typeface="+mn-lt"/>
            </a:endParaRPr>
          </a:p>
        </p:txBody>
      </p:sp>
    </p:spTree>
    <p:extLst>
      <p:ext uri="{BB962C8B-B14F-4D97-AF65-F5344CB8AC3E}">
        <p14:creationId xmlns:p14="http://schemas.microsoft.com/office/powerpoint/2010/main" val="2322831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54212-4343-261A-CBC0-1EA433184146}"/>
              </a:ext>
            </a:extLst>
          </p:cNvPr>
          <p:cNvSpPr>
            <a:spLocks noGrp="1"/>
          </p:cNvSpPr>
          <p:nvPr>
            <p:ph type="title"/>
          </p:nvPr>
        </p:nvSpPr>
        <p:spPr/>
        <p:txBody>
          <a:bodyPr/>
          <a:lstStyle/>
          <a:p>
            <a:r>
              <a:rPr lang="en-US"/>
              <a:t>Learning Objectives</a:t>
            </a:r>
          </a:p>
        </p:txBody>
      </p:sp>
      <p:sp>
        <p:nvSpPr>
          <p:cNvPr id="3" name="Content Placeholder 2">
            <a:extLst>
              <a:ext uri="{FF2B5EF4-FFF2-40B4-BE49-F238E27FC236}">
                <a16:creationId xmlns:a16="http://schemas.microsoft.com/office/drawing/2014/main" id="{130A17A0-EA1A-D41C-26E0-7E3C9CDA12BE}"/>
              </a:ext>
            </a:extLst>
          </p:cNvPr>
          <p:cNvSpPr>
            <a:spLocks noGrp="1"/>
          </p:cNvSpPr>
          <p:nvPr>
            <p:ph idx="1"/>
          </p:nvPr>
        </p:nvSpPr>
        <p:spPr/>
        <p:txBody>
          <a:bodyPr/>
          <a:lstStyle/>
          <a:p>
            <a:r>
              <a:rPr lang="en-US"/>
              <a:t>Take steps to start providing </a:t>
            </a:r>
            <a:r>
              <a:rPr lang="en-US" err="1"/>
              <a:t>PrEP</a:t>
            </a:r>
            <a:r>
              <a:rPr lang="en-US"/>
              <a:t> for key populations who can benefit, as a crucial component of reducing barriers to </a:t>
            </a:r>
            <a:r>
              <a:rPr lang="en-US" err="1"/>
              <a:t>PrEP</a:t>
            </a:r>
            <a:r>
              <a:rPr lang="en-US"/>
              <a:t> uptake</a:t>
            </a:r>
          </a:p>
          <a:p>
            <a:r>
              <a:rPr lang="en-US"/>
              <a:t>Apply a solid understanding of </a:t>
            </a:r>
            <a:r>
              <a:rPr lang="en-US" err="1"/>
              <a:t>PrEP</a:t>
            </a:r>
            <a:r>
              <a:rPr lang="en-US"/>
              <a:t> regimens and essential aspects of </a:t>
            </a:r>
            <a:r>
              <a:rPr lang="en-US" err="1"/>
              <a:t>PrEP</a:t>
            </a:r>
            <a:r>
              <a:rPr lang="en-US"/>
              <a:t> delivery to proactively incorporate </a:t>
            </a:r>
            <a:r>
              <a:rPr lang="en-US" err="1"/>
              <a:t>PrEP</a:t>
            </a:r>
            <a:r>
              <a:rPr lang="en-US"/>
              <a:t> into services for key populations</a:t>
            </a:r>
          </a:p>
        </p:txBody>
      </p:sp>
    </p:spTree>
    <p:extLst>
      <p:ext uri="{BB962C8B-B14F-4D97-AF65-F5344CB8AC3E}">
        <p14:creationId xmlns:p14="http://schemas.microsoft.com/office/powerpoint/2010/main" val="1217720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B6827-C789-C26C-EC20-D27476227853}"/>
              </a:ext>
            </a:extLst>
          </p:cNvPr>
          <p:cNvSpPr>
            <a:spLocks noGrp="1"/>
          </p:cNvSpPr>
          <p:nvPr>
            <p:ph type="title"/>
          </p:nvPr>
        </p:nvSpPr>
        <p:spPr/>
        <p:txBody>
          <a:bodyPr/>
          <a:lstStyle/>
          <a:p>
            <a:r>
              <a:rPr lang="en-US" err="1"/>
              <a:t>PrEP</a:t>
            </a:r>
            <a:r>
              <a:rPr lang="en-US"/>
              <a:t> Regimens in Specific Populations</a:t>
            </a:r>
          </a:p>
        </p:txBody>
      </p:sp>
    </p:spTree>
    <p:extLst>
      <p:ext uri="{BB962C8B-B14F-4D97-AF65-F5344CB8AC3E}">
        <p14:creationId xmlns:p14="http://schemas.microsoft.com/office/powerpoint/2010/main" val="3490323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B1246-CE6A-39CC-1BD1-53ACE0311FB5}"/>
              </a:ext>
            </a:extLst>
          </p:cNvPr>
          <p:cNvSpPr>
            <a:spLocks noGrp="1"/>
          </p:cNvSpPr>
          <p:nvPr>
            <p:ph type="title"/>
          </p:nvPr>
        </p:nvSpPr>
        <p:spPr>
          <a:xfrm>
            <a:off x="609759" y="238127"/>
            <a:ext cx="11141055" cy="1103313"/>
          </a:xfrm>
        </p:spPr>
        <p:txBody>
          <a:bodyPr/>
          <a:lstStyle/>
          <a:p>
            <a:r>
              <a:rPr lang="en-US" err="1"/>
              <a:t>PrEP</a:t>
            </a:r>
            <a:r>
              <a:rPr lang="en-US"/>
              <a:t> Regimens Used in Asia</a:t>
            </a:r>
            <a:endParaRPr lang="en-TH"/>
          </a:p>
        </p:txBody>
      </p:sp>
      <p:sp>
        <p:nvSpPr>
          <p:cNvPr id="4" name="Rectangle 3">
            <a:extLst>
              <a:ext uri="{FF2B5EF4-FFF2-40B4-BE49-F238E27FC236}">
                <a16:creationId xmlns:a16="http://schemas.microsoft.com/office/drawing/2014/main" id="{C1F9D329-A37E-30FD-3A49-AD5B25E315F8}"/>
              </a:ext>
            </a:extLst>
          </p:cNvPr>
          <p:cNvSpPr/>
          <p:nvPr/>
        </p:nvSpPr>
        <p:spPr>
          <a:xfrm>
            <a:off x="416680" y="6352577"/>
            <a:ext cx="8363542" cy="276999"/>
          </a:xfrm>
          <a:prstGeom prst="rect">
            <a:avLst/>
          </a:prstGeom>
          <a:solidFill>
            <a:schemeClr val="tx1"/>
          </a:solidFill>
        </p:spPr>
        <p:txBody>
          <a:bodyPr wrap="square"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who.int/tools/prep-implementation-tool.</a:t>
            </a:r>
          </a:p>
        </p:txBody>
      </p:sp>
      <p:graphicFrame>
        <p:nvGraphicFramePr>
          <p:cNvPr id="5" name="Table 4">
            <a:extLst>
              <a:ext uri="{FF2B5EF4-FFF2-40B4-BE49-F238E27FC236}">
                <a16:creationId xmlns:a16="http://schemas.microsoft.com/office/drawing/2014/main" id="{7E8B0967-DEC0-9AE8-0992-11226C0CD43D}"/>
              </a:ext>
            </a:extLst>
          </p:cNvPr>
          <p:cNvGraphicFramePr>
            <a:graphicFrameLocks noGrp="1"/>
          </p:cNvGraphicFramePr>
          <p:nvPr>
            <p:extLst>
              <p:ext uri="{D42A27DB-BD31-4B8C-83A1-F6EECF244321}">
                <p14:modId xmlns:p14="http://schemas.microsoft.com/office/powerpoint/2010/main" val="394760953"/>
              </p:ext>
            </p:extLst>
          </p:nvPr>
        </p:nvGraphicFramePr>
        <p:xfrm>
          <a:off x="1499285" y="1600200"/>
          <a:ext cx="8646372" cy="1981200"/>
        </p:xfrm>
        <a:graphic>
          <a:graphicData uri="http://schemas.openxmlformats.org/drawingml/2006/table">
            <a:tbl>
              <a:tblPr firstRow="1" bandRow="1">
                <a:tableStyleId>{5C22544A-7EE6-4342-B048-85BDC9FD1C3A}</a:tableStyleId>
              </a:tblPr>
              <a:tblGrid>
                <a:gridCol w="4323186">
                  <a:extLst>
                    <a:ext uri="{9D8B030D-6E8A-4147-A177-3AD203B41FA5}">
                      <a16:colId xmlns:a16="http://schemas.microsoft.com/office/drawing/2014/main" val="1652182300"/>
                    </a:ext>
                  </a:extLst>
                </a:gridCol>
                <a:gridCol w="4323186">
                  <a:extLst>
                    <a:ext uri="{9D8B030D-6E8A-4147-A177-3AD203B41FA5}">
                      <a16:colId xmlns:a16="http://schemas.microsoft.com/office/drawing/2014/main" val="3604038735"/>
                    </a:ext>
                  </a:extLst>
                </a:gridCol>
              </a:tblGrid>
              <a:tr h="252945">
                <a:tc>
                  <a:txBody>
                    <a:bodyPr/>
                    <a:lstStyle/>
                    <a:p>
                      <a:r>
                        <a:rPr lang="en-US" sz="2000"/>
                        <a:t>Drug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a:t>Formulation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394616194"/>
                  </a:ext>
                </a:extLst>
              </a:tr>
              <a:tr h="252945">
                <a:tc>
                  <a:txBody>
                    <a:bodyPr/>
                    <a:lstStyle/>
                    <a:p>
                      <a:r>
                        <a:rPr lang="en-US" sz="2000">
                          <a:solidFill>
                            <a:schemeClr val="bg1"/>
                          </a:solidFill>
                        </a:rPr>
                        <a:t>FTC/TDF or 3TC/TDF</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a:solidFill>
                            <a:schemeClr val="bg1"/>
                          </a:solidFill>
                        </a:rPr>
                        <a:t>Oral</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95118431"/>
                  </a:ext>
                </a:extLst>
              </a:tr>
              <a:tr h="252945">
                <a:tc>
                  <a:txBody>
                    <a:bodyPr/>
                    <a:lstStyle/>
                    <a:p>
                      <a:r>
                        <a:rPr lang="en-US" sz="2000">
                          <a:solidFill>
                            <a:schemeClr val="bg1"/>
                          </a:solidFill>
                        </a:rPr>
                        <a:t>FTC/TAF</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a:solidFill>
                            <a:schemeClr val="bg1"/>
                          </a:solidFill>
                        </a:rPr>
                        <a:t>Oral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40818396"/>
                  </a:ext>
                </a:extLst>
              </a:tr>
              <a:tr h="252945">
                <a:tc>
                  <a:txBody>
                    <a:bodyPr/>
                    <a:lstStyle/>
                    <a:p>
                      <a:r>
                        <a:rPr lang="en-US" sz="2000">
                          <a:solidFill>
                            <a:schemeClr val="bg1"/>
                          </a:solidFill>
                        </a:rPr>
                        <a:t>DVR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a:solidFill>
                            <a:schemeClr val="bg1"/>
                          </a:solidFill>
                        </a:rPr>
                        <a:t>Vaginal ring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97408566"/>
                  </a:ext>
                </a:extLst>
              </a:tr>
              <a:tr h="252945">
                <a:tc>
                  <a:txBody>
                    <a:bodyPr/>
                    <a:lstStyle/>
                    <a:p>
                      <a:r>
                        <a:rPr lang="en-US" sz="2000">
                          <a:solidFill>
                            <a:schemeClr val="bg1"/>
                          </a:solidFill>
                        </a:rPr>
                        <a:t>LA CAB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a:solidFill>
                            <a:schemeClr val="bg1"/>
                          </a:solidFill>
                        </a:rPr>
                        <a:t>Injectable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51998543"/>
                  </a:ext>
                </a:extLst>
              </a:tr>
            </a:tbl>
          </a:graphicData>
        </a:graphic>
      </p:graphicFrame>
    </p:spTree>
    <p:extLst>
      <p:ext uri="{BB962C8B-B14F-4D97-AF65-F5344CB8AC3E}">
        <p14:creationId xmlns:p14="http://schemas.microsoft.com/office/powerpoint/2010/main" val="3580661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5E266-AE48-DA5C-EDF5-C7C70B72C4A6}"/>
              </a:ext>
            </a:extLst>
          </p:cNvPr>
          <p:cNvSpPr>
            <a:spLocks noGrp="1"/>
          </p:cNvSpPr>
          <p:nvPr>
            <p:ph type="title"/>
          </p:nvPr>
        </p:nvSpPr>
        <p:spPr>
          <a:xfrm>
            <a:off x="609759" y="238127"/>
            <a:ext cx="11141055" cy="1103313"/>
          </a:xfrm>
        </p:spPr>
        <p:txBody>
          <a:bodyPr/>
          <a:lstStyle/>
          <a:p>
            <a:r>
              <a:rPr lang="en-US" err="1"/>
              <a:t>PrEP</a:t>
            </a:r>
            <a:r>
              <a:rPr lang="en-US"/>
              <a:t> Options for Patients With Renal Dysfunction</a:t>
            </a:r>
          </a:p>
        </p:txBody>
      </p:sp>
      <p:sp>
        <p:nvSpPr>
          <p:cNvPr id="11" name="Text Box 11">
            <a:extLst>
              <a:ext uri="{FF2B5EF4-FFF2-40B4-BE49-F238E27FC236}">
                <a16:creationId xmlns:a16="http://schemas.microsoft.com/office/drawing/2014/main" id="{21F2CDB6-0E58-9807-E3E2-29D577081FE2}"/>
              </a:ext>
            </a:extLst>
          </p:cNvPr>
          <p:cNvSpPr txBox="1">
            <a:spLocks noChangeArrowheads="1"/>
          </p:cNvSpPr>
          <p:nvPr/>
        </p:nvSpPr>
        <p:spPr bwMode="auto">
          <a:xfrm>
            <a:off x="400374" y="6177303"/>
            <a:ext cx="8670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FTC/TDF PI.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S PGothic" panose="020B0600070205080204" pitchFamily="34" charset="-128"/>
                <a:cs typeface="+mn-cs"/>
              </a:rPr>
              <a:t>FTC/TAF PI. CAB extended-release injectable suspension PI. </a:t>
            </a:r>
            <a:b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S PGothic" panose="020B0600070205080204" pitchFamily="34" charset="-128"/>
                <a:cs typeface="+mn-cs"/>
              </a:rPr>
            </a:b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S PGothic" panose="020B0600070205080204" pitchFamily="34" charset="-128"/>
                <a:cs typeface="+mn-cs"/>
              </a:rPr>
              <a:t>who.int/teams/global-</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S PGothic" panose="020B0600070205080204" pitchFamily="34" charset="-128"/>
                <a:cs typeface="+mn-cs"/>
              </a:rPr>
              <a:t>hiv</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S PGothic" panose="020B0600070205080204" pitchFamily="34" charset="-128"/>
                <a:cs typeface="+mn-cs"/>
              </a:rPr>
              <a:t>-hepatitis-and-</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S PGothic" panose="020B0600070205080204" pitchFamily="34" charset="-128"/>
                <a:cs typeface="+mn-cs"/>
              </a:rPr>
              <a:t>stis</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S PGothic" panose="020B0600070205080204" pitchFamily="34" charset="-128"/>
                <a:cs typeface="+mn-cs"/>
              </a:rPr>
              <a:t>-</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S PGothic" panose="020B0600070205080204" pitchFamily="34" charset="-128"/>
                <a:cs typeface="+mn-cs"/>
              </a:rPr>
              <a:t>programmes</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S PGothic" panose="020B0600070205080204" pitchFamily="34" charset="-128"/>
                <a:cs typeface="+mn-cs"/>
              </a:rPr>
              <a:t>/</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S PGothic" panose="020B0600070205080204" pitchFamily="34" charset="-128"/>
                <a:cs typeface="+mn-cs"/>
              </a:rPr>
              <a:t>hiv</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S PGothic" panose="020B0600070205080204" pitchFamily="34" charset="-128"/>
                <a:cs typeface="+mn-cs"/>
              </a:rPr>
              <a:t>/prevention/pre-exposure-prophylaxis. </a:t>
            </a:r>
          </a:p>
        </p:txBody>
      </p:sp>
      <p:sp>
        <p:nvSpPr>
          <p:cNvPr id="12" name="TextBox 11">
            <a:extLst>
              <a:ext uri="{FF2B5EF4-FFF2-40B4-BE49-F238E27FC236}">
                <a16:creationId xmlns:a16="http://schemas.microsoft.com/office/drawing/2014/main" id="{11A26DA6-945A-9217-32CB-E8A7F9055973}"/>
              </a:ext>
            </a:extLst>
          </p:cNvPr>
          <p:cNvSpPr txBox="1"/>
          <p:nvPr/>
        </p:nvSpPr>
        <p:spPr bwMode="auto">
          <a:xfrm>
            <a:off x="3317331" y="5706956"/>
            <a:ext cx="55557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400" b="1" err="1">
                <a:solidFill>
                  <a:schemeClr val="bg1"/>
                </a:solidFill>
                <a:latin typeface="Calibri" panose="020F0502020204030204" pitchFamily="34" charset="0"/>
              </a:rPr>
              <a:t>CrCl</a:t>
            </a:r>
            <a:r>
              <a:rPr lang="en-US" sz="2400" b="1">
                <a:solidFill>
                  <a:schemeClr val="bg1"/>
                </a:solidFill>
                <a:latin typeface="Calibri" panose="020F0502020204030204" pitchFamily="34" charset="0"/>
              </a:rPr>
              <a:t> (mL/min)</a:t>
            </a:r>
          </a:p>
        </p:txBody>
      </p:sp>
      <p:cxnSp>
        <p:nvCxnSpPr>
          <p:cNvPr id="14" name="Straight Connector 13">
            <a:extLst>
              <a:ext uri="{FF2B5EF4-FFF2-40B4-BE49-F238E27FC236}">
                <a16:creationId xmlns:a16="http://schemas.microsoft.com/office/drawing/2014/main" id="{5EAB0FAA-62E6-F4A8-4DC5-26F53AE8BBEC}"/>
              </a:ext>
            </a:extLst>
          </p:cNvPr>
          <p:cNvCxnSpPr>
            <a:cxnSpLocks/>
          </p:cNvCxnSpPr>
          <p:nvPr/>
        </p:nvCxnSpPr>
        <p:spPr bwMode="auto">
          <a:xfrm>
            <a:off x="4080771" y="5151545"/>
            <a:ext cx="0" cy="225631"/>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5A2F3BC6-6D4B-0824-4D5C-D9FEAD0377D9}"/>
              </a:ext>
            </a:extLst>
          </p:cNvPr>
          <p:cNvCxnSpPr>
            <a:cxnSpLocks/>
          </p:cNvCxnSpPr>
          <p:nvPr/>
        </p:nvCxnSpPr>
        <p:spPr bwMode="auto">
          <a:xfrm>
            <a:off x="7931088" y="5151545"/>
            <a:ext cx="0" cy="225631"/>
          </a:xfrm>
          <a:prstGeom prst="line">
            <a:avLst/>
          </a:prstGeom>
          <a:noFill/>
          <a:ln w="28575"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442E084E-43A4-06FD-7341-DB15A4E0DEF9}"/>
              </a:ext>
            </a:extLst>
          </p:cNvPr>
          <p:cNvSpPr txBox="1"/>
          <p:nvPr/>
        </p:nvSpPr>
        <p:spPr bwMode="auto">
          <a:xfrm>
            <a:off x="3644432" y="5363729"/>
            <a:ext cx="890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400">
                <a:solidFill>
                  <a:schemeClr val="bg1"/>
                </a:solidFill>
                <a:latin typeface="Calibri" panose="020F0502020204030204" pitchFamily="34" charset="0"/>
              </a:rPr>
              <a:t>30</a:t>
            </a:r>
          </a:p>
        </p:txBody>
      </p:sp>
      <p:sp>
        <p:nvSpPr>
          <p:cNvPr id="22" name="TextBox 21">
            <a:extLst>
              <a:ext uri="{FF2B5EF4-FFF2-40B4-BE49-F238E27FC236}">
                <a16:creationId xmlns:a16="http://schemas.microsoft.com/office/drawing/2014/main" id="{F274EC94-D3D4-B466-C958-8EF704926345}"/>
              </a:ext>
            </a:extLst>
          </p:cNvPr>
          <p:cNvSpPr txBox="1"/>
          <p:nvPr/>
        </p:nvSpPr>
        <p:spPr bwMode="auto">
          <a:xfrm>
            <a:off x="7468305" y="5346604"/>
            <a:ext cx="890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400">
                <a:solidFill>
                  <a:schemeClr val="bg1"/>
                </a:solidFill>
                <a:latin typeface="Calibri" panose="020F0502020204030204" pitchFamily="34" charset="0"/>
              </a:rPr>
              <a:t>60</a:t>
            </a:r>
          </a:p>
        </p:txBody>
      </p:sp>
      <p:sp>
        <p:nvSpPr>
          <p:cNvPr id="23" name="Rectangle 22">
            <a:extLst>
              <a:ext uri="{FF2B5EF4-FFF2-40B4-BE49-F238E27FC236}">
                <a16:creationId xmlns:a16="http://schemas.microsoft.com/office/drawing/2014/main" id="{DC987361-4F48-27D4-E752-0AA38FBD9732}"/>
              </a:ext>
            </a:extLst>
          </p:cNvPr>
          <p:cNvSpPr/>
          <p:nvPr/>
        </p:nvSpPr>
        <p:spPr bwMode="auto">
          <a:xfrm>
            <a:off x="1092794" y="3328940"/>
            <a:ext cx="9975273" cy="72438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4" name="Rectangle 23">
            <a:extLst>
              <a:ext uri="{FF2B5EF4-FFF2-40B4-BE49-F238E27FC236}">
                <a16:creationId xmlns:a16="http://schemas.microsoft.com/office/drawing/2014/main" id="{D5F743B8-8FE8-8618-BD33-7168D0495D38}"/>
              </a:ext>
            </a:extLst>
          </p:cNvPr>
          <p:cNvSpPr/>
          <p:nvPr/>
        </p:nvSpPr>
        <p:spPr bwMode="auto">
          <a:xfrm>
            <a:off x="4223921" y="2462041"/>
            <a:ext cx="6844146" cy="72438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 name="Rectangle 24">
            <a:extLst>
              <a:ext uri="{FF2B5EF4-FFF2-40B4-BE49-F238E27FC236}">
                <a16:creationId xmlns:a16="http://schemas.microsoft.com/office/drawing/2014/main" id="{7DCDC530-6493-7CA8-25BE-6FCD468B71B8}"/>
              </a:ext>
            </a:extLst>
          </p:cNvPr>
          <p:cNvSpPr/>
          <p:nvPr/>
        </p:nvSpPr>
        <p:spPr bwMode="auto">
          <a:xfrm>
            <a:off x="8067568" y="1600200"/>
            <a:ext cx="3000498" cy="724385"/>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 name="TextBox 25">
            <a:extLst>
              <a:ext uri="{FF2B5EF4-FFF2-40B4-BE49-F238E27FC236}">
                <a16:creationId xmlns:a16="http://schemas.microsoft.com/office/drawing/2014/main" id="{A3C29B9E-C677-B345-BB34-FB1ADF119B88}"/>
              </a:ext>
            </a:extLst>
          </p:cNvPr>
          <p:cNvSpPr txBox="1"/>
          <p:nvPr/>
        </p:nvSpPr>
        <p:spPr bwMode="auto">
          <a:xfrm>
            <a:off x="1092793" y="3405128"/>
            <a:ext cx="99752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2800" b="1">
                <a:latin typeface="Calibri" panose="020F0502020204030204" pitchFamily="34" charset="0"/>
              </a:rPr>
              <a:t>CAB </a:t>
            </a:r>
          </a:p>
        </p:txBody>
      </p:sp>
      <p:sp>
        <p:nvSpPr>
          <p:cNvPr id="27" name="TextBox 26">
            <a:extLst>
              <a:ext uri="{FF2B5EF4-FFF2-40B4-BE49-F238E27FC236}">
                <a16:creationId xmlns:a16="http://schemas.microsoft.com/office/drawing/2014/main" id="{81162D26-261B-DF5C-7730-1ADA96309081}"/>
              </a:ext>
            </a:extLst>
          </p:cNvPr>
          <p:cNvSpPr txBox="1"/>
          <p:nvPr/>
        </p:nvSpPr>
        <p:spPr bwMode="auto">
          <a:xfrm>
            <a:off x="1092792" y="2560673"/>
            <a:ext cx="99752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2800" b="1">
                <a:latin typeface="Calibri" panose="020F0502020204030204" pitchFamily="34" charset="0"/>
              </a:rPr>
              <a:t>FTC/TAF</a:t>
            </a:r>
          </a:p>
        </p:txBody>
      </p:sp>
      <p:sp>
        <p:nvSpPr>
          <p:cNvPr id="28" name="TextBox 27">
            <a:extLst>
              <a:ext uri="{FF2B5EF4-FFF2-40B4-BE49-F238E27FC236}">
                <a16:creationId xmlns:a16="http://schemas.microsoft.com/office/drawing/2014/main" id="{E6F5B5C9-F99D-8FE2-F79C-3DA92816BE33}"/>
              </a:ext>
            </a:extLst>
          </p:cNvPr>
          <p:cNvSpPr txBox="1"/>
          <p:nvPr/>
        </p:nvSpPr>
        <p:spPr bwMode="auto">
          <a:xfrm>
            <a:off x="1092794" y="1726527"/>
            <a:ext cx="99752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2800" b="1">
                <a:latin typeface="Calibri" panose="020F0502020204030204" pitchFamily="34" charset="0"/>
              </a:rPr>
              <a:t>FTC/TDF</a:t>
            </a:r>
          </a:p>
        </p:txBody>
      </p:sp>
      <p:cxnSp>
        <p:nvCxnSpPr>
          <p:cNvPr id="18" name="Straight Arrow Connector 17">
            <a:extLst>
              <a:ext uri="{FF2B5EF4-FFF2-40B4-BE49-F238E27FC236}">
                <a16:creationId xmlns:a16="http://schemas.microsoft.com/office/drawing/2014/main" id="{43BCACDD-A9B9-09D1-51B7-899A103AD201}"/>
              </a:ext>
            </a:extLst>
          </p:cNvPr>
          <p:cNvCxnSpPr/>
          <p:nvPr/>
        </p:nvCxnSpPr>
        <p:spPr bwMode="auto">
          <a:xfrm>
            <a:off x="1078130" y="5141291"/>
            <a:ext cx="10090069" cy="0"/>
          </a:xfrm>
          <a:prstGeom prst="straightConnector1">
            <a:avLst/>
          </a:prstGeom>
          <a:noFill/>
          <a:ln w="28575" cap="flat" cmpd="sng" algn="ctr">
            <a:solidFill>
              <a:schemeClr val="bg1"/>
            </a:solidFill>
            <a:prstDash val="solid"/>
            <a:round/>
            <a:headEnd type="triangle"/>
            <a:tailEnd type="triangle"/>
          </a:ln>
          <a:effectLst/>
        </p:spPr>
      </p:cxnSp>
      <p:sp>
        <p:nvSpPr>
          <p:cNvPr id="4" name="Rectangle 3">
            <a:extLst>
              <a:ext uri="{FF2B5EF4-FFF2-40B4-BE49-F238E27FC236}">
                <a16:creationId xmlns:a16="http://schemas.microsoft.com/office/drawing/2014/main" id="{37B02F55-266F-BE4C-3AD2-F18D1B71232D}"/>
              </a:ext>
            </a:extLst>
          </p:cNvPr>
          <p:cNvSpPr/>
          <p:nvPr/>
        </p:nvSpPr>
        <p:spPr bwMode="auto">
          <a:xfrm>
            <a:off x="1092792" y="4195839"/>
            <a:ext cx="9975273" cy="724385"/>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7AB2DD8E-8BE1-469C-C192-3288A7F36BE8}"/>
              </a:ext>
            </a:extLst>
          </p:cNvPr>
          <p:cNvSpPr txBox="1"/>
          <p:nvPr/>
        </p:nvSpPr>
        <p:spPr bwMode="auto">
          <a:xfrm>
            <a:off x="1092791" y="4333913"/>
            <a:ext cx="99752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2800" b="1">
                <a:latin typeface="Calibri" panose="020F0502020204030204" pitchFamily="34" charset="0"/>
              </a:rPr>
              <a:t>DVR</a:t>
            </a:r>
          </a:p>
        </p:txBody>
      </p:sp>
    </p:spTree>
    <p:extLst>
      <p:ext uri="{BB962C8B-B14F-4D97-AF65-F5344CB8AC3E}">
        <p14:creationId xmlns:p14="http://schemas.microsoft.com/office/powerpoint/2010/main" val="2937574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CD33-C78F-984B-7DF0-88139C63F7D2}"/>
              </a:ext>
            </a:extLst>
          </p:cNvPr>
          <p:cNvSpPr>
            <a:spLocks noGrp="1"/>
          </p:cNvSpPr>
          <p:nvPr>
            <p:ph type="title"/>
          </p:nvPr>
        </p:nvSpPr>
        <p:spPr/>
        <p:txBody>
          <a:bodyPr/>
          <a:lstStyle/>
          <a:p>
            <a:r>
              <a:rPr lang="en-US"/>
              <a:t>Summary of Renal, Bone, and Weight Outcomes </a:t>
            </a:r>
            <a:br>
              <a:rPr lang="en-US"/>
            </a:br>
            <a:r>
              <a:rPr lang="en-US"/>
              <a:t>With Various </a:t>
            </a:r>
            <a:r>
              <a:rPr lang="en-US" err="1"/>
              <a:t>PrEP</a:t>
            </a:r>
            <a:r>
              <a:rPr lang="en-US"/>
              <a:t> Options</a:t>
            </a:r>
          </a:p>
        </p:txBody>
      </p:sp>
      <p:graphicFrame>
        <p:nvGraphicFramePr>
          <p:cNvPr id="4" name="Table 4">
            <a:extLst>
              <a:ext uri="{FF2B5EF4-FFF2-40B4-BE49-F238E27FC236}">
                <a16:creationId xmlns:a16="http://schemas.microsoft.com/office/drawing/2014/main" id="{0F47C90E-BEF3-A505-3915-976AD6EB54B9}"/>
              </a:ext>
            </a:extLst>
          </p:cNvPr>
          <p:cNvGraphicFramePr>
            <a:graphicFrameLocks noGrp="1"/>
          </p:cNvGraphicFramePr>
          <p:nvPr>
            <p:ph idx="4294967295"/>
            <p:extLst>
              <p:ext uri="{D42A27DB-BD31-4B8C-83A1-F6EECF244321}">
                <p14:modId xmlns:p14="http://schemas.microsoft.com/office/powerpoint/2010/main" val="3263885651"/>
              </p:ext>
            </p:extLst>
          </p:nvPr>
        </p:nvGraphicFramePr>
        <p:xfrm>
          <a:off x="717549" y="1608455"/>
          <a:ext cx="11033265" cy="4197096"/>
        </p:xfrm>
        <a:graphic>
          <a:graphicData uri="http://schemas.openxmlformats.org/drawingml/2006/table">
            <a:tbl>
              <a:tblPr firstRow="1" bandRow="1">
                <a:tableStyleId>{5C22544A-7EE6-4342-B048-85BDC9FD1C3A}</a:tableStyleId>
              </a:tblPr>
              <a:tblGrid>
                <a:gridCol w="1298038">
                  <a:extLst>
                    <a:ext uri="{9D8B030D-6E8A-4147-A177-3AD203B41FA5}">
                      <a16:colId xmlns:a16="http://schemas.microsoft.com/office/drawing/2014/main" val="3690016274"/>
                    </a:ext>
                  </a:extLst>
                </a:gridCol>
                <a:gridCol w="1184114">
                  <a:extLst>
                    <a:ext uri="{9D8B030D-6E8A-4147-A177-3AD203B41FA5}">
                      <a16:colId xmlns:a16="http://schemas.microsoft.com/office/drawing/2014/main" val="1757453265"/>
                    </a:ext>
                  </a:extLst>
                </a:gridCol>
                <a:gridCol w="1168184">
                  <a:extLst>
                    <a:ext uri="{9D8B030D-6E8A-4147-A177-3AD203B41FA5}">
                      <a16:colId xmlns:a16="http://schemas.microsoft.com/office/drawing/2014/main" val="2488770985"/>
                    </a:ext>
                  </a:extLst>
                </a:gridCol>
                <a:gridCol w="1481788">
                  <a:extLst>
                    <a:ext uri="{9D8B030D-6E8A-4147-A177-3AD203B41FA5}">
                      <a16:colId xmlns:a16="http://schemas.microsoft.com/office/drawing/2014/main" val="3194972336"/>
                    </a:ext>
                  </a:extLst>
                </a:gridCol>
                <a:gridCol w="1874844">
                  <a:extLst>
                    <a:ext uri="{9D8B030D-6E8A-4147-A177-3AD203B41FA5}">
                      <a16:colId xmlns:a16="http://schemas.microsoft.com/office/drawing/2014/main" val="4200691542"/>
                    </a:ext>
                  </a:extLst>
                </a:gridCol>
                <a:gridCol w="1944915">
                  <a:extLst>
                    <a:ext uri="{9D8B030D-6E8A-4147-A177-3AD203B41FA5}">
                      <a16:colId xmlns:a16="http://schemas.microsoft.com/office/drawing/2014/main" val="1378767554"/>
                    </a:ext>
                  </a:extLst>
                </a:gridCol>
                <a:gridCol w="2081382">
                  <a:extLst>
                    <a:ext uri="{9D8B030D-6E8A-4147-A177-3AD203B41FA5}">
                      <a16:colId xmlns:a16="http://schemas.microsoft.com/office/drawing/2014/main" val="2383730673"/>
                    </a:ext>
                  </a:extLst>
                </a:gridCol>
              </a:tblGrid>
              <a:tr h="222644">
                <a:tc>
                  <a:txBody>
                    <a:bodyPr/>
                    <a:lstStyle/>
                    <a:p>
                      <a:pPr algn="l">
                        <a:lnSpc>
                          <a:spcPct val="90000"/>
                        </a:lnSpc>
                      </a:pPr>
                      <a:r>
                        <a:rPr lang="en-US" sz="1400" dirty="0" err="1"/>
                        <a:t>PrEP</a:t>
                      </a:r>
                      <a:r>
                        <a:rPr lang="en-US" sz="1400" dirty="0"/>
                        <a:t> Regimen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a:t>Study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a:t>Control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a:t>Population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a:t>Renal Effects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a:t>Bone Effects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a:t>Change in Weight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131987748"/>
                  </a:ext>
                </a:extLst>
              </a:tr>
              <a:tr h="690196">
                <a:tc>
                  <a:txBody>
                    <a:bodyPr/>
                    <a:lstStyle/>
                    <a:p>
                      <a:pPr>
                        <a:lnSpc>
                          <a:spcPct val="90000"/>
                        </a:lnSpc>
                      </a:pPr>
                      <a:r>
                        <a:rPr lang="en-US" sz="1400" b="1">
                          <a:solidFill>
                            <a:schemeClr val="bg1"/>
                          </a:solidFill>
                        </a:rPr>
                        <a:t>FTC/TDF </a:t>
                      </a:r>
                    </a:p>
                    <a:p>
                      <a:pPr>
                        <a:lnSpc>
                          <a:spcPct val="90000"/>
                        </a:lnSpc>
                      </a:pPr>
                      <a:r>
                        <a:rPr lang="en-US" sz="1400" b="1">
                          <a:solidFill>
                            <a:schemeClr val="bg1"/>
                          </a:solidFill>
                        </a:rPr>
                        <a:t>daily</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a:solidFill>
                            <a:schemeClr val="bg1"/>
                          </a:solidFill>
                        </a:rPr>
                        <a:t>iPrEX</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a:solidFill>
                            <a:schemeClr val="bg1"/>
                          </a:solidFill>
                        </a:rPr>
                        <a:t>PBO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a:solidFill>
                            <a:schemeClr val="bg1"/>
                          </a:solidFill>
                        </a:rPr>
                        <a:t>Men who have sex with men and transgender women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a:solidFill>
                            <a:schemeClr val="bg1"/>
                          </a:solidFill>
                        </a:rPr>
                        <a:t>↓ CrCl with PrEP vs PBO</a:t>
                      </a:r>
                      <a:r>
                        <a:rPr lang="en-US" sz="1400" baseline="30000">
                          <a:solidFill>
                            <a:schemeClr val="bg1"/>
                          </a:solidFill>
                        </a:rPr>
                        <a:t>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a:solidFill>
                            <a:schemeClr val="bg1"/>
                          </a:solidFill>
                        </a:rPr>
                        <a:t>↓ BMD at both hip and spine with PrEP vs PBO</a:t>
                      </a:r>
                      <a:r>
                        <a:rPr lang="en-US" sz="1400" baseline="30000">
                          <a:solidFill>
                            <a:schemeClr val="bg1"/>
                          </a:solidFill>
                        </a:rPr>
                        <a:t>2</a:t>
                      </a:r>
                      <a:r>
                        <a:rPr lang="en-US" sz="1400">
                          <a:solidFill>
                            <a:schemeClr val="bg1"/>
                          </a:solidFill>
                        </a:rPr>
                        <a:t>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a:solidFill>
                            <a:schemeClr val="bg1"/>
                          </a:solidFill>
                        </a:rPr>
                        <a:t>↓ weight gain with PrEP vs PBO; no evidence of altered fat distribution or lipodystrophy</a:t>
                      </a:r>
                      <a:r>
                        <a:rPr lang="en-US" sz="1400" baseline="30000">
                          <a:solidFill>
                            <a:schemeClr val="bg1"/>
                          </a:solidFill>
                        </a:rPr>
                        <a:t>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45485843"/>
                  </a:ext>
                </a:extLst>
              </a:tr>
              <a:tr h="534345">
                <a:tc>
                  <a:txBody>
                    <a:bodyPr/>
                    <a:lstStyle/>
                    <a:p>
                      <a:pPr>
                        <a:lnSpc>
                          <a:spcPct val="90000"/>
                        </a:lnSpc>
                      </a:pPr>
                      <a:r>
                        <a:rPr lang="en-US" sz="1400" b="1" dirty="0">
                          <a:solidFill>
                            <a:schemeClr val="bg1"/>
                          </a:solidFill>
                        </a:rPr>
                        <a:t>FTC/TDF </a:t>
                      </a:r>
                    </a:p>
                    <a:p>
                      <a:pPr>
                        <a:lnSpc>
                          <a:spcPct val="90000"/>
                        </a:lnSpc>
                      </a:pPr>
                      <a:r>
                        <a:rPr lang="en-US" sz="1400" b="1" dirty="0">
                          <a:solidFill>
                            <a:schemeClr val="bg1"/>
                          </a:solidFill>
                        </a:rPr>
                        <a:t>on-demand (event driven)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a:solidFill>
                            <a:schemeClr val="bg1"/>
                          </a:solidFill>
                        </a:rPr>
                        <a:t>IPERGAY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a:solidFill>
                            <a:schemeClr val="bg1"/>
                          </a:solidFill>
                        </a:rPr>
                        <a:t>PBO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a:solidFill>
                            <a:schemeClr val="bg1"/>
                          </a:solidFill>
                        </a:rPr>
                        <a:t>Men who have sex with men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a:solidFill>
                            <a:schemeClr val="bg1"/>
                          </a:solidFill>
                        </a:rPr>
                        <a:t>Small ↓ in eGFR; </a:t>
                      </a:r>
                      <a:br>
                        <a:rPr lang="en-US" sz="1400">
                          <a:solidFill>
                            <a:schemeClr val="bg1"/>
                          </a:solidFill>
                        </a:rPr>
                      </a:br>
                      <a:r>
                        <a:rPr lang="en-US" sz="1400">
                          <a:solidFill>
                            <a:schemeClr val="bg1"/>
                          </a:solidFill>
                        </a:rPr>
                        <a:t>no new proteinuria </a:t>
                      </a:r>
                      <a:br>
                        <a:rPr lang="en-US" sz="1400">
                          <a:solidFill>
                            <a:schemeClr val="bg1"/>
                          </a:solidFill>
                        </a:rPr>
                      </a:br>
                      <a:r>
                        <a:rPr lang="en-US" sz="1400">
                          <a:solidFill>
                            <a:schemeClr val="bg1"/>
                          </a:solidFill>
                        </a:rPr>
                        <a:t>or glycosuria</a:t>
                      </a:r>
                      <a:r>
                        <a:rPr lang="en-US" sz="1400" baseline="30000">
                          <a:solidFill>
                            <a:schemeClr val="bg1"/>
                          </a:solidFill>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a:solidFill>
                            <a:schemeClr val="bg1"/>
                          </a:solidFill>
                        </a:rPr>
                        <a:t>Not published yet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a:solidFill>
                            <a:schemeClr val="bg1"/>
                          </a:solidFill>
                        </a:rPr>
                        <a:t>Not published yet</a:t>
                      </a:r>
                    </a:p>
                    <a:p>
                      <a:pPr algn="ctr">
                        <a:lnSpc>
                          <a:spcPct val="90000"/>
                        </a:lnSpc>
                      </a:pPr>
                      <a:endParaRPr lang="en-US" sz="14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03669157"/>
                  </a:ext>
                </a:extLst>
              </a:tr>
              <a:tr h="690196">
                <a:tc>
                  <a:txBody>
                    <a:bodyPr/>
                    <a:lstStyle/>
                    <a:p>
                      <a:pPr>
                        <a:lnSpc>
                          <a:spcPct val="90000"/>
                        </a:lnSpc>
                      </a:pPr>
                      <a:r>
                        <a:rPr lang="en-US" sz="1400" b="1">
                          <a:solidFill>
                            <a:schemeClr val="bg1"/>
                          </a:solidFill>
                        </a:rPr>
                        <a:t>FTC/TAF </a:t>
                      </a:r>
                    </a:p>
                    <a:p>
                      <a:pPr>
                        <a:lnSpc>
                          <a:spcPct val="90000"/>
                        </a:lnSpc>
                      </a:pPr>
                      <a:r>
                        <a:rPr lang="en-US" sz="1400" b="1">
                          <a:solidFill>
                            <a:schemeClr val="bg1"/>
                          </a:solidFill>
                        </a:rPr>
                        <a:t>daily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a:solidFill>
                            <a:schemeClr val="bg1"/>
                          </a:solidFill>
                        </a:rPr>
                        <a:t>DISCOVER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a:solidFill>
                            <a:schemeClr val="bg1"/>
                          </a:solidFill>
                        </a:rPr>
                        <a:t>FTC/TDF</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a:solidFill>
                            <a:schemeClr val="bg1"/>
                          </a:solidFill>
                        </a:rPr>
                        <a:t>Men who have sex with men and transgender women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a:solidFill>
                            <a:schemeClr val="bg1"/>
                          </a:solidFill>
                        </a:rPr>
                        <a:t>Improvement in proximal tubular function on FTC/TAF</a:t>
                      </a:r>
                      <a:r>
                        <a:rPr lang="en-US" sz="1400" baseline="30000">
                          <a:solidFill>
                            <a:schemeClr val="bg1"/>
                          </a:solidFill>
                        </a:rPr>
                        <a:t>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a:solidFill>
                            <a:schemeClr val="bg1"/>
                          </a:solidFill>
                        </a:rPr>
                        <a:t>Small increase in </a:t>
                      </a:r>
                      <a:br>
                        <a:rPr lang="en-US" sz="1400">
                          <a:solidFill>
                            <a:schemeClr val="bg1"/>
                          </a:solidFill>
                        </a:rPr>
                      </a:br>
                      <a:r>
                        <a:rPr lang="en-US" sz="1400">
                          <a:solidFill>
                            <a:schemeClr val="bg1"/>
                          </a:solidFill>
                        </a:rPr>
                        <a:t>BMD at hip and spine through 96 wk</a:t>
                      </a:r>
                      <a:r>
                        <a:rPr lang="en-US" sz="1400" baseline="30000">
                          <a:solidFill>
                            <a:schemeClr val="bg1"/>
                          </a:solidFill>
                        </a:rPr>
                        <a:t>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a:solidFill>
                            <a:schemeClr val="bg1"/>
                          </a:solidFill>
                        </a:rPr>
                        <a:t>At Wk 96 ↑ weight in FTC/TAF arm &gt; in FTC/TDF arm</a:t>
                      </a:r>
                      <a:r>
                        <a:rPr lang="en-US" sz="1400" baseline="30000">
                          <a:solidFill>
                            <a:schemeClr val="bg1"/>
                          </a:solidFill>
                        </a:rPr>
                        <a:t>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58220079"/>
                  </a:ext>
                </a:extLst>
              </a:tr>
              <a:tr h="222644">
                <a:tc rowSpan="3">
                  <a:txBody>
                    <a:bodyPr/>
                    <a:lstStyle/>
                    <a:p>
                      <a:pPr>
                        <a:lnSpc>
                          <a:spcPct val="90000"/>
                        </a:lnSpc>
                      </a:pPr>
                      <a:r>
                        <a:rPr lang="en-US" sz="1400" b="1">
                          <a:solidFill>
                            <a:schemeClr val="bg1"/>
                          </a:solidFill>
                        </a:rPr>
                        <a:t>LA CAB </a:t>
                      </a:r>
                    </a:p>
                    <a:p>
                      <a:pPr>
                        <a:lnSpc>
                          <a:spcPct val="90000"/>
                        </a:lnSpc>
                      </a:pPr>
                      <a:r>
                        <a:rPr lang="en-US" sz="1400" b="1">
                          <a:solidFill>
                            <a:schemeClr val="bg1"/>
                          </a:solidFill>
                        </a:rPr>
                        <a:t>every 2 mo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rowSpan="2">
                  <a:txBody>
                    <a:bodyPr/>
                    <a:lstStyle/>
                    <a:p>
                      <a:pPr algn="ctr">
                        <a:lnSpc>
                          <a:spcPct val="90000"/>
                        </a:lnSpc>
                      </a:pPr>
                      <a:r>
                        <a:rPr lang="en-US" sz="1400">
                          <a:solidFill>
                            <a:schemeClr val="bg1"/>
                          </a:solidFill>
                        </a:rPr>
                        <a:t>HPTN 083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rowSpan="2">
                  <a:txBody>
                    <a:bodyPr/>
                    <a:lstStyle/>
                    <a:p>
                      <a:pPr algn="ctr">
                        <a:lnSpc>
                          <a:spcPct val="90000"/>
                        </a:lnSpc>
                      </a:pPr>
                      <a:r>
                        <a:rPr lang="en-US" sz="1400">
                          <a:solidFill>
                            <a:schemeClr val="bg1"/>
                          </a:solidFill>
                        </a:rPr>
                        <a:t>FTC/TDF</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rowSpan="2">
                  <a:txBody>
                    <a:bodyPr/>
                    <a:lstStyle/>
                    <a:p>
                      <a:pPr algn="ctr">
                        <a:lnSpc>
                          <a:spcPct val="90000"/>
                        </a:lnSpc>
                      </a:pPr>
                      <a:r>
                        <a:rPr lang="en-US" sz="1400">
                          <a:solidFill>
                            <a:schemeClr val="bg1"/>
                          </a:solidFill>
                        </a:rPr>
                        <a:t>Men who have sex with men and transgender women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rowSpan="3">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mn-lt"/>
                          <a:ea typeface="+mn-ea"/>
                          <a:cs typeface="+mn-cs"/>
                        </a:rPr>
                        <a:t>Similar rates of renal AEs between groups</a:t>
                      </a:r>
                      <a:r>
                        <a:rPr kumimoji="0" lang="en-US" sz="1400" b="0" i="0" u="none" strike="noStrike" kern="1200" cap="none" spc="0" normalizeH="0" baseline="30000" noProof="0">
                          <a:ln>
                            <a:noFill/>
                          </a:ln>
                          <a:solidFill>
                            <a:srgbClr val="000000"/>
                          </a:solidFill>
                          <a:effectLst/>
                          <a:uLnTx/>
                          <a:uFillTx/>
                          <a:latin typeface="+mn-lt"/>
                          <a:ea typeface="+mn-ea"/>
                          <a:cs typeface="+mn-cs"/>
                        </a:rPr>
                        <a:t>7,8</a:t>
                      </a:r>
                      <a:r>
                        <a:rPr kumimoji="0" lang="en-US" sz="1400" b="0" i="0" u="none" strike="noStrike" kern="1200" cap="none" spc="0" normalizeH="0" baseline="0" noProof="0">
                          <a:ln>
                            <a:noFill/>
                          </a:ln>
                          <a:solidFill>
                            <a:srgbClr val="000000"/>
                          </a:solidFill>
                          <a:effectLst/>
                          <a:uLnTx/>
                          <a:uFillTx/>
                          <a:latin typeface="+mn-lt"/>
                          <a:ea typeface="+mn-ea"/>
                          <a:cs typeface="+mn-cs"/>
                        </a:rPr>
                        <a:t>;</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mn-lt"/>
                          <a:ea typeface="+mn-ea"/>
                          <a:cs typeface="+mn-cs"/>
                        </a:rPr>
                        <a:t>CAB unlikely to cause renal effects based on mechanism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mn-lt"/>
                          <a:ea typeface="+mn-ea"/>
                          <a:cs typeface="+mn-cs"/>
                        </a:rPr>
                        <a:t>Small increase in BMD</a:t>
                      </a:r>
                      <a:r>
                        <a:rPr kumimoji="0" lang="en-US" sz="1400" b="0" i="0" u="none" strike="noStrike" kern="1200" cap="none" spc="0" normalizeH="0" baseline="30000" noProof="0">
                          <a:ln>
                            <a:noFill/>
                          </a:ln>
                          <a:solidFill>
                            <a:srgbClr val="000000"/>
                          </a:solidFill>
                          <a:effectLst/>
                          <a:uLnTx/>
                          <a:uFillTx/>
                          <a:latin typeface="+mn-lt"/>
                          <a:ea typeface="+mn-ea"/>
                          <a:cs typeface="+mn-cs"/>
                        </a:rPr>
                        <a:t>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rowSpan="2">
                  <a:txBody>
                    <a:bodyPr/>
                    <a:lstStyle/>
                    <a:p>
                      <a:pPr algn="ctr">
                        <a:lnSpc>
                          <a:spcPct val="90000"/>
                        </a:lnSpc>
                      </a:pPr>
                      <a:r>
                        <a:rPr lang="en-US" sz="1400">
                          <a:solidFill>
                            <a:schemeClr val="bg1"/>
                          </a:solidFill>
                        </a:rPr>
                        <a:t>↑ weight in CAB vs FTC/TDF in first 40 wk; weight </a:t>
                      </a:r>
                      <a:r>
                        <a:rPr lang="el-GR" sz="1400">
                          <a:solidFill>
                            <a:schemeClr val="bg1"/>
                          </a:solidFill>
                        </a:rPr>
                        <a:t>Δ</a:t>
                      </a:r>
                      <a:r>
                        <a:rPr lang="en-US" sz="1400">
                          <a:solidFill>
                            <a:schemeClr val="bg1"/>
                          </a:solidFill>
                        </a:rPr>
                        <a:t> similar later </a:t>
                      </a:r>
                      <a:br>
                        <a:rPr lang="en-US" sz="1400">
                          <a:solidFill>
                            <a:schemeClr val="bg1"/>
                          </a:solidFill>
                        </a:rPr>
                      </a:br>
                      <a:r>
                        <a:rPr lang="en-US" sz="1400">
                          <a:solidFill>
                            <a:schemeClr val="bg1"/>
                          </a:solidFill>
                        </a:rPr>
                        <a:t>in trial</a:t>
                      </a:r>
                      <a:r>
                        <a:rPr lang="en-US" sz="1400" baseline="30000">
                          <a:solidFill>
                            <a:schemeClr val="bg1"/>
                          </a:solidFill>
                        </a:rPr>
                        <a:t>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93135822"/>
                  </a:ext>
                </a:extLst>
              </a:tr>
              <a:tr h="467552">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mn-lt"/>
                          <a:ea typeface="+mn-ea"/>
                          <a:cs typeface="+mn-cs"/>
                        </a:rPr>
                        <a:t>Not yet published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vMerge="1">
                  <a:txBody>
                    <a:bodyPr/>
                    <a:lstStyle/>
                    <a:p>
                      <a:endParaRPr lang="en-US"/>
                    </a:p>
                  </a:txBody>
                  <a:tcPr/>
                </a:tc>
                <a:extLst>
                  <a:ext uri="{0D108BD9-81ED-4DB2-BD59-A6C34878D82A}">
                    <a16:rowId xmlns:a16="http://schemas.microsoft.com/office/drawing/2014/main" val="571563930"/>
                  </a:ext>
                </a:extLst>
              </a:tr>
              <a:tr h="534345">
                <a:tc vMerge="1">
                  <a:txBody>
                    <a:bodyPr/>
                    <a:lstStyle/>
                    <a:p>
                      <a:endParaRPr lang="en-US"/>
                    </a:p>
                  </a:txBody>
                  <a:tcPr/>
                </a:tc>
                <a:tc>
                  <a:txBody>
                    <a:bodyPr/>
                    <a:lstStyle/>
                    <a:p>
                      <a:pPr algn="ctr">
                        <a:lnSpc>
                          <a:spcPct val="90000"/>
                        </a:lnSpc>
                      </a:pPr>
                      <a:r>
                        <a:rPr lang="en-US" sz="1400">
                          <a:solidFill>
                            <a:schemeClr val="bg1"/>
                          </a:solidFill>
                        </a:rPr>
                        <a:t>HPTN 084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400">
                          <a:solidFill>
                            <a:schemeClr val="bg1"/>
                          </a:solidFill>
                        </a:rPr>
                        <a:t>FTC/TDF</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400">
                          <a:solidFill>
                            <a:schemeClr val="bg1"/>
                          </a:solidFill>
                        </a:rPr>
                        <a:t>Women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highlight>
                            <a:srgbClr val="FFFF00"/>
                          </a:highlight>
                          <a:uLnTx/>
                          <a:uFillTx/>
                          <a:latin typeface="+mn-lt"/>
                          <a:ea typeface="+mn-ea"/>
                          <a:cs typeface="+mn-cs"/>
                        </a:rPr>
                        <a:t>Not published yet</a:t>
                      </a:r>
                    </a:p>
                  </a:txBody>
                  <a:tcPr>
                    <a:solidFill>
                      <a:schemeClr val="tx1">
                        <a:lumMod val="95000"/>
                      </a:schemeClr>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highlight>
                            <a:srgbClr val="FFFF00"/>
                          </a:highlight>
                          <a:uLnTx/>
                          <a:uFillTx/>
                          <a:latin typeface="+mn-lt"/>
                          <a:ea typeface="+mn-ea"/>
                          <a:cs typeface="+mn-cs"/>
                        </a:rPr>
                        <a:t>Not published yet</a:t>
                      </a:r>
                    </a:p>
                    <a:p>
                      <a:pPr algn="ctr"/>
                      <a:endParaRPr lang="en-US" sz="1400">
                        <a:solidFill>
                          <a:schemeClr val="bg1"/>
                        </a:solidFill>
                      </a:endParaRPr>
                    </a:p>
                  </a:txBody>
                  <a:tcPr anchor="ctr">
                    <a:solidFill>
                      <a:schemeClr val="tx1">
                        <a:lumMod val="95000"/>
                      </a:schemeClr>
                    </a:solidFill>
                  </a:tcPr>
                </a:tc>
                <a:tc>
                  <a:txBody>
                    <a:bodyPr/>
                    <a:lstStyle/>
                    <a:p>
                      <a:pPr algn="ctr">
                        <a:lnSpc>
                          <a:spcPct val="90000"/>
                        </a:lnSpc>
                      </a:pPr>
                      <a:r>
                        <a:rPr lang="en-US" sz="1400">
                          <a:solidFill>
                            <a:schemeClr val="bg1"/>
                          </a:solidFill>
                        </a:rPr>
                        <a:t>Initial weight ↑ in </a:t>
                      </a:r>
                      <a:br>
                        <a:rPr lang="en-US" sz="1400">
                          <a:solidFill>
                            <a:schemeClr val="bg1"/>
                          </a:solidFill>
                        </a:rPr>
                      </a:br>
                      <a:r>
                        <a:rPr lang="en-US" sz="1400">
                          <a:solidFill>
                            <a:schemeClr val="bg1"/>
                          </a:solidFill>
                        </a:rPr>
                        <a:t>CAB arm; overall mean weight ↑ in both groups</a:t>
                      </a:r>
                      <a:r>
                        <a:rPr lang="en-US" sz="1400" baseline="30000">
                          <a:solidFill>
                            <a:schemeClr val="bg1"/>
                          </a:solidFill>
                        </a:rPr>
                        <a:t>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10788805"/>
                  </a:ext>
                </a:extLst>
              </a:tr>
            </a:tbl>
          </a:graphicData>
        </a:graphic>
      </p:graphicFrame>
      <p:sp>
        <p:nvSpPr>
          <p:cNvPr id="8" name="Text Box 11">
            <a:extLst>
              <a:ext uri="{FF2B5EF4-FFF2-40B4-BE49-F238E27FC236}">
                <a16:creationId xmlns:a16="http://schemas.microsoft.com/office/drawing/2014/main" id="{E1003115-8B9B-6384-AA54-CE05A2C78BC5}"/>
              </a:ext>
            </a:extLst>
          </p:cNvPr>
          <p:cNvSpPr txBox="1">
            <a:spLocks noChangeArrowheads="1"/>
          </p:cNvSpPr>
          <p:nvPr/>
        </p:nvSpPr>
        <p:spPr bwMode="auto">
          <a:xfrm>
            <a:off x="400997" y="6004903"/>
            <a:ext cx="912196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1. Solomon. AIDS. 2014;28:851. 2. Mulligan. Clin Infect Dis. 2015;61:572. 3. Glidden. </a:t>
            </a:r>
            <a:r>
              <a:rPr kumimoji="0" lang="fr-FR"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Clin Infect Dis. 2018;1;67:411. 4. </a:t>
            </a:r>
            <a:r>
              <a:rPr kumimoji="0" lang="fr-FR"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mn-cs"/>
              </a:rPr>
              <a:t>Liegeon</a:t>
            </a:r>
            <a:r>
              <a:rPr kumimoji="0" lang="fr-FR"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 J Int AIDS Soc. 2020;23:e25420. 5. Molina. NEJM. 2015; 373:2237. 5. Fields.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Infect Dis Ther. 2021;10:165.</a:t>
            </a:r>
            <a:r>
              <a:rPr kumimoji="0" lang="fr-FR"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 6. </a:t>
            </a:r>
            <a:r>
              <a:rPr kumimoji="0" lang="fr-FR"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mn-cs"/>
              </a:rPr>
              <a:t>Ogbuagu</a:t>
            </a:r>
            <a:r>
              <a:rPr kumimoji="0" lang="fr-FR"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 Lancet HIV. 2021;8:e397. </a:t>
            </a:r>
            <a:br>
              <a:rPr kumimoji="0" lang="fr-FR"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br>
            <a:r>
              <a:rPr kumimoji="0" lang="fr-FR"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7.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mn-cs"/>
              </a:rPr>
              <a:t>Landovitz</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 NEJM. 2021;385:595. 8. Delany-</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mn-cs"/>
              </a:rPr>
              <a:t>Moretlwe</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 Lancet. 2022;399:1779. 9. Brown. CROI 2023. </a:t>
            </a:r>
            <a:r>
              <a:rPr lang="en-US" altLang="en-US" sz="1200" err="1">
                <a:solidFill>
                  <a:srgbClr val="455560"/>
                </a:solidFill>
                <a:latin typeface="Calibri" panose="020F0502020204030204" pitchFamily="34" charset="0"/>
              </a:rPr>
              <a:t>Abstr</a:t>
            </a:r>
            <a:r>
              <a:rPr lang="en-US" altLang="en-US" sz="1200">
                <a:solidFill>
                  <a:srgbClr val="455560"/>
                </a:solidFill>
                <a:latin typeface="Calibri" panose="020F0502020204030204" pitchFamily="34" charset="0"/>
              </a:rPr>
              <a:t> 987.</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 </a:t>
            </a:r>
          </a:p>
        </p:txBody>
      </p:sp>
    </p:spTree>
    <p:extLst>
      <p:ext uri="{BB962C8B-B14F-4D97-AF65-F5344CB8AC3E}">
        <p14:creationId xmlns:p14="http://schemas.microsoft.com/office/powerpoint/2010/main" val="1123809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F8056-81AE-AF94-F00B-EC3EE6EAADD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05FEC04-138F-1E11-2396-3001D99773FC}"/>
              </a:ext>
            </a:extLst>
          </p:cNvPr>
          <p:cNvSpPr/>
          <p:nvPr/>
        </p:nvSpPr>
        <p:spPr bwMode="auto">
          <a:xfrm>
            <a:off x="604675" y="3166280"/>
            <a:ext cx="10982650" cy="1760561"/>
          </a:xfrm>
          <a:prstGeom prst="rect">
            <a:avLst/>
          </a:prstGeom>
          <a:solidFill>
            <a:schemeClr val="accent3">
              <a:lumMod val="40000"/>
              <a:lumOff val="60000"/>
              <a:alpha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EB464B77-E691-34EF-507F-6EE8BF6A00B5}"/>
              </a:ext>
            </a:extLst>
          </p:cNvPr>
          <p:cNvSpPr>
            <a:spLocks noGrp="1"/>
          </p:cNvSpPr>
          <p:nvPr>
            <p:ph type="title"/>
          </p:nvPr>
        </p:nvSpPr>
        <p:spPr/>
        <p:txBody>
          <a:bodyPr/>
          <a:lstStyle/>
          <a:p>
            <a:r>
              <a:rPr lang="en-US" err="1"/>
              <a:t>PrEP</a:t>
            </a:r>
            <a:r>
              <a:rPr lang="en-US"/>
              <a:t> for Patients With HBV Coinfection</a:t>
            </a:r>
          </a:p>
        </p:txBody>
      </p:sp>
      <p:sp>
        <p:nvSpPr>
          <p:cNvPr id="3" name="Content Placeholder 2">
            <a:extLst>
              <a:ext uri="{FF2B5EF4-FFF2-40B4-BE49-F238E27FC236}">
                <a16:creationId xmlns:a16="http://schemas.microsoft.com/office/drawing/2014/main" id="{0E453F52-AD96-FABF-BD0B-EB6EE6539262}"/>
              </a:ext>
            </a:extLst>
          </p:cNvPr>
          <p:cNvSpPr>
            <a:spLocks noGrp="1"/>
          </p:cNvSpPr>
          <p:nvPr>
            <p:ph idx="1"/>
          </p:nvPr>
        </p:nvSpPr>
        <p:spPr>
          <a:xfrm>
            <a:off x="551335" y="1513047"/>
            <a:ext cx="10877529" cy="4650686"/>
          </a:xfrm>
        </p:spPr>
        <p:txBody>
          <a:bodyPr/>
          <a:lstStyle/>
          <a:p>
            <a:pPr marL="400050"/>
            <a:r>
              <a:rPr lang="en-US" sz="2400">
                <a:solidFill>
                  <a:schemeClr val="bg1"/>
                </a:solidFill>
              </a:rPr>
              <a:t>Most guidelines recommend an initial assessment of hepatitis B infection using </a:t>
            </a:r>
            <a:r>
              <a:rPr lang="en-US" sz="2400" b="1">
                <a:solidFill>
                  <a:schemeClr val="bg1"/>
                </a:solidFill>
              </a:rPr>
              <a:t>HBsAg</a:t>
            </a:r>
            <a:r>
              <a:rPr lang="en-US" sz="2400">
                <a:solidFill>
                  <a:schemeClr val="bg1"/>
                </a:solidFill>
              </a:rPr>
              <a:t> and </a:t>
            </a:r>
            <a:r>
              <a:rPr lang="en-US" sz="2400" b="1">
                <a:solidFill>
                  <a:schemeClr val="bg1"/>
                </a:solidFill>
              </a:rPr>
              <a:t>anti-HBs</a:t>
            </a:r>
            <a:r>
              <a:rPr lang="en-US" sz="2400">
                <a:solidFill>
                  <a:schemeClr val="bg1"/>
                </a:solidFill>
              </a:rPr>
              <a:t> testing</a:t>
            </a:r>
            <a:r>
              <a:rPr lang="en-US" sz="2400"/>
              <a:t> (not mandatory) and linkage to care</a:t>
            </a:r>
            <a:endParaRPr lang="en-US" sz="2400">
              <a:solidFill>
                <a:schemeClr val="bg1"/>
              </a:solidFill>
            </a:endParaRPr>
          </a:p>
          <a:p>
            <a:pPr marL="400050"/>
            <a:r>
              <a:rPr lang="en-US" sz="2400">
                <a:solidFill>
                  <a:schemeClr val="bg1"/>
                </a:solidFill>
              </a:rPr>
              <a:t>Hepatitis B vaccination should be recommended to individuals without HBV immunity</a:t>
            </a:r>
            <a:endParaRPr lang="en-US" sz="2400"/>
          </a:p>
          <a:p>
            <a:pPr marL="400050"/>
            <a:r>
              <a:rPr lang="en-US" sz="2400">
                <a:solidFill>
                  <a:schemeClr val="bg1"/>
                </a:solidFill>
              </a:rPr>
              <a:t>Individuals requiring treatment for HBV should be treated with oral </a:t>
            </a:r>
            <a:r>
              <a:rPr lang="en-US" sz="2400" err="1">
                <a:solidFill>
                  <a:schemeClr val="bg1"/>
                </a:solidFill>
              </a:rPr>
              <a:t>PrEP</a:t>
            </a:r>
            <a:r>
              <a:rPr lang="en-US" sz="2400">
                <a:solidFill>
                  <a:schemeClr val="bg1"/>
                </a:solidFill>
              </a:rPr>
              <a:t> regimens (FTC/TDF or FTC/TAF)</a:t>
            </a:r>
          </a:p>
          <a:p>
            <a:pPr marL="800100" lvl="1"/>
            <a:r>
              <a:rPr lang="en-US" sz="2200">
                <a:solidFill>
                  <a:schemeClr val="bg1"/>
                </a:solidFill>
              </a:rPr>
              <a:t>LA CAB is not effective against HBV, usage may require further evaluation; it may be inappropriate for those with acute hepatitis and advanced liver disease</a:t>
            </a:r>
            <a:endParaRPr lang="en-US" sz="2400">
              <a:solidFill>
                <a:schemeClr val="bg1"/>
              </a:solidFill>
            </a:endParaRPr>
          </a:p>
          <a:p>
            <a:pPr marL="400050"/>
            <a:r>
              <a:rPr lang="en-US" sz="2400">
                <a:solidFill>
                  <a:schemeClr val="bg1"/>
                </a:solidFill>
              </a:rPr>
              <a:t>Guidelines differ regarding </a:t>
            </a:r>
            <a:r>
              <a:rPr lang="en-US" sz="2400" err="1">
                <a:solidFill>
                  <a:schemeClr val="bg1"/>
                </a:solidFill>
              </a:rPr>
              <a:t>PrEP</a:t>
            </a:r>
            <a:r>
              <a:rPr lang="en-US" sz="2400">
                <a:solidFill>
                  <a:schemeClr val="bg1"/>
                </a:solidFill>
              </a:rPr>
              <a:t> recommendations for individual</a:t>
            </a:r>
            <a:r>
              <a:rPr lang="en-US" sz="2400"/>
              <a:t>s with chronic HBV</a:t>
            </a:r>
            <a:r>
              <a:rPr lang="en-US" sz="2400" baseline="30000"/>
              <a:t>1-4</a:t>
            </a:r>
            <a:endParaRPr lang="en-US" sz="2400" baseline="30000">
              <a:solidFill>
                <a:schemeClr val="bg1"/>
              </a:solidFill>
            </a:endParaRPr>
          </a:p>
          <a:p>
            <a:endParaRPr lang="en-US" sz="2400"/>
          </a:p>
        </p:txBody>
      </p:sp>
      <p:sp>
        <p:nvSpPr>
          <p:cNvPr id="7" name="Text Box 11">
            <a:extLst>
              <a:ext uri="{FF2B5EF4-FFF2-40B4-BE49-F238E27FC236}">
                <a16:creationId xmlns:a16="http://schemas.microsoft.com/office/drawing/2014/main" id="{9948BCE4-283D-547B-A7DE-B4F8F6F68FD5}"/>
              </a:ext>
            </a:extLst>
          </p:cNvPr>
          <p:cNvSpPr txBox="1">
            <a:spLocks noChangeArrowheads="1"/>
          </p:cNvSpPr>
          <p:nvPr/>
        </p:nvSpPr>
        <p:spPr bwMode="auto">
          <a:xfrm>
            <a:off x="400374" y="6177303"/>
            <a:ext cx="64150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1. bhiva.org/clinical-guideline/</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mn-cs"/>
              </a:rPr>
              <a:t>PrEP</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-guidelines/. 2. ashm.org.au/resources/</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mn-cs"/>
              </a:rPr>
              <a:t>australian</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-prep-guidelines/.  3. cdc.gov/</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mn-cs"/>
              </a:rPr>
              <a:t>hivnexus</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/hcp/index.html. 4. who.int/tools/prep-implementation-tool. </a:t>
            </a:r>
          </a:p>
        </p:txBody>
      </p:sp>
    </p:spTree>
    <p:extLst>
      <p:ext uri="{BB962C8B-B14F-4D97-AF65-F5344CB8AC3E}">
        <p14:creationId xmlns:p14="http://schemas.microsoft.com/office/powerpoint/2010/main" val="590656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A1026-99CE-DBCD-D35F-84D41D416040}"/>
              </a:ext>
            </a:extLst>
          </p:cNvPr>
          <p:cNvSpPr>
            <a:spLocks noGrp="1"/>
          </p:cNvSpPr>
          <p:nvPr>
            <p:ph type="title"/>
          </p:nvPr>
        </p:nvSpPr>
        <p:spPr/>
        <p:txBody>
          <a:bodyPr/>
          <a:lstStyle/>
          <a:p>
            <a:r>
              <a:rPr lang="en-US" err="1"/>
              <a:t>PrEP</a:t>
            </a:r>
            <a:r>
              <a:rPr lang="en-US"/>
              <a:t> for Patients With HCV Coinfection</a:t>
            </a:r>
          </a:p>
        </p:txBody>
      </p:sp>
      <p:graphicFrame>
        <p:nvGraphicFramePr>
          <p:cNvPr id="8" name="Content Placeholder 7">
            <a:extLst>
              <a:ext uri="{FF2B5EF4-FFF2-40B4-BE49-F238E27FC236}">
                <a16:creationId xmlns:a16="http://schemas.microsoft.com/office/drawing/2014/main" id="{D3F4D7A1-BD13-0F1C-8290-884984CB0475}"/>
              </a:ext>
            </a:extLst>
          </p:cNvPr>
          <p:cNvGraphicFramePr>
            <a:graphicFrameLocks noGrp="1"/>
          </p:cNvGraphicFramePr>
          <p:nvPr>
            <p:ph idx="4294967295"/>
            <p:extLst>
              <p:ext uri="{D42A27DB-BD31-4B8C-83A1-F6EECF244321}">
                <p14:modId xmlns:p14="http://schemas.microsoft.com/office/powerpoint/2010/main" val="3010770714"/>
              </p:ext>
            </p:extLst>
          </p:nvPr>
        </p:nvGraphicFramePr>
        <p:xfrm>
          <a:off x="873264" y="1321441"/>
          <a:ext cx="10877550" cy="45307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 Box 11">
            <a:extLst>
              <a:ext uri="{FF2B5EF4-FFF2-40B4-BE49-F238E27FC236}">
                <a16:creationId xmlns:a16="http://schemas.microsoft.com/office/drawing/2014/main" id="{F9C24674-032A-3E77-63EE-E4233E050A61}"/>
              </a:ext>
            </a:extLst>
          </p:cNvPr>
          <p:cNvSpPr txBox="1">
            <a:spLocks noChangeArrowheads="1"/>
          </p:cNvSpPr>
          <p:nvPr/>
        </p:nvSpPr>
        <p:spPr bwMode="auto">
          <a:xfrm>
            <a:off x="400374" y="6361969"/>
            <a:ext cx="86704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bhiva.org/clinical-guideline/</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mn-cs"/>
              </a:rPr>
              <a:t>PrEP</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-guidelines/. who.int/tools/prep-implementation-tool.</a:t>
            </a:r>
          </a:p>
        </p:txBody>
      </p:sp>
    </p:spTree>
    <p:extLst>
      <p:ext uri="{BB962C8B-B14F-4D97-AF65-F5344CB8AC3E}">
        <p14:creationId xmlns:p14="http://schemas.microsoft.com/office/powerpoint/2010/main" val="1427546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377D9-0F7E-F84B-2A11-0D08C031A644}"/>
              </a:ext>
            </a:extLst>
          </p:cNvPr>
          <p:cNvSpPr>
            <a:spLocks noGrp="1"/>
          </p:cNvSpPr>
          <p:nvPr>
            <p:ph type="title"/>
          </p:nvPr>
        </p:nvSpPr>
        <p:spPr/>
        <p:txBody>
          <a:bodyPr/>
          <a:lstStyle/>
          <a:p>
            <a:r>
              <a:rPr lang="en-US"/>
              <a:t>Contraindications for </a:t>
            </a:r>
            <a:r>
              <a:rPr lang="en-US" err="1"/>
              <a:t>PrEP</a:t>
            </a:r>
            <a:endParaRPr lang="en-US"/>
          </a:p>
        </p:txBody>
      </p:sp>
      <p:graphicFrame>
        <p:nvGraphicFramePr>
          <p:cNvPr id="4" name="Content Placeholder 3">
            <a:extLst>
              <a:ext uri="{FF2B5EF4-FFF2-40B4-BE49-F238E27FC236}">
                <a16:creationId xmlns:a16="http://schemas.microsoft.com/office/drawing/2014/main" id="{E6DB2CCD-9083-310D-6F76-C30E28FC9E02}"/>
              </a:ext>
            </a:extLst>
          </p:cNvPr>
          <p:cNvGraphicFramePr>
            <a:graphicFrameLocks noGrp="1"/>
          </p:cNvGraphicFramePr>
          <p:nvPr>
            <p:ph idx="4294967295"/>
            <p:extLst>
              <p:ext uri="{D42A27DB-BD31-4B8C-83A1-F6EECF244321}">
                <p14:modId xmlns:p14="http://schemas.microsoft.com/office/powerpoint/2010/main" val="408151501"/>
              </p:ext>
            </p:extLst>
          </p:nvPr>
        </p:nvGraphicFramePr>
        <p:xfrm>
          <a:off x="717550" y="1512888"/>
          <a:ext cx="10788650" cy="465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 Box 11">
            <a:extLst>
              <a:ext uri="{FF2B5EF4-FFF2-40B4-BE49-F238E27FC236}">
                <a16:creationId xmlns:a16="http://schemas.microsoft.com/office/drawing/2014/main" id="{9A1BD8DC-4AB4-F9E8-97D7-4FC7F8A58AE4}"/>
              </a:ext>
            </a:extLst>
          </p:cNvPr>
          <p:cNvSpPr txBox="1">
            <a:spLocks noChangeArrowheads="1"/>
          </p:cNvSpPr>
          <p:nvPr/>
        </p:nvSpPr>
        <p:spPr bwMode="auto">
          <a:xfrm>
            <a:off x="400374" y="6361969"/>
            <a:ext cx="86704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who.int/tools/prep-implementation-tool.</a:t>
            </a:r>
          </a:p>
        </p:txBody>
      </p:sp>
    </p:spTree>
    <p:extLst>
      <p:ext uri="{BB962C8B-B14F-4D97-AF65-F5344CB8AC3E}">
        <p14:creationId xmlns:p14="http://schemas.microsoft.com/office/powerpoint/2010/main" val="2782951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61740-77D5-1D72-AA1C-E4CCCFB910C4}"/>
              </a:ext>
            </a:extLst>
          </p:cNvPr>
          <p:cNvSpPr>
            <a:spLocks noGrp="1"/>
          </p:cNvSpPr>
          <p:nvPr>
            <p:ph type="title"/>
          </p:nvPr>
        </p:nvSpPr>
        <p:spPr/>
        <p:txBody>
          <a:bodyPr vert="horz" wrap="square" lIns="91440" tIns="45720" rIns="91440" bIns="45720" numCol="1" anchor="ctr" anchorCtr="0" compatLnSpc="1">
            <a:prstTxWarp prst="textNoShape">
              <a:avLst/>
            </a:prstTxWarp>
            <a:normAutofit/>
          </a:bodyPr>
          <a:lstStyle/>
          <a:p>
            <a:r>
              <a:rPr lang="en-US" b="1">
                <a:latin typeface="Calibri" panose="020F0502020204030204" pitchFamily="34" charset="0"/>
                <a:ea typeface="+mj-ea"/>
                <a:cs typeface="+mj-cs"/>
              </a:rPr>
              <a:t>Baseline Testing and Monitoring</a:t>
            </a:r>
          </a:p>
        </p:txBody>
      </p:sp>
      <p:graphicFrame>
        <p:nvGraphicFramePr>
          <p:cNvPr id="6" name="Content Placeholder 5">
            <a:extLst>
              <a:ext uri="{FF2B5EF4-FFF2-40B4-BE49-F238E27FC236}">
                <a16:creationId xmlns:a16="http://schemas.microsoft.com/office/drawing/2014/main" id="{40346AE7-5872-BCA6-555B-E08FE34DBCBF}"/>
              </a:ext>
            </a:extLst>
          </p:cNvPr>
          <p:cNvGraphicFramePr>
            <a:graphicFrameLocks noGrp="1"/>
          </p:cNvGraphicFramePr>
          <p:nvPr>
            <p:ph idx="4294967295"/>
            <p:extLst>
              <p:ext uri="{D42A27DB-BD31-4B8C-83A1-F6EECF244321}">
                <p14:modId xmlns:p14="http://schemas.microsoft.com/office/powerpoint/2010/main" val="1838530687"/>
              </p:ext>
            </p:extLst>
          </p:nvPr>
        </p:nvGraphicFramePr>
        <p:xfrm>
          <a:off x="704693" y="1339342"/>
          <a:ext cx="10801508" cy="4835144"/>
        </p:xfrm>
        <a:graphic>
          <a:graphicData uri="http://schemas.openxmlformats.org/drawingml/2006/table">
            <a:tbl>
              <a:tblPr firstRow="1" firstCol="1" bandRow="1">
                <a:tableStyleId>{5C22544A-7EE6-4342-B048-85BDC9FD1C3A}</a:tableStyleId>
              </a:tblPr>
              <a:tblGrid>
                <a:gridCol w="2810555">
                  <a:extLst>
                    <a:ext uri="{9D8B030D-6E8A-4147-A177-3AD203B41FA5}">
                      <a16:colId xmlns:a16="http://schemas.microsoft.com/office/drawing/2014/main" val="1479703727"/>
                    </a:ext>
                  </a:extLst>
                </a:gridCol>
                <a:gridCol w="7990953">
                  <a:extLst>
                    <a:ext uri="{9D8B030D-6E8A-4147-A177-3AD203B41FA5}">
                      <a16:colId xmlns:a16="http://schemas.microsoft.com/office/drawing/2014/main" val="4098153419"/>
                    </a:ext>
                  </a:extLst>
                </a:gridCol>
              </a:tblGrid>
              <a:tr h="174249">
                <a:tc>
                  <a:txBody>
                    <a:bodyPr/>
                    <a:lstStyle/>
                    <a:p>
                      <a:pPr marL="0" marR="0">
                        <a:lnSpc>
                          <a:spcPct val="115000"/>
                        </a:lnSpc>
                        <a:spcAft>
                          <a:spcPts val="800"/>
                        </a:spcAft>
                        <a:buNone/>
                      </a:pPr>
                      <a:r>
                        <a:rPr lang="en-US" sz="1800" kern="100">
                          <a:effectLst/>
                          <a:latin typeface="Calibri" panose="020F0502020204030204" pitchFamily="34" charset="0"/>
                          <a:cs typeface="Calibri" panose="020F0502020204030204" pitchFamily="34" charset="0"/>
                        </a:rPr>
                        <a:t>Test</a:t>
                      </a:r>
                      <a:endParaRPr lang="en-US" sz="1800" kern="100">
                        <a:effectLst/>
                        <a:latin typeface="Calibri" panose="020F0502020204030204" pitchFamily="34" charset="0"/>
                        <a:ea typeface="Aptos" panose="020B0004020202020204" pitchFamily="34" charset="0"/>
                        <a:cs typeface="Calibri" panose="020F0502020204030204" pitchFamily="34" charset="0"/>
                      </a:endParaRPr>
                    </a:p>
                  </a:txBody>
                  <a:tcPr marL="61311" marR="61311"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nSpc>
                          <a:spcPct val="115000"/>
                        </a:lnSpc>
                        <a:spcAft>
                          <a:spcPts val="800"/>
                        </a:spcAft>
                        <a:buNone/>
                      </a:pPr>
                      <a:r>
                        <a:rPr lang="en-US" sz="1800" kern="100">
                          <a:effectLst/>
                          <a:latin typeface="Calibri" panose="020F0502020204030204" pitchFamily="34" charset="0"/>
                          <a:cs typeface="Calibri" panose="020F0502020204030204" pitchFamily="34" charset="0"/>
                        </a:rPr>
                        <a:t>Frequency</a:t>
                      </a:r>
                      <a:endParaRPr lang="en-US" sz="1800" kern="100">
                        <a:effectLst/>
                        <a:latin typeface="Aptos" panose="020B0004020202020204" pitchFamily="34" charset="0"/>
                        <a:ea typeface="Aptos" panose="020B0004020202020204" pitchFamily="34" charset="0"/>
                        <a:cs typeface="Angsana New" panose="02020603050405020304" pitchFamily="18" charset="-34"/>
                      </a:endParaRPr>
                    </a:p>
                  </a:txBody>
                  <a:tcPr marL="61311" marR="61311"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681057110"/>
                  </a:ext>
                </a:extLst>
              </a:tr>
              <a:tr h="172918">
                <a:tc gridSpan="2">
                  <a:txBody>
                    <a:bodyPr/>
                    <a:lstStyle/>
                    <a:p>
                      <a:pPr marL="0" marR="0">
                        <a:lnSpc>
                          <a:spcPct val="115000"/>
                        </a:lnSpc>
                        <a:spcAft>
                          <a:spcPts val="800"/>
                        </a:spcAft>
                        <a:buNone/>
                      </a:pPr>
                      <a:r>
                        <a:rPr lang="en-US" sz="1800" kern="100">
                          <a:solidFill>
                            <a:schemeClr val="tx1"/>
                          </a:solidFill>
                          <a:effectLst/>
                          <a:latin typeface="Calibri" panose="020F0502020204030204" pitchFamily="34" charset="0"/>
                          <a:cs typeface="Calibri" panose="020F0502020204030204" pitchFamily="34" charset="0"/>
                        </a:rPr>
                        <a:t>Mandatory for all </a:t>
                      </a:r>
                      <a:r>
                        <a:rPr lang="en-US" sz="1800" kern="100" err="1">
                          <a:solidFill>
                            <a:schemeClr val="tx1"/>
                          </a:solidFill>
                          <a:effectLst/>
                          <a:latin typeface="Calibri" panose="020F0502020204030204" pitchFamily="34" charset="0"/>
                          <a:cs typeface="Calibri" panose="020F0502020204030204" pitchFamily="34" charset="0"/>
                        </a:rPr>
                        <a:t>PrEP</a:t>
                      </a:r>
                      <a:endParaRPr lang="en-US" sz="1800" kern="100">
                        <a:solidFill>
                          <a:schemeClr val="tx1"/>
                        </a:solidFill>
                        <a:effectLst/>
                        <a:latin typeface="Calibri" panose="020F0502020204030204" pitchFamily="34" charset="0"/>
                        <a:ea typeface="Aptos" panose="020B0004020202020204" pitchFamily="34" charset="0"/>
                        <a:cs typeface="Calibri" panose="020F0502020204030204" pitchFamily="34" charset="0"/>
                      </a:endParaRPr>
                    </a:p>
                  </a:txBody>
                  <a:tcPr marL="61311" marR="61311"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1252703975"/>
                  </a:ext>
                </a:extLst>
              </a:tr>
              <a:tr h="415802">
                <a:tc>
                  <a:txBody>
                    <a:bodyPr/>
                    <a:lstStyle/>
                    <a:p>
                      <a:pPr marL="0" marR="0">
                        <a:lnSpc>
                          <a:spcPct val="115000"/>
                        </a:lnSpc>
                        <a:spcAft>
                          <a:spcPts val="800"/>
                        </a:spcAft>
                        <a:buNone/>
                      </a:pPr>
                      <a:r>
                        <a:rPr lang="en-US" sz="1800" b="0" kern="100">
                          <a:solidFill>
                            <a:schemeClr val="bg1"/>
                          </a:solidFill>
                          <a:effectLst/>
                          <a:latin typeface="Calibri" panose="020F0502020204030204" pitchFamily="34" charset="0"/>
                          <a:cs typeface="Calibri" panose="020F0502020204030204" pitchFamily="34" charset="0"/>
                        </a:rPr>
                        <a:t>HIV RNA </a:t>
                      </a:r>
                      <a:endParaRPr lang="en-US" sz="1800" b="0" kern="100">
                        <a:solidFill>
                          <a:schemeClr val="bg1"/>
                        </a:solidFill>
                        <a:effectLst/>
                        <a:latin typeface="Calibri" panose="020F0502020204030204" pitchFamily="34" charset="0"/>
                        <a:ea typeface="Aptos" panose="020B0004020202020204" pitchFamily="34" charset="0"/>
                        <a:cs typeface="Calibri" panose="020F0502020204030204" pitchFamily="34" charset="0"/>
                      </a:endParaRPr>
                    </a:p>
                  </a:txBody>
                  <a:tcPr marL="61311" marR="61311"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285750" marR="0" indent="-285750">
                        <a:lnSpc>
                          <a:spcPct val="115000"/>
                        </a:lnSpc>
                        <a:spcAft>
                          <a:spcPts val="800"/>
                        </a:spcAft>
                        <a:buFont typeface="Wingdings" panose="05000000000000000000" pitchFamily="2" charset="2"/>
                        <a:buChar char="§"/>
                      </a:pPr>
                      <a:r>
                        <a:rPr lang="en-US" sz="1800" kern="100">
                          <a:solidFill>
                            <a:schemeClr val="bg1"/>
                          </a:solidFill>
                          <a:effectLst/>
                          <a:latin typeface="Calibri" panose="020F0502020204030204" pitchFamily="34" charset="0"/>
                          <a:cs typeface="Calibri" panose="020F0502020204030204" pitchFamily="34" charset="0"/>
                        </a:rPr>
                        <a:t>Oral PrEP, DVR: Mo 0, Mo 1 (optional), then every 3 mo</a:t>
                      </a:r>
                    </a:p>
                    <a:p>
                      <a:pPr marL="285750" marR="0" indent="-285750">
                        <a:lnSpc>
                          <a:spcPct val="115000"/>
                        </a:lnSpc>
                        <a:spcAft>
                          <a:spcPts val="800"/>
                        </a:spcAft>
                        <a:buFont typeface="Wingdings" panose="05000000000000000000" pitchFamily="2" charset="2"/>
                        <a:buChar char="§"/>
                      </a:pPr>
                      <a:r>
                        <a:rPr lang="en-US" sz="1800" kern="100">
                          <a:solidFill>
                            <a:schemeClr val="bg1"/>
                          </a:solidFill>
                          <a:effectLst/>
                          <a:latin typeface="Calibri" panose="020F0502020204030204" pitchFamily="34" charset="0"/>
                          <a:cs typeface="Calibri" panose="020F0502020204030204" pitchFamily="34" charset="0"/>
                        </a:rPr>
                        <a:t>CAB LA: Mo 0, Mo 1, then every 2 mo</a:t>
                      </a:r>
                      <a:endParaRPr lang="en-US" sz="1800" kern="100">
                        <a:solidFill>
                          <a:schemeClr val="bg1"/>
                        </a:solidFill>
                        <a:effectLst/>
                        <a:latin typeface="Calibri" panose="020F0502020204030204" pitchFamily="34" charset="0"/>
                        <a:ea typeface="Aptos" panose="020B0004020202020204" pitchFamily="34" charset="0"/>
                        <a:cs typeface="Calibri" panose="020F0502020204030204" pitchFamily="34" charset="0"/>
                      </a:endParaRPr>
                    </a:p>
                  </a:txBody>
                  <a:tcPr marL="61311" marR="61311"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197086105"/>
                  </a:ext>
                </a:extLst>
              </a:tr>
              <a:tr h="172918">
                <a:tc gridSpan="2">
                  <a:txBody>
                    <a:bodyPr/>
                    <a:lstStyle/>
                    <a:p>
                      <a:pPr marL="0" marR="0">
                        <a:lnSpc>
                          <a:spcPct val="115000"/>
                        </a:lnSpc>
                        <a:spcAft>
                          <a:spcPts val="800"/>
                        </a:spcAft>
                        <a:buNone/>
                      </a:pPr>
                      <a:r>
                        <a:rPr lang="en-US" sz="1800" kern="100">
                          <a:solidFill>
                            <a:schemeClr val="tx1"/>
                          </a:solidFill>
                          <a:effectLst/>
                          <a:latin typeface="Calibri" panose="020F0502020204030204" pitchFamily="34" charset="0"/>
                          <a:cs typeface="Calibri" panose="020F0502020204030204" pitchFamily="34" charset="0"/>
                        </a:rPr>
                        <a:t>Consider</a:t>
                      </a:r>
                      <a:r>
                        <a:rPr lang="en-US" sz="1800" kern="100">
                          <a:solidFill>
                            <a:schemeClr val="bg1"/>
                          </a:solidFill>
                          <a:effectLst/>
                          <a:latin typeface="Calibri" panose="020F0502020204030204" pitchFamily="34" charset="0"/>
                          <a:cs typeface="Calibri" panose="020F0502020204030204" pitchFamily="34" charset="0"/>
                        </a:rPr>
                        <a:t> </a:t>
                      </a:r>
                      <a:r>
                        <a:rPr lang="en-US" sz="1800" kern="100">
                          <a:solidFill>
                            <a:schemeClr val="tx1"/>
                          </a:solidFill>
                          <a:effectLst/>
                          <a:latin typeface="Calibri" panose="020F0502020204030204" pitchFamily="34" charset="0"/>
                          <a:cs typeface="Calibri" panose="020F0502020204030204" pitchFamily="34" charset="0"/>
                        </a:rPr>
                        <a:t>for oral </a:t>
                      </a:r>
                      <a:r>
                        <a:rPr lang="en-US" sz="1800" kern="100" err="1">
                          <a:solidFill>
                            <a:schemeClr val="tx1"/>
                          </a:solidFill>
                          <a:effectLst/>
                          <a:latin typeface="Calibri" panose="020F0502020204030204" pitchFamily="34" charset="0"/>
                          <a:cs typeface="Calibri" panose="020F0502020204030204" pitchFamily="34" charset="0"/>
                        </a:rPr>
                        <a:t>PrEP</a:t>
                      </a:r>
                      <a:endParaRPr lang="en-US" sz="1800" kern="100">
                        <a:solidFill>
                          <a:schemeClr val="tx1"/>
                        </a:solidFill>
                        <a:effectLst/>
                        <a:latin typeface="Calibri" panose="020F0502020204030204" pitchFamily="34" charset="0"/>
                        <a:ea typeface="Aptos" panose="020B0004020202020204" pitchFamily="34" charset="0"/>
                        <a:cs typeface="Calibri" panose="020F0502020204030204" pitchFamily="34" charset="0"/>
                      </a:endParaRPr>
                    </a:p>
                  </a:txBody>
                  <a:tcPr marL="61311" marR="61311"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501835298"/>
                  </a:ext>
                </a:extLst>
              </a:tr>
              <a:tr h="842403">
                <a:tc>
                  <a:txBody>
                    <a:bodyPr/>
                    <a:lstStyle/>
                    <a:p>
                      <a:pPr marL="0" marR="0">
                        <a:lnSpc>
                          <a:spcPct val="115000"/>
                        </a:lnSpc>
                        <a:spcAft>
                          <a:spcPts val="800"/>
                        </a:spcAft>
                        <a:buNone/>
                      </a:pPr>
                      <a:r>
                        <a:rPr lang="en-US" sz="1800" b="0" kern="100">
                          <a:solidFill>
                            <a:schemeClr val="bg1"/>
                          </a:solidFill>
                          <a:effectLst/>
                          <a:latin typeface="Calibri" panose="020F0502020204030204" pitchFamily="34" charset="0"/>
                          <a:cs typeface="Calibri" panose="020F0502020204030204" pitchFamily="34" charset="0"/>
                        </a:rPr>
                        <a:t>Creatinine and eGFR</a:t>
                      </a:r>
                      <a:endParaRPr lang="en-US" sz="1800" b="0" kern="100">
                        <a:solidFill>
                          <a:schemeClr val="bg1"/>
                        </a:solidFill>
                        <a:effectLst/>
                        <a:latin typeface="Calibri" panose="020F0502020204030204" pitchFamily="34" charset="0"/>
                        <a:ea typeface="Aptos" panose="020B0004020202020204" pitchFamily="34" charset="0"/>
                        <a:cs typeface="Calibri" panose="020F0502020204030204" pitchFamily="34" charset="0"/>
                      </a:endParaRPr>
                    </a:p>
                  </a:txBody>
                  <a:tcPr marL="61311" marR="61311"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285750" marR="0" indent="-285750">
                        <a:lnSpc>
                          <a:spcPct val="115000"/>
                        </a:lnSpc>
                        <a:spcAft>
                          <a:spcPts val="800"/>
                        </a:spcAft>
                        <a:buFont typeface="Wingdings" panose="05000000000000000000" pitchFamily="2" charset="2"/>
                        <a:buChar char="§"/>
                      </a:pPr>
                      <a:r>
                        <a:rPr lang="en-US" sz="1800" kern="100">
                          <a:solidFill>
                            <a:schemeClr val="bg1"/>
                          </a:solidFill>
                          <a:effectLst/>
                          <a:latin typeface="Calibri" panose="020F0502020204030204" pitchFamily="34" charset="0"/>
                          <a:cs typeface="Calibri" panose="020F0502020204030204" pitchFamily="34" charset="0"/>
                        </a:rPr>
                        <a:t>Age &lt;50: Optional</a:t>
                      </a:r>
                    </a:p>
                    <a:p>
                      <a:pPr marL="285750" marR="0" indent="-285750">
                        <a:lnSpc>
                          <a:spcPct val="115000"/>
                        </a:lnSpc>
                        <a:spcAft>
                          <a:spcPts val="800"/>
                        </a:spcAft>
                        <a:buFont typeface="Wingdings" panose="05000000000000000000" pitchFamily="2" charset="2"/>
                        <a:buChar char="§"/>
                      </a:pPr>
                      <a:r>
                        <a:rPr lang="en-US" sz="1800" kern="100">
                          <a:solidFill>
                            <a:schemeClr val="bg1"/>
                          </a:solidFill>
                          <a:effectLst/>
                          <a:latin typeface="Calibri" panose="020F0502020204030204" pitchFamily="34" charset="0"/>
                          <a:cs typeface="Calibri" panose="020F0502020204030204" pitchFamily="34" charset="0"/>
                        </a:rPr>
                        <a:t>Age ≥50: Within 3 mo of starting PrEP, then every 6-12 mo</a:t>
                      </a:r>
                    </a:p>
                    <a:p>
                      <a:pPr marL="285750" marR="0" indent="-285750">
                        <a:lnSpc>
                          <a:spcPct val="115000"/>
                        </a:lnSpc>
                        <a:spcAft>
                          <a:spcPts val="800"/>
                        </a:spcAft>
                        <a:buFont typeface="Wingdings" panose="05000000000000000000" pitchFamily="2" charset="2"/>
                        <a:buChar char="§"/>
                      </a:pPr>
                      <a:r>
                        <a:rPr lang="en-US" sz="1800" kern="100">
                          <a:solidFill>
                            <a:schemeClr val="bg1"/>
                          </a:solidFill>
                          <a:effectLst/>
                          <a:latin typeface="Calibri" panose="020F0502020204030204" pitchFamily="34" charset="0"/>
                          <a:cs typeface="Calibri" panose="020F0502020204030204" pitchFamily="34" charset="0"/>
                        </a:rPr>
                        <a:t>Any age with kidney-related comorbidities: Within 3 mo of starting PrEP, then every 6-12 mo</a:t>
                      </a:r>
                      <a:endParaRPr lang="en-US" sz="1800" kern="100">
                        <a:solidFill>
                          <a:schemeClr val="bg1"/>
                        </a:solidFill>
                        <a:effectLst/>
                        <a:latin typeface="Calibri" panose="020F0502020204030204" pitchFamily="34" charset="0"/>
                        <a:ea typeface="Aptos" panose="020B0004020202020204" pitchFamily="34" charset="0"/>
                        <a:cs typeface="Calibri" panose="020F0502020204030204" pitchFamily="34" charset="0"/>
                      </a:endParaRPr>
                    </a:p>
                  </a:txBody>
                  <a:tcPr marL="61311" marR="61311"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289896994"/>
                  </a:ext>
                </a:extLst>
              </a:tr>
              <a:tr h="172918">
                <a:tc gridSpan="2">
                  <a:txBody>
                    <a:bodyPr/>
                    <a:lstStyle/>
                    <a:p>
                      <a:pPr marL="0" marR="0">
                        <a:lnSpc>
                          <a:spcPct val="115000"/>
                        </a:lnSpc>
                        <a:spcAft>
                          <a:spcPts val="800"/>
                        </a:spcAft>
                        <a:buNone/>
                      </a:pPr>
                      <a:r>
                        <a:rPr lang="en-US" sz="1800" kern="100">
                          <a:solidFill>
                            <a:schemeClr val="tx1"/>
                          </a:solidFill>
                          <a:effectLst/>
                          <a:latin typeface="Calibri" panose="020F0502020204030204" pitchFamily="34" charset="0"/>
                          <a:cs typeface="Calibri" panose="020F0502020204030204" pitchFamily="34" charset="0"/>
                        </a:rPr>
                        <a:t>Consider for CAB LA</a:t>
                      </a:r>
                      <a:endParaRPr lang="en-US" sz="1800" kern="100">
                        <a:solidFill>
                          <a:schemeClr val="tx1"/>
                        </a:solidFill>
                        <a:effectLst/>
                        <a:latin typeface="Calibri" panose="020F0502020204030204" pitchFamily="34" charset="0"/>
                        <a:ea typeface="Aptos" panose="020B0004020202020204" pitchFamily="34" charset="0"/>
                        <a:cs typeface="Calibri" panose="020F0502020204030204" pitchFamily="34" charset="0"/>
                      </a:endParaRPr>
                    </a:p>
                  </a:txBody>
                  <a:tcPr marL="61311" marR="61311"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2724001023"/>
                  </a:ext>
                </a:extLst>
              </a:tr>
              <a:tr h="172918">
                <a:tc>
                  <a:txBody>
                    <a:bodyPr/>
                    <a:lstStyle/>
                    <a:p>
                      <a:pPr marL="0" marR="0">
                        <a:lnSpc>
                          <a:spcPct val="115000"/>
                        </a:lnSpc>
                        <a:spcAft>
                          <a:spcPts val="800"/>
                        </a:spcAft>
                        <a:buNone/>
                      </a:pPr>
                      <a:r>
                        <a:rPr lang="en-US" sz="1800" b="0" kern="100">
                          <a:solidFill>
                            <a:schemeClr val="bg1"/>
                          </a:solidFill>
                          <a:effectLst/>
                          <a:latin typeface="Calibri" panose="020F0502020204030204" pitchFamily="34" charset="0"/>
                          <a:cs typeface="Calibri" panose="020F0502020204030204" pitchFamily="34" charset="0"/>
                        </a:rPr>
                        <a:t>ALT</a:t>
                      </a:r>
                      <a:endParaRPr lang="en-US" sz="1800" b="0" kern="100">
                        <a:solidFill>
                          <a:schemeClr val="bg1"/>
                        </a:solidFill>
                        <a:effectLst/>
                        <a:latin typeface="Calibri" panose="020F0502020204030204" pitchFamily="34" charset="0"/>
                        <a:ea typeface="Aptos" panose="020B0004020202020204" pitchFamily="34" charset="0"/>
                        <a:cs typeface="Calibri" panose="020F0502020204030204" pitchFamily="34" charset="0"/>
                      </a:endParaRPr>
                    </a:p>
                  </a:txBody>
                  <a:tcPr marL="61311" marR="61311"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nSpc>
                          <a:spcPct val="115000"/>
                        </a:lnSpc>
                        <a:spcAft>
                          <a:spcPts val="800"/>
                        </a:spcAft>
                        <a:buNone/>
                      </a:pPr>
                      <a:r>
                        <a:rPr lang="en-US" sz="1800" kern="100">
                          <a:solidFill>
                            <a:schemeClr val="bg1"/>
                          </a:solidFill>
                          <a:effectLst/>
                          <a:latin typeface="Calibri" panose="020F0502020204030204" pitchFamily="34" charset="0"/>
                          <a:cs typeface="Calibri" panose="020F0502020204030204" pitchFamily="34" charset="0"/>
                        </a:rPr>
                        <a:t>Optional, consider at Mo 0 if acute hepatitis is suspected</a:t>
                      </a:r>
                      <a:endParaRPr lang="en-US" sz="1800" kern="100">
                        <a:solidFill>
                          <a:schemeClr val="bg1"/>
                        </a:solidFill>
                        <a:effectLst/>
                        <a:latin typeface="Calibri" panose="020F0502020204030204" pitchFamily="34" charset="0"/>
                        <a:ea typeface="Aptos" panose="020B0004020202020204" pitchFamily="34" charset="0"/>
                        <a:cs typeface="Calibri" panose="020F0502020204030204" pitchFamily="34" charset="0"/>
                      </a:endParaRPr>
                    </a:p>
                  </a:txBody>
                  <a:tcPr marL="61311" marR="61311"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086282812"/>
                  </a:ext>
                </a:extLst>
              </a:tr>
              <a:tr h="172918">
                <a:tc gridSpan="2">
                  <a:txBody>
                    <a:bodyPr/>
                    <a:lstStyle/>
                    <a:p>
                      <a:pPr marL="0" marR="0">
                        <a:lnSpc>
                          <a:spcPct val="115000"/>
                        </a:lnSpc>
                        <a:spcAft>
                          <a:spcPts val="800"/>
                        </a:spcAft>
                        <a:buNone/>
                      </a:pPr>
                      <a:r>
                        <a:rPr lang="en-US" sz="1800" kern="100">
                          <a:solidFill>
                            <a:schemeClr val="tx1"/>
                          </a:solidFill>
                          <a:effectLst/>
                          <a:latin typeface="Calibri" panose="020F0502020204030204" pitchFamily="34" charset="0"/>
                          <a:cs typeface="Calibri" panose="020F0502020204030204" pitchFamily="34" charset="0"/>
                        </a:rPr>
                        <a:t>Optional but strongly encouraged for all </a:t>
                      </a:r>
                      <a:r>
                        <a:rPr lang="en-US" sz="1800" kern="100" err="1">
                          <a:solidFill>
                            <a:schemeClr val="tx1"/>
                          </a:solidFill>
                          <a:effectLst/>
                          <a:latin typeface="Calibri" panose="020F0502020204030204" pitchFamily="34" charset="0"/>
                          <a:cs typeface="Calibri" panose="020F0502020204030204" pitchFamily="34" charset="0"/>
                        </a:rPr>
                        <a:t>PrEP</a:t>
                      </a:r>
                      <a:r>
                        <a:rPr lang="en-US" sz="1800" kern="100">
                          <a:solidFill>
                            <a:schemeClr val="tx1"/>
                          </a:solidFill>
                          <a:effectLst/>
                          <a:latin typeface="Calibri" panose="020F0502020204030204" pitchFamily="34" charset="0"/>
                          <a:cs typeface="Calibri" panose="020F0502020204030204" pitchFamily="34" charset="0"/>
                        </a:rPr>
                        <a:t> regimens</a:t>
                      </a:r>
                      <a:endParaRPr lang="en-US" sz="1800" kern="100">
                        <a:solidFill>
                          <a:schemeClr val="tx1"/>
                        </a:solidFill>
                        <a:effectLst/>
                        <a:latin typeface="Calibri" panose="020F0502020204030204" pitchFamily="34" charset="0"/>
                        <a:ea typeface="Aptos" panose="020B0004020202020204" pitchFamily="34" charset="0"/>
                        <a:cs typeface="Calibri" panose="020F0502020204030204" pitchFamily="34" charset="0"/>
                      </a:endParaRPr>
                    </a:p>
                  </a:txBody>
                  <a:tcPr marL="61311" marR="61311"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2355320780"/>
                  </a:ext>
                </a:extLst>
              </a:tr>
              <a:tr h="172918">
                <a:tc>
                  <a:txBody>
                    <a:bodyPr/>
                    <a:lstStyle/>
                    <a:p>
                      <a:pPr marL="0" marR="0">
                        <a:lnSpc>
                          <a:spcPct val="115000"/>
                        </a:lnSpc>
                        <a:spcAft>
                          <a:spcPts val="800"/>
                        </a:spcAft>
                        <a:buNone/>
                      </a:pPr>
                      <a:r>
                        <a:rPr lang="en-US" sz="1800" b="0" kern="100">
                          <a:solidFill>
                            <a:schemeClr val="bg1"/>
                          </a:solidFill>
                          <a:effectLst/>
                          <a:latin typeface="Calibri" panose="020F0502020204030204" pitchFamily="34" charset="0"/>
                          <a:cs typeface="Calibri" panose="020F0502020204030204" pitchFamily="34" charset="0"/>
                        </a:rPr>
                        <a:t>HBsAg, </a:t>
                      </a:r>
                      <a:r>
                        <a:rPr lang="en-US" sz="1800" b="0" kern="100" err="1">
                          <a:solidFill>
                            <a:schemeClr val="bg1"/>
                          </a:solidFill>
                          <a:effectLst/>
                          <a:latin typeface="Calibri" panose="020F0502020204030204" pitchFamily="34" charset="0"/>
                          <a:cs typeface="Calibri" panose="020F0502020204030204" pitchFamily="34" charset="0"/>
                        </a:rPr>
                        <a:t>HBsAb</a:t>
                      </a:r>
                      <a:endParaRPr lang="en-US" sz="1800" b="0" kern="100">
                        <a:solidFill>
                          <a:schemeClr val="bg1"/>
                        </a:solidFill>
                        <a:effectLst/>
                        <a:latin typeface="Calibri" panose="020F0502020204030204" pitchFamily="34" charset="0"/>
                        <a:ea typeface="Aptos" panose="020B0004020202020204" pitchFamily="34" charset="0"/>
                        <a:cs typeface="Calibri" panose="020F0502020204030204" pitchFamily="34" charset="0"/>
                      </a:endParaRPr>
                    </a:p>
                  </a:txBody>
                  <a:tcPr marL="61311" marR="61311"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nSpc>
                          <a:spcPct val="115000"/>
                        </a:lnSpc>
                        <a:spcAft>
                          <a:spcPts val="800"/>
                        </a:spcAft>
                        <a:buNone/>
                      </a:pPr>
                      <a:r>
                        <a:rPr lang="en-US" sz="1800" kern="100">
                          <a:solidFill>
                            <a:schemeClr val="bg1"/>
                          </a:solidFill>
                          <a:effectLst/>
                          <a:latin typeface="Calibri" panose="020F0502020204030204" pitchFamily="34" charset="0"/>
                          <a:cs typeface="Calibri" panose="020F0502020204030204" pitchFamily="34" charset="0"/>
                        </a:rPr>
                        <a:t>Within 3 mo of starting PrEP, then every 12 mo if unvaccinated</a:t>
                      </a:r>
                      <a:endParaRPr lang="en-US" sz="1800" kern="100">
                        <a:solidFill>
                          <a:schemeClr val="bg1"/>
                        </a:solidFill>
                        <a:effectLst/>
                        <a:latin typeface="Calibri" panose="020F0502020204030204" pitchFamily="34" charset="0"/>
                        <a:ea typeface="Aptos" panose="020B0004020202020204" pitchFamily="34" charset="0"/>
                        <a:cs typeface="Calibri" panose="020F0502020204030204" pitchFamily="34" charset="0"/>
                      </a:endParaRPr>
                    </a:p>
                  </a:txBody>
                  <a:tcPr marL="61311" marR="61311"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788699375"/>
                  </a:ext>
                </a:extLst>
              </a:tr>
              <a:tr h="172918">
                <a:tc>
                  <a:txBody>
                    <a:bodyPr/>
                    <a:lstStyle/>
                    <a:p>
                      <a:pPr marL="0" marR="0">
                        <a:lnSpc>
                          <a:spcPct val="115000"/>
                        </a:lnSpc>
                        <a:spcAft>
                          <a:spcPts val="800"/>
                        </a:spcAft>
                        <a:buNone/>
                      </a:pPr>
                      <a:r>
                        <a:rPr lang="en-US" sz="1800" b="0" kern="100">
                          <a:solidFill>
                            <a:schemeClr val="bg1"/>
                          </a:solidFill>
                          <a:effectLst/>
                          <a:latin typeface="Calibri" panose="020F0502020204030204" pitchFamily="34" charset="0"/>
                          <a:cs typeface="Calibri" panose="020F0502020204030204" pitchFamily="34" charset="0"/>
                        </a:rPr>
                        <a:t>HCV Ab</a:t>
                      </a:r>
                      <a:endParaRPr lang="en-US" sz="1800" b="0" kern="100">
                        <a:solidFill>
                          <a:schemeClr val="bg1"/>
                        </a:solidFill>
                        <a:effectLst/>
                        <a:latin typeface="Calibri" panose="020F0502020204030204" pitchFamily="34" charset="0"/>
                        <a:ea typeface="Aptos" panose="020B0004020202020204" pitchFamily="34" charset="0"/>
                        <a:cs typeface="Calibri" panose="020F0502020204030204" pitchFamily="34" charset="0"/>
                      </a:endParaRPr>
                    </a:p>
                  </a:txBody>
                  <a:tcPr marL="61311" marR="61311"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nSpc>
                          <a:spcPct val="115000"/>
                        </a:lnSpc>
                        <a:spcAft>
                          <a:spcPts val="800"/>
                        </a:spcAft>
                        <a:buNone/>
                      </a:pPr>
                      <a:r>
                        <a:rPr lang="en-US" sz="1800" kern="100">
                          <a:solidFill>
                            <a:schemeClr val="bg1"/>
                          </a:solidFill>
                          <a:effectLst/>
                          <a:latin typeface="Calibri" panose="020F0502020204030204" pitchFamily="34" charset="0"/>
                          <a:cs typeface="Calibri" panose="020F0502020204030204" pitchFamily="34" charset="0"/>
                        </a:rPr>
                        <a:t>Within 3 mo of starting PrEP, then every 6-12 mo</a:t>
                      </a:r>
                      <a:endParaRPr lang="en-US" sz="1800" kern="100">
                        <a:solidFill>
                          <a:schemeClr val="bg1"/>
                        </a:solidFill>
                        <a:effectLst/>
                        <a:latin typeface="Calibri" panose="020F0502020204030204" pitchFamily="34" charset="0"/>
                        <a:ea typeface="Aptos" panose="020B0004020202020204" pitchFamily="34" charset="0"/>
                        <a:cs typeface="Calibri" panose="020F0502020204030204" pitchFamily="34" charset="0"/>
                      </a:endParaRPr>
                    </a:p>
                  </a:txBody>
                  <a:tcPr marL="61311" marR="61311"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90566709"/>
                  </a:ext>
                </a:extLst>
              </a:tr>
              <a:tr h="172918">
                <a:tc>
                  <a:txBody>
                    <a:bodyPr/>
                    <a:lstStyle/>
                    <a:p>
                      <a:pPr marL="0" marR="0">
                        <a:lnSpc>
                          <a:spcPct val="115000"/>
                        </a:lnSpc>
                        <a:spcAft>
                          <a:spcPts val="800"/>
                        </a:spcAft>
                        <a:buNone/>
                      </a:pPr>
                      <a:r>
                        <a:rPr lang="en-US" sz="1800" b="0" kern="100">
                          <a:solidFill>
                            <a:schemeClr val="bg1"/>
                          </a:solidFill>
                          <a:effectLst/>
                          <a:latin typeface="Calibri" panose="020F0502020204030204" pitchFamily="34" charset="0"/>
                          <a:cs typeface="Calibri" panose="020F0502020204030204" pitchFamily="34" charset="0"/>
                        </a:rPr>
                        <a:t>STI screening</a:t>
                      </a:r>
                      <a:endParaRPr lang="en-US" sz="1800" b="0" kern="100">
                        <a:solidFill>
                          <a:schemeClr val="bg1"/>
                        </a:solidFill>
                        <a:effectLst/>
                        <a:latin typeface="Calibri" panose="020F0502020204030204" pitchFamily="34" charset="0"/>
                        <a:ea typeface="Aptos" panose="020B0004020202020204" pitchFamily="34" charset="0"/>
                        <a:cs typeface="Calibri" panose="020F0502020204030204" pitchFamily="34" charset="0"/>
                      </a:endParaRPr>
                    </a:p>
                  </a:txBody>
                  <a:tcPr marL="61311" marR="61311"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nSpc>
                          <a:spcPct val="115000"/>
                        </a:lnSpc>
                        <a:spcAft>
                          <a:spcPts val="800"/>
                        </a:spcAft>
                        <a:buNone/>
                      </a:pPr>
                      <a:r>
                        <a:rPr lang="en-US" sz="1800" kern="100">
                          <a:solidFill>
                            <a:schemeClr val="bg1"/>
                          </a:solidFill>
                          <a:effectLst/>
                          <a:latin typeface="Calibri" panose="020F0502020204030204" pitchFamily="34" charset="0"/>
                          <a:cs typeface="Calibri" panose="020F0502020204030204" pitchFamily="34" charset="0"/>
                        </a:rPr>
                        <a:t>Within 3 mo of starting PrEP, then every 3-6 mo</a:t>
                      </a:r>
                      <a:endParaRPr lang="en-US" sz="1800" kern="100">
                        <a:solidFill>
                          <a:schemeClr val="bg1"/>
                        </a:solidFill>
                        <a:effectLst/>
                        <a:latin typeface="Calibri" panose="020F0502020204030204" pitchFamily="34" charset="0"/>
                        <a:ea typeface="Aptos" panose="020B0004020202020204" pitchFamily="34" charset="0"/>
                        <a:cs typeface="Calibri" panose="020F0502020204030204" pitchFamily="34" charset="0"/>
                      </a:endParaRPr>
                    </a:p>
                  </a:txBody>
                  <a:tcPr marL="61311" marR="61311"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564458733"/>
                  </a:ext>
                </a:extLst>
              </a:tr>
            </a:tbl>
          </a:graphicData>
        </a:graphic>
      </p:graphicFrame>
      <p:sp>
        <p:nvSpPr>
          <p:cNvPr id="3" name="Text Box 11">
            <a:extLst>
              <a:ext uri="{FF2B5EF4-FFF2-40B4-BE49-F238E27FC236}">
                <a16:creationId xmlns:a16="http://schemas.microsoft.com/office/drawing/2014/main" id="{79714A9B-E013-B446-6D53-FED88C869D50}"/>
              </a:ext>
            </a:extLst>
          </p:cNvPr>
          <p:cNvSpPr txBox="1">
            <a:spLocks noChangeArrowheads="1"/>
          </p:cNvSpPr>
          <p:nvPr/>
        </p:nvSpPr>
        <p:spPr bwMode="auto">
          <a:xfrm>
            <a:off x="400374" y="6361969"/>
            <a:ext cx="86704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who.int/tools/prep-implementation-tool. </a:t>
            </a:r>
          </a:p>
        </p:txBody>
      </p:sp>
    </p:spTree>
    <p:extLst>
      <p:ext uri="{BB962C8B-B14F-4D97-AF65-F5344CB8AC3E}">
        <p14:creationId xmlns:p14="http://schemas.microsoft.com/office/powerpoint/2010/main" val="2206175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0C82C-1BBE-E9B3-78C8-62140AED17F5}"/>
              </a:ext>
            </a:extLst>
          </p:cNvPr>
          <p:cNvSpPr>
            <a:spLocks noGrp="1"/>
          </p:cNvSpPr>
          <p:nvPr>
            <p:ph type="title"/>
          </p:nvPr>
        </p:nvSpPr>
        <p:spPr/>
        <p:txBody>
          <a:bodyPr/>
          <a:lstStyle/>
          <a:p>
            <a:r>
              <a:rPr lang="en-US"/>
              <a:t>Addressing Common Adverse Events</a:t>
            </a:r>
          </a:p>
        </p:txBody>
      </p:sp>
      <p:graphicFrame>
        <p:nvGraphicFramePr>
          <p:cNvPr id="4" name="Content Placeholder 3">
            <a:extLst>
              <a:ext uri="{FF2B5EF4-FFF2-40B4-BE49-F238E27FC236}">
                <a16:creationId xmlns:a16="http://schemas.microsoft.com/office/drawing/2014/main" id="{5FC7823A-8AE8-959B-5D97-24C9D55FEA20}"/>
              </a:ext>
            </a:extLst>
          </p:cNvPr>
          <p:cNvGraphicFramePr>
            <a:graphicFrameLocks noGrp="1"/>
          </p:cNvGraphicFramePr>
          <p:nvPr>
            <p:ph idx="4294967295"/>
            <p:extLst>
              <p:ext uri="{D42A27DB-BD31-4B8C-83A1-F6EECF244321}">
                <p14:modId xmlns:p14="http://schemas.microsoft.com/office/powerpoint/2010/main" val="2515444728"/>
              </p:ext>
            </p:extLst>
          </p:nvPr>
        </p:nvGraphicFramePr>
        <p:xfrm>
          <a:off x="717550" y="1512888"/>
          <a:ext cx="10788650" cy="465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Box 11">
            <a:extLst>
              <a:ext uri="{FF2B5EF4-FFF2-40B4-BE49-F238E27FC236}">
                <a16:creationId xmlns:a16="http://schemas.microsoft.com/office/drawing/2014/main" id="{8FF6B2C4-BE79-4B49-1C13-888717FE625B}"/>
              </a:ext>
            </a:extLst>
          </p:cNvPr>
          <p:cNvSpPr txBox="1">
            <a:spLocks noChangeArrowheads="1"/>
          </p:cNvSpPr>
          <p:nvPr/>
        </p:nvSpPr>
        <p:spPr bwMode="auto">
          <a:xfrm>
            <a:off x="400374" y="6361969"/>
            <a:ext cx="86704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who.int/tools/prep-implementation-tool. </a:t>
            </a:r>
          </a:p>
        </p:txBody>
      </p:sp>
    </p:spTree>
    <p:extLst>
      <p:ext uri="{BB962C8B-B14F-4D97-AF65-F5344CB8AC3E}">
        <p14:creationId xmlns:p14="http://schemas.microsoft.com/office/powerpoint/2010/main" val="2836173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56B49-D7B2-B2B6-6E13-1D56FC247F91}"/>
              </a:ext>
            </a:extLst>
          </p:cNvPr>
          <p:cNvSpPr>
            <a:spLocks noGrp="1"/>
          </p:cNvSpPr>
          <p:nvPr>
            <p:ph type="title"/>
          </p:nvPr>
        </p:nvSpPr>
        <p:spPr/>
        <p:txBody>
          <a:bodyPr/>
          <a:lstStyle/>
          <a:p>
            <a:r>
              <a:rPr lang="en-US"/>
              <a:t>Individualization of </a:t>
            </a:r>
            <a:r>
              <a:rPr lang="en-US" err="1"/>
              <a:t>PrEP</a:t>
            </a:r>
            <a:endParaRPr lang="en-US"/>
          </a:p>
        </p:txBody>
      </p:sp>
    </p:spTree>
    <p:extLst>
      <p:ext uri="{BB962C8B-B14F-4D97-AF65-F5344CB8AC3E}">
        <p14:creationId xmlns:p14="http://schemas.microsoft.com/office/powerpoint/2010/main" val="2364105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D798A82-838B-D054-E17C-AAA89BAC524B}"/>
              </a:ext>
            </a:extLst>
          </p:cNvPr>
          <p:cNvSpPr>
            <a:spLocks noGrp="1"/>
          </p:cNvSpPr>
          <p:nvPr>
            <p:ph type="title"/>
          </p:nvPr>
        </p:nvSpPr>
        <p:spPr/>
        <p:txBody>
          <a:bodyPr wrap="square" anchor="ctr">
            <a:normAutofit/>
          </a:bodyPr>
          <a:lstStyle/>
          <a:p>
            <a:r>
              <a:rPr lang="en-US"/>
              <a:t>Individualization of </a:t>
            </a:r>
            <a:r>
              <a:rPr lang="en-US" err="1"/>
              <a:t>PrEP</a:t>
            </a:r>
            <a:endParaRPr lang="en-US"/>
          </a:p>
        </p:txBody>
      </p:sp>
      <p:graphicFrame>
        <p:nvGraphicFramePr>
          <p:cNvPr id="5" name="Content Placeholder 2">
            <a:extLst>
              <a:ext uri="{FF2B5EF4-FFF2-40B4-BE49-F238E27FC236}">
                <a16:creationId xmlns:a16="http://schemas.microsoft.com/office/drawing/2014/main" id="{BE40B906-80D9-F64A-0E6E-09D36B418246}"/>
              </a:ext>
            </a:extLst>
          </p:cNvPr>
          <p:cNvGraphicFramePr>
            <a:graphicFrameLocks noGrp="1"/>
          </p:cNvGraphicFramePr>
          <p:nvPr>
            <p:ph idx="4294967295"/>
            <p:extLst>
              <p:ext uri="{D42A27DB-BD31-4B8C-83A1-F6EECF244321}">
                <p14:modId xmlns:p14="http://schemas.microsoft.com/office/powerpoint/2010/main" val="2975611711"/>
              </p:ext>
            </p:extLst>
          </p:nvPr>
        </p:nvGraphicFramePr>
        <p:xfrm>
          <a:off x="717550" y="1600201"/>
          <a:ext cx="1078865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 Box 11">
            <a:extLst>
              <a:ext uri="{FF2B5EF4-FFF2-40B4-BE49-F238E27FC236}">
                <a16:creationId xmlns:a16="http://schemas.microsoft.com/office/drawing/2014/main" id="{AB1BF80F-7263-FA66-A647-B98EB776F0F2}"/>
              </a:ext>
            </a:extLst>
          </p:cNvPr>
          <p:cNvSpPr txBox="1">
            <a:spLocks noChangeArrowheads="1"/>
          </p:cNvSpPr>
          <p:nvPr/>
        </p:nvSpPr>
        <p:spPr bwMode="auto">
          <a:xfrm>
            <a:off x="400374" y="6361969"/>
            <a:ext cx="86704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who.int/tools/prep-implementation-tool.</a:t>
            </a:r>
          </a:p>
        </p:txBody>
      </p:sp>
    </p:spTree>
    <p:extLst>
      <p:ext uri="{BB962C8B-B14F-4D97-AF65-F5344CB8AC3E}">
        <p14:creationId xmlns:p14="http://schemas.microsoft.com/office/powerpoint/2010/main" val="1631936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087F0-6829-22D4-EC80-5F5DF8A4A063}"/>
            </a:ext>
          </a:extLst>
        </p:cNvPr>
        <p:cNvGrpSpPr/>
        <p:nvPr/>
      </p:nvGrpSpPr>
      <p:grpSpPr>
        <a:xfrm>
          <a:off x="0" y="0"/>
          <a:ext cx="0" cy="0"/>
          <a:chOff x="0" y="0"/>
          <a:chExt cx="0" cy="0"/>
        </a:xfrm>
      </p:grpSpPr>
      <p:sp>
        <p:nvSpPr>
          <p:cNvPr id="7" name="標題 6">
            <a:extLst>
              <a:ext uri="{FF2B5EF4-FFF2-40B4-BE49-F238E27FC236}">
                <a16:creationId xmlns:a16="http://schemas.microsoft.com/office/drawing/2014/main" id="{0D96B53B-982B-F500-980A-ED45A5A40ED5}"/>
              </a:ext>
            </a:extLst>
          </p:cNvPr>
          <p:cNvSpPr>
            <a:spLocks noGrp="1"/>
          </p:cNvSpPr>
          <p:nvPr>
            <p:ph type="title"/>
          </p:nvPr>
        </p:nvSpPr>
        <p:spPr/>
        <p:txBody>
          <a:bodyPr/>
          <a:lstStyle/>
          <a:p>
            <a:r>
              <a:rPr kumimoji="1" lang="en-US" altLang="zh-TW"/>
              <a:t>Dosing Regimens for Daily Oral </a:t>
            </a:r>
            <a:r>
              <a:rPr kumimoji="1" lang="en-US" altLang="zh-TW" err="1"/>
              <a:t>PrEP</a:t>
            </a:r>
            <a:r>
              <a:rPr kumimoji="1" lang="en-US" altLang="zh-TW"/>
              <a:t> with TDF/FTC </a:t>
            </a:r>
            <a:endParaRPr kumimoji="1" lang="zh-TW" altLang="en-US"/>
          </a:p>
        </p:txBody>
      </p:sp>
      <p:sp>
        <p:nvSpPr>
          <p:cNvPr id="8" name="文字方塊 7">
            <a:extLst>
              <a:ext uri="{FF2B5EF4-FFF2-40B4-BE49-F238E27FC236}">
                <a16:creationId xmlns:a16="http://schemas.microsoft.com/office/drawing/2014/main" id="{2633BCFF-774F-2C3E-A73B-94686DF3BD8A}"/>
              </a:ext>
            </a:extLst>
          </p:cNvPr>
          <p:cNvSpPr txBox="1"/>
          <p:nvPr/>
        </p:nvSpPr>
        <p:spPr>
          <a:xfrm>
            <a:off x="422564" y="6363194"/>
            <a:ext cx="11083636" cy="27699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who.int/publications/</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mn-cs"/>
              </a:rPr>
              <a:t>i</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/item/9789240053694.</a:t>
            </a:r>
            <a:endParaRPr kumimoji="1" lang="zh-TW" altLang="en-US" sz="1200" b="0" i="0" u="none" strike="noStrike" kern="1200" cap="none" spc="0" normalizeH="0" baseline="0" noProof="0">
              <a:ln>
                <a:noFill/>
              </a:ln>
              <a:solidFill>
                <a:schemeClr val="bg2"/>
              </a:solidFill>
              <a:effectLst/>
              <a:uLnTx/>
              <a:uFillTx/>
              <a:latin typeface="Calibri"/>
              <a:ea typeface="+mn-ea"/>
              <a:cs typeface="+mn-cs"/>
            </a:endParaRPr>
          </a:p>
        </p:txBody>
      </p:sp>
      <p:graphicFrame>
        <p:nvGraphicFramePr>
          <p:cNvPr id="3" name="Table 4">
            <a:extLst>
              <a:ext uri="{FF2B5EF4-FFF2-40B4-BE49-F238E27FC236}">
                <a16:creationId xmlns:a16="http://schemas.microsoft.com/office/drawing/2014/main" id="{5AA21DEB-7CE7-1C14-48D5-FF9B44BE5C95}"/>
              </a:ext>
            </a:extLst>
          </p:cNvPr>
          <p:cNvGraphicFramePr>
            <a:graphicFrameLocks/>
          </p:cNvGraphicFramePr>
          <p:nvPr>
            <p:extLst>
              <p:ext uri="{D42A27DB-BD31-4B8C-83A1-F6EECF244321}">
                <p14:modId xmlns:p14="http://schemas.microsoft.com/office/powerpoint/2010/main" val="681774756"/>
              </p:ext>
            </p:extLst>
          </p:nvPr>
        </p:nvGraphicFramePr>
        <p:xfrm>
          <a:off x="704645" y="1599774"/>
          <a:ext cx="10801555" cy="4572000"/>
        </p:xfrm>
        <a:graphic>
          <a:graphicData uri="http://schemas.openxmlformats.org/drawingml/2006/table">
            <a:tbl>
              <a:tblPr firstRow="1" bandRow="1">
                <a:tableStyleId>{5C22544A-7EE6-4342-B048-85BDC9FD1C3A}</a:tableStyleId>
              </a:tblPr>
              <a:tblGrid>
                <a:gridCol w="3991712">
                  <a:extLst>
                    <a:ext uri="{9D8B030D-6E8A-4147-A177-3AD203B41FA5}">
                      <a16:colId xmlns:a16="http://schemas.microsoft.com/office/drawing/2014/main" val="3690016274"/>
                    </a:ext>
                  </a:extLst>
                </a:gridCol>
                <a:gridCol w="2738909">
                  <a:extLst>
                    <a:ext uri="{9D8B030D-6E8A-4147-A177-3AD203B41FA5}">
                      <a16:colId xmlns:a16="http://schemas.microsoft.com/office/drawing/2014/main" val="1757453265"/>
                    </a:ext>
                  </a:extLst>
                </a:gridCol>
                <a:gridCol w="1887096">
                  <a:extLst>
                    <a:ext uri="{9D8B030D-6E8A-4147-A177-3AD203B41FA5}">
                      <a16:colId xmlns:a16="http://schemas.microsoft.com/office/drawing/2014/main" val="2488770985"/>
                    </a:ext>
                  </a:extLst>
                </a:gridCol>
                <a:gridCol w="2183838">
                  <a:extLst>
                    <a:ext uri="{9D8B030D-6E8A-4147-A177-3AD203B41FA5}">
                      <a16:colId xmlns:a16="http://schemas.microsoft.com/office/drawing/2014/main" val="3194972336"/>
                    </a:ext>
                  </a:extLst>
                </a:gridCol>
              </a:tblGrid>
              <a:tr h="171699">
                <a:tc>
                  <a:txBody>
                    <a:bodyPr/>
                    <a:lstStyle/>
                    <a:p>
                      <a:pPr algn="l"/>
                      <a:r>
                        <a:rPr lang="en-US" sz="1800"/>
                        <a:t>Population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a:t>Starting Oral PrEP</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a:t>Using Oral PrEP</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a:t>Stopping Oral PrEP</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131987748"/>
                  </a:ext>
                </a:extLst>
              </a:tr>
              <a:tr h="796061">
                <a:tc>
                  <a:txBody>
                    <a:bodyPr/>
                    <a:lstStyle/>
                    <a:p>
                      <a:r>
                        <a:rPr lang="en-US" sz="1800" b="0">
                          <a:solidFill>
                            <a:schemeClr val="bg1"/>
                          </a:solidFill>
                        </a:rPr>
                        <a:t>Cisgender men and trans and gender diverse people assigned male at birth who:</a:t>
                      </a:r>
                    </a:p>
                    <a:p>
                      <a:pPr marL="285750" indent="-285750">
                        <a:buFont typeface="Wingdings" panose="05000000000000000000" pitchFamily="2" charset="2"/>
                        <a:buChar char="§"/>
                      </a:pPr>
                      <a:r>
                        <a:rPr lang="en-US" sz="1800" b="0">
                          <a:solidFill>
                            <a:schemeClr val="bg1"/>
                          </a:solidFill>
                        </a:rPr>
                        <a:t>Have sexual exposure AND</a:t>
                      </a:r>
                    </a:p>
                    <a:p>
                      <a:pPr marL="285750" indent="-285750">
                        <a:buFont typeface="Wingdings" panose="05000000000000000000" pitchFamily="2" charset="2"/>
                        <a:buChar char="§"/>
                      </a:pPr>
                      <a:r>
                        <a:rPr lang="en-US" sz="1800" b="0">
                          <a:solidFill>
                            <a:schemeClr val="bg1"/>
                          </a:solidFill>
                        </a:rPr>
                        <a:t>Are not taking exogenous estradiol-based hormones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rPr>
                        <a:t>Take a double dose 2-24 hr before potential sexual exposure (ideally closer to 25 hr before potential exposure)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rPr>
                        <a:t>Take 1 dose </a:t>
                      </a:r>
                      <a:br>
                        <a:rPr lang="en-US" sz="1800">
                          <a:solidFill>
                            <a:schemeClr val="bg1"/>
                          </a:solidFill>
                        </a:rPr>
                      </a:br>
                      <a:r>
                        <a:rPr lang="en-US" sz="1800">
                          <a:solidFill>
                            <a:schemeClr val="bg1"/>
                          </a:solidFill>
                        </a:rPr>
                        <a:t>per day</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rPr>
                        <a:t>Take 1 dose per day until 2 days after the day of the last potential sexual exposure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45485843"/>
                  </a:ext>
                </a:extLst>
              </a:tr>
              <a:tr h="315907">
                <a:tc>
                  <a:txBody>
                    <a:bodyPr/>
                    <a:lstStyle/>
                    <a:p>
                      <a:r>
                        <a:rPr lang="en-US" sz="1800" b="0">
                          <a:solidFill>
                            <a:schemeClr val="bg1"/>
                          </a:solidFill>
                        </a:rPr>
                        <a:t>Cisgender women and trans and gender diverse people assigned female at birth</a:t>
                      </a:r>
                    </a:p>
                  </a:txBody>
                  <a:tcPr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rowSpan="3">
                  <a:txBody>
                    <a:bodyPr/>
                    <a:lstStyle/>
                    <a:p>
                      <a:pPr algn="ctr"/>
                      <a:r>
                        <a:rPr lang="en-US" sz="1800">
                          <a:solidFill>
                            <a:schemeClr val="bg1"/>
                          </a:solidFill>
                        </a:rPr>
                        <a:t>Take 1 dose daily for 7 days before potential exposure</a:t>
                      </a:r>
                    </a:p>
                  </a:txBody>
                  <a:tcPr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rPr>
                        <a:t>Take 1 dose </a:t>
                      </a:r>
                      <a:br>
                        <a:rPr lang="en-US" sz="1800">
                          <a:solidFill>
                            <a:schemeClr val="bg1"/>
                          </a:solidFill>
                        </a:rPr>
                      </a:br>
                      <a:r>
                        <a:rPr lang="en-US" sz="1800">
                          <a:solidFill>
                            <a:schemeClr val="bg1"/>
                          </a:solidFill>
                        </a:rPr>
                        <a:t>per day</a:t>
                      </a:r>
                    </a:p>
                    <a:p>
                      <a:pPr algn="ctr"/>
                      <a:endParaRPr lang="en-US" sz="18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rowSpan="3">
                  <a:txBody>
                    <a:bodyPr/>
                    <a:lstStyle/>
                    <a:p>
                      <a:pPr algn="ctr"/>
                      <a:r>
                        <a:rPr lang="en-US" sz="1800">
                          <a:solidFill>
                            <a:schemeClr val="bg1"/>
                          </a:solidFill>
                        </a:rPr>
                        <a:t>Take 1 dose daily for 7 days after last potential exposure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03669157"/>
                  </a:ext>
                </a:extLst>
              </a:tr>
              <a:tr h="546316">
                <a:tc>
                  <a:txBody>
                    <a:bodyPr/>
                    <a:lstStyle/>
                    <a:p>
                      <a:r>
                        <a:rPr lang="en-US" sz="1800" b="0">
                          <a:solidFill>
                            <a:schemeClr val="bg1"/>
                          </a:solidFill>
                        </a:rPr>
                        <a:t>Cisgender men and trans and gender diverse people assigned male at birth who are taking exogenous estradiol-based hormones</a:t>
                      </a:r>
                    </a:p>
                  </a:txBody>
                  <a:tcPr anchor="ct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vMerge="1">
                  <a:txBody>
                    <a:bodyPr/>
                    <a:lstStyle/>
                    <a:p>
                      <a:pPr algn="ctr"/>
                      <a:endParaRPr lang="en-US" sz="14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vMerge="1">
                  <a:txBody>
                    <a:bodyPr/>
                    <a:lstStyle/>
                    <a:p>
                      <a:pPr algn="ctr"/>
                      <a:endParaRPr lang="en-US" sz="14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vMerge="1">
                  <a:txBody>
                    <a:bodyPr/>
                    <a:lstStyle/>
                    <a:p>
                      <a:pPr algn="ctr"/>
                      <a:endParaRPr lang="en-US" sz="14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58220079"/>
                  </a:ext>
                </a:extLst>
              </a:tr>
              <a:tr h="469889">
                <a:tc>
                  <a:txBody>
                    <a:bodyPr/>
                    <a:lstStyle/>
                    <a:p>
                      <a:r>
                        <a:rPr lang="en-US" sz="1800" b="0">
                          <a:solidFill>
                            <a:schemeClr val="bg1"/>
                          </a:solidFill>
                        </a:rPr>
                        <a:t>People using oral PrEP to prevent HIV acquisition from injecting practices </a:t>
                      </a:r>
                    </a:p>
                  </a:txBody>
                  <a:tcPr anchor="ct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tc vMerge="1">
                  <a:txBody>
                    <a:bodyPr/>
                    <a:lstStyle/>
                    <a:p>
                      <a:pPr algn="ctr"/>
                      <a:endParaRPr lang="en-US" sz="14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vMerge="1">
                  <a:txBody>
                    <a:bodyPr/>
                    <a:lstStyle/>
                    <a:p>
                      <a:pPr algn="ctr"/>
                      <a:endParaRPr lang="en-US" sz="14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vMerge="1">
                  <a:txBody>
                    <a:bodyPr/>
                    <a:lstStyle/>
                    <a:p>
                      <a:pPr algn="ctr"/>
                      <a:endParaRPr lang="en-US" sz="14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93135822"/>
                  </a:ext>
                </a:extLst>
              </a:tr>
            </a:tbl>
          </a:graphicData>
        </a:graphic>
      </p:graphicFrame>
    </p:spTree>
    <p:extLst>
      <p:ext uri="{BB962C8B-B14F-4D97-AF65-F5344CB8AC3E}">
        <p14:creationId xmlns:p14="http://schemas.microsoft.com/office/powerpoint/2010/main" val="2792520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417D8-14B7-FFF9-7C45-5FA17EE156B0}"/>
            </a:ext>
          </a:extLst>
        </p:cNvPr>
        <p:cNvGrpSpPr/>
        <p:nvPr/>
      </p:nvGrpSpPr>
      <p:grpSpPr>
        <a:xfrm>
          <a:off x="0" y="0"/>
          <a:ext cx="0" cy="0"/>
          <a:chOff x="0" y="0"/>
          <a:chExt cx="0" cy="0"/>
        </a:xfrm>
      </p:grpSpPr>
      <p:sp>
        <p:nvSpPr>
          <p:cNvPr id="96" name="Chevron 95">
            <a:extLst>
              <a:ext uri="{FF2B5EF4-FFF2-40B4-BE49-F238E27FC236}">
                <a16:creationId xmlns:a16="http://schemas.microsoft.com/office/drawing/2014/main" id="{F3CCA7CE-C6C6-4716-A7CE-D42E60FAD3D0}"/>
              </a:ext>
            </a:extLst>
          </p:cNvPr>
          <p:cNvSpPr/>
          <p:nvPr/>
        </p:nvSpPr>
        <p:spPr bwMode="auto">
          <a:xfrm rot="10800000" flipH="1">
            <a:off x="1439039" y="3571841"/>
            <a:ext cx="798733" cy="349978"/>
          </a:xfrm>
          <a:prstGeom prst="chevron">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7" name="Chevron 96">
            <a:extLst>
              <a:ext uri="{FF2B5EF4-FFF2-40B4-BE49-F238E27FC236}">
                <a16:creationId xmlns:a16="http://schemas.microsoft.com/office/drawing/2014/main" id="{0E5B6DDA-9888-A49D-8720-9CDF6CB61C96}"/>
              </a:ext>
            </a:extLst>
          </p:cNvPr>
          <p:cNvSpPr/>
          <p:nvPr/>
        </p:nvSpPr>
        <p:spPr bwMode="auto">
          <a:xfrm rot="10800000" flipH="1">
            <a:off x="2148953" y="3571841"/>
            <a:ext cx="798733" cy="349978"/>
          </a:xfrm>
          <a:prstGeom prst="chevron">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8" name="Chevron 97">
            <a:extLst>
              <a:ext uri="{FF2B5EF4-FFF2-40B4-BE49-F238E27FC236}">
                <a16:creationId xmlns:a16="http://schemas.microsoft.com/office/drawing/2014/main" id="{A3B0DB6E-C6BC-70FF-A381-91A32106DCE5}"/>
              </a:ext>
            </a:extLst>
          </p:cNvPr>
          <p:cNvSpPr/>
          <p:nvPr/>
        </p:nvSpPr>
        <p:spPr bwMode="auto">
          <a:xfrm rot="10800000" flipH="1">
            <a:off x="2858867" y="3571841"/>
            <a:ext cx="798733" cy="349978"/>
          </a:xfrm>
          <a:prstGeom prst="chevron">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3" name="TextBox 102">
            <a:extLst>
              <a:ext uri="{FF2B5EF4-FFF2-40B4-BE49-F238E27FC236}">
                <a16:creationId xmlns:a16="http://schemas.microsoft.com/office/drawing/2014/main" id="{8D90EAD9-4EDE-3BF6-9FE5-77F6A16ED9FA}"/>
              </a:ext>
            </a:extLst>
          </p:cNvPr>
          <p:cNvSpPr txBox="1"/>
          <p:nvPr/>
        </p:nvSpPr>
        <p:spPr bwMode="auto">
          <a:xfrm>
            <a:off x="1544117" y="3586217"/>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latin typeface="Calibri" panose="020F0502020204030204" pitchFamily="34" charset="0"/>
              </a:rPr>
              <a:t>DAY 2</a:t>
            </a:r>
          </a:p>
        </p:txBody>
      </p:sp>
      <p:sp>
        <p:nvSpPr>
          <p:cNvPr id="104" name="TextBox 103">
            <a:extLst>
              <a:ext uri="{FF2B5EF4-FFF2-40B4-BE49-F238E27FC236}">
                <a16:creationId xmlns:a16="http://schemas.microsoft.com/office/drawing/2014/main" id="{416F65D7-F88C-770E-1175-D634393FDC5D}"/>
              </a:ext>
            </a:extLst>
          </p:cNvPr>
          <p:cNvSpPr txBox="1"/>
          <p:nvPr/>
        </p:nvSpPr>
        <p:spPr bwMode="auto">
          <a:xfrm>
            <a:off x="2258527" y="3586217"/>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latin typeface="Calibri" panose="020F0502020204030204" pitchFamily="34" charset="0"/>
              </a:rPr>
              <a:t>DAY 3</a:t>
            </a:r>
          </a:p>
        </p:txBody>
      </p:sp>
      <p:sp>
        <p:nvSpPr>
          <p:cNvPr id="105" name="TextBox 104">
            <a:extLst>
              <a:ext uri="{FF2B5EF4-FFF2-40B4-BE49-F238E27FC236}">
                <a16:creationId xmlns:a16="http://schemas.microsoft.com/office/drawing/2014/main" id="{E08D4F9C-3871-2808-B1EA-D32C518D8E93}"/>
              </a:ext>
            </a:extLst>
          </p:cNvPr>
          <p:cNvSpPr txBox="1"/>
          <p:nvPr/>
        </p:nvSpPr>
        <p:spPr bwMode="auto">
          <a:xfrm>
            <a:off x="2972937" y="3586217"/>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latin typeface="Calibri" panose="020F0502020204030204" pitchFamily="34" charset="0"/>
              </a:rPr>
              <a:t>DAY 4</a:t>
            </a:r>
          </a:p>
        </p:txBody>
      </p:sp>
      <p:sp>
        <p:nvSpPr>
          <p:cNvPr id="7" name="標題 6">
            <a:extLst>
              <a:ext uri="{FF2B5EF4-FFF2-40B4-BE49-F238E27FC236}">
                <a16:creationId xmlns:a16="http://schemas.microsoft.com/office/drawing/2014/main" id="{DEDACE00-B4E7-3451-49A3-F22E7AEA0DD7}"/>
              </a:ext>
            </a:extLst>
          </p:cNvPr>
          <p:cNvSpPr>
            <a:spLocks noGrp="1"/>
          </p:cNvSpPr>
          <p:nvPr>
            <p:ph type="title"/>
          </p:nvPr>
        </p:nvSpPr>
        <p:spPr/>
        <p:txBody>
          <a:bodyPr/>
          <a:lstStyle/>
          <a:p>
            <a:r>
              <a:rPr kumimoji="1" lang="en-US" altLang="zh-TW" dirty="0"/>
              <a:t>Dosing Regimens for Event-driven </a:t>
            </a:r>
            <a:r>
              <a:rPr kumimoji="1" lang="en-US" altLang="zh-TW" dirty="0" err="1"/>
              <a:t>PrEP</a:t>
            </a:r>
            <a:r>
              <a:rPr kumimoji="1" lang="en-US" altLang="zh-TW" dirty="0"/>
              <a:t> With TDF/FTC </a:t>
            </a:r>
            <a:endParaRPr kumimoji="1" lang="zh-TW" altLang="en-US" dirty="0"/>
          </a:p>
        </p:txBody>
      </p:sp>
      <p:sp>
        <p:nvSpPr>
          <p:cNvPr id="8" name="文字方塊 7">
            <a:extLst>
              <a:ext uri="{FF2B5EF4-FFF2-40B4-BE49-F238E27FC236}">
                <a16:creationId xmlns:a16="http://schemas.microsoft.com/office/drawing/2014/main" id="{7CAB9C56-84EC-D2DF-F9EF-0A332389A616}"/>
              </a:ext>
            </a:extLst>
          </p:cNvPr>
          <p:cNvSpPr txBox="1"/>
          <p:nvPr/>
        </p:nvSpPr>
        <p:spPr>
          <a:xfrm>
            <a:off x="422564" y="6363194"/>
            <a:ext cx="11083636" cy="27699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who.int/publications/i/item/</a:t>
            </a:r>
            <a:r>
              <a:rPr lang="en-US" altLang="en-US" sz="1200" spc="-10" dirty="0">
                <a:solidFill>
                  <a:srgbClr val="455560"/>
                </a:solidFill>
                <a:latin typeface="Calibri" panose="020F0502020204030204" pitchFamily="34" charset="0"/>
              </a:rPr>
              <a:t>9789240053694. </a:t>
            </a:r>
            <a:r>
              <a:rPr lang="en-US" sz="1200" spc="-10" dirty="0">
                <a:solidFill>
                  <a:srgbClr val="455560"/>
                </a:solidFill>
                <a:latin typeface="Calibri" panose="020F0502020204030204" pitchFamily="34" charset="0"/>
                <a:hlinkClick r:id="rId3" tooltip="https://creativecommons.org/licenses/by/4.0/">
                  <a:extLst>
                    <a:ext uri="{A12FA001-AC4F-418D-AE19-62706E023703}">
                      <ahyp:hlinkClr xmlns:ahyp="http://schemas.microsoft.com/office/drawing/2018/hyperlinkcolor" val="tx"/>
                    </a:ext>
                  </a:extLst>
                </a:hlinkClick>
              </a:rPr>
              <a:t>CC BY 4.0</a:t>
            </a:r>
            <a:r>
              <a:rPr lang="en-US" sz="1200" spc="-10" dirty="0">
                <a:solidFill>
                  <a:srgbClr val="455560"/>
                </a:solidFill>
                <a:latin typeface="Calibri" panose="020F0502020204030204" pitchFamily="34" charset="0"/>
              </a:rPr>
              <a:t>. Changes made. </a:t>
            </a:r>
            <a:endParaRPr lang="en-US" altLang="en-US" sz="1200" spc="-10" dirty="0">
              <a:solidFill>
                <a:srgbClr val="455560"/>
              </a:solidFill>
              <a:latin typeface="Calibri" panose="020F0502020204030204" pitchFamily="34" charset="0"/>
            </a:endParaRPr>
          </a:p>
        </p:txBody>
      </p:sp>
      <p:sp>
        <p:nvSpPr>
          <p:cNvPr id="4" name="TextBox 3">
            <a:extLst>
              <a:ext uri="{FF2B5EF4-FFF2-40B4-BE49-F238E27FC236}">
                <a16:creationId xmlns:a16="http://schemas.microsoft.com/office/drawing/2014/main" id="{D7A7842D-84D6-3C41-4156-E34DE1851466}"/>
              </a:ext>
            </a:extLst>
          </p:cNvPr>
          <p:cNvSpPr txBox="1"/>
          <p:nvPr/>
        </p:nvSpPr>
        <p:spPr bwMode="auto">
          <a:xfrm>
            <a:off x="621334" y="1309340"/>
            <a:ext cx="55905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Eligible for Event-driven </a:t>
            </a:r>
            <a:r>
              <a:rPr lang="en-US" b="1" dirty="0" err="1">
                <a:solidFill>
                  <a:schemeClr val="bg1"/>
                </a:solidFill>
                <a:latin typeface="Calibri" panose="020F0502020204030204" pitchFamily="34" charset="0"/>
              </a:rPr>
              <a:t>PrEP</a:t>
            </a:r>
            <a:endParaRPr lang="en-US" b="1" dirty="0">
              <a:solidFill>
                <a:schemeClr val="bg1"/>
              </a:solidFill>
              <a:latin typeface="Calibri" panose="020F0502020204030204" pitchFamily="34" charset="0"/>
            </a:endParaRPr>
          </a:p>
        </p:txBody>
      </p:sp>
      <p:sp>
        <p:nvSpPr>
          <p:cNvPr id="5" name="TextBox 4">
            <a:extLst>
              <a:ext uri="{FF2B5EF4-FFF2-40B4-BE49-F238E27FC236}">
                <a16:creationId xmlns:a16="http://schemas.microsoft.com/office/drawing/2014/main" id="{326E375E-8150-C2CC-F2F9-AAC69B78DBE9}"/>
              </a:ext>
            </a:extLst>
          </p:cNvPr>
          <p:cNvSpPr txBox="1"/>
          <p:nvPr/>
        </p:nvSpPr>
        <p:spPr bwMode="auto">
          <a:xfrm>
            <a:off x="621333" y="4232701"/>
            <a:ext cx="60084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Ineligible for Event-driven </a:t>
            </a:r>
            <a:r>
              <a:rPr lang="en-US" b="1" dirty="0" err="1">
                <a:solidFill>
                  <a:schemeClr val="bg1"/>
                </a:solidFill>
                <a:latin typeface="Calibri" panose="020F0502020204030204" pitchFamily="34" charset="0"/>
              </a:rPr>
              <a:t>PrEP</a:t>
            </a:r>
            <a:endParaRPr lang="en-US" b="1"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47A0DD2D-B265-9D8A-2C4C-34CB95B4DBBD}"/>
              </a:ext>
            </a:extLst>
          </p:cNvPr>
          <p:cNvSpPr txBox="1"/>
          <p:nvPr/>
        </p:nvSpPr>
        <p:spPr bwMode="auto">
          <a:xfrm>
            <a:off x="621334" y="1549973"/>
            <a:ext cx="55905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Sex within 24 </a:t>
            </a:r>
            <a:r>
              <a:rPr lang="en-US" sz="1200" dirty="0" err="1">
                <a:solidFill>
                  <a:schemeClr val="bg1"/>
                </a:solidFill>
                <a:latin typeface="Calibri" panose="020F0502020204030204" pitchFamily="34" charset="0"/>
              </a:rPr>
              <a:t>hr</a:t>
            </a:r>
            <a:r>
              <a:rPr lang="en-US" sz="1200" dirty="0">
                <a:solidFill>
                  <a:schemeClr val="bg1"/>
                </a:solidFill>
                <a:latin typeface="Calibri" panose="020F0502020204030204" pitchFamily="34" charset="0"/>
              </a:rPr>
              <a:t> after the initial double dose</a:t>
            </a:r>
          </a:p>
        </p:txBody>
      </p:sp>
      <p:sp>
        <p:nvSpPr>
          <p:cNvPr id="9" name="TextBox 8">
            <a:extLst>
              <a:ext uri="{FF2B5EF4-FFF2-40B4-BE49-F238E27FC236}">
                <a16:creationId xmlns:a16="http://schemas.microsoft.com/office/drawing/2014/main" id="{234B971F-CEE8-2BE1-C874-5D7B4A9D410A}"/>
              </a:ext>
            </a:extLst>
          </p:cNvPr>
          <p:cNvSpPr txBox="1"/>
          <p:nvPr/>
        </p:nvSpPr>
        <p:spPr bwMode="auto">
          <a:xfrm>
            <a:off x="621334" y="2744406"/>
            <a:ext cx="55905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Sex beyond 24 </a:t>
            </a:r>
            <a:r>
              <a:rPr lang="en-US" sz="1200" dirty="0" err="1">
                <a:solidFill>
                  <a:schemeClr val="bg1"/>
                </a:solidFill>
                <a:latin typeface="Calibri" panose="020F0502020204030204" pitchFamily="34" charset="0"/>
              </a:rPr>
              <a:t>hr</a:t>
            </a:r>
            <a:r>
              <a:rPr lang="en-US" sz="1200" dirty="0">
                <a:solidFill>
                  <a:schemeClr val="bg1"/>
                </a:solidFill>
                <a:latin typeface="Calibri" panose="020F0502020204030204" pitchFamily="34" charset="0"/>
              </a:rPr>
              <a:t> after the initial double dose</a:t>
            </a:r>
          </a:p>
        </p:txBody>
      </p:sp>
      <p:cxnSp>
        <p:nvCxnSpPr>
          <p:cNvPr id="12" name="Straight Connector 11">
            <a:extLst>
              <a:ext uri="{FF2B5EF4-FFF2-40B4-BE49-F238E27FC236}">
                <a16:creationId xmlns:a16="http://schemas.microsoft.com/office/drawing/2014/main" id="{50ECFB26-FFD4-EE7B-602C-0846F75FCEA0}"/>
              </a:ext>
            </a:extLst>
          </p:cNvPr>
          <p:cNvCxnSpPr/>
          <p:nvPr/>
        </p:nvCxnSpPr>
        <p:spPr bwMode="auto">
          <a:xfrm>
            <a:off x="469900" y="4307776"/>
            <a:ext cx="6134509" cy="0"/>
          </a:xfrm>
          <a:prstGeom prst="line">
            <a:avLst/>
          </a:prstGeom>
          <a:noFill/>
          <a:ln w="19050" cap="flat" cmpd="sng" algn="ctr">
            <a:solidFill>
              <a:schemeClr val="bg1"/>
            </a:solidFill>
            <a:prstDash val="solid"/>
            <a:round/>
            <a:headEnd type="none" w="med" len="med"/>
            <a:tailEnd type="none" w="med" len="med"/>
          </a:ln>
          <a:effectLst/>
        </p:spPr>
      </p:cxnSp>
      <p:grpSp>
        <p:nvGrpSpPr>
          <p:cNvPr id="166" name="Group 165">
            <a:extLst>
              <a:ext uri="{FF2B5EF4-FFF2-40B4-BE49-F238E27FC236}">
                <a16:creationId xmlns:a16="http://schemas.microsoft.com/office/drawing/2014/main" id="{3F669644-1EFA-76F0-8DCD-A961C7ECF57C}"/>
              </a:ext>
            </a:extLst>
          </p:cNvPr>
          <p:cNvGrpSpPr/>
          <p:nvPr/>
        </p:nvGrpSpPr>
        <p:grpSpPr>
          <a:xfrm>
            <a:off x="6852210" y="1600200"/>
            <a:ext cx="4666044" cy="2393066"/>
            <a:chOff x="6910085" y="1600200"/>
            <a:chExt cx="4666044" cy="2393066"/>
          </a:xfrm>
        </p:grpSpPr>
        <p:sp>
          <p:nvSpPr>
            <p:cNvPr id="3" name="TextBox 2">
              <a:extLst>
                <a:ext uri="{FF2B5EF4-FFF2-40B4-BE49-F238E27FC236}">
                  <a16:creationId xmlns:a16="http://schemas.microsoft.com/office/drawing/2014/main" id="{66C449B5-9F5F-3AED-952E-13D995FE9520}"/>
                </a:ext>
              </a:extLst>
            </p:cNvPr>
            <p:cNvSpPr txBox="1"/>
            <p:nvPr/>
          </p:nvSpPr>
          <p:spPr bwMode="auto">
            <a:xfrm>
              <a:off x="7028285" y="1667626"/>
              <a:ext cx="4455244" cy="2224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31788" algn="l">
                <a:lnSpc>
                  <a:spcPct val="125000"/>
                </a:lnSpc>
                <a:spcBef>
                  <a:spcPct val="50000"/>
                </a:spcBef>
                <a:spcAft>
                  <a:spcPct val="0"/>
                </a:spcAft>
                <a:buClrTx/>
                <a:buFontTx/>
                <a:buNone/>
              </a:pPr>
              <a:r>
                <a:rPr lang="en-US" sz="1600" b="1">
                  <a:solidFill>
                    <a:schemeClr val="bg1"/>
                  </a:solidFill>
                  <a:latin typeface="Calibri" panose="020F0502020204030204" pitchFamily="34" charset="0"/>
                </a:rPr>
                <a:t>Legend</a:t>
              </a:r>
              <a:br>
                <a:rPr lang="en-US" sz="1600" b="1">
                  <a:solidFill>
                    <a:schemeClr val="bg1"/>
                  </a:solidFill>
                  <a:latin typeface="Calibri" panose="020F0502020204030204" pitchFamily="34" charset="0"/>
                </a:rPr>
              </a:br>
              <a:r>
                <a:rPr lang="en-US" sz="1600">
                  <a:solidFill>
                    <a:schemeClr val="bg1"/>
                  </a:solidFill>
                  <a:latin typeface="Calibri" panose="020F0502020204030204" pitchFamily="34" charset="0"/>
                </a:rPr>
                <a:t>Oral </a:t>
              </a:r>
              <a:r>
                <a:rPr lang="en-US" sz="1600" err="1">
                  <a:solidFill>
                    <a:schemeClr val="bg1"/>
                  </a:solidFill>
                  <a:latin typeface="Calibri" panose="020F0502020204030204" pitchFamily="34" charset="0"/>
                </a:rPr>
                <a:t>PrEP</a:t>
              </a:r>
              <a:r>
                <a:rPr lang="en-US" sz="1600">
                  <a:solidFill>
                    <a:schemeClr val="bg1"/>
                  </a:solidFill>
                  <a:latin typeface="Calibri" panose="020F0502020204030204" pitchFamily="34" charset="0"/>
                </a:rPr>
                <a:t> dose</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Potential exposure covered by </a:t>
              </a:r>
              <a:r>
                <a:rPr lang="en-US" sz="1600" err="1">
                  <a:solidFill>
                    <a:schemeClr val="bg1"/>
                  </a:solidFill>
                  <a:latin typeface="Calibri" panose="020F0502020204030204" pitchFamily="34" charset="0"/>
                </a:rPr>
                <a:t>PrEP</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Time to start </a:t>
              </a:r>
              <a:r>
                <a:rPr lang="en-US" sz="1600" err="1">
                  <a:solidFill>
                    <a:schemeClr val="bg1"/>
                  </a:solidFill>
                  <a:latin typeface="Calibri" panose="020F0502020204030204" pitchFamily="34" charset="0"/>
                </a:rPr>
                <a:t>PrEP</a:t>
              </a:r>
              <a:r>
                <a:rPr lang="en-US" sz="1600">
                  <a:solidFill>
                    <a:schemeClr val="bg1"/>
                  </a:solidFill>
                  <a:latin typeface="Calibri" panose="020F0502020204030204" pitchFamily="34" charset="0"/>
                </a:rPr>
                <a:t> before potential exposure</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Time covered by </a:t>
              </a:r>
              <a:r>
                <a:rPr lang="en-US" sz="1600" err="1">
                  <a:solidFill>
                    <a:schemeClr val="bg1"/>
                  </a:solidFill>
                  <a:latin typeface="Calibri" panose="020F0502020204030204" pitchFamily="34" charset="0"/>
                </a:rPr>
                <a:t>PrEP</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Time to stop </a:t>
              </a:r>
              <a:r>
                <a:rPr lang="en-US" sz="1600" err="1">
                  <a:solidFill>
                    <a:schemeClr val="bg1"/>
                  </a:solidFill>
                  <a:latin typeface="Calibri" panose="020F0502020204030204" pitchFamily="34" charset="0"/>
                </a:rPr>
                <a:t>PrEP</a:t>
              </a:r>
              <a:r>
                <a:rPr lang="en-US" sz="1600">
                  <a:solidFill>
                    <a:schemeClr val="bg1"/>
                  </a:solidFill>
                  <a:latin typeface="Calibri" panose="020F0502020204030204" pitchFamily="34" charset="0"/>
                </a:rPr>
                <a:t> after last potential exposure</a:t>
              </a:r>
              <a:br>
                <a:rPr lang="en-US" sz="1600">
                  <a:solidFill>
                    <a:schemeClr val="bg1"/>
                  </a:solidFill>
                  <a:latin typeface="Calibri" panose="020F0502020204030204" pitchFamily="34" charset="0"/>
                </a:rPr>
              </a:br>
              <a:r>
                <a:rPr lang="en-US" sz="1600">
                  <a:solidFill>
                    <a:schemeClr val="bg1"/>
                  </a:solidFill>
                  <a:latin typeface="Calibri" panose="020F0502020204030204" pitchFamily="34" charset="0"/>
                </a:rPr>
                <a:t>Continuous </a:t>
              </a:r>
              <a:r>
                <a:rPr lang="en-US" sz="1600" err="1">
                  <a:solidFill>
                    <a:schemeClr val="bg1"/>
                  </a:solidFill>
                  <a:latin typeface="Calibri" panose="020F0502020204030204" pitchFamily="34" charset="0"/>
                </a:rPr>
                <a:t>PrEP</a:t>
              </a:r>
              <a:r>
                <a:rPr lang="en-US" sz="1600">
                  <a:solidFill>
                    <a:schemeClr val="bg1"/>
                  </a:solidFill>
                  <a:latin typeface="Calibri" panose="020F0502020204030204" pitchFamily="34" charset="0"/>
                </a:rPr>
                <a:t> taking with 1 dose each day</a:t>
              </a:r>
              <a:endParaRPr lang="en-US" sz="1600" b="0">
                <a:solidFill>
                  <a:schemeClr val="bg1"/>
                </a:solidFill>
                <a:latin typeface="Calibri" panose="020F0502020204030204" pitchFamily="34" charset="0"/>
              </a:endParaRPr>
            </a:p>
          </p:txBody>
        </p:sp>
        <p:sp>
          <p:nvSpPr>
            <p:cNvPr id="10" name="Rectangle 9">
              <a:extLst>
                <a:ext uri="{FF2B5EF4-FFF2-40B4-BE49-F238E27FC236}">
                  <a16:creationId xmlns:a16="http://schemas.microsoft.com/office/drawing/2014/main" id="{EDB87A2B-0A98-D425-66F9-AEAEBB68D2E6}"/>
                </a:ext>
              </a:extLst>
            </p:cNvPr>
            <p:cNvSpPr/>
            <p:nvPr/>
          </p:nvSpPr>
          <p:spPr bwMode="auto">
            <a:xfrm>
              <a:off x="6910085" y="1600200"/>
              <a:ext cx="4666044" cy="2393066"/>
            </a:xfrm>
            <a:prstGeom prst="rect">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 name="Rounded Rectangle 13">
              <a:extLst>
                <a:ext uri="{FF2B5EF4-FFF2-40B4-BE49-F238E27FC236}">
                  <a16:creationId xmlns:a16="http://schemas.microsoft.com/office/drawing/2014/main" id="{48F132F8-2B09-2D93-4FD3-07D8D94A483D}"/>
                </a:ext>
              </a:extLst>
            </p:cNvPr>
            <p:cNvSpPr/>
            <p:nvPr/>
          </p:nvSpPr>
          <p:spPr bwMode="auto">
            <a:xfrm rot="2522111">
              <a:off x="7205149" y="2049183"/>
              <a:ext cx="138893" cy="26621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2D0FE3E2-38A2-1978-01AA-21290EE9E4AC}"/>
                </a:ext>
              </a:extLst>
            </p:cNvPr>
            <p:cNvSpPr/>
            <p:nvPr/>
          </p:nvSpPr>
          <p:spPr bwMode="auto">
            <a:xfrm>
              <a:off x="7133887" y="2735145"/>
              <a:ext cx="238125" cy="12700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AB6A9CAD-A8B2-489C-92F2-CFC3BB64A3A9}"/>
                </a:ext>
              </a:extLst>
            </p:cNvPr>
            <p:cNvSpPr/>
            <p:nvPr/>
          </p:nvSpPr>
          <p:spPr bwMode="auto">
            <a:xfrm>
              <a:off x="7133887" y="3028717"/>
              <a:ext cx="238125" cy="1270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FAC5BC0F-75A1-50DE-DE85-8805E13AF1ED}"/>
                </a:ext>
              </a:extLst>
            </p:cNvPr>
            <p:cNvSpPr/>
            <p:nvPr/>
          </p:nvSpPr>
          <p:spPr bwMode="auto">
            <a:xfrm>
              <a:off x="7133887" y="3333175"/>
              <a:ext cx="238125" cy="12700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 name="Down Arrow Callout 18">
              <a:extLst>
                <a:ext uri="{FF2B5EF4-FFF2-40B4-BE49-F238E27FC236}">
                  <a16:creationId xmlns:a16="http://schemas.microsoft.com/office/drawing/2014/main" id="{9EDA37E2-C86C-90DC-DE59-CB09C657299D}"/>
                </a:ext>
              </a:extLst>
            </p:cNvPr>
            <p:cNvSpPr/>
            <p:nvPr/>
          </p:nvSpPr>
          <p:spPr bwMode="auto">
            <a:xfrm>
              <a:off x="7130712" y="2416284"/>
              <a:ext cx="241300" cy="180975"/>
            </a:xfrm>
            <a:prstGeom prst="downArrowCallou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23" name="Group 22">
              <a:extLst>
                <a:ext uri="{FF2B5EF4-FFF2-40B4-BE49-F238E27FC236}">
                  <a16:creationId xmlns:a16="http://schemas.microsoft.com/office/drawing/2014/main" id="{2C6E75DA-B3A1-29B3-3C96-69658DB5190E}"/>
                </a:ext>
              </a:extLst>
            </p:cNvPr>
            <p:cNvGrpSpPr/>
            <p:nvPr/>
          </p:nvGrpSpPr>
          <p:grpSpPr>
            <a:xfrm>
              <a:off x="7130688" y="3563784"/>
              <a:ext cx="262448" cy="277000"/>
              <a:chOff x="7291195" y="4223919"/>
              <a:chExt cx="300768" cy="317443"/>
            </a:xfrm>
          </p:grpSpPr>
          <p:sp>
            <p:nvSpPr>
              <p:cNvPr id="20" name="Arc 19">
                <a:extLst>
                  <a:ext uri="{FF2B5EF4-FFF2-40B4-BE49-F238E27FC236}">
                    <a16:creationId xmlns:a16="http://schemas.microsoft.com/office/drawing/2014/main" id="{AE565EC9-56D8-6974-B9CC-C73A684BB310}"/>
                  </a:ext>
                </a:extLst>
              </p:cNvPr>
              <p:cNvSpPr/>
              <p:nvPr/>
            </p:nvSpPr>
            <p:spPr bwMode="auto">
              <a:xfrm rot="18640016">
                <a:off x="7310547" y="4266190"/>
                <a:ext cx="275172" cy="275172"/>
              </a:xfrm>
              <a:prstGeom prst="arc">
                <a:avLst/>
              </a:prstGeom>
              <a:noFill/>
              <a:ln w="19050" cap="flat" cmpd="sng" algn="ctr">
                <a:solidFill>
                  <a:schemeClr val="bg1"/>
                </a:solidFill>
                <a:prstDash val="solid"/>
                <a:round/>
                <a:headEnd type="none" w="med" len="med"/>
                <a:tailEnd type="triangle" w="sm" len="sm"/>
              </a:ln>
              <a:effectLst/>
            </p:spPr>
            <p:txBody>
              <a:bodyPr rtlCol="0" anchor="ctr"/>
              <a:lstStyle/>
              <a:p>
                <a:pPr algn="ctr"/>
                <a:endParaRPr lang="en-US"/>
              </a:p>
            </p:txBody>
          </p:sp>
          <p:sp>
            <p:nvSpPr>
              <p:cNvPr id="21" name="Arc 20">
                <a:extLst>
                  <a:ext uri="{FF2B5EF4-FFF2-40B4-BE49-F238E27FC236}">
                    <a16:creationId xmlns:a16="http://schemas.microsoft.com/office/drawing/2014/main" id="{C2ED2C8C-E061-775D-E3EC-B29863CB1576}"/>
                  </a:ext>
                </a:extLst>
              </p:cNvPr>
              <p:cNvSpPr/>
              <p:nvPr/>
            </p:nvSpPr>
            <p:spPr bwMode="auto">
              <a:xfrm rot="11201760">
                <a:off x="7316791" y="4223919"/>
                <a:ext cx="275172" cy="275172"/>
              </a:xfrm>
              <a:prstGeom prst="arc">
                <a:avLst/>
              </a:prstGeom>
              <a:noFill/>
              <a:ln w="19050" cap="flat" cmpd="sng" algn="ctr">
                <a:solidFill>
                  <a:schemeClr val="bg1"/>
                </a:solidFill>
                <a:prstDash val="solid"/>
                <a:round/>
                <a:headEnd type="none" w="med" len="med"/>
                <a:tailEnd type="triangle" w="sm" len="sm"/>
              </a:ln>
              <a:effectLst/>
            </p:spPr>
            <p:txBody>
              <a:bodyPr rtlCol="0" anchor="ctr"/>
              <a:lstStyle/>
              <a:p>
                <a:pPr algn="ctr"/>
                <a:endParaRPr lang="en-US"/>
              </a:p>
            </p:txBody>
          </p:sp>
          <p:sp>
            <p:nvSpPr>
              <p:cNvPr id="22" name="Arc 21">
                <a:extLst>
                  <a:ext uri="{FF2B5EF4-FFF2-40B4-BE49-F238E27FC236}">
                    <a16:creationId xmlns:a16="http://schemas.microsoft.com/office/drawing/2014/main" id="{0B157A0B-68E5-B87F-E150-93F2396967A3}"/>
                  </a:ext>
                </a:extLst>
              </p:cNvPr>
              <p:cNvSpPr/>
              <p:nvPr/>
            </p:nvSpPr>
            <p:spPr bwMode="auto">
              <a:xfrm rot="4391524">
                <a:off x="7291195" y="4233273"/>
                <a:ext cx="275172" cy="275172"/>
              </a:xfrm>
              <a:prstGeom prst="arc">
                <a:avLst/>
              </a:prstGeom>
              <a:noFill/>
              <a:ln w="19050" cap="flat" cmpd="sng" algn="ctr">
                <a:solidFill>
                  <a:schemeClr val="bg1"/>
                </a:solidFill>
                <a:prstDash val="solid"/>
                <a:round/>
                <a:headEnd type="none" w="med" len="med"/>
                <a:tailEnd type="triangle" w="sm" len="sm"/>
              </a:ln>
              <a:effectLst/>
            </p:spPr>
            <p:txBody>
              <a:bodyPr rtlCol="0" anchor="ctr"/>
              <a:lstStyle/>
              <a:p>
                <a:pPr algn="ctr"/>
                <a:endParaRPr lang="en-US"/>
              </a:p>
            </p:txBody>
          </p:sp>
        </p:grpSp>
      </p:grpSp>
      <p:sp>
        <p:nvSpPr>
          <p:cNvPr id="24" name="Chevron 23">
            <a:extLst>
              <a:ext uri="{FF2B5EF4-FFF2-40B4-BE49-F238E27FC236}">
                <a16:creationId xmlns:a16="http://schemas.microsoft.com/office/drawing/2014/main" id="{0CD26A0C-93D8-8339-6C68-BA026A38C86C}"/>
              </a:ext>
            </a:extLst>
          </p:cNvPr>
          <p:cNvSpPr/>
          <p:nvPr/>
        </p:nvSpPr>
        <p:spPr bwMode="auto">
          <a:xfrm flipH="1">
            <a:off x="767866" y="5927762"/>
            <a:ext cx="798733" cy="349978"/>
          </a:xfrm>
          <a:prstGeom prst="chevron">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 name="Chevron 24">
            <a:extLst>
              <a:ext uri="{FF2B5EF4-FFF2-40B4-BE49-F238E27FC236}">
                <a16:creationId xmlns:a16="http://schemas.microsoft.com/office/drawing/2014/main" id="{767324A5-A116-3B69-CB3D-BD988E33B966}"/>
              </a:ext>
            </a:extLst>
          </p:cNvPr>
          <p:cNvSpPr/>
          <p:nvPr/>
        </p:nvSpPr>
        <p:spPr bwMode="auto">
          <a:xfrm flipH="1">
            <a:off x="1477780" y="5927762"/>
            <a:ext cx="798733" cy="349978"/>
          </a:xfrm>
          <a:prstGeom prst="chevron">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 name="Chevron 25">
            <a:extLst>
              <a:ext uri="{FF2B5EF4-FFF2-40B4-BE49-F238E27FC236}">
                <a16:creationId xmlns:a16="http://schemas.microsoft.com/office/drawing/2014/main" id="{02DC58F5-855A-A6C7-A7EF-BA5AAD15B76F}"/>
              </a:ext>
            </a:extLst>
          </p:cNvPr>
          <p:cNvSpPr/>
          <p:nvPr/>
        </p:nvSpPr>
        <p:spPr bwMode="auto">
          <a:xfrm flipH="1">
            <a:off x="2187694" y="5927762"/>
            <a:ext cx="798733" cy="349978"/>
          </a:xfrm>
          <a:prstGeom prst="chevron">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7" name="Chevron 26">
            <a:extLst>
              <a:ext uri="{FF2B5EF4-FFF2-40B4-BE49-F238E27FC236}">
                <a16:creationId xmlns:a16="http://schemas.microsoft.com/office/drawing/2014/main" id="{805E3D4D-64C4-2911-FA62-6B73580B0738}"/>
              </a:ext>
            </a:extLst>
          </p:cNvPr>
          <p:cNvSpPr/>
          <p:nvPr/>
        </p:nvSpPr>
        <p:spPr bwMode="auto">
          <a:xfrm flipH="1">
            <a:off x="2897608" y="5927762"/>
            <a:ext cx="798733" cy="349978"/>
          </a:xfrm>
          <a:prstGeom prst="chevron">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8" name="Chevron 27">
            <a:extLst>
              <a:ext uri="{FF2B5EF4-FFF2-40B4-BE49-F238E27FC236}">
                <a16:creationId xmlns:a16="http://schemas.microsoft.com/office/drawing/2014/main" id="{256F0964-E3F5-7C3F-402F-8F524FDA0709}"/>
              </a:ext>
            </a:extLst>
          </p:cNvPr>
          <p:cNvSpPr/>
          <p:nvPr/>
        </p:nvSpPr>
        <p:spPr bwMode="auto">
          <a:xfrm flipH="1">
            <a:off x="3607522" y="5927762"/>
            <a:ext cx="798733" cy="349978"/>
          </a:xfrm>
          <a:prstGeom prst="chevron">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 name="Chevron 28">
            <a:extLst>
              <a:ext uri="{FF2B5EF4-FFF2-40B4-BE49-F238E27FC236}">
                <a16:creationId xmlns:a16="http://schemas.microsoft.com/office/drawing/2014/main" id="{FD741E26-511A-0CC3-9410-07B38C5C868B}"/>
              </a:ext>
            </a:extLst>
          </p:cNvPr>
          <p:cNvSpPr/>
          <p:nvPr/>
        </p:nvSpPr>
        <p:spPr bwMode="auto">
          <a:xfrm flipH="1">
            <a:off x="4317436" y="5927762"/>
            <a:ext cx="798733" cy="349978"/>
          </a:xfrm>
          <a:prstGeom prst="chevron">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0" name="Chevron 29">
            <a:extLst>
              <a:ext uri="{FF2B5EF4-FFF2-40B4-BE49-F238E27FC236}">
                <a16:creationId xmlns:a16="http://schemas.microsoft.com/office/drawing/2014/main" id="{38ED6420-DD0E-A6F3-1F2F-B686A5C50B0A}"/>
              </a:ext>
            </a:extLst>
          </p:cNvPr>
          <p:cNvSpPr/>
          <p:nvPr/>
        </p:nvSpPr>
        <p:spPr bwMode="auto">
          <a:xfrm flipH="1">
            <a:off x="5027350" y="5927762"/>
            <a:ext cx="798733" cy="349978"/>
          </a:xfrm>
          <a:prstGeom prst="chevron">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1" name="Chevron 30">
            <a:extLst>
              <a:ext uri="{FF2B5EF4-FFF2-40B4-BE49-F238E27FC236}">
                <a16:creationId xmlns:a16="http://schemas.microsoft.com/office/drawing/2014/main" id="{EB2C0B19-E645-C60C-87AE-A52B2F483A2D}"/>
              </a:ext>
            </a:extLst>
          </p:cNvPr>
          <p:cNvSpPr/>
          <p:nvPr/>
        </p:nvSpPr>
        <p:spPr bwMode="auto">
          <a:xfrm rot="10800000" flipH="1">
            <a:off x="717550" y="5052275"/>
            <a:ext cx="798733" cy="349978"/>
          </a:xfrm>
          <a:prstGeom prst="chevron">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2" name="Chevron 31">
            <a:extLst>
              <a:ext uri="{FF2B5EF4-FFF2-40B4-BE49-F238E27FC236}">
                <a16:creationId xmlns:a16="http://schemas.microsoft.com/office/drawing/2014/main" id="{E4A164AF-A64B-A6A0-C7E1-97F9A861E091}"/>
              </a:ext>
            </a:extLst>
          </p:cNvPr>
          <p:cNvSpPr/>
          <p:nvPr/>
        </p:nvSpPr>
        <p:spPr bwMode="auto">
          <a:xfrm rot="10800000" flipH="1">
            <a:off x="1427464" y="5052275"/>
            <a:ext cx="798733" cy="349978"/>
          </a:xfrm>
          <a:prstGeom prst="chevron">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3" name="Chevron 32">
            <a:extLst>
              <a:ext uri="{FF2B5EF4-FFF2-40B4-BE49-F238E27FC236}">
                <a16:creationId xmlns:a16="http://schemas.microsoft.com/office/drawing/2014/main" id="{7A2A8A51-1227-86DB-1ED5-AD9C140B6FF4}"/>
              </a:ext>
            </a:extLst>
          </p:cNvPr>
          <p:cNvSpPr/>
          <p:nvPr/>
        </p:nvSpPr>
        <p:spPr bwMode="auto">
          <a:xfrm rot="10800000" flipH="1">
            <a:off x="2137378" y="5052275"/>
            <a:ext cx="798733" cy="349978"/>
          </a:xfrm>
          <a:prstGeom prst="chevron">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4" name="Chevron 33">
            <a:extLst>
              <a:ext uri="{FF2B5EF4-FFF2-40B4-BE49-F238E27FC236}">
                <a16:creationId xmlns:a16="http://schemas.microsoft.com/office/drawing/2014/main" id="{48D874EA-D27A-F319-8DA5-3D037EA8B934}"/>
              </a:ext>
            </a:extLst>
          </p:cNvPr>
          <p:cNvSpPr/>
          <p:nvPr/>
        </p:nvSpPr>
        <p:spPr bwMode="auto">
          <a:xfrm rot="10800000" flipH="1">
            <a:off x="2847292" y="5052275"/>
            <a:ext cx="798733" cy="349978"/>
          </a:xfrm>
          <a:prstGeom prst="chevron">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5" name="Chevron 34">
            <a:extLst>
              <a:ext uri="{FF2B5EF4-FFF2-40B4-BE49-F238E27FC236}">
                <a16:creationId xmlns:a16="http://schemas.microsoft.com/office/drawing/2014/main" id="{645BAE5D-A036-AE93-4F9E-8A1A79AD95C3}"/>
              </a:ext>
            </a:extLst>
          </p:cNvPr>
          <p:cNvSpPr/>
          <p:nvPr/>
        </p:nvSpPr>
        <p:spPr bwMode="auto">
          <a:xfrm rot="10800000" flipH="1">
            <a:off x="3557206" y="5052275"/>
            <a:ext cx="798733" cy="349978"/>
          </a:xfrm>
          <a:prstGeom prst="chevron">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6" name="Chevron 35">
            <a:extLst>
              <a:ext uri="{FF2B5EF4-FFF2-40B4-BE49-F238E27FC236}">
                <a16:creationId xmlns:a16="http://schemas.microsoft.com/office/drawing/2014/main" id="{E4D1D3BF-0A6E-8EA8-44D3-655617541E52}"/>
              </a:ext>
            </a:extLst>
          </p:cNvPr>
          <p:cNvSpPr/>
          <p:nvPr/>
        </p:nvSpPr>
        <p:spPr bwMode="auto">
          <a:xfrm rot="10800000" flipH="1">
            <a:off x="4267120" y="5052275"/>
            <a:ext cx="798733" cy="349978"/>
          </a:xfrm>
          <a:prstGeom prst="chevron">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7" name="Chevron 36">
            <a:extLst>
              <a:ext uri="{FF2B5EF4-FFF2-40B4-BE49-F238E27FC236}">
                <a16:creationId xmlns:a16="http://schemas.microsoft.com/office/drawing/2014/main" id="{B62999F6-BBF6-F50B-92CD-B16584C1ABCB}"/>
              </a:ext>
            </a:extLst>
          </p:cNvPr>
          <p:cNvSpPr/>
          <p:nvPr/>
        </p:nvSpPr>
        <p:spPr bwMode="auto">
          <a:xfrm rot="10800000" flipH="1">
            <a:off x="4977034" y="5052275"/>
            <a:ext cx="798733" cy="349978"/>
          </a:xfrm>
          <a:prstGeom prst="chevron">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8" name="TextBox 37">
            <a:extLst>
              <a:ext uri="{FF2B5EF4-FFF2-40B4-BE49-F238E27FC236}">
                <a16:creationId xmlns:a16="http://schemas.microsoft.com/office/drawing/2014/main" id="{4CE1CD64-9ECE-6D6A-522D-2134B32B019C}"/>
              </a:ext>
            </a:extLst>
          </p:cNvPr>
          <p:cNvSpPr txBox="1"/>
          <p:nvPr/>
        </p:nvSpPr>
        <p:spPr bwMode="auto">
          <a:xfrm>
            <a:off x="818132" y="5066651"/>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latin typeface="Calibri" panose="020F0502020204030204" pitchFamily="34" charset="0"/>
              </a:rPr>
              <a:t>DAY 1</a:t>
            </a:r>
          </a:p>
        </p:txBody>
      </p:sp>
      <p:sp>
        <p:nvSpPr>
          <p:cNvPr id="39" name="TextBox 38">
            <a:extLst>
              <a:ext uri="{FF2B5EF4-FFF2-40B4-BE49-F238E27FC236}">
                <a16:creationId xmlns:a16="http://schemas.microsoft.com/office/drawing/2014/main" id="{86F09B47-13DF-9E59-2FC4-FE45867F5CB6}"/>
              </a:ext>
            </a:extLst>
          </p:cNvPr>
          <p:cNvSpPr txBox="1"/>
          <p:nvPr/>
        </p:nvSpPr>
        <p:spPr bwMode="auto">
          <a:xfrm>
            <a:off x="1532542" y="5066651"/>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latin typeface="Calibri" panose="020F0502020204030204" pitchFamily="34" charset="0"/>
              </a:rPr>
              <a:t>DAY 2</a:t>
            </a:r>
          </a:p>
        </p:txBody>
      </p:sp>
      <p:sp>
        <p:nvSpPr>
          <p:cNvPr id="40" name="TextBox 39">
            <a:extLst>
              <a:ext uri="{FF2B5EF4-FFF2-40B4-BE49-F238E27FC236}">
                <a16:creationId xmlns:a16="http://schemas.microsoft.com/office/drawing/2014/main" id="{2C5E5569-A166-BC3B-663F-CF8303D23F6F}"/>
              </a:ext>
            </a:extLst>
          </p:cNvPr>
          <p:cNvSpPr txBox="1"/>
          <p:nvPr/>
        </p:nvSpPr>
        <p:spPr bwMode="auto">
          <a:xfrm>
            <a:off x="2246952" y="5066651"/>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latin typeface="Calibri" panose="020F0502020204030204" pitchFamily="34" charset="0"/>
              </a:rPr>
              <a:t>DAY 3</a:t>
            </a:r>
          </a:p>
        </p:txBody>
      </p:sp>
      <p:sp>
        <p:nvSpPr>
          <p:cNvPr id="41" name="TextBox 40">
            <a:extLst>
              <a:ext uri="{FF2B5EF4-FFF2-40B4-BE49-F238E27FC236}">
                <a16:creationId xmlns:a16="http://schemas.microsoft.com/office/drawing/2014/main" id="{535DAD92-8B61-7A20-538B-9E0DBCCEBF90}"/>
              </a:ext>
            </a:extLst>
          </p:cNvPr>
          <p:cNvSpPr txBox="1"/>
          <p:nvPr/>
        </p:nvSpPr>
        <p:spPr bwMode="auto">
          <a:xfrm>
            <a:off x="2961362" y="5066651"/>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latin typeface="Calibri" panose="020F0502020204030204" pitchFamily="34" charset="0"/>
              </a:rPr>
              <a:t>DAY 4</a:t>
            </a:r>
          </a:p>
        </p:txBody>
      </p:sp>
      <p:sp>
        <p:nvSpPr>
          <p:cNvPr id="42" name="TextBox 41">
            <a:extLst>
              <a:ext uri="{FF2B5EF4-FFF2-40B4-BE49-F238E27FC236}">
                <a16:creationId xmlns:a16="http://schemas.microsoft.com/office/drawing/2014/main" id="{50A14449-127A-9E0B-06A2-38A52B341FC3}"/>
              </a:ext>
            </a:extLst>
          </p:cNvPr>
          <p:cNvSpPr txBox="1"/>
          <p:nvPr/>
        </p:nvSpPr>
        <p:spPr bwMode="auto">
          <a:xfrm>
            <a:off x="3675772" y="5066651"/>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latin typeface="Calibri" panose="020F0502020204030204" pitchFamily="34" charset="0"/>
              </a:rPr>
              <a:t>DAY 5</a:t>
            </a:r>
          </a:p>
        </p:txBody>
      </p:sp>
      <p:sp>
        <p:nvSpPr>
          <p:cNvPr id="43" name="TextBox 42">
            <a:extLst>
              <a:ext uri="{FF2B5EF4-FFF2-40B4-BE49-F238E27FC236}">
                <a16:creationId xmlns:a16="http://schemas.microsoft.com/office/drawing/2014/main" id="{B2ECE11C-4101-B50F-8741-085F0CC2E0E3}"/>
              </a:ext>
            </a:extLst>
          </p:cNvPr>
          <p:cNvSpPr txBox="1"/>
          <p:nvPr/>
        </p:nvSpPr>
        <p:spPr bwMode="auto">
          <a:xfrm>
            <a:off x="4390182" y="5066651"/>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latin typeface="Calibri" panose="020F0502020204030204" pitchFamily="34" charset="0"/>
              </a:rPr>
              <a:t>DAY 6</a:t>
            </a:r>
          </a:p>
        </p:txBody>
      </p:sp>
      <p:sp>
        <p:nvSpPr>
          <p:cNvPr id="44" name="TextBox 43">
            <a:extLst>
              <a:ext uri="{FF2B5EF4-FFF2-40B4-BE49-F238E27FC236}">
                <a16:creationId xmlns:a16="http://schemas.microsoft.com/office/drawing/2014/main" id="{27130BB4-B524-5ED0-2781-B7B26D59BBB8}"/>
              </a:ext>
            </a:extLst>
          </p:cNvPr>
          <p:cNvSpPr txBox="1"/>
          <p:nvPr/>
        </p:nvSpPr>
        <p:spPr bwMode="auto">
          <a:xfrm>
            <a:off x="5104594" y="5066651"/>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latin typeface="Calibri" panose="020F0502020204030204" pitchFamily="34" charset="0"/>
              </a:rPr>
              <a:t>DAY 7</a:t>
            </a:r>
          </a:p>
        </p:txBody>
      </p:sp>
      <p:sp>
        <p:nvSpPr>
          <p:cNvPr id="45" name="TextBox 44">
            <a:extLst>
              <a:ext uri="{FF2B5EF4-FFF2-40B4-BE49-F238E27FC236}">
                <a16:creationId xmlns:a16="http://schemas.microsoft.com/office/drawing/2014/main" id="{50B7D93E-78AB-9169-5E9B-86653EC3D358}"/>
              </a:ext>
            </a:extLst>
          </p:cNvPr>
          <p:cNvSpPr txBox="1"/>
          <p:nvPr/>
        </p:nvSpPr>
        <p:spPr bwMode="auto">
          <a:xfrm>
            <a:off x="800699" y="5953989"/>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latin typeface="Calibri" panose="020F0502020204030204" pitchFamily="34" charset="0"/>
              </a:rPr>
              <a:t>DAY 7</a:t>
            </a:r>
          </a:p>
        </p:txBody>
      </p:sp>
      <p:sp>
        <p:nvSpPr>
          <p:cNvPr id="46" name="TextBox 45">
            <a:extLst>
              <a:ext uri="{FF2B5EF4-FFF2-40B4-BE49-F238E27FC236}">
                <a16:creationId xmlns:a16="http://schemas.microsoft.com/office/drawing/2014/main" id="{B32D8469-22F0-A1AE-8D9D-278411C5AF2E}"/>
              </a:ext>
            </a:extLst>
          </p:cNvPr>
          <p:cNvSpPr txBox="1"/>
          <p:nvPr/>
        </p:nvSpPr>
        <p:spPr bwMode="auto">
          <a:xfrm>
            <a:off x="1515109" y="5953989"/>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latin typeface="Calibri" panose="020F0502020204030204" pitchFamily="34" charset="0"/>
              </a:rPr>
              <a:t>DAY 6</a:t>
            </a:r>
          </a:p>
        </p:txBody>
      </p:sp>
      <p:sp>
        <p:nvSpPr>
          <p:cNvPr id="47" name="TextBox 46">
            <a:extLst>
              <a:ext uri="{FF2B5EF4-FFF2-40B4-BE49-F238E27FC236}">
                <a16:creationId xmlns:a16="http://schemas.microsoft.com/office/drawing/2014/main" id="{095AC2AE-C969-0484-9E2B-7F7254765CAC}"/>
              </a:ext>
            </a:extLst>
          </p:cNvPr>
          <p:cNvSpPr txBox="1"/>
          <p:nvPr/>
        </p:nvSpPr>
        <p:spPr bwMode="auto">
          <a:xfrm>
            <a:off x="2229519" y="5953989"/>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latin typeface="Calibri" panose="020F0502020204030204" pitchFamily="34" charset="0"/>
              </a:rPr>
              <a:t>DAY 5</a:t>
            </a:r>
          </a:p>
        </p:txBody>
      </p:sp>
      <p:sp>
        <p:nvSpPr>
          <p:cNvPr id="48" name="TextBox 47">
            <a:extLst>
              <a:ext uri="{FF2B5EF4-FFF2-40B4-BE49-F238E27FC236}">
                <a16:creationId xmlns:a16="http://schemas.microsoft.com/office/drawing/2014/main" id="{6C9F3358-B3EA-3993-AADF-DB1AFFE4071A}"/>
              </a:ext>
            </a:extLst>
          </p:cNvPr>
          <p:cNvSpPr txBox="1"/>
          <p:nvPr/>
        </p:nvSpPr>
        <p:spPr bwMode="auto">
          <a:xfrm>
            <a:off x="2943929" y="5953989"/>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latin typeface="Calibri" panose="020F0502020204030204" pitchFamily="34" charset="0"/>
              </a:rPr>
              <a:t>DAY 4</a:t>
            </a:r>
          </a:p>
        </p:txBody>
      </p:sp>
      <p:sp>
        <p:nvSpPr>
          <p:cNvPr id="49" name="TextBox 48">
            <a:extLst>
              <a:ext uri="{FF2B5EF4-FFF2-40B4-BE49-F238E27FC236}">
                <a16:creationId xmlns:a16="http://schemas.microsoft.com/office/drawing/2014/main" id="{C8BC157A-91DD-8F1D-6382-01FADA04964C}"/>
              </a:ext>
            </a:extLst>
          </p:cNvPr>
          <p:cNvSpPr txBox="1"/>
          <p:nvPr/>
        </p:nvSpPr>
        <p:spPr bwMode="auto">
          <a:xfrm>
            <a:off x="3658339" y="5953989"/>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latin typeface="Calibri" panose="020F0502020204030204" pitchFamily="34" charset="0"/>
              </a:rPr>
              <a:t>DAY 3</a:t>
            </a:r>
          </a:p>
        </p:txBody>
      </p:sp>
      <p:sp>
        <p:nvSpPr>
          <p:cNvPr id="50" name="TextBox 49">
            <a:extLst>
              <a:ext uri="{FF2B5EF4-FFF2-40B4-BE49-F238E27FC236}">
                <a16:creationId xmlns:a16="http://schemas.microsoft.com/office/drawing/2014/main" id="{E9F40BA9-2395-BB88-5806-FB76A1FE4ECA}"/>
              </a:ext>
            </a:extLst>
          </p:cNvPr>
          <p:cNvSpPr txBox="1"/>
          <p:nvPr/>
        </p:nvSpPr>
        <p:spPr bwMode="auto">
          <a:xfrm>
            <a:off x="4372749" y="5953989"/>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latin typeface="Calibri" panose="020F0502020204030204" pitchFamily="34" charset="0"/>
              </a:rPr>
              <a:t>DAY 2</a:t>
            </a:r>
          </a:p>
        </p:txBody>
      </p:sp>
      <p:sp>
        <p:nvSpPr>
          <p:cNvPr id="51" name="TextBox 50">
            <a:extLst>
              <a:ext uri="{FF2B5EF4-FFF2-40B4-BE49-F238E27FC236}">
                <a16:creationId xmlns:a16="http://schemas.microsoft.com/office/drawing/2014/main" id="{3E29B4FC-13CB-7186-2136-98E56E12E3CF}"/>
              </a:ext>
            </a:extLst>
          </p:cNvPr>
          <p:cNvSpPr txBox="1"/>
          <p:nvPr/>
        </p:nvSpPr>
        <p:spPr bwMode="auto">
          <a:xfrm>
            <a:off x="5087161" y="5953989"/>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latin typeface="Calibri" panose="020F0502020204030204" pitchFamily="34" charset="0"/>
              </a:rPr>
              <a:t>DAY 1</a:t>
            </a:r>
          </a:p>
        </p:txBody>
      </p:sp>
      <p:grpSp>
        <p:nvGrpSpPr>
          <p:cNvPr id="82" name="Group 81">
            <a:extLst>
              <a:ext uri="{FF2B5EF4-FFF2-40B4-BE49-F238E27FC236}">
                <a16:creationId xmlns:a16="http://schemas.microsoft.com/office/drawing/2014/main" id="{DD223456-F7E8-5D58-B44B-5109B0F9E896}"/>
              </a:ext>
            </a:extLst>
          </p:cNvPr>
          <p:cNvGrpSpPr/>
          <p:nvPr/>
        </p:nvGrpSpPr>
        <p:grpSpPr>
          <a:xfrm>
            <a:off x="949615" y="5510308"/>
            <a:ext cx="4426785" cy="405879"/>
            <a:chOff x="1101526" y="5510308"/>
            <a:chExt cx="4426785" cy="405879"/>
          </a:xfrm>
        </p:grpSpPr>
        <p:cxnSp>
          <p:nvCxnSpPr>
            <p:cNvPr id="53" name="Straight Arrow Connector 52">
              <a:extLst>
                <a:ext uri="{FF2B5EF4-FFF2-40B4-BE49-F238E27FC236}">
                  <a16:creationId xmlns:a16="http://schemas.microsoft.com/office/drawing/2014/main" id="{97C584C7-6B1D-B154-2F1B-1747CB2A5FEB}"/>
                </a:ext>
              </a:extLst>
            </p:cNvPr>
            <p:cNvCxnSpPr>
              <a:cxnSpLocks/>
            </p:cNvCxnSpPr>
            <p:nvPr/>
          </p:nvCxnSpPr>
          <p:spPr bwMode="auto">
            <a:xfrm>
              <a:off x="1203767" y="5648445"/>
              <a:ext cx="0" cy="267742"/>
            </a:xfrm>
            <a:prstGeom prst="straightConnector1">
              <a:avLst/>
            </a:prstGeom>
            <a:noFill/>
            <a:ln w="28575" cap="flat" cmpd="sng" algn="ctr">
              <a:solidFill>
                <a:schemeClr val="bg1"/>
              </a:solidFill>
              <a:prstDash val="solid"/>
              <a:round/>
              <a:headEnd type="none" w="med" len="med"/>
              <a:tailEnd type="triangle"/>
            </a:ln>
            <a:effectLst/>
          </p:spPr>
        </p:cxnSp>
        <p:cxnSp>
          <p:nvCxnSpPr>
            <p:cNvPr id="54" name="Straight Arrow Connector 53">
              <a:extLst>
                <a:ext uri="{FF2B5EF4-FFF2-40B4-BE49-F238E27FC236}">
                  <a16:creationId xmlns:a16="http://schemas.microsoft.com/office/drawing/2014/main" id="{85ABA44C-EA80-2C58-3658-505720D3C6CB}"/>
                </a:ext>
              </a:extLst>
            </p:cNvPr>
            <p:cNvCxnSpPr>
              <a:cxnSpLocks/>
            </p:cNvCxnSpPr>
            <p:nvPr/>
          </p:nvCxnSpPr>
          <p:spPr bwMode="auto">
            <a:xfrm>
              <a:off x="1911430" y="5648445"/>
              <a:ext cx="0" cy="267742"/>
            </a:xfrm>
            <a:prstGeom prst="straightConnector1">
              <a:avLst/>
            </a:prstGeom>
            <a:noFill/>
            <a:ln w="28575" cap="flat" cmpd="sng" algn="ctr">
              <a:solidFill>
                <a:schemeClr val="bg1"/>
              </a:solidFill>
              <a:prstDash val="solid"/>
              <a:round/>
              <a:headEnd type="none" w="med" len="med"/>
              <a:tailEnd type="triangle"/>
            </a:ln>
            <a:effectLst/>
          </p:spPr>
        </p:cxnSp>
        <p:cxnSp>
          <p:nvCxnSpPr>
            <p:cNvPr id="55" name="Straight Arrow Connector 54">
              <a:extLst>
                <a:ext uri="{FF2B5EF4-FFF2-40B4-BE49-F238E27FC236}">
                  <a16:creationId xmlns:a16="http://schemas.microsoft.com/office/drawing/2014/main" id="{BC258A03-C008-97A9-9240-E0FADF7558AD}"/>
                </a:ext>
              </a:extLst>
            </p:cNvPr>
            <p:cNvCxnSpPr>
              <a:cxnSpLocks/>
            </p:cNvCxnSpPr>
            <p:nvPr/>
          </p:nvCxnSpPr>
          <p:spPr bwMode="auto">
            <a:xfrm>
              <a:off x="2619093" y="5648445"/>
              <a:ext cx="0" cy="267742"/>
            </a:xfrm>
            <a:prstGeom prst="straightConnector1">
              <a:avLst/>
            </a:prstGeom>
            <a:noFill/>
            <a:ln w="28575" cap="flat" cmpd="sng" algn="ctr">
              <a:solidFill>
                <a:schemeClr val="bg1"/>
              </a:solidFill>
              <a:prstDash val="solid"/>
              <a:round/>
              <a:headEnd type="none" w="med" len="med"/>
              <a:tailEnd type="triangle"/>
            </a:ln>
            <a:effectLst/>
          </p:spPr>
        </p:cxnSp>
        <p:cxnSp>
          <p:nvCxnSpPr>
            <p:cNvPr id="56" name="Straight Arrow Connector 55">
              <a:extLst>
                <a:ext uri="{FF2B5EF4-FFF2-40B4-BE49-F238E27FC236}">
                  <a16:creationId xmlns:a16="http://schemas.microsoft.com/office/drawing/2014/main" id="{D4EFFA5A-0526-0151-226A-8965942CA9F5}"/>
                </a:ext>
              </a:extLst>
            </p:cNvPr>
            <p:cNvCxnSpPr>
              <a:cxnSpLocks/>
            </p:cNvCxnSpPr>
            <p:nvPr/>
          </p:nvCxnSpPr>
          <p:spPr bwMode="auto">
            <a:xfrm>
              <a:off x="3326756" y="5648445"/>
              <a:ext cx="0" cy="267742"/>
            </a:xfrm>
            <a:prstGeom prst="straightConnector1">
              <a:avLst/>
            </a:prstGeom>
            <a:noFill/>
            <a:ln w="28575" cap="flat" cmpd="sng" algn="ctr">
              <a:solidFill>
                <a:schemeClr val="bg1"/>
              </a:solidFill>
              <a:prstDash val="solid"/>
              <a:round/>
              <a:headEnd type="none" w="med" len="med"/>
              <a:tailEnd type="triangle"/>
            </a:ln>
            <a:effectLst/>
          </p:spPr>
        </p:cxnSp>
        <p:cxnSp>
          <p:nvCxnSpPr>
            <p:cNvPr id="57" name="Straight Arrow Connector 56">
              <a:extLst>
                <a:ext uri="{FF2B5EF4-FFF2-40B4-BE49-F238E27FC236}">
                  <a16:creationId xmlns:a16="http://schemas.microsoft.com/office/drawing/2014/main" id="{3EFD7966-C966-33B8-4A22-D2A1DF9ABDF6}"/>
                </a:ext>
              </a:extLst>
            </p:cNvPr>
            <p:cNvCxnSpPr>
              <a:cxnSpLocks/>
            </p:cNvCxnSpPr>
            <p:nvPr/>
          </p:nvCxnSpPr>
          <p:spPr bwMode="auto">
            <a:xfrm>
              <a:off x="4034419" y="5648445"/>
              <a:ext cx="0" cy="267742"/>
            </a:xfrm>
            <a:prstGeom prst="straightConnector1">
              <a:avLst/>
            </a:prstGeom>
            <a:noFill/>
            <a:ln w="28575" cap="flat" cmpd="sng" algn="ctr">
              <a:solidFill>
                <a:schemeClr val="bg1"/>
              </a:solidFill>
              <a:prstDash val="solid"/>
              <a:round/>
              <a:headEnd type="none" w="med" len="med"/>
              <a:tailEnd type="triangle"/>
            </a:ln>
            <a:effectLst/>
          </p:spPr>
        </p:cxnSp>
        <p:cxnSp>
          <p:nvCxnSpPr>
            <p:cNvPr id="58" name="Straight Arrow Connector 57">
              <a:extLst>
                <a:ext uri="{FF2B5EF4-FFF2-40B4-BE49-F238E27FC236}">
                  <a16:creationId xmlns:a16="http://schemas.microsoft.com/office/drawing/2014/main" id="{D0C3A8E0-CF67-0D15-EE1A-D7A90CDF7D5D}"/>
                </a:ext>
              </a:extLst>
            </p:cNvPr>
            <p:cNvCxnSpPr>
              <a:cxnSpLocks/>
            </p:cNvCxnSpPr>
            <p:nvPr/>
          </p:nvCxnSpPr>
          <p:spPr bwMode="auto">
            <a:xfrm>
              <a:off x="5449747" y="5648445"/>
              <a:ext cx="0" cy="267742"/>
            </a:xfrm>
            <a:prstGeom prst="straightConnector1">
              <a:avLst/>
            </a:prstGeom>
            <a:noFill/>
            <a:ln w="28575" cap="flat" cmpd="sng" algn="ctr">
              <a:solidFill>
                <a:schemeClr val="bg1"/>
              </a:solidFill>
              <a:prstDash val="solid"/>
              <a:round/>
              <a:headEnd type="none" w="med" len="med"/>
              <a:tailEnd type="triangle"/>
            </a:ln>
            <a:effectLst/>
          </p:spPr>
        </p:cxnSp>
        <p:cxnSp>
          <p:nvCxnSpPr>
            <p:cNvPr id="59" name="Straight Arrow Connector 58">
              <a:extLst>
                <a:ext uri="{FF2B5EF4-FFF2-40B4-BE49-F238E27FC236}">
                  <a16:creationId xmlns:a16="http://schemas.microsoft.com/office/drawing/2014/main" id="{11A682AE-C9E1-2E30-598C-EEAF0A60C298}"/>
                </a:ext>
              </a:extLst>
            </p:cNvPr>
            <p:cNvCxnSpPr>
              <a:cxnSpLocks/>
            </p:cNvCxnSpPr>
            <p:nvPr/>
          </p:nvCxnSpPr>
          <p:spPr bwMode="auto">
            <a:xfrm>
              <a:off x="4742082" y="5648445"/>
              <a:ext cx="0" cy="267742"/>
            </a:xfrm>
            <a:prstGeom prst="straightConnector1">
              <a:avLst/>
            </a:prstGeom>
            <a:noFill/>
            <a:ln w="28575" cap="flat" cmpd="sng" algn="ctr">
              <a:solidFill>
                <a:schemeClr val="bg1"/>
              </a:solidFill>
              <a:prstDash val="solid"/>
              <a:round/>
              <a:headEnd type="none" w="med" len="med"/>
              <a:tailEnd type="triangle"/>
            </a:ln>
            <a:effectLst/>
          </p:spPr>
        </p:cxnSp>
        <p:sp>
          <p:nvSpPr>
            <p:cNvPr id="60" name="Rounded Rectangle 59">
              <a:extLst>
                <a:ext uri="{FF2B5EF4-FFF2-40B4-BE49-F238E27FC236}">
                  <a16:creationId xmlns:a16="http://schemas.microsoft.com/office/drawing/2014/main" id="{1340FF07-AEA6-C008-FB3A-65F69FD389AB}"/>
                </a:ext>
              </a:extLst>
            </p:cNvPr>
            <p:cNvSpPr/>
            <p:nvPr/>
          </p:nvSpPr>
          <p:spPr bwMode="auto">
            <a:xfrm rot="3079563">
              <a:off x="1148030" y="5463804"/>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1" name="Rounded Rectangle 60">
              <a:extLst>
                <a:ext uri="{FF2B5EF4-FFF2-40B4-BE49-F238E27FC236}">
                  <a16:creationId xmlns:a16="http://schemas.microsoft.com/office/drawing/2014/main" id="{3F7EEEBA-35E3-21B5-06A2-35E411E90B39}"/>
                </a:ext>
              </a:extLst>
            </p:cNvPr>
            <p:cNvSpPr/>
            <p:nvPr/>
          </p:nvSpPr>
          <p:spPr bwMode="auto">
            <a:xfrm rot="3079563">
              <a:off x="1853416" y="5463804"/>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2" name="Rounded Rectangle 61">
              <a:extLst>
                <a:ext uri="{FF2B5EF4-FFF2-40B4-BE49-F238E27FC236}">
                  <a16:creationId xmlns:a16="http://schemas.microsoft.com/office/drawing/2014/main" id="{E4D17A89-4CD4-7530-818F-60D580D88C0B}"/>
                </a:ext>
              </a:extLst>
            </p:cNvPr>
            <p:cNvSpPr/>
            <p:nvPr/>
          </p:nvSpPr>
          <p:spPr bwMode="auto">
            <a:xfrm rot="3079563">
              <a:off x="2558802" y="5463804"/>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3" name="Rounded Rectangle 62">
              <a:extLst>
                <a:ext uri="{FF2B5EF4-FFF2-40B4-BE49-F238E27FC236}">
                  <a16:creationId xmlns:a16="http://schemas.microsoft.com/office/drawing/2014/main" id="{DF5CC77E-3BAC-298B-7EDC-CE1042D1E880}"/>
                </a:ext>
              </a:extLst>
            </p:cNvPr>
            <p:cNvSpPr/>
            <p:nvPr/>
          </p:nvSpPr>
          <p:spPr bwMode="auto">
            <a:xfrm rot="3079563">
              <a:off x="3264188" y="5463804"/>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4" name="Rounded Rectangle 63">
              <a:extLst>
                <a:ext uri="{FF2B5EF4-FFF2-40B4-BE49-F238E27FC236}">
                  <a16:creationId xmlns:a16="http://schemas.microsoft.com/office/drawing/2014/main" id="{626EA27B-36A5-DFA6-CC01-33B4D64336CB}"/>
                </a:ext>
              </a:extLst>
            </p:cNvPr>
            <p:cNvSpPr/>
            <p:nvPr/>
          </p:nvSpPr>
          <p:spPr bwMode="auto">
            <a:xfrm rot="3079563">
              <a:off x="5380348" y="5463804"/>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5" name="Rounded Rectangle 64">
              <a:extLst>
                <a:ext uri="{FF2B5EF4-FFF2-40B4-BE49-F238E27FC236}">
                  <a16:creationId xmlns:a16="http://schemas.microsoft.com/office/drawing/2014/main" id="{82C60762-2464-F184-1A16-CA6A02938590}"/>
                </a:ext>
              </a:extLst>
            </p:cNvPr>
            <p:cNvSpPr/>
            <p:nvPr/>
          </p:nvSpPr>
          <p:spPr bwMode="auto">
            <a:xfrm rot="3079563">
              <a:off x="3969574" y="5463804"/>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6" name="Rounded Rectangle 65">
              <a:extLst>
                <a:ext uri="{FF2B5EF4-FFF2-40B4-BE49-F238E27FC236}">
                  <a16:creationId xmlns:a16="http://schemas.microsoft.com/office/drawing/2014/main" id="{C4FF2F02-5664-2C94-8C2B-22EBDC46AA14}"/>
                </a:ext>
              </a:extLst>
            </p:cNvPr>
            <p:cNvSpPr/>
            <p:nvPr/>
          </p:nvSpPr>
          <p:spPr bwMode="auto">
            <a:xfrm rot="3079563">
              <a:off x="4674960" y="5463804"/>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81" name="Group 80">
            <a:extLst>
              <a:ext uri="{FF2B5EF4-FFF2-40B4-BE49-F238E27FC236}">
                <a16:creationId xmlns:a16="http://schemas.microsoft.com/office/drawing/2014/main" id="{45E8F4FF-F826-C023-122B-53115BB379AD}"/>
              </a:ext>
            </a:extLst>
          </p:cNvPr>
          <p:cNvGrpSpPr/>
          <p:nvPr/>
        </p:nvGrpSpPr>
        <p:grpSpPr>
          <a:xfrm>
            <a:off x="949615" y="4617186"/>
            <a:ext cx="4426785" cy="405879"/>
            <a:chOff x="1253926" y="5662708"/>
            <a:chExt cx="4426785" cy="405879"/>
          </a:xfrm>
        </p:grpSpPr>
        <p:cxnSp>
          <p:nvCxnSpPr>
            <p:cNvPr id="67" name="Straight Arrow Connector 66">
              <a:extLst>
                <a:ext uri="{FF2B5EF4-FFF2-40B4-BE49-F238E27FC236}">
                  <a16:creationId xmlns:a16="http://schemas.microsoft.com/office/drawing/2014/main" id="{51C0DF77-C2A8-0171-C132-D5ED760058BF}"/>
                </a:ext>
              </a:extLst>
            </p:cNvPr>
            <p:cNvCxnSpPr>
              <a:cxnSpLocks/>
            </p:cNvCxnSpPr>
            <p:nvPr/>
          </p:nvCxnSpPr>
          <p:spPr bwMode="auto">
            <a:xfrm>
              <a:off x="1356167" y="5800845"/>
              <a:ext cx="0" cy="267742"/>
            </a:xfrm>
            <a:prstGeom prst="straightConnector1">
              <a:avLst/>
            </a:prstGeom>
            <a:noFill/>
            <a:ln w="28575" cap="flat" cmpd="sng" algn="ctr">
              <a:solidFill>
                <a:schemeClr val="bg1"/>
              </a:solidFill>
              <a:prstDash val="solid"/>
              <a:round/>
              <a:headEnd type="none" w="med" len="med"/>
              <a:tailEnd type="triangle"/>
            </a:ln>
            <a:effectLst/>
          </p:spPr>
        </p:cxnSp>
        <p:cxnSp>
          <p:nvCxnSpPr>
            <p:cNvPr id="68" name="Straight Arrow Connector 67">
              <a:extLst>
                <a:ext uri="{FF2B5EF4-FFF2-40B4-BE49-F238E27FC236}">
                  <a16:creationId xmlns:a16="http://schemas.microsoft.com/office/drawing/2014/main" id="{55BD93E9-E45A-FC87-1935-A3E876B6D709}"/>
                </a:ext>
              </a:extLst>
            </p:cNvPr>
            <p:cNvCxnSpPr>
              <a:cxnSpLocks/>
            </p:cNvCxnSpPr>
            <p:nvPr/>
          </p:nvCxnSpPr>
          <p:spPr bwMode="auto">
            <a:xfrm>
              <a:off x="2063830" y="5800845"/>
              <a:ext cx="0" cy="267742"/>
            </a:xfrm>
            <a:prstGeom prst="straightConnector1">
              <a:avLst/>
            </a:prstGeom>
            <a:noFill/>
            <a:ln w="28575" cap="flat" cmpd="sng" algn="ctr">
              <a:solidFill>
                <a:schemeClr val="bg1"/>
              </a:solidFill>
              <a:prstDash val="solid"/>
              <a:round/>
              <a:headEnd type="none" w="med" len="med"/>
              <a:tailEnd type="triangle"/>
            </a:ln>
            <a:effectLst/>
          </p:spPr>
        </p:cxnSp>
        <p:cxnSp>
          <p:nvCxnSpPr>
            <p:cNvPr id="69" name="Straight Arrow Connector 68">
              <a:extLst>
                <a:ext uri="{FF2B5EF4-FFF2-40B4-BE49-F238E27FC236}">
                  <a16:creationId xmlns:a16="http://schemas.microsoft.com/office/drawing/2014/main" id="{47631CA2-27C5-CA82-86DF-7AC7EB55DB30}"/>
                </a:ext>
              </a:extLst>
            </p:cNvPr>
            <p:cNvCxnSpPr>
              <a:cxnSpLocks/>
            </p:cNvCxnSpPr>
            <p:nvPr/>
          </p:nvCxnSpPr>
          <p:spPr bwMode="auto">
            <a:xfrm>
              <a:off x="2771493" y="5800845"/>
              <a:ext cx="0" cy="267742"/>
            </a:xfrm>
            <a:prstGeom prst="straightConnector1">
              <a:avLst/>
            </a:prstGeom>
            <a:noFill/>
            <a:ln w="28575" cap="flat" cmpd="sng" algn="ctr">
              <a:solidFill>
                <a:schemeClr val="bg1"/>
              </a:solidFill>
              <a:prstDash val="solid"/>
              <a:round/>
              <a:headEnd type="none" w="med" len="med"/>
              <a:tailEnd type="triangle"/>
            </a:ln>
            <a:effectLst/>
          </p:spPr>
        </p:cxnSp>
        <p:cxnSp>
          <p:nvCxnSpPr>
            <p:cNvPr id="70" name="Straight Arrow Connector 69">
              <a:extLst>
                <a:ext uri="{FF2B5EF4-FFF2-40B4-BE49-F238E27FC236}">
                  <a16:creationId xmlns:a16="http://schemas.microsoft.com/office/drawing/2014/main" id="{A4C06CDF-9ACC-D4F3-1222-0FB6E344F94E}"/>
                </a:ext>
              </a:extLst>
            </p:cNvPr>
            <p:cNvCxnSpPr>
              <a:cxnSpLocks/>
            </p:cNvCxnSpPr>
            <p:nvPr/>
          </p:nvCxnSpPr>
          <p:spPr bwMode="auto">
            <a:xfrm>
              <a:off x="3479156" y="5800845"/>
              <a:ext cx="0" cy="267742"/>
            </a:xfrm>
            <a:prstGeom prst="straightConnector1">
              <a:avLst/>
            </a:prstGeom>
            <a:noFill/>
            <a:ln w="28575" cap="flat" cmpd="sng" algn="ctr">
              <a:solidFill>
                <a:schemeClr val="bg1"/>
              </a:solidFill>
              <a:prstDash val="solid"/>
              <a:round/>
              <a:headEnd type="none" w="med" len="med"/>
              <a:tailEnd type="triangle"/>
            </a:ln>
            <a:effectLst/>
          </p:spPr>
        </p:cxnSp>
        <p:cxnSp>
          <p:nvCxnSpPr>
            <p:cNvPr id="71" name="Straight Arrow Connector 70">
              <a:extLst>
                <a:ext uri="{FF2B5EF4-FFF2-40B4-BE49-F238E27FC236}">
                  <a16:creationId xmlns:a16="http://schemas.microsoft.com/office/drawing/2014/main" id="{ADABE024-9878-BAFC-8054-7F8F7372E423}"/>
                </a:ext>
              </a:extLst>
            </p:cNvPr>
            <p:cNvCxnSpPr>
              <a:cxnSpLocks/>
            </p:cNvCxnSpPr>
            <p:nvPr/>
          </p:nvCxnSpPr>
          <p:spPr bwMode="auto">
            <a:xfrm>
              <a:off x="4186819" y="5800845"/>
              <a:ext cx="0" cy="267742"/>
            </a:xfrm>
            <a:prstGeom prst="straightConnector1">
              <a:avLst/>
            </a:prstGeom>
            <a:noFill/>
            <a:ln w="28575" cap="flat" cmpd="sng" algn="ctr">
              <a:solidFill>
                <a:schemeClr val="bg1"/>
              </a:solidFill>
              <a:prstDash val="solid"/>
              <a:round/>
              <a:headEnd type="none" w="med" len="med"/>
              <a:tailEnd type="triangle"/>
            </a:ln>
            <a:effectLst/>
          </p:spPr>
        </p:cxnSp>
        <p:cxnSp>
          <p:nvCxnSpPr>
            <p:cNvPr id="72" name="Straight Arrow Connector 71">
              <a:extLst>
                <a:ext uri="{FF2B5EF4-FFF2-40B4-BE49-F238E27FC236}">
                  <a16:creationId xmlns:a16="http://schemas.microsoft.com/office/drawing/2014/main" id="{87DD2D4F-4B63-3FDC-27CB-23BD2B43D7D5}"/>
                </a:ext>
              </a:extLst>
            </p:cNvPr>
            <p:cNvCxnSpPr>
              <a:cxnSpLocks/>
            </p:cNvCxnSpPr>
            <p:nvPr/>
          </p:nvCxnSpPr>
          <p:spPr bwMode="auto">
            <a:xfrm>
              <a:off x="5602147" y="5800845"/>
              <a:ext cx="0" cy="267742"/>
            </a:xfrm>
            <a:prstGeom prst="straightConnector1">
              <a:avLst/>
            </a:prstGeom>
            <a:noFill/>
            <a:ln w="28575" cap="flat" cmpd="sng" algn="ctr">
              <a:solidFill>
                <a:schemeClr val="bg1"/>
              </a:solidFill>
              <a:prstDash val="solid"/>
              <a:round/>
              <a:headEnd type="none" w="med" len="med"/>
              <a:tailEnd type="triangle"/>
            </a:ln>
            <a:effectLst/>
          </p:spPr>
        </p:cxnSp>
        <p:cxnSp>
          <p:nvCxnSpPr>
            <p:cNvPr id="73" name="Straight Arrow Connector 72">
              <a:extLst>
                <a:ext uri="{FF2B5EF4-FFF2-40B4-BE49-F238E27FC236}">
                  <a16:creationId xmlns:a16="http://schemas.microsoft.com/office/drawing/2014/main" id="{3BD007A3-1D41-2C02-23BB-9D567A1E78A1}"/>
                </a:ext>
              </a:extLst>
            </p:cNvPr>
            <p:cNvCxnSpPr>
              <a:cxnSpLocks/>
            </p:cNvCxnSpPr>
            <p:nvPr/>
          </p:nvCxnSpPr>
          <p:spPr bwMode="auto">
            <a:xfrm>
              <a:off x="4894482" y="5800845"/>
              <a:ext cx="0" cy="267742"/>
            </a:xfrm>
            <a:prstGeom prst="straightConnector1">
              <a:avLst/>
            </a:prstGeom>
            <a:noFill/>
            <a:ln w="28575" cap="flat" cmpd="sng" algn="ctr">
              <a:solidFill>
                <a:schemeClr val="bg1"/>
              </a:solidFill>
              <a:prstDash val="solid"/>
              <a:round/>
              <a:headEnd type="none" w="med" len="med"/>
              <a:tailEnd type="triangle"/>
            </a:ln>
            <a:effectLst/>
          </p:spPr>
        </p:cxnSp>
        <p:sp>
          <p:nvSpPr>
            <p:cNvPr id="74" name="Rounded Rectangle 73">
              <a:extLst>
                <a:ext uri="{FF2B5EF4-FFF2-40B4-BE49-F238E27FC236}">
                  <a16:creationId xmlns:a16="http://schemas.microsoft.com/office/drawing/2014/main" id="{D7D3BB84-72C0-F08A-CAB2-8066707A00AF}"/>
                </a:ext>
              </a:extLst>
            </p:cNvPr>
            <p:cNvSpPr/>
            <p:nvPr/>
          </p:nvSpPr>
          <p:spPr bwMode="auto">
            <a:xfrm rot="3079563">
              <a:off x="1300430" y="5616204"/>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5" name="Rounded Rectangle 74">
              <a:extLst>
                <a:ext uri="{FF2B5EF4-FFF2-40B4-BE49-F238E27FC236}">
                  <a16:creationId xmlns:a16="http://schemas.microsoft.com/office/drawing/2014/main" id="{F89CF17C-8FBD-4FF6-7680-083B071731A2}"/>
                </a:ext>
              </a:extLst>
            </p:cNvPr>
            <p:cNvSpPr/>
            <p:nvPr/>
          </p:nvSpPr>
          <p:spPr bwMode="auto">
            <a:xfrm rot="3079563">
              <a:off x="2005816" y="5616204"/>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6" name="Rounded Rectangle 75">
              <a:extLst>
                <a:ext uri="{FF2B5EF4-FFF2-40B4-BE49-F238E27FC236}">
                  <a16:creationId xmlns:a16="http://schemas.microsoft.com/office/drawing/2014/main" id="{CC13DE5A-108A-5D2E-E49C-E7AEC6D4DC2B}"/>
                </a:ext>
              </a:extLst>
            </p:cNvPr>
            <p:cNvSpPr/>
            <p:nvPr/>
          </p:nvSpPr>
          <p:spPr bwMode="auto">
            <a:xfrm rot="3079563">
              <a:off x="2711202" y="5616204"/>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7" name="Rounded Rectangle 76">
              <a:extLst>
                <a:ext uri="{FF2B5EF4-FFF2-40B4-BE49-F238E27FC236}">
                  <a16:creationId xmlns:a16="http://schemas.microsoft.com/office/drawing/2014/main" id="{60FA6421-950B-76EC-719F-E0F96E209BE2}"/>
                </a:ext>
              </a:extLst>
            </p:cNvPr>
            <p:cNvSpPr/>
            <p:nvPr/>
          </p:nvSpPr>
          <p:spPr bwMode="auto">
            <a:xfrm rot="3079563">
              <a:off x="3416588" y="5616204"/>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8" name="Rounded Rectangle 77">
              <a:extLst>
                <a:ext uri="{FF2B5EF4-FFF2-40B4-BE49-F238E27FC236}">
                  <a16:creationId xmlns:a16="http://schemas.microsoft.com/office/drawing/2014/main" id="{C9F099D6-AEA7-FB24-2688-78F44354442C}"/>
                </a:ext>
              </a:extLst>
            </p:cNvPr>
            <p:cNvSpPr/>
            <p:nvPr/>
          </p:nvSpPr>
          <p:spPr bwMode="auto">
            <a:xfrm rot="3079563">
              <a:off x="5532748" y="5616204"/>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9" name="Rounded Rectangle 78">
              <a:extLst>
                <a:ext uri="{FF2B5EF4-FFF2-40B4-BE49-F238E27FC236}">
                  <a16:creationId xmlns:a16="http://schemas.microsoft.com/office/drawing/2014/main" id="{97251499-9DD2-B678-6A1F-22BD60FFD00B}"/>
                </a:ext>
              </a:extLst>
            </p:cNvPr>
            <p:cNvSpPr/>
            <p:nvPr/>
          </p:nvSpPr>
          <p:spPr bwMode="auto">
            <a:xfrm rot="3079563">
              <a:off x="4121974" y="5616204"/>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0" name="Rounded Rectangle 79">
              <a:extLst>
                <a:ext uri="{FF2B5EF4-FFF2-40B4-BE49-F238E27FC236}">
                  <a16:creationId xmlns:a16="http://schemas.microsoft.com/office/drawing/2014/main" id="{DC93E0A5-12EB-552E-5347-E7994366B987}"/>
                </a:ext>
              </a:extLst>
            </p:cNvPr>
            <p:cNvSpPr/>
            <p:nvPr/>
          </p:nvSpPr>
          <p:spPr bwMode="auto">
            <a:xfrm rot="3079563">
              <a:off x="4827360" y="5616204"/>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83" name="U-Turn Arrow 82">
            <a:extLst>
              <a:ext uri="{FF2B5EF4-FFF2-40B4-BE49-F238E27FC236}">
                <a16:creationId xmlns:a16="http://schemas.microsoft.com/office/drawing/2014/main" id="{D02CB1D2-F2DC-0D00-8CD2-B1B3951A6363}"/>
              </a:ext>
            </a:extLst>
          </p:cNvPr>
          <p:cNvSpPr/>
          <p:nvPr/>
        </p:nvSpPr>
        <p:spPr bwMode="auto">
          <a:xfrm rot="5400000">
            <a:off x="5660580" y="5112793"/>
            <a:ext cx="1323268" cy="1201654"/>
          </a:xfrm>
          <a:custGeom>
            <a:avLst/>
            <a:gdLst>
              <a:gd name="connsiteX0" fmla="*/ 0 w 1415051"/>
              <a:gd name="connsiteY0" fmla="*/ 1602205 h 1602205"/>
              <a:gd name="connsiteX1" fmla="*/ 0 w 1415051"/>
              <a:gd name="connsiteY1" fmla="*/ 605076 h 1602205"/>
              <a:gd name="connsiteX2" fmla="*/ 605076 w 1415051"/>
              <a:gd name="connsiteY2" fmla="*/ 0 h 1602205"/>
              <a:gd name="connsiteX3" fmla="*/ 630469 w 1415051"/>
              <a:gd name="connsiteY3" fmla="*/ 0 h 1602205"/>
              <a:gd name="connsiteX4" fmla="*/ 1235545 w 1415051"/>
              <a:gd name="connsiteY4" fmla="*/ 605076 h 1602205"/>
              <a:gd name="connsiteX5" fmla="*/ 1235545 w 1415051"/>
              <a:gd name="connsiteY5" fmla="*/ 933502 h 1602205"/>
              <a:gd name="connsiteX6" fmla="*/ 1415051 w 1415051"/>
              <a:gd name="connsiteY6" fmla="*/ 933502 h 1602205"/>
              <a:gd name="connsiteX7" fmla="*/ 1061288 w 1415051"/>
              <a:gd name="connsiteY7" fmla="*/ 1201654 h 1602205"/>
              <a:gd name="connsiteX8" fmla="*/ 707526 w 1415051"/>
              <a:gd name="connsiteY8" fmla="*/ 933502 h 1602205"/>
              <a:gd name="connsiteX9" fmla="*/ 887032 w 1415051"/>
              <a:gd name="connsiteY9" fmla="*/ 933502 h 1602205"/>
              <a:gd name="connsiteX10" fmla="*/ 887032 w 1415051"/>
              <a:gd name="connsiteY10" fmla="*/ 605076 h 1602205"/>
              <a:gd name="connsiteX11" fmla="*/ 630469 w 1415051"/>
              <a:gd name="connsiteY11" fmla="*/ 348513 h 1602205"/>
              <a:gd name="connsiteX12" fmla="*/ 605076 w 1415051"/>
              <a:gd name="connsiteY12" fmla="*/ 348513 h 1602205"/>
              <a:gd name="connsiteX13" fmla="*/ 348513 w 1415051"/>
              <a:gd name="connsiteY13" fmla="*/ 605076 h 1602205"/>
              <a:gd name="connsiteX14" fmla="*/ 348513 w 1415051"/>
              <a:gd name="connsiteY14" fmla="*/ 1602205 h 1602205"/>
              <a:gd name="connsiteX15" fmla="*/ 0 w 1415051"/>
              <a:gd name="connsiteY15" fmla="*/ 1602205 h 1602205"/>
              <a:gd name="connsiteX0" fmla="*/ 0 w 1415051"/>
              <a:gd name="connsiteY0" fmla="*/ 1265655 h 1602205"/>
              <a:gd name="connsiteX1" fmla="*/ 0 w 1415051"/>
              <a:gd name="connsiteY1" fmla="*/ 605076 h 1602205"/>
              <a:gd name="connsiteX2" fmla="*/ 605076 w 1415051"/>
              <a:gd name="connsiteY2" fmla="*/ 0 h 1602205"/>
              <a:gd name="connsiteX3" fmla="*/ 630469 w 1415051"/>
              <a:gd name="connsiteY3" fmla="*/ 0 h 1602205"/>
              <a:gd name="connsiteX4" fmla="*/ 1235545 w 1415051"/>
              <a:gd name="connsiteY4" fmla="*/ 605076 h 1602205"/>
              <a:gd name="connsiteX5" fmla="*/ 1235545 w 1415051"/>
              <a:gd name="connsiteY5" fmla="*/ 933502 h 1602205"/>
              <a:gd name="connsiteX6" fmla="*/ 1415051 w 1415051"/>
              <a:gd name="connsiteY6" fmla="*/ 933502 h 1602205"/>
              <a:gd name="connsiteX7" fmla="*/ 1061288 w 1415051"/>
              <a:gd name="connsiteY7" fmla="*/ 1201654 h 1602205"/>
              <a:gd name="connsiteX8" fmla="*/ 707526 w 1415051"/>
              <a:gd name="connsiteY8" fmla="*/ 933502 h 1602205"/>
              <a:gd name="connsiteX9" fmla="*/ 887032 w 1415051"/>
              <a:gd name="connsiteY9" fmla="*/ 933502 h 1602205"/>
              <a:gd name="connsiteX10" fmla="*/ 887032 w 1415051"/>
              <a:gd name="connsiteY10" fmla="*/ 605076 h 1602205"/>
              <a:gd name="connsiteX11" fmla="*/ 630469 w 1415051"/>
              <a:gd name="connsiteY11" fmla="*/ 348513 h 1602205"/>
              <a:gd name="connsiteX12" fmla="*/ 605076 w 1415051"/>
              <a:gd name="connsiteY12" fmla="*/ 348513 h 1602205"/>
              <a:gd name="connsiteX13" fmla="*/ 348513 w 1415051"/>
              <a:gd name="connsiteY13" fmla="*/ 605076 h 1602205"/>
              <a:gd name="connsiteX14" fmla="*/ 348513 w 1415051"/>
              <a:gd name="connsiteY14" fmla="*/ 1602205 h 1602205"/>
              <a:gd name="connsiteX15" fmla="*/ 0 w 1415051"/>
              <a:gd name="connsiteY15" fmla="*/ 1265655 h 1602205"/>
              <a:gd name="connsiteX0" fmla="*/ 0 w 1415051"/>
              <a:gd name="connsiteY0" fmla="*/ 1265655 h 1265655"/>
              <a:gd name="connsiteX1" fmla="*/ 0 w 1415051"/>
              <a:gd name="connsiteY1" fmla="*/ 605076 h 1265655"/>
              <a:gd name="connsiteX2" fmla="*/ 605076 w 1415051"/>
              <a:gd name="connsiteY2" fmla="*/ 0 h 1265655"/>
              <a:gd name="connsiteX3" fmla="*/ 630469 w 1415051"/>
              <a:gd name="connsiteY3" fmla="*/ 0 h 1265655"/>
              <a:gd name="connsiteX4" fmla="*/ 1235545 w 1415051"/>
              <a:gd name="connsiteY4" fmla="*/ 605076 h 1265655"/>
              <a:gd name="connsiteX5" fmla="*/ 1235545 w 1415051"/>
              <a:gd name="connsiteY5" fmla="*/ 933502 h 1265655"/>
              <a:gd name="connsiteX6" fmla="*/ 1415051 w 1415051"/>
              <a:gd name="connsiteY6" fmla="*/ 933502 h 1265655"/>
              <a:gd name="connsiteX7" fmla="*/ 1061288 w 1415051"/>
              <a:gd name="connsiteY7" fmla="*/ 1201654 h 1265655"/>
              <a:gd name="connsiteX8" fmla="*/ 707526 w 1415051"/>
              <a:gd name="connsiteY8" fmla="*/ 933502 h 1265655"/>
              <a:gd name="connsiteX9" fmla="*/ 887032 w 1415051"/>
              <a:gd name="connsiteY9" fmla="*/ 933502 h 1265655"/>
              <a:gd name="connsiteX10" fmla="*/ 887032 w 1415051"/>
              <a:gd name="connsiteY10" fmla="*/ 605076 h 1265655"/>
              <a:gd name="connsiteX11" fmla="*/ 630469 w 1415051"/>
              <a:gd name="connsiteY11" fmla="*/ 348513 h 1265655"/>
              <a:gd name="connsiteX12" fmla="*/ 605076 w 1415051"/>
              <a:gd name="connsiteY12" fmla="*/ 348513 h 1265655"/>
              <a:gd name="connsiteX13" fmla="*/ 348513 w 1415051"/>
              <a:gd name="connsiteY13" fmla="*/ 605076 h 1265655"/>
              <a:gd name="connsiteX14" fmla="*/ 342163 w 1415051"/>
              <a:gd name="connsiteY14" fmla="*/ 1265655 h 1265655"/>
              <a:gd name="connsiteX15" fmla="*/ 0 w 1415051"/>
              <a:gd name="connsiteY15" fmla="*/ 1265655 h 1265655"/>
              <a:gd name="connsiteX0" fmla="*/ 3175 w 1415051"/>
              <a:gd name="connsiteY0" fmla="*/ 1173580 h 1265655"/>
              <a:gd name="connsiteX1" fmla="*/ 0 w 1415051"/>
              <a:gd name="connsiteY1" fmla="*/ 605076 h 1265655"/>
              <a:gd name="connsiteX2" fmla="*/ 605076 w 1415051"/>
              <a:gd name="connsiteY2" fmla="*/ 0 h 1265655"/>
              <a:gd name="connsiteX3" fmla="*/ 630469 w 1415051"/>
              <a:gd name="connsiteY3" fmla="*/ 0 h 1265655"/>
              <a:gd name="connsiteX4" fmla="*/ 1235545 w 1415051"/>
              <a:gd name="connsiteY4" fmla="*/ 605076 h 1265655"/>
              <a:gd name="connsiteX5" fmla="*/ 1235545 w 1415051"/>
              <a:gd name="connsiteY5" fmla="*/ 933502 h 1265655"/>
              <a:gd name="connsiteX6" fmla="*/ 1415051 w 1415051"/>
              <a:gd name="connsiteY6" fmla="*/ 933502 h 1265655"/>
              <a:gd name="connsiteX7" fmla="*/ 1061288 w 1415051"/>
              <a:gd name="connsiteY7" fmla="*/ 1201654 h 1265655"/>
              <a:gd name="connsiteX8" fmla="*/ 707526 w 1415051"/>
              <a:gd name="connsiteY8" fmla="*/ 933502 h 1265655"/>
              <a:gd name="connsiteX9" fmla="*/ 887032 w 1415051"/>
              <a:gd name="connsiteY9" fmla="*/ 933502 h 1265655"/>
              <a:gd name="connsiteX10" fmla="*/ 887032 w 1415051"/>
              <a:gd name="connsiteY10" fmla="*/ 605076 h 1265655"/>
              <a:gd name="connsiteX11" fmla="*/ 630469 w 1415051"/>
              <a:gd name="connsiteY11" fmla="*/ 348513 h 1265655"/>
              <a:gd name="connsiteX12" fmla="*/ 605076 w 1415051"/>
              <a:gd name="connsiteY12" fmla="*/ 348513 h 1265655"/>
              <a:gd name="connsiteX13" fmla="*/ 348513 w 1415051"/>
              <a:gd name="connsiteY13" fmla="*/ 605076 h 1265655"/>
              <a:gd name="connsiteX14" fmla="*/ 342163 w 1415051"/>
              <a:gd name="connsiteY14" fmla="*/ 1265655 h 1265655"/>
              <a:gd name="connsiteX15" fmla="*/ 3175 w 1415051"/>
              <a:gd name="connsiteY15" fmla="*/ 1173580 h 1265655"/>
              <a:gd name="connsiteX0" fmla="*/ 3175 w 1415051"/>
              <a:gd name="connsiteY0" fmla="*/ 1173580 h 1201654"/>
              <a:gd name="connsiteX1" fmla="*/ 0 w 1415051"/>
              <a:gd name="connsiteY1" fmla="*/ 605076 h 1201654"/>
              <a:gd name="connsiteX2" fmla="*/ 605076 w 1415051"/>
              <a:gd name="connsiteY2" fmla="*/ 0 h 1201654"/>
              <a:gd name="connsiteX3" fmla="*/ 630469 w 1415051"/>
              <a:gd name="connsiteY3" fmla="*/ 0 h 1201654"/>
              <a:gd name="connsiteX4" fmla="*/ 1235545 w 1415051"/>
              <a:gd name="connsiteY4" fmla="*/ 605076 h 1201654"/>
              <a:gd name="connsiteX5" fmla="*/ 1235545 w 1415051"/>
              <a:gd name="connsiteY5" fmla="*/ 933502 h 1201654"/>
              <a:gd name="connsiteX6" fmla="*/ 1415051 w 1415051"/>
              <a:gd name="connsiteY6" fmla="*/ 933502 h 1201654"/>
              <a:gd name="connsiteX7" fmla="*/ 1061288 w 1415051"/>
              <a:gd name="connsiteY7" fmla="*/ 1201654 h 1201654"/>
              <a:gd name="connsiteX8" fmla="*/ 707526 w 1415051"/>
              <a:gd name="connsiteY8" fmla="*/ 933502 h 1201654"/>
              <a:gd name="connsiteX9" fmla="*/ 887032 w 1415051"/>
              <a:gd name="connsiteY9" fmla="*/ 933502 h 1201654"/>
              <a:gd name="connsiteX10" fmla="*/ 887032 w 1415051"/>
              <a:gd name="connsiteY10" fmla="*/ 605076 h 1201654"/>
              <a:gd name="connsiteX11" fmla="*/ 630469 w 1415051"/>
              <a:gd name="connsiteY11" fmla="*/ 348513 h 1201654"/>
              <a:gd name="connsiteX12" fmla="*/ 605076 w 1415051"/>
              <a:gd name="connsiteY12" fmla="*/ 348513 h 1201654"/>
              <a:gd name="connsiteX13" fmla="*/ 348513 w 1415051"/>
              <a:gd name="connsiteY13" fmla="*/ 605076 h 1201654"/>
              <a:gd name="connsiteX14" fmla="*/ 338988 w 1415051"/>
              <a:gd name="connsiteY14" fmla="*/ 1186280 h 1201654"/>
              <a:gd name="connsiteX15" fmla="*/ 3175 w 1415051"/>
              <a:gd name="connsiteY15" fmla="*/ 1173580 h 1201654"/>
              <a:gd name="connsiteX0" fmla="*/ 3175 w 1415051"/>
              <a:gd name="connsiteY0" fmla="*/ 1173580 h 1201654"/>
              <a:gd name="connsiteX1" fmla="*/ 0 w 1415051"/>
              <a:gd name="connsiteY1" fmla="*/ 605076 h 1201654"/>
              <a:gd name="connsiteX2" fmla="*/ 605076 w 1415051"/>
              <a:gd name="connsiteY2" fmla="*/ 0 h 1201654"/>
              <a:gd name="connsiteX3" fmla="*/ 630469 w 1415051"/>
              <a:gd name="connsiteY3" fmla="*/ 0 h 1201654"/>
              <a:gd name="connsiteX4" fmla="*/ 1235545 w 1415051"/>
              <a:gd name="connsiteY4" fmla="*/ 605076 h 1201654"/>
              <a:gd name="connsiteX5" fmla="*/ 1235545 w 1415051"/>
              <a:gd name="connsiteY5" fmla="*/ 933502 h 1201654"/>
              <a:gd name="connsiteX6" fmla="*/ 1415051 w 1415051"/>
              <a:gd name="connsiteY6" fmla="*/ 933502 h 1201654"/>
              <a:gd name="connsiteX7" fmla="*/ 1061288 w 1415051"/>
              <a:gd name="connsiteY7" fmla="*/ 1201654 h 1201654"/>
              <a:gd name="connsiteX8" fmla="*/ 707526 w 1415051"/>
              <a:gd name="connsiteY8" fmla="*/ 933502 h 1201654"/>
              <a:gd name="connsiteX9" fmla="*/ 887032 w 1415051"/>
              <a:gd name="connsiteY9" fmla="*/ 933502 h 1201654"/>
              <a:gd name="connsiteX10" fmla="*/ 887032 w 1415051"/>
              <a:gd name="connsiteY10" fmla="*/ 605076 h 1201654"/>
              <a:gd name="connsiteX11" fmla="*/ 630469 w 1415051"/>
              <a:gd name="connsiteY11" fmla="*/ 348513 h 1201654"/>
              <a:gd name="connsiteX12" fmla="*/ 605076 w 1415051"/>
              <a:gd name="connsiteY12" fmla="*/ 348513 h 1201654"/>
              <a:gd name="connsiteX13" fmla="*/ 348513 w 1415051"/>
              <a:gd name="connsiteY13" fmla="*/ 605076 h 1201654"/>
              <a:gd name="connsiteX14" fmla="*/ 342166 w 1415051"/>
              <a:gd name="connsiteY14" fmla="*/ 1145005 h 1201654"/>
              <a:gd name="connsiteX15" fmla="*/ 3175 w 1415051"/>
              <a:gd name="connsiteY15" fmla="*/ 1173580 h 1201654"/>
              <a:gd name="connsiteX0" fmla="*/ 6353 w 1415051"/>
              <a:gd name="connsiteY0" fmla="*/ 1145005 h 1201654"/>
              <a:gd name="connsiteX1" fmla="*/ 0 w 1415051"/>
              <a:gd name="connsiteY1" fmla="*/ 605076 h 1201654"/>
              <a:gd name="connsiteX2" fmla="*/ 605076 w 1415051"/>
              <a:gd name="connsiteY2" fmla="*/ 0 h 1201654"/>
              <a:gd name="connsiteX3" fmla="*/ 630469 w 1415051"/>
              <a:gd name="connsiteY3" fmla="*/ 0 h 1201654"/>
              <a:gd name="connsiteX4" fmla="*/ 1235545 w 1415051"/>
              <a:gd name="connsiteY4" fmla="*/ 605076 h 1201654"/>
              <a:gd name="connsiteX5" fmla="*/ 1235545 w 1415051"/>
              <a:gd name="connsiteY5" fmla="*/ 933502 h 1201654"/>
              <a:gd name="connsiteX6" fmla="*/ 1415051 w 1415051"/>
              <a:gd name="connsiteY6" fmla="*/ 933502 h 1201654"/>
              <a:gd name="connsiteX7" fmla="*/ 1061288 w 1415051"/>
              <a:gd name="connsiteY7" fmla="*/ 1201654 h 1201654"/>
              <a:gd name="connsiteX8" fmla="*/ 707526 w 1415051"/>
              <a:gd name="connsiteY8" fmla="*/ 933502 h 1201654"/>
              <a:gd name="connsiteX9" fmla="*/ 887032 w 1415051"/>
              <a:gd name="connsiteY9" fmla="*/ 933502 h 1201654"/>
              <a:gd name="connsiteX10" fmla="*/ 887032 w 1415051"/>
              <a:gd name="connsiteY10" fmla="*/ 605076 h 1201654"/>
              <a:gd name="connsiteX11" fmla="*/ 630469 w 1415051"/>
              <a:gd name="connsiteY11" fmla="*/ 348513 h 1201654"/>
              <a:gd name="connsiteX12" fmla="*/ 605076 w 1415051"/>
              <a:gd name="connsiteY12" fmla="*/ 348513 h 1201654"/>
              <a:gd name="connsiteX13" fmla="*/ 348513 w 1415051"/>
              <a:gd name="connsiteY13" fmla="*/ 605076 h 1201654"/>
              <a:gd name="connsiteX14" fmla="*/ 342166 w 1415051"/>
              <a:gd name="connsiteY14" fmla="*/ 1145005 h 1201654"/>
              <a:gd name="connsiteX15" fmla="*/ 6353 w 1415051"/>
              <a:gd name="connsiteY15" fmla="*/ 1145005 h 1201654"/>
              <a:gd name="connsiteX0" fmla="*/ 306 w 1415351"/>
              <a:gd name="connsiteY0" fmla="*/ 1138655 h 1201654"/>
              <a:gd name="connsiteX1" fmla="*/ 300 w 1415351"/>
              <a:gd name="connsiteY1" fmla="*/ 605076 h 1201654"/>
              <a:gd name="connsiteX2" fmla="*/ 605376 w 1415351"/>
              <a:gd name="connsiteY2" fmla="*/ 0 h 1201654"/>
              <a:gd name="connsiteX3" fmla="*/ 630769 w 1415351"/>
              <a:gd name="connsiteY3" fmla="*/ 0 h 1201654"/>
              <a:gd name="connsiteX4" fmla="*/ 1235845 w 1415351"/>
              <a:gd name="connsiteY4" fmla="*/ 605076 h 1201654"/>
              <a:gd name="connsiteX5" fmla="*/ 1235845 w 1415351"/>
              <a:gd name="connsiteY5" fmla="*/ 933502 h 1201654"/>
              <a:gd name="connsiteX6" fmla="*/ 1415351 w 1415351"/>
              <a:gd name="connsiteY6" fmla="*/ 933502 h 1201654"/>
              <a:gd name="connsiteX7" fmla="*/ 1061588 w 1415351"/>
              <a:gd name="connsiteY7" fmla="*/ 1201654 h 1201654"/>
              <a:gd name="connsiteX8" fmla="*/ 707826 w 1415351"/>
              <a:gd name="connsiteY8" fmla="*/ 933502 h 1201654"/>
              <a:gd name="connsiteX9" fmla="*/ 887332 w 1415351"/>
              <a:gd name="connsiteY9" fmla="*/ 933502 h 1201654"/>
              <a:gd name="connsiteX10" fmla="*/ 887332 w 1415351"/>
              <a:gd name="connsiteY10" fmla="*/ 605076 h 1201654"/>
              <a:gd name="connsiteX11" fmla="*/ 630769 w 1415351"/>
              <a:gd name="connsiteY11" fmla="*/ 348513 h 1201654"/>
              <a:gd name="connsiteX12" fmla="*/ 605376 w 1415351"/>
              <a:gd name="connsiteY12" fmla="*/ 348513 h 1201654"/>
              <a:gd name="connsiteX13" fmla="*/ 348813 w 1415351"/>
              <a:gd name="connsiteY13" fmla="*/ 605076 h 1201654"/>
              <a:gd name="connsiteX14" fmla="*/ 342466 w 1415351"/>
              <a:gd name="connsiteY14" fmla="*/ 1145005 h 1201654"/>
              <a:gd name="connsiteX15" fmla="*/ 306 w 1415351"/>
              <a:gd name="connsiteY15" fmla="*/ 1138655 h 1201654"/>
              <a:gd name="connsiteX0" fmla="*/ 3184 w 1415051"/>
              <a:gd name="connsiteY0" fmla="*/ 1141830 h 1201654"/>
              <a:gd name="connsiteX1" fmla="*/ 0 w 1415051"/>
              <a:gd name="connsiteY1" fmla="*/ 605076 h 1201654"/>
              <a:gd name="connsiteX2" fmla="*/ 605076 w 1415051"/>
              <a:gd name="connsiteY2" fmla="*/ 0 h 1201654"/>
              <a:gd name="connsiteX3" fmla="*/ 630469 w 1415051"/>
              <a:gd name="connsiteY3" fmla="*/ 0 h 1201654"/>
              <a:gd name="connsiteX4" fmla="*/ 1235545 w 1415051"/>
              <a:gd name="connsiteY4" fmla="*/ 605076 h 1201654"/>
              <a:gd name="connsiteX5" fmla="*/ 1235545 w 1415051"/>
              <a:gd name="connsiteY5" fmla="*/ 933502 h 1201654"/>
              <a:gd name="connsiteX6" fmla="*/ 1415051 w 1415051"/>
              <a:gd name="connsiteY6" fmla="*/ 933502 h 1201654"/>
              <a:gd name="connsiteX7" fmla="*/ 1061288 w 1415051"/>
              <a:gd name="connsiteY7" fmla="*/ 1201654 h 1201654"/>
              <a:gd name="connsiteX8" fmla="*/ 707526 w 1415051"/>
              <a:gd name="connsiteY8" fmla="*/ 933502 h 1201654"/>
              <a:gd name="connsiteX9" fmla="*/ 887032 w 1415051"/>
              <a:gd name="connsiteY9" fmla="*/ 933502 h 1201654"/>
              <a:gd name="connsiteX10" fmla="*/ 887032 w 1415051"/>
              <a:gd name="connsiteY10" fmla="*/ 605076 h 1201654"/>
              <a:gd name="connsiteX11" fmla="*/ 630469 w 1415051"/>
              <a:gd name="connsiteY11" fmla="*/ 348513 h 1201654"/>
              <a:gd name="connsiteX12" fmla="*/ 605076 w 1415051"/>
              <a:gd name="connsiteY12" fmla="*/ 348513 h 1201654"/>
              <a:gd name="connsiteX13" fmla="*/ 348513 w 1415051"/>
              <a:gd name="connsiteY13" fmla="*/ 605076 h 1201654"/>
              <a:gd name="connsiteX14" fmla="*/ 342166 w 1415051"/>
              <a:gd name="connsiteY14" fmla="*/ 1145005 h 1201654"/>
              <a:gd name="connsiteX15" fmla="*/ 3184 w 1415051"/>
              <a:gd name="connsiteY15" fmla="*/ 1141830 h 1201654"/>
              <a:gd name="connsiteX0" fmla="*/ 3187 w 1415051"/>
              <a:gd name="connsiteY0" fmla="*/ 1138655 h 1201654"/>
              <a:gd name="connsiteX1" fmla="*/ 0 w 1415051"/>
              <a:gd name="connsiteY1" fmla="*/ 605076 h 1201654"/>
              <a:gd name="connsiteX2" fmla="*/ 605076 w 1415051"/>
              <a:gd name="connsiteY2" fmla="*/ 0 h 1201654"/>
              <a:gd name="connsiteX3" fmla="*/ 630469 w 1415051"/>
              <a:gd name="connsiteY3" fmla="*/ 0 h 1201654"/>
              <a:gd name="connsiteX4" fmla="*/ 1235545 w 1415051"/>
              <a:gd name="connsiteY4" fmla="*/ 605076 h 1201654"/>
              <a:gd name="connsiteX5" fmla="*/ 1235545 w 1415051"/>
              <a:gd name="connsiteY5" fmla="*/ 933502 h 1201654"/>
              <a:gd name="connsiteX6" fmla="*/ 1415051 w 1415051"/>
              <a:gd name="connsiteY6" fmla="*/ 933502 h 1201654"/>
              <a:gd name="connsiteX7" fmla="*/ 1061288 w 1415051"/>
              <a:gd name="connsiteY7" fmla="*/ 1201654 h 1201654"/>
              <a:gd name="connsiteX8" fmla="*/ 707526 w 1415051"/>
              <a:gd name="connsiteY8" fmla="*/ 933502 h 1201654"/>
              <a:gd name="connsiteX9" fmla="*/ 887032 w 1415051"/>
              <a:gd name="connsiteY9" fmla="*/ 933502 h 1201654"/>
              <a:gd name="connsiteX10" fmla="*/ 887032 w 1415051"/>
              <a:gd name="connsiteY10" fmla="*/ 605076 h 1201654"/>
              <a:gd name="connsiteX11" fmla="*/ 630469 w 1415051"/>
              <a:gd name="connsiteY11" fmla="*/ 348513 h 1201654"/>
              <a:gd name="connsiteX12" fmla="*/ 605076 w 1415051"/>
              <a:gd name="connsiteY12" fmla="*/ 348513 h 1201654"/>
              <a:gd name="connsiteX13" fmla="*/ 348513 w 1415051"/>
              <a:gd name="connsiteY13" fmla="*/ 605076 h 1201654"/>
              <a:gd name="connsiteX14" fmla="*/ 342166 w 1415051"/>
              <a:gd name="connsiteY14" fmla="*/ 1145005 h 1201654"/>
              <a:gd name="connsiteX15" fmla="*/ 3187 w 1415051"/>
              <a:gd name="connsiteY15" fmla="*/ 1138655 h 1201654"/>
              <a:gd name="connsiteX0" fmla="*/ 3190 w 1415051"/>
              <a:gd name="connsiteY0" fmla="*/ 1145005 h 1201654"/>
              <a:gd name="connsiteX1" fmla="*/ 0 w 1415051"/>
              <a:gd name="connsiteY1" fmla="*/ 605076 h 1201654"/>
              <a:gd name="connsiteX2" fmla="*/ 605076 w 1415051"/>
              <a:gd name="connsiteY2" fmla="*/ 0 h 1201654"/>
              <a:gd name="connsiteX3" fmla="*/ 630469 w 1415051"/>
              <a:gd name="connsiteY3" fmla="*/ 0 h 1201654"/>
              <a:gd name="connsiteX4" fmla="*/ 1235545 w 1415051"/>
              <a:gd name="connsiteY4" fmla="*/ 605076 h 1201654"/>
              <a:gd name="connsiteX5" fmla="*/ 1235545 w 1415051"/>
              <a:gd name="connsiteY5" fmla="*/ 933502 h 1201654"/>
              <a:gd name="connsiteX6" fmla="*/ 1415051 w 1415051"/>
              <a:gd name="connsiteY6" fmla="*/ 933502 h 1201654"/>
              <a:gd name="connsiteX7" fmla="*/ 1061288 w 1415051"/>
              <a:gd name="connsiteY7" fmla="*/ 1201654 h 1201654"/>
              <a:gd name="connsiteX8" fmla="*/ 707526 w 1415051"/>
              <a:gd name="connsiteY8" fmla="*/ 933502 h 1201654"/>
              <a:gd name="connsiteX9" fmla="*/ 887032 w 1415051"/>
              <a:gd name="connsiteY9" fmla="*/ 933502 h 1201654"/>
              <a:gd name="connsiteX10" fmla="*/ 887032 w 1415051"/>
              <a:gd name="connsiteY10" fmla="*/ 605076 h 1201654"/>
              <a:gd name="connsiteX11" fmla="*/ 630469 w 1415051"/>
              <a:gd name="connsiteY11" fmla="*/ 348513 h 1201654"/>
              <a:gd name="connsiteX12" fmla="*/ 605076 w 1415051"/>
              <a:gd name="connsiteY12" fmla="*/ 348513 h 1201654"/>
              <a:gd name="connsiteX13" fmla="*/ 348513 w 1415051"/>
              <a:gd name="connsiteY13" fmla="*/ 605076 h 1201654"/>
              <a:gd name="connsiteX14" fmla="*/ 342166 w 1415051"/>
              <a:gd name="connsiteY14" fmla="*/ 1145005 h 1201654"/>
              <a:gd name="connsiteX15" fmla="*/ 3190 w 1415051"/>
              <a:gd name="connsiteY15" fmla="*/ 1145005 h 1201654"/>
              <a:gd name="connsiteX0" fmla="*/ 3190 w 1415051"/>
              <a:gd name="connsiteY0" fmla="*/ 1145005 h 1201654"/>
              <a:gd name="connsiteX1" fmla="*/ 0 w 1415051"/>
              <a:gd name="connsiteY1" fmla="*/ 605076 h 1201654"/>
              <a:gd name="connsiteX2" fmla="*/ 605076 w 1415051"/>
              <a:gd name="connsiteY2" fmla="*/ 0 h 1201654"/>
              <a:gd name="connsiteX3" fmla="*/ 630469 w 1415051"/>
              <a:gd name="connsiteY3" fmla="*/ 0 h 1201654"/>
              <a:gd name="connsiteX4" fmla="*/ 1235545 w 1415051"/>
              <a:gd name="connsiteY4" fmla="*/ 605076 h 1201654"/>
              <a:gd name="connsiteX5" fmla="*/ 1235545 w 1415051"/>
              <a:gd name="connsiteY5" fmla="*/ 933502 h 1201654"/>
              <a:gd name="connsiteX6" fmla="*/ 1415051 w 1415051"/>
              <a:gd name="connsiteY6" fmla="*/ 933502 h 1201654"/>
              <a:gd name="connsiteX7" fmla="*/ 1061288 w 1415051"/>
              <a:gd name="connsiteY7" fmla="*/ 1201654 h 1201654"/>
              <a:gd name="connsiteX8" fmla="*/ 707526 w 1415051"/>
              <a:gd name="connsiteY8" fmla="*/ 933502 h 1201654"/>
              <a:gd name="connsiteX9" fmla="*/ 887032 w 1415051"/>
              <a:gd name="connsiteY9" fmla="*/ 933502 h 1201654"/>
              <a:gd name="connsiteX10" fmla="*/ 887032 w 1415051"/>
              <a:gd name="connsiteY10" fmla="*/ 605076 h 1201654"/>
              <a:gd name="connsiteX11" fmla="*/ 630469 w 1415051"/>
              <a:gd name="connsiteY11" fmla="*/ 348513 h 1201654"/>
              <a:gd name="connsiteX12" fmla="*/ 605076 w 1415051"/>
              <a:gd name="connsiteY12" fmla="*/ 348513 h 1201654"/>
              <a:gd name="connsiteX13" fmla="*/ 348513 w 1415051"/>
              <a:gd name="connsiteY13" fmla="*/ 605076 h 1201654"/>
              <a:gd name="connsiteX14" fmla="*/ 345344 w 1415051"/>
              <a:gd name="connsiteY14" fmla="*/ 1145005 h 1201654"/>
              <a:gd name="connsiteX15" fmla="*/ 3190 w 1415051"/>
              <a:gd name="connsiteY15" fmla="*/ 1145005 h 1201654"/>
              <a:gd name="connsiteX0" fmla="*/ 3190 w 1415051"/>
              <a:gd name="connsiteY0" fmla="*/ 1145005 h 1201654"/>
              <a:gd name="connsiteX1" fmla="*/ 0 w 1415051"/>
              <a:gd name="connsiteY1" fmla="*/ 605076 h 1201654"/>
              <a:gd name="connsiteX2" fmla="*/ 605076 w 1415051"/>
              <a:gd name="connsiteY2" fmla="*/ 0 h 1201654"/>
              <a:gd name="connsiteX3" fmla="*/ 630469 w 1415051"/>
              <a:gd name="connsiteY3" fmla="*/ 0 h 1201654"/>
              <a:gd name="connsiteX4" fmla="*/ 1235545 w 1415051"/>
              <a:gd name="connsiteY4" fmla="*/ 605076 h 1201654"/>
              <a:gd name="connsiteX5" fmla="*/ 1235545 w 1415051"/>
              <a:gd name="connsiteY5" fmla="*/ 933502 h 1201654"/>
              <a:gd name="connsiteX6" fmla="*/ 1415051 w 1415051"/>
              <a:gd name="connsiteY6" fmla="*/ 933502 h 1201654"/>
              <a:gd name="connsiteX7" fmla="*/ 1061288 w 1415051"/>
              <a:gd name="connsiteY7" fmla="*/ 1201654 h 1201654"/>
              <a:gd name="connsiteX8" fmla="*/ 802779 w 1415051"/>
              <a:gd name="connsiteY8" fmla="*/ 936677 h 1201654"/>
              <a:gd name="connsiteX9" fmla="*/ 887032 w 1415051"/>
              <a:gd name="connsiteY9" fmla="*/ 933502 h 1201654"/>
              <a:gd name="connsiteX10" fmla="*/ 887032 w 1415051"/>
              <a:gd name="connsiteY10" fmla="*/ 605076 h 1201654"/>
              <a:gd name="connsiteX11" fmla="*/ 630469 w 1415051"/>
              <a:gd name="connsiteY11" fmla="*/ 348513 h 1201654"/>
              <a:gd name="connsiteX12" fmla="*/ 605076 w 1415051"/>
              <a:gd name="connsiteY12" fmla="*/ 348513 h 1201654"/>
              <a:gd name="connsiteX13" fmla="*/ 348513 w 1415051"/>
              <a:gd name="connsiteY13" fmla="*/ 605076 h 1201654"/>
              <a:gd name="connsiteX14" fmla="*/ 345344 w 1415051"/>
              <a:gd name="connsiteY14" fmla="*/ 1145005 h 1201654"/>
              <a:gd name="connsiteX15" fmla="*/ 3190 w 1415051"/>
              <a:gd name="connsiteY15" fmla="*/ 1145005 h 1201654"/>
              <a:gd name="connsiteX0" fmla="*/ 3190 w 1322979"/>
              <a:gd name="connsiteY0" fmla="*/ 1145005 h 1201654"/>
              <a:gd name="connsiteX1" fmla="*/ 0 w 1322979"/>
              <a:gd name="connsiteY1" fmla="*/ 605076 h 1201654"/>
              <a:gd name="connsiteX2" fmla="*/ 605076 w 1322979"/>
              <a:gd name="connsiteY2" fmla="*/ 0 h 1201654"/>
              <a:gd name="connsiteX3" fmla="*/ 630469 w 1322979"/>
              <a:gd name="connsiteY3" fmla="*/ 0 h 1201654"/>
              <a:gd name="connsiteX4" fmla="*/ 1235545 w 1322979"/>
              <a:gd name="connsiteY4" fmla="*/ 605076 h 1201654"/>
              <a:gd name="connsiteX5" fmla="*/ 1235545 w 1322979"/>
              <a:gd name="connsiteY5" fmla="*/ 933502 h 1201654"/>
              <a:gd name="connsiteX6" fmla="*/ 1322979 w 1322979"/>
              <a:gd name="connsiteY6" fmla="*/ 936677 h 1201654"/>
              <a:gd name="connsiteX7" fmla="*/ 1061288 w 1322979"/>
              <a:gd name="connsiteY7" fmla="*/ 1201654 h 1201654"/>
              <a:gd name="connsiteX8" fmla="*/ 802779 w 1322979"/>
              <a:gd name="connsiteY8" fmla="*/ 936677 h 1201654"/>
              <a:gd name="connsiteX9" fmla="*/ 887032 w 1322979"/>
              <a:gd name="connsiteY9" fmla="*/ 933502 h 1201654"/>
              <a:gd name="connsiteX10" fmla="*/ 887032 w 1322979"/>
              <a:gd name="connsiteY10" fmla="*/ 605076 h 1201654"/>
              <a:gd name="connsiteX11" fmla="*/ 630469 w 1322979"/>
              <a:gd name="connsiteY11" fmla="*/ 348513 h 1201654"/>
              <a:gd name="connsiteX12" fmla="*/ 605076 w 1322979"/>
              <a:gd name="connsiteY12" fmla="*/ 348513 h 1201654"/>
              <a:gd name="connsiteX13" fmla="*/ 348513 w 1322979"/>
              <a:gd name="connsiteY13" fmla="*/ 605076 h 1201654"/>
              <a:gd name="connsiteX14" fmla="*/ 345344 w 1322979"/>
              <a:gd name="connsiteY14" fmla="*/ 1145005 h 1201654"/>
              <a:gd name="connsiteX15" fmla="*/ 3190 w 1322979"/>
              <a:gd name="connsiteY15" fmla="*/ 1145005 h 1201654"/>
              <a:gd name="connsiteX0" fmla="*/ 3190 w 1322979"/>
              <a:gd name="connsiteY0" fmla="*/ 1145005 h 1201654"/>
              <a:gd name="connsiteX1" fmla="*/ 0 w 1322979"/>
              <a:gd name="connsiteY1" fmla="*/ 605076 h 1201654"/>
              <a:gd name="connsiteX2" fmla="*/ 605076 w 1322979"/>
              <a:gd name="connsiteY2" fmla="*/ 0 h 1201654"/>
              <a:gd name="connsiteX3" fmla="*/ 630469 w 1322979"/>
              <a:gd name="connsiteY3" fmla="*/ 0 h 1201654"/>
              <a:gd name="connsiteX4" fmla="*/ 1235545 w 1322979"/>
              <a:gd name="connsiteY4" fmla="*/ 605076 h 1201654"/>
              <a:gd name="connsiteX5" fmla="*/ 1235545 w 1322979"/>
              <a:gd name="connsiteY5" fmla="*/ 933502 h 1201654"/>
              <a:gd name="connsiteX6" fmla="*/ 1322979 w 1322979"/>
              <a:gd name="connsiteY6" fmla="*/ 936677 h 1201654"/>
              <a:gd name="connsiteX7" fmla="*/ 1061288 w 1322979"/>
              <a:gd name="connsiteY7" fmla="*/ 1201654 h 1201654"/>
              <a:gd name="connsiteX8" fmla="*/ 799607 w 1322979"/>
              <a:gd name="connsiteY8" fmla="*/ 933502 h 1201654"/>
              <a:gd name="connsiteX9" fmla="*/ 887032 w 1322979"/>
              <a:gd name="connsiteY9" fmla="*/ 933502 h 1201654"/>
              <a:gd name="connsiteX10" fmla="*/ 887032 w 1322979"/>
              <a:gd name="connsiteY10" fmla="*/ 605076 h 1201654"/>
              <a:gd name="connsiteX11" fmla="*/ 630469 w 1322979"/>
              <a:gd name="connsiteY11" fmla="*/ 348513 h 1201654"/>
              <a:gd name="connsiteX12" fmla="*/ 605076 w 1322979"/>
              <a:gd name="connsiteY12" fmla="*/ 348513 h 1201654"/>
              <a:gd name="connsiteX13" fmla="*/ 348513 w 1322979"/>
              <a:gd name="connsiteY13" fmla="*/ 605076 h 1201654"/>
              <a:gd name="connsiteX14" fmla="*/ 345344 w 1322979"/>
              <a:gd name="connsiteY14" fmla="*/ 1145005 h 1201654"/>
              <a:gd name="connsiteX15" fmla="*/ 3190 w 1322979"/>
              <a:gd name="connsiteY15" fmla="*/ 1145005 h 1201654"/>
              <a:gd name="connsiteX0" fmla="*/ 307 w 1323268"/>
              <a:gd name="connsiteY0" fmla="*/ 1106905 h 1201654"/>
              <a:gd name="connsiteX1" fmla="*/ 289 w 1323268"/>
              <a:gd name="connsiteY1" fmla="*/ 605076 h 1201654"/>
              <a:gd name="connsiteX2" fmla="*/ 605365 w 1323268"/>
              <a:gd name="connsiteY2" fmla="*/ 0 h 1201654"/>
              <a:gd name="connsiteX3" fmla="*/ 630758 w 1323268"/>
              <a:gd name="connsiteY3" fmla="*/ 0 h 1201654"/>
              <a:gd name="connsiteX4" fmla="*/ 1235834 w 1323268"/>
              <a:gd name="connsiteY4" fmla="*/ 605076 h 1201654"/>
              <a:gd name="connsiteX5" fmla="*/ 1235834 w 1323268"/>
              <a:gd name="connsiteY5" fmla="*/ 933502 h 1201654"/>
              <a:gd name="connsiteX6" fmla="*/ 1323268 w 1323268"/>
              <a:gd name="connsiteY6" fmla="*/ 936677 h 1201654"/>
              <a:gd name="connsiteX7" fmla="*/ 1061577 w 1323268"/>
              <a:gd name="connsiteY7" fmla="*/ 1201654 h 1201654"/>
              <a:gd name="connsiteX8" fmla="*/ 799896 w 1323268"/>
              <a:gd name="connsiteY8" fmla="*/ 933502 h 1201654"/>
              <a:gd name="connsiteX9" fmla="*/ 887321 w 1323268"/>
              <a:gd name="connsiteY9" fmla="*/ 933502 h 1201654"/>
              <a:gd name="connsiteX10" fmla="*/ 887321 w 1323268"/>
              <a:gd name="connsiteY10" fmla="*/ 605076 h 1201654"/>
              <a:gd name="connsiteX11" fmla="*/ 630758 w 1323268"/>
              <a:gd name="connsiteY11" fmla="*/ 348513 h 1201654"/>
              <a:gd name="connsiteX12" fmla="*/ 605365 w 1323268"/>
              <a:gd name="connsiteY12" fmla="*/ 348513 h 1201654"/>
              <a:gd name="connsiteX13" fmla="*/ 348802 w 1323268"/>
              <a:gd name="connsiteY13" fmla="*/ 605076 h 1201654"/>
              <a:gd name="connsiteX14" fmla="*/ 345633 w 1323268"/>
              <a:gd name="connsiteY14" fmla="*/ 1145005 h 1201654"/>
              <a:gd name="connsiteX15" fmla="*/ 307 w 1323268"/>
              <a:gd name="connsiteY15" fmla="*/ 1106905 h 1201654"/>
              <a:gd name="connsiteX0" fmla="*/ 307 w 1323268"/>
              <a:gd name="connsiteY0" fmla="*/ 1106905 h 1201654"/>
              <a:gd name="connsiteX1" fmla="*/ 289 w 1323268"/>
              <a:gd name="connsiteY1" fmla="*/ 605076 h 1201654"/>
              <a:gd name="connsiteX2" fmla="*/ 605365 w 1323268"/>
              <a:gd name="connsiteY2" fmla="*/ 0 h 1201654"/>
              <a:gd name="connsiteX3" fmla="*/ 630758 w 1323268"/>
              <a:gd name="connsiteY3" fmla="*/ 0 h 1201654"/>
              <a:gd name="connsiteX4" fmla="*/ 1235834 w 1323268"/>
              <a:gd name="connsiteY4" fmla="*/ 605076 h 1201654"/>
              <a:gd name="connsiteX5" fmla="*/ 1235834 w 1323268"/>
              <a:gd name="connsiteY5" fmla="*/ 933502 h 1201654"/>
              <a:gd name="connsiteX6" fmla="*/ 1323268 w 1323268"/>
              <a:gd name="connsiteY6" fmla="*/ 936677 h 1201654"/>
              <a:gd name="connsiteX7" fmla="*/ 1061577 w 1323268"/>
              <a:gd name="connsiteY7" fmla="*/ 1201654 h 1201654"/>
              <a:gd name="connsiteX8" fmla="*/ 799896 w 1323268"/>
              <a:gd name="connsiteY8" fmla="*/ 933502 h 1201654"/>
              <a:gd name="connsiteX9" fmla="*/ 887321 w 1323268"/>
              <a:gd name="connsiteY9" fmla="*/ 933502 h 1201654"/>
              <a:gd name="connsiteX10" fmla="*/ 887321 w 1323268"/>
              <a:gd name="connsiteY10" fmla="*/ 605076 h 1201654"/>
              <a:gd name="connsiteX11" fmla="*/ 630758 w 1323268"/>
              <a:gd name="connsiteY11" fmla="*/ 348513 h 1201654"/>
              <a:gd name="connsiteX12" fmla="*/ 605365 w 1323268"/>
              <a:gd name="connsiteY12" fmla="*/ 348513 h 1201654"/>
              <a:gd name="connsiteX13" fmla="*/ 348802 w 1323268"/>
              <a:gd name="connsiteY13" fmla="*/ 605076 h 1201654"/>
              <a:gd name="connsiteX14" fmla="*/ 345633 w 1323268"/>
              <a:gd name="connsiteY14" fmla="*/ 1113255 h 1201654"/>
              <a:gd name="connsiteX15" fmla="*/ 307 w 1323268"/>
              <a:gd name="connsiteY15" fmla="*/ 1106905 h 1201654"/>
              <a:gd name="connsiteX0" fmla="*/ 307 w 1323268"/>
              <a:gd name="connsiteY0" fmla="*/ 1113255 h 1201654"/>
              <a:gd name="connsiteX1" fmla="*/ 289 w 1323268"/>
              <a:gd name="connsiteY1" fmla="*/ 605076 h 1201654"/>
              <a:gd name="connsiteX2" fmla="*/ 605365 w 1323268"/>
              <a:gd name="connsiteY2" fmla="*/ 0 h 1201654"/>
              <a:gd name="connsiteX3" fmla="*/ 630758 w 1323268"/>
              <a:gd name="connsiteY3" fmla="*/ 0 h 1201654"/>
              <a:gd name="connsiteX4" fmla="*/ 1235834 w 1323268"/>
              <a:gd name="connsiteY4" fmla="*/ 605076 h 1201654"/>
              <a:gd name="connsiteX5" fmla="*/ 1235834 w 1323268"/>
              <a:gd name="connsiteY5" fmla="*/ 933502 h 1201654"/>
              <a:gd name="connsiteX6" fmla="*/ 1323268 w 1323268"/>
              <a:gd name="connsiteY6" fmla="*/ 936677 h 1201654"/>
              <a:gd name="connsiteX7" fmla="*/ 1061577 w 1323268"/>
              <a:gd name="connsiteY7" fmla="*/ 1201654 h 1201654"/>
              <a:gd name="connsiteX8" fmla="*/ 799896 w 1323268"/>
              <a:gd name="connsiteY8" fmla="*/ 933502 h 1201654"/>
              <a:gd name="connsiteX9" fmla="*/ 887321 w 1323268"/>
              <a:gd name="connsiteY9" fmla="*/ 933502 h 1201654"/>
              <a:gd name="connsiteX10" fmla="*/ 887321 w 1323268"/>
              <a:gd name="connsiteY10" fmla="*/ 605076 h 1201654"/>
              <a:gd name="connsiteX11" fmla="*/ 630758 w 1323268"/>
              <a:gd name="connsiteY11" fmla="*/ 348513 h 1201654"/>
              <a:gd name="connsiteX12" fmla="*/ 605365 w 1323268"/>
              <a:gd name="connsiteY12" fmla="*/ 348513 h 1201654"/>
              <a:gd name="connsiteX13" fmla="*/ 348802 w 1323268"/>
              <a:gd name="connsiteY13" fmla="*/ 605076 h 1201654"/>
              <a:gd name="connsiteX14" fmla="*/ 345633 w 1323268"/>
              <a:gd name="connsiteY14" fmla="*/ 1113255 h 1201654"/>
              <a:gd name="connsiteX15" fmla="*/ 307 w 1323268"/>
              <a:gd name="connsiteY15" fmla="*/ 1113255 h 120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23268" h="1201654">
                <a:moveTo>
                  <a:pt x="307" y="1113255"/>
                </a:moveTo>
                <a:cubicBezTo>
                  <a:pt x="-751" y="923754"/>
                  <a:pt x="1347" y="794577"/>
                  <a:pt x="289" y="605076"/>
                </a:cubicBezTo>
                <a:cubicBezTo>
                  <a:pt x="289" y="270902"/>
                  <a:pt x="271191" y="0"/>
                  <a:pt x="605365" y="0"/>
                </a:cubicBezTo>
                <a:lnTo>
                  <a:pt x="630758" y="0"/>
                </a:lnTo>
                <a:cubicBezTo>
                  <a:pt x="964932" y="0"/>
                  <a:pt x="1235834" y="270902"/>
                  <a:pt x="1235834" y="605076"/>
                </a:cubicBezTo>
                <a:lnTo>
                  <a:pt x="1235834" y="933502"/>
                </a:lnTo>
                <a:lnTo>
                  <a:pt x="1323268" y="936677"/>
                </a:lnTo>
                <a:lnTo>
                  <a:pt x="1061577" y="1201654"/>
                </a:lnTo>
                <a:lnTo>
                  <a:pt x="799896" y="933502"/>
                </a:lnTo>
                <a:lnTo>
                  <a:pt x="887321" y="933502"/>
                </a:lnTo>
                <a:lnTo>
                  <a:pt x="887321" y="605076"/>
                </a:lnTo>
                <a:cubicBezTo>
                  <a:pt x="887321" y="463380"/>
                  <a:pt x="772454" y="348513"/>
                  <a:pt x="630758" y="348513"/>
                </a:cubicBezTo>
                <a:lnTo>
                  <a:pt x="605365" y="348513"/>
                </a:lnTo>
                <a:cubicBezTo>
                  <a:pt x="463669" y="348513"/>
                  <a:pt x="348802" y="463380"/>
                  <a:pt x="348802" y="605076"/>
                </a:cubicBezTo>
                <a:cubicBezTo>
                  <a:pt x="346685" y="825269"/>
                  <a:pt x="347750" y="893062"/>
                  <a:pt x="345633" y="1113255"/>
                </a:cubicBezTo>
                <a:lnTo>
                  <a:pt x="307" y="1113255"/>
                </a:ln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84" name="Group 83">
            <a:extLst>
              <a:ext uri="{FF2B5EF4-FFF2-40B4-BE49-F238E27FC236}">
                <a16:creationId xmlns:a16="http://schemas.microsoft.com/office/drawing/2014/main" id="{3A42A24C-D64E-9053-71EE-C0BFE8084EC6}"/>
              </a:ext>
            </a:extLst>
          </p:cNvPr>
          <p:cNvGrpSpPr/>
          <p:nvPr/>
        </p:nvGrpSpPr>
        <p:grpSpPr>
          <a:xfrm>
            <a:off x="6090542" y="5460140"/>
            <a:ext cx="387812" cy="409314"/>
            <a:chOff x="7291195" y="4223919"/>
            <a:chExt cx="300768" cy="317443"/>
          </a:xfrm>
        </p:grpSpPr>
        <p:sp>
          <p:nvSpPr>
            <p:cNvPr id="85" name="Arc 84">
              <a:extLst>
                <a:ext uri="{FF2B5EF4-FFF2-40B4-BE49-F238E27FC236}">
                  <a16:creationId xmlns:a16="http://schemas.microsoft.com/office/drawing/2014/main" id="{F81E393B-D67F-3F14-B71C-E5AB8F3E5B84}"/>
                </a:ext>
              </a:extLst>
            </p:cNvPr>
            <p:cNvSpPr/>
            <p:nvPr/>
          </p:nvSpPr>
          <p:spPr bwMode="auto">
            <a:xfrm rot="18640016">
              <a:off x="7310547" y="4266190"/>
              <a:ext cx="275172" cy="275172"/>
            </a:xfrm>
            <a:prstGeom prst="arc">
              <a:avLst/>
            </a:prstGeom>
            <a:noFill/>
            <a:ln w="22225" cap="flat" cmpd="sng" algn="ctr">
              <a:solidFill>
                <a:schemeClr val="bg1"/>
              </a:solidFill>
              <a:prstDash val="solid"/>
              <a:round/>
              <a:headEnd type="none" w="med" len="med"/>
              <a:tailEnd type="triangle" w="sm" len="sm"/>
            </a:ln>
            <a:effectLst/>
          </p:spPr>
          <p:txBody>
            <a:bodyPr rtlCol="0" anchor="ctr"/>
            <a:lstStyle/>
            <a:p>
              <a:pPr algn="ctr"/>
              <a:endParaRPr lang="en-US"/>
            </a:p>
          </p:txBody>
        </p:sp>
        <p:sp>
          <p:nvSpPr>
            <p:cNvPr id="86" name="Arc 85">
              <a:extLst>
                <a:ext uri="{FF2B5EF4-FFF2-40B4-BE49-F238E27FC236}">
                  <a16:creationId xmlns:a16="http://schemas.microsoft.com/office/drawing/2014/main" id="{08FC5E03-4BBF-11F4-8C30-54D281AF33EB}"/>
                </a:ext>
              </a:extLst>
            </p:cNvPr>
            <p:cNvSpPr/>
            <p:nvPr/>
          </p:nvSpPr>
          <p:spPr bwMode="auto">
            <a:xfrm rot="11201760">
              <a:off x="7316791" y="4223919"/>
              <a:ext cx="275172" cy="275172"/>
            </a:xfrm>
            <a:prstGeom prst="arc">
              <a:avLst/>
            </a:prstGeom>
            <a:noFill/>
            <a:ln w="22225" cap="flat" cmpd="sng" algn="ctr">
              <a:solidFill>
                <a:schemeClr val="bg1"/>
              </a:solidFill>
              <a:prstDash val="solid"/>
              <a:round/>
              <a:headEnd type="none" w="med" len="med"/>
              <a:tailEnd type="triangle" w="sm" len="sm"/>
            </a:ln>
            <a:effectLst/>
          </p:spPr>
          <p:txBody>
            <a:bodyPr rtlCol="0" anchor="ctr"/>
            <a:lstStyle/>
            <a:p>
              <a:pPr algn="ctr"/>
              <a:endParaRPr lang="en-US"/>
            </a:p>
          </p:txBody>
        </p:sp>
        <p:sp>
          <p:nvSpPr>
            <p:cNvPr id="87" name="Arc 86">
              <a:extLst>
                <a:ext uri="{FF2B5EF4-FFF2-40B4-BE49-F238E27FC236}">
                  <a16:creationId xmlns:a16="http://schemas.microsoft.com/office/drawing/2014/main" id="{0AE04050-00B7-7A28-E42A-32DDA223E0C2}"/>
                </a:ext>
              </a:extLst>
            </p:cNvPr>
            <p:cNvSpPr/>
            <p:nvPr/>
          </p:nvSpPr>
          <p:spPr bwMode="auto">
            <a:xfrm rot="4391524">
              <a:off x="7291195" y="4233273"/>
              <a:ext cx="275172" cy="275172"/>
            </a:xfrm>
            <a:prstGeom prst="arc">
              <a:avLst/>
            </a:prstGeom>
            <a:noFill/>
            <a:ln w="22225" cap="flat" cmpd="sng" algn="ctr">
              <a:solidFill>
                <a:schemeClr val="bg1"/>
              </a:solidFill>
              <a:prstDash val="solid"/>
              <a:round/>
              <a:headEnd type="none" w="med" len="med"/>
              <a:tailEnd type="triangle" w="sm" len="sm"/>
            </a:ln>
            <a:effectLst/>
          </p:spPr>
          <p:txBody>
            <a:bodyPr rtlCol="0" anchor="ctr"/>
            <a:lstStyle/>
            <a:p>
              <a:pPr algn="ctr"/>
              <a:endParaRPr lang="en-US"/>
            </a:p>
          </p:txBody>
        </p:sp>
      </p:grpSp>
      <p:cxnSp>
        <p:nvCxnSpPr>
          <p:cNvPr id="89" name="Straight Arrow Connector 88">
            <a:extLst>
              <a:ext uri="{FF2B5EF4-FFF2-40B4-BE49-F238E27FC236}">
                <a16:creationId xmlns:a16="http://schemas.microsoft.com/office/drawing/2014/main" id="{93B335B7-014B-F6CF-DF9E-DE45A31476CB}"/>
              </a:ext>
            </a:extLst>
          </p:cNvPr>
          <p:cNvCxnSpPr>
            <a:cxnSpLocks/>
          </p:cNvCxnSpPr>
          <p:nvPr/>
        </p:nvCxnSpPr>
        <p:spPr bwMode="auto">
          <a:xfrm flipH="1">
            <a:off x="7037408" y="5702045"/>
            <a:ext cx="1261640" cy="0"/>
          </a:xfrm>
          <a:prstGeom prst="straightConnector1">
            <a:avLst/>
          </a:prstGeom>
          <a:noFill/>
          <a:ln w="28575" cap="flat" cmpd="sng" algn="ctr">
            <a:solidFill>
              <a:schemeClr val="bg1"/>
            </a:solidFill>
            <a:prstDash val="solid"/>
            <a:round/>
            <a:headEnd type="none" w="med" len="med"/>
            <a:tailEnd type="triangle"/>
          </a:ln>
          <a:effectLst/>
        </p:spPr>
      </p:cxnSp>
      <p:sp>
        <p:nvSpPr>
          <p:cNvPr id="91" name="Rounded Rectangle 90">
            <a:extLst>
              <a:ext uri="{FF2B5EF4-FFF2-40B4-BE49-F238E27FC236}">
                <a16:creationId xmlns:a16="http://schemas.microsoft.com/office/drawing/2014/main" id="{5CE4D105-DAE7-3933-C70A-F8215FC8C5D5}"/>
              </a:ext>
            </a:extLst>
          </p:cNvPr>
          <p:cNvSpPr/>
          <p:nvPr/>
        </p:nvSpPr>
        <p:spPr bwMode="auto">
          <a:xfrm rot="2522111">
            <a:off x="7633802" y="5349136"/>
            <a:ext cx="138893" cy="26621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2" name="TextBox 91">
            <a:extLst>
              <a:ext uri="{FF2B5EF4-FFF2-40B4-BE49-F238E27FC236}">
                <a16:creationId xmlns:a16="http://schemas.microsoft.com/office/drawing/2014/main" id="{EB1E2C1D-5D93-E0A4-BE4C-8A250D21B2D5}"/>
              </a:ext>
            </a:extLst>
          </p:cNvPr>
          <p:cNvSpPr txBox="1"/>
          <p:nvPr/>
        </p:nvSpPr>
        <p:spPr bwMode="auto">
          <a:xfrm>
            <a:off x="6876997" y="5751454"/>
            <a:ext cx="16220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Continue </a:t>
            </a:r>
            <a:r>
              <a:rPr lang="en-US" sz="1200" b="0" dirty="0" err="1">
                <a:solidFill>
                  <a:schemeClr val="bg1"/>
                </a:solidFill>
                <a:latin typeface="Calibri" panose="020F0502020204030204" pitchFamily="34" charset="0"/>
              </a:rPr>
              <a:t>PrEP</a:t>
            </a:r>
            <a:r>
              <a:rPr lang="en-US" sz="1200" b="0" dirty="0">
                <a:solidFill>
                  <a:schemeClr val="bg1"/>
                </a:solidFill>
                <a:latin typeface="Calibri" panose="020F0502020204030204" pitchFamily="34" charset="0"/>
              </a:rPr>
              <a:t> with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 DOSE EACH DAY</a:t>
            </a:r>
          </a:p>
        </p:txBody>
      </p:sp>
      <p:sp>
        <p:nvSpPr>
          <p:cNvPr id="95" name="Chevron 94">
            <a:extLst>
              <a:ext uri="{FF2B5EF4-FFF2-40B4-BE49-F238E27FC236}">
                <a16:creationId xmlns:a16="http://schemas.microsoft.com/office/drawing/2014/main" id="{5C3D0FEB-67D3-B861-7A93-D55E0D6D80B7}"/>
              </a:ext>
            </a:extLst>
          </p:cNvPr>
          <p:cNvSpPr/>
          <p:nvPr/>
        </p:nvSpPr>
        <p:spPr bwMode="auto">
          <a:xfrm rot="10800000" flipH="1">
            <a:off x="729125" y="3571841"/>
            <a:ext cx="798733" cy="349978"/>
          </a:xfrm>
          <a:prstGeom prst="chevron">
            <a:avLst/>
          </a:prstGeom>
          <a:gradFill flip="none" rotWithShape="1">
            <a:gsLst>
              <a:gs pos="29000">
                <a:srgbClr val="0D647F"/>
              </a:gs>
              <a:gs pos="15000">
                <a:schemeClr val="accent2"/>
              </a:gs>
              <a:gs pos="100000">
                <a:schemeClr val="accent1"/>
              </a:gs>
            </a:gsLst>
            <a:lin ang="0" scaled="1"/>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9" name="Chevron 98">
            <a:extLst>
              <a:ext uri="{FF2B5EF4-FFF2-40B4-BE49-F238E27FC236}">
                <a16:creationId xmlns:a16="http://schemas.microsoft.com/office/drawing/2014/main" id="{11C6DFC7-3982-F0CF-E964-1CC96B36BF5B}"/>
              </a:ext>
            </a:extLst>
          </p:cNvPr>
          <p:cNvSpPr/>
          <p:nvPr/>
        </p:nvSpPr>
        <p:spPr bwMode="auto">
          <a:xfrm rot="10800000" flipH="1">
            <a:off x="3568781" y="3571841"/>
            <a:ext cx="798733" cy="349978"/>
          </a:xfrm>
          <a:prstGeom prst="chevron">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0" name="Chevron 99">
            <a:extLst>
              <a:ext uri="{FF2B5EF4-FFF2-40B4-BE49-F238E27FC236}">
                <a16:creationId xmlns:a16="http://schemas.microsoft.com/office/drawing/2014/main" id="{E1C89D02-5193-EF7F-016F-3838707738D7}"/>
              </a:ext>
            </a:extLst>
          </p:cNvPr>
          <p:cNvSpPr/>
          <p:nvPr/>
        </p:nvSpPr>
        <p:spPr bwMode="auto">
          <a:xfrm rot="10800000" flipH="1">
            <a:off x="4278695" y="3571841"/>
            <a:ext cx="798733" cy="349978"/>
          </a:xfrm>
          <a:prstGeom prst="chevron">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1" name="Chevron 100">
            <a:extLst>
              <a:ext uri="{FF2B5EF4-FFF2-40B4-BE49-F238E27FC236}">
                <a16:creationId xmlns:a16="http://schemas.microsoft.com/office/drawing/2014/main" id="{09DDF6A4-BA30-45A2-11E9-B99C93110C05}"/>
              </a:ext>
            </a:extLst>
          </p:cNvPr>
          <p:cNvSpPr/>
          <p:nvPr/>
        </p:nvSpPr>
        <p:spPr bwMode="auto">
          <a:xfrm rot="10800000" flipH="1">
            <a:off x="4988609" y="3571841"/>
            <a:ext cx="798733" cy="349978"/>
          </a:xfrm>
          <a:prstGeom prst="chevron">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2" name="TextBox 101">
            <a:extLst>
              <a:ext uri="{FF2B5EF4-FFF2-40B4-BE49-F238E27FC236}">
                <a16:creationId xmlns:a16="http://schemas.microsoft.com/office/drawing/2014/main" id="{9A7C96E9-2EBC-F854-21AF-2E345C86E438}"/>
              </a:ext>
            </a:extLst>
          </p:cNvPr>
          <p:cNvSpPr txBox="1"/>
          <p:nvPr/>
        </p:nvSpPr>
        <p:spPr bwMode="auto">
          <a:xfrm>
            <a:off x="829707" y="3586217"/>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latin typeface="Calibri" panose="020F0502020204030204" pitchFamily="34" charset="0"/>
              </a:rPr>
              <a:t>DAY 1</a:t>
            </a:r>
          </a:p>
        </p:txBody>
      </p:sp>
      <p:sp>
        <p:nvSpPr>
          <p:cNvPr id="107" name="TextBox 106">
            <a:extLst>
              <a:ext uri="{FF2B5EF4-FFF2-40B4-BE49-F238E27FC236}">
                <a16:creationId xmlns:a16="http://schemas.microsoft.com/office/drawing/2014/main" id="{B5A7BB5A-4B26-8816-06D4-09523514346D}"/>
              </a:ext>
            </a:extLst>
          </p:cNvPr>
          <p:cNvSpPr txBox="1"/>
          <p:nvPr/>
        </p:nvSpPr>
        <p:spPr bwMode="auto">
          <a:xfrm>
            <a:off x="4401757" y="3586217"/>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latin typeface="Calibri" panose="020F0502020204030204" pitchFamily="34" charset="0"/>
              </a:rPr>
              <a:t>DAY 1</a:t>
            </a:r>
          </a:p>
        </p:txBody>
      </p:sp>
      <p:sp>
        <p:nvSpPr>
          <p:cNvPr id="108" name="TextBox 107">
            <a:extLst>
              <a:ext uri="{FF2B5EF4-FFF2-40B4-BE49-F238E27FC236}">
                <a16:creationId xmlns:a16="http://schemas.microsoft.com/office/drawing/2014/main" id="{5B3278EA-A383-C267-3A29-D4BC95573144}"/>
              </a:ext>
            </a:extLst>
          </p:cNvPr>
          <p:cNvSpPr txBox="1"/>
          <p:nvPr/>
        </p:nvSpPr>
        <p:spPr bwMode="auto">
          <a:xfrm>
            <a:off x="5116169" y="3586217"/>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latin typeface="Calibri" panose="020F0502020204030204" pitchFamily="34" charset="0"/>
              </a:rPr>
              <a:t>DAY 2</a:t>
            </a:r>
          </a:p>
        </p:txBody>
      </p:sp>
      <p:sp>
        <p:nvSpPr>
          <p:cNvPr id="109" name="TextBox 108">
            <a:extLst>
              <a:ext uri="{FF2B5EF4-FFF2-40B4-BE49-F238E27FC236}">
                <a16:creationId xmlns:a16="http://schemas.microsoft.com/office/drawing/2014/main" id="{5572DE9F-9F09-5167-BCFE-0BF21EE84157}"/>
              </a:ext>
            </a:extLst>
          </p:cNvPr>
          <p:cNvSpPr txBox="1"/>
          <p:nvPr/>
        </p:nvSpPr>
        <p:spPr bwMode="auto">
          <a:xfrm>
            <a:off x="3195432" y="3882993"/>
            <a:ext cx="146149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Continue </a:t>
            </a:r>
            <a:r>
              <a:rPr lang="en-US" sz="1200" b="0" dirty="0" err="1">
                <a:solidFill>
                  <a:schemeClr val="bg1"/>
                </a:solidFill>
                <a:latin typeface="Calibri" panose="020F0502020204030204" pitchFamily="34" charset="0"/>
              </a:rPr>
              <a:t>PrEP</a:t>
            </a:r>
            <a:r>
              <a:rPr lang="en-US" sz="1200" b="0" dirty="0">
                <a:solidFill>
                  <a:schemeClr val="bg1"/>
                </a:solidFill>
                <a:latin typeface="Calibri" panose="020F0502020204030204" pitchFamily="34" charset="0"/>
              </a:rPr>
              <a:t> with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 DOSE EACH DAY</a:t>
            </a:r>
          </a:p>
        </p:txBody>
      </p:sp>
      <p:cxnSp>
        <p:nvCxnSpPr>
          <p:cNvPr id="111" name="Straight Arrow Connector 110">
            <a:extLst>
              <a:ext uri="{FF2B5EF4-FFF2-40B4-BE49-F238E27FC236}">
                <a16:creationId xmlns:a16="http://schemas.microsoft.com/office/drawing/2014/main" id="{FA13FC93-D9E1-17EB-6E30-61E524EE84D9}"/>
              </a:ext>
            </a:extLst>
          </p:cNvPr>
          <p:cNvCxnSpPr>
            <a:cxnSpLocks/>
          </p:cNvCxnSpPr>
          <p:nvPr/>
        </p:nvCxnSpPr>
        <p:spPr bwMode="auto">
          <a:xfrm>
            <a:off x="866658" y="3198690"/>
            <a:ext cx="0" cy="358956"/>
          </a:xfrm>
          <a:prstGeom prst="straightConnector1">
            <a:avLst/>
          </a:prstGeom>
          <a:noFill/>
          <a:ln w="28575" cap="flat" cmpd="sng" algn="ctr">
            <a:solidFill>
              <a:schemeClr val="bg1"/>
            </a:solidFill>
            <a:prstDash val="solid"/>
            <a:round/>
            <a:headEnd type="none" w="med" len="med"/>
            <a:tailEnd type="triangle"/>
          </a:ln>
          <a:effectLst/>
        </p:spPr>
      </p:cxnSp>
      <p:cxnSp>
        <p:nvCxnSpPr>
          <p:cNvPr id="112" name="Straight Arrow Connector 111">
            <a:extLst>
              <a:ext uri="{FF2B5EF4-FFF2-40B4-BE49-F238E27FC236}">
                <a16:creationId xmlns:a16="http://schemas.microsoft.com/office/drawing/2014/main" id="{3F62083E-DCBD-CFC6-31F2-B2A924D6E533}"/>
              </a:ext>
            </a:extLst>
          </p:cNvPr>
          <p:cNvCxnSpPr>
            <a:cxnSpLocks/>
          </p:cNvCxnSpPr>
          <p:nvPr/>
        </p:nvCxnSpPr>
        <p:spPr bwMode="auto">
          <a:xfrm>
            <a:off x="1655347" y="3198690"/>
            <a:ext cx="0" cy="358956"/>
          </a:xfrm>
          <a:prstGeom prst="straightConnector1">
            <a:avLst/>
          </a:prstGeom>
          <a:noFill/>
          <a:ln w="28575" cap="flat" cmpd="sng" algn="ctr">
            <a:solidFill>
              <a:schemeClr val="bg1"/>
            </a:solidFill>
            <a:prstDash val="solid"/>
            <a:round/>
            <a:headEnd type="none" w="med" len="med"/>
            <a:tailEnd type="triangle"/>
          </a:ln>
          <a:effectLst/>
        </p:spPr>
      </p:cxnSp>
      <p:cxnSp>
        <p:nvCxnSpPr>
          <p:cNvPr id="113" name="Straight Arrow Connector 112">
            <a:extLst>
              <a:ext uri="{FF2B5EF4-FFF2-40B4-BE49-F238E27FC236}">
                <a16:creationId xmlns:a16="http://schemas.microsoft.com/office/drawing/2014/main" id="{03F0D7AC-2491-F5CA-1A2E-9C3FCFA02C25}"/>
              </a:ext>
            </a:extLst>
          </p:cNvPr>
          <p:cNvCxnSpPr>
            <a:cxnSpLocks/>
          </p:cNvCxnSpPr>
          <p:nvPr/>
        </p:nvCxnSpPr>
        <p:spPr bwMode="auto">
          <a:xfrm>
            <a:off x="2371967" y="3198690"/>
            <a:ext cx="0" cy="358956"/>
          </a:xfrm>
          <a:prstGeom prst="straightConnector1">
            <a:avLst/>
          </a:prstGeom>
          <a:noFill/>
          <a:ln w="28575" cap="flat" cmpd="sng" algn="ctr">
            <a:solidFill>
              <a:schemeClr val="bg1"/>
            </a:solidFill>
            <a:prstDash val="solid"/>
            <a:round/>
            <a:headEnd type="none" w="med" len="med"/>
            <a:tailEnd type="triangle"/>
          </a:ln>
          <a:effectLst/>
        </p:spPr>
      </p:cxnSp>
      <p:cxnSp>
        <p:nvCxnSpPr>
          <p:cNvPr id="114" name="Straight Arrow Connector 113">
            <a:extLst>
              <a:ext uri="{FF2B5EF4-FFF2-40B4-BE49-F238E27FC236}">
                <a16:creationId xmlns:a16="http://schemas.microsoft.com/office/drawing/2014/main" id="{1EF04162-48BB-C308-8A11-6B4418897855}"/>
              </a:ext>
            </a:extLst>
          </p:cNvPr>
          <p:cNvCxnSpPr>
            <a:cxnSpLocks/>
          </p:cNvCxnSpPr>
          <p:nvPr/>
        </p:nvCxnSpPr>
        <p:spPr bwMode="auto">
          <a:xfrm>
            <a:off x="2993411" y="3198690"/>
            <a:ext cx="0" cy="358956"/>
          </a:xfrm>
          <a:prstGeom prst="straightConnector1">
            <a:avLst/>
          </a:prstGeom>
          <a:noFill/>
          <a:ln w="28575" cap="flat" cmpd="sng" algn="ctr">
            <a:solidFill>
              <a:schemeClr val="bg1"/>
            </a:solidFill>
            <a:prstDash val="solid"/>
            <a:round/>
            <a:headEnd type="none" w="med" len="med"/>
            <a:tailEnd type="triangle"/>
          </a:ln>
          <a:effectLst/>
        </p:spPr>
      </p:cxnSp>
      <p:cxnSp>
        <p:nvCxnSpPr>
          <p:cNvPr id="115" name="Straight Arrow Connector 114">
            <a:extLst>
              <a:ext uri="{FF2B5EF4-FFF2-40B4-BE49-F238E27FC236}">
                <a16:creationId xmlns:a16="http://schemas.microsoft.com/office/drawing/2014/main" id="{3324724C-FE61-C313-585B-4E2B61E61CB0}"/>
              </a:ext>
            </a:extLst>
          </p:cNvPr>
          <p:cNvCxnSpPr>
            <a:cxnSpLocks/>
          </p:cNvCxnSpPr>
          <p:nvPr/>
        </p:nvCxnSpPr>
        <p:spPr bwMode="auto">
          <a:xfrm>
            <a:off x="3765044" y="3198690"/>
            <a:ext cx="0" cy="358956"/>
          </a:xfrm>
          <a:prstGeom prst="straightConnector1">
            <a:avLst/>
          </a:prstGeom>
          <a:noFill/>
          <a:ln w="28575" cap="flat" cmpd="sng" algn="ctr">
            <a:solidFill>
              <a:schemeClr val="bg1"/>
            </a:solidFill>
            <a:prstDash val="solid"/>
            <a:round/>
            <a:headEnd type="none" w="med" len="med"/>
            <a:tailEnd type="triangle"/>
          </a:ln>
          <a:effectLst/>
        </p:spPr>
      </p:cxnSp>
      <p:cxnSp>
        <p:nvCxnSpPr>
          <p:cNvPr id="116" name="Straight Arrow Connector 115">
            <a:extLst>
              <a:ext uri="{FF2B5EF4-FFF2-40B4-BE49-F238E27FC236}">
                <a16:creationId xmlns:a16="http://schemas.microsoft.com/office/drawing/2014/main" id="{DAABBC3C-68DC-7F7E-1685-D6901D8AD164}"/>
              </a:ext>
            </a:extLst>
          </p:cNvPr>
          <p:cNvCxnSpPr>
            <a:cxnSpLocks/>
          </p:cNvCxnSpPr>
          <p:nvPr/>
        </p:nvCxnSpPr>
        <p:spPr bwMode="auto">
          <a:xfrm>
            <a:off x="5159156" y="3198690"/>
            <a:ext cx="0" cy="358956"/>
          </a:xfrm>
          <a:prstGeom prst="straightConnector1">
            <a:avLst/>
          </a:prstGeom>
          <a:noFill/>
          <a:ln w="28575" cap="flat" cmpd="sng" algn="ctr">
            <a:solidFill>
              <a:schemeClr val="bg1"/>
            </a:solidFill>
            <a:prstDash val="solid"/>
            <a:round/>
            <a:headEnd type="none" w="med" len="med"/>
            <a:tailEnd type="triangle"/>
          </a:ln>
          <a:effectLst/>
        </p:spPr>
      </p:cxnSp>
      <p:cxnSp>
        <p:nvCxnSpPr>
          <p:cNvPr id="117" name="Straight Arrow Connector 116">
            <a:extLst>
              <a:ext uri="{FF2B5EF4-FFF2-40B4-BE49-F238E27FC236}">
                <a16:creationId xmlns:a16="http://schemas.microsoft.com/office/drawing/2014/main" id="{EF6EBC9F-6A3F-B19E-5820-87808D6508D5}"/>
              </a:ext>
            </a:extLst>
          </p:cNvPr>
          <p:cNvCxnSpPr>
            <a:cxnSpLocks/>
          </p:cNvCxnSpPr>
          <p:nvPr/>
        </p:nvCxnSpPr>
        <p:spPr bwMode="auto">
          <a:xfrm>
            <a:off x="4483655" y="3198690"/>
            <a:ext cx="0" cy="358956"/>
          </a:xfrm>
          <a:prstGeom prst="straightConnector1">
            <a:avLst/>
          </a:prstGeom>
          <a:noFill/>
          <a:ln w="28575" cap="flat" cmpd="sng" algn="ctr">
            <a:solidFill>
              <a:schemeClr val="bg1"/>
            </a:solidFill>
            <a:prstDash val="solid"/>
            <a:round/>
            <a:headEnd type="none" w="med" len="med"/>
            <a:tailEnd type="triangle"/>
          </a:ln>
          <a:effectLst/>
        </p:spPr>
      </p:cxnSp>
      <p:sp>
        <p:nvSpPr>
          <p:cNvPr id="118" name="Rounded Rectangle 117">
            <a:extLst>
              <a:ext uri="{FF2B5EF4-FFF2-40B4-BE49-F238E27FC236}">
                <a16:creationId xmlns:a16="http://schemas.microsoft.com/office/drawing/2014/main" id="{7EB09098-7C02-2F11-C687-A532AA991CA9}"/>
              </a:ext>
            </a:extLst>
          </p:cNvPr>
          <p:cNvSpPr/>
          <p:nvPr/>
        </p:nvSpPr>
        <p:spPr bwMode="auto">
          <a:xfrm rot="3079563">
            <a:off x="776196" y="3001091"/>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9" name="Rounded Rectangle 118">
            <a:extLst>
              <a:ext uri="{FF2B5EF4-FFF2-40B4-BE49-F238E27FC236}">
                <a16:creationId xmlns:a16="http://schemas.microsoft.com/office/drawing/2014/main" id="{003921C3-56E3-2C80-47CC-5E7930765A06}"/>
              </a:ext>
            </a:extLst>
          </p:cNvPr>
          <p:cNvSpPr/>
          <p:nvPr/>
        </p:nvSpPr>
        <p:spPr bwMode="auto">
          <a:xfrm rot="3079563">
            <a:off x="1597333" y="3001091"/>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0" name="Rounded Rectangle 119">
            <a:extLst>
              <a:ext uri="{FF2B5EF4-FFF2-40B4-BE49-F238E27FC236}">
                <a16:creationId xmlns:a16="http://schemas.microsoft.com/office/drawing/2014/main" id="{A1BFF8CD-744C-44B4-6B3B-5B391AE585E6}"/>
              </a:ext>
            </a:extLst>
          </p:cNvPr>
          <p:cNvSpPr/>
          <p:nvPr/>
        </p:nvSpPr>
        <p:spPr bwMode="auto">
          <a:xfrm rot="3079563">
            <a:off x="2311676" y="3001091"/>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1" name="Rounded Rectangle 120">
            <a:extLst>
              <a:ext uri="{FF2B5EF4-FFF2-40B4-BE49-F238E27FC236}">
                <a16:creationId xmlns:a16="http://schemas.microsoft.com/office/drawing/2014/main" id="{A591F2FC-69AA-6BE8-0099-D9AEFB1B41EC}"/>
              </a:ext>
            </a:extLst>
          </p:cNvPr>
          <p:cNvSpPr/>
          <p:nvPr/>
        </p:nvSpPr>
        <p:spPr bwMode="auto">
          <a:xfrm rot="3079563">
            <a:off x="2930843" y="3001091"/>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2" name="Rounded Rectangle 121">
            <a:extLst>
              <a:ext uri="{FF2B5EF4-FFF2-40B4-BE49-F238E27FC236}">
                <a16:creationId xmlns:a16="http://schemas.microsoft.com/office/drawing/2014/main" id="{2BA472CF-CE55-7263-638F-C2F6F89ED229}"/>
              </a:ext>
            </a:extLst>
          </p:cNvPr>
          <p:cNvSpPr/>
          <p:nvPr/>
        </p:nvSpPr>
        <p:spPr bwMode="auto">
          <a:xfrm rot="3079563">
            <a:off x="5089757" y="3001091"/>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3" name="Rounded Rectangle 122">
            <a:extLst>
              <a:ext uri="{FF2B5EF4-FFF2-40B4-BE49-F238E27FC236}">
                <a16:creationId xmlns:a16="http://schemas.microsoft.com/office/drawing/2014/main" id="{79387617-7275-1CB3-9B26-1CFD06BA840F}"/>
              </a:ext>
            </a:extLst>
          </p:cNvPr>
          <p:cNvSpPr/>
          <p:nvPr/>
        </p:nvSpPr>
        <p:spPr bwMode="auto">
          <a:xfrm rot="3079563">
            <a:off x="3700199" y="3001091"/>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4" name="Rounded Rectangle 123">
            <a:extLst>
              <a:ext uri="{FF2B5EF4-FFF2-40B4-BE49-F238E27FC236}">
                <a16:creationId xmlns:a16="http://schemas.microsoft.com/office/drawing/2014/main" id="{C3BE8949-D820-3E9E-ECFA-CC4C6DD7556A}"/>
              </a:ext>
            </a:extLst>
          </p:cNvPr>
          <p:cNvSpPr/>
          <p:nvPr/>
        </p:nvSpPr>
        <p:spPr bwMode="auto">
          <a:xfrm rot="3079563">
            <a:off x="4416533" y="3001091"/>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5" name="Rounded Rectangle 124">
            <a:extLst>
              <a:ext uri="{FF2B5EF4-FFF2-40B4-BE49-F238E27FC236}">
                <a16:creationId xmlns:a16="http://schemas.microsoft.com/office/drawing/2014/main" id="{38FADEBF-C361-7F39-0BEF-6311510FEB9F}"/>
              </a:ext>
            </a:extLst>
          </p:cNvPr>
          <p:cNvSpPr/>
          <p:nvPr/>
        </p:nvSpPr>
        <p:spPr bwMode="auto">
          <a:xfrm rot="3079563">
            <a:off x="928596" y="3014591"/>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128" name="Group 127">
            <a:extLst>
              <a:ext uri="{FF2B5EF4-FFF2-40B4-BE49-F238E27FC236}">
                <a16:creationId xmlns:a16="http://schemas.microsoft.com/office/drawing/2014/main" id="{517A0085-ACBA-1340-8855-8620F154B668}"/>
              </a:ext>
            </a:extLst>
          </p:cNvPr>
          <p:cNvGrpSpPr/>
          <p:nvPr/>
        </p:nvGrpSpPr>
        <p:grpSpPr>
          <a:xfrm>
            <a:off x="879129" y="3206917"/>
            <a:ext cx="852063" cy="340289"/>
            <a:chOff x="1308464" y="2492862"/>
            <a:chExt cx="852063" cy="340289"/>
          </a:xfrm>
        </p:grpSpPr>
        <p:sp>
          <p:nvSpPr>
            <p:cNvPr id="126" name="Down Arrow Callout 125">
              <a:extLst>
                <a:ext uri="{FF2B5EF4-FFF2-40B4-BE49-F238E27FC236}">
                  <a16:creationId xmlns:a16="http://schemas.microsoft.com/office/drawing/2014/main" id="{B521162D-99CA-8019-FD29-9F00AE7819EE}"/>
                </a:ext>
              </a:extLst>
            </p:cNvPr>
            <p:cNvSpPr/>
            <p:nvPr/>
          </p:nvSpPr>
          <p:spPr bwMode="auto">
            <a:xfrm>
              <a:off x="1466015" y="2500878"/>
              <a:ext cx="513256" cy="332273"/>
            </a:xfrm>
            <a:prstGeom prst="downArrowCallout">
              <a:avLst>
                <a:gd name="adj1" fmla="val 25000"/>
                <a:gd name="adj2" fmla="val 25000"/>
                <a:gd name="adj3" fmla="val 18033"/>
                <a:gd name="adj4" fmla="val 75427"/>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7" name="TextBox 126">
              <a:extLst>
                <a:ext uri="{FF2B5EF4-FFF2-40B4-BE49-F238E27FC236}">
                  <a16:creationId xmlns:a16="http://schemas.microsoft.com/office/drawing/2014/main" id="{E54B649B-81FA-9887-7127-EFFDE8D2B143}"/>
                </a:ext>
              </a:extLst>
            </p:cNvPr>
            <p:cNvSpPr txBox="1"/>
            <p:nvPr/>
          </p:nvSpPr>
          <p:spPr bwMode="auto">
            <a:xfrm>
              <a:off x="1308464" y="2492862"/>
              <a:ext cx="852063" cy="291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0000"/>
                </a:lnSpc>
                <a:spcBef>
                  <a:spcPct val="50000"/>
                </a:spcBef>
                <a:spcAft>
                  <a:spcPct val="0"/>
                </a:spcAft>
                <a:buClrTx/>
                <a:buFontTx/>
                <a:buNone/>
              </a:pPr>
              <a:r>
                <a:rPr lang="en-US" sz="800" b="1">
                  <a:solidFill>
                    <a:schemeClr val="bg1"/>
                  </a:solidFill>
                  <a:latin typeface="Calibri" panose="020F0502020204030204" pitchFamily="34" charset="0"/>
                </a:rPr>
                <a:t>Sexual exposure</a:t>
              </a:r>
            </a:p>
          </p:txBody>
        </p:sp>
      </p:grpSp>
      <p:grpSp>
        <p:nvGrpSpPr>
          <p:cNvPr id="130" name="Group 129">
            <a:extLst>
              <a:ext uri="{FF2B5EF4-FFF2-40B4-BE49-F238E27FC236}">
                <a16:creationId xmlns:a16="http://schemas.microsoft.com/office/drawing/2014/main" id="{2ECFC327-E748-1FED-ACF2-F158034C6595}"/>
              </a:ext>
            </a:extLst>
          </p:cNvPr>
          <p:cNvGrpSpPr/>
          <p:nvPr/>
        </p:nvGrpSpPr>
        <p:grpSpPr>
          <a:xfrm>
            <a:off x="1594301" y="3210702"/>
            <a:ext cx="852063" cy="340289"/>
            <a:chOff x="1308464" y="2492862"/>
            <a:chExt cx="852063" cy="340289"/>
          </a:xfrm>
        </p:grpSpPr>
        <p:sp>
          <p:nvSpPr>
            <p:cNvPr id="131" name="Down Arrow Callout 130">
              <a:extLst>
                <a:ext uri="{FF2B5EF4-FFF2-40B4-BE49-F238E27FC236}">
                  <a16:creationId xmlns:a16="http://schemas.microsoft.com/office/drawing/2014/main" id="{D2E07695-8ED6-BEF4-7AC5-055327E8634B}"/>
                </a:ext>
              </a:extLst>
            </p:cNvPr>
            <p:cNvSpPr/>
            <p:nvPr/>
          </p:nvSpPr>
          <p:spPr bwMode="auto">
            <a:xfrm>
              <a:off x="1466015" y="2500878"/>
              <a:ext cx="513256" cy="332273"/>
            </a:xfrm>
            <a:prstGeom prst="downArrowCallout">
              <a:avLst>
                <a:gd name="adj1" fmla="val 25000"/>
                <a:gd name="adj2" fmla="val 25000"/>
                <a:gd name="adj3" fmla="val 18033"/>
                <a:gd name="adj4" fmla="val 75427"/>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2" name="TextBox 131">
              <a:extLst>
                <a:ext uri="{FF2B5EF4-FFF2-40B4-BE49-F238E27FC236}">
                  <a16:creationId xmlns:a16="http://schemas.microsoft.com/office/drawing/2014/main" id="{BF2DF2B4-6950-EDA3-8AE6-131393C9404D}"/>
                </a:ext>
              </a:extLst>
            </p:cNvPr>
            <p:cNvSpPr txBox="1"/>
            <p:nvPr/>
          </p:nvSpPr>
          <p:spPr bwMode="auto">
            <a:xfrm>
              <a:off x="1308464" y="2492862"/>
              <a:ext cx="852063" cy="291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0000"/>
                </a:lnSpc>
                <a:spcBef>
                  <a:spcPct val="50000"/>
                </a:spcBef>
                <a:spcAft>
                  <a:spcPct val="0"/>
                </a:spcAft>
                <a:buClrTx/>
                <a:buFontTx/>
                <a:buNone/>
              </a:pPr>
              <a:r>
                <a:rPr lang="en-US" sz="800" b="1">
                  <a:solidFill>
                    <a:schemeClr val="bg1"/>
                  </a:solidFill>
                  <a:latin typeface="Calibri" panose="020F0502020204030204" pitchFamily="34" charset="0"/>
                </a:rPr>
                <a:t>Sexual exposure</a:t>
              </a:r>
            </a:p>
          </p:txBody>
        </p:sp>
      </p:grpSp>
      <p:grpSp>
        <p:nvGrpSpPr>
          <p:cNvPr id="133" name="Group 132">
            <a:extLst>
              <a:ext uri="{FF2B5EF4-FFF2-40B4-BE49-F238E27FC236}">
                <a16:creationId xmlns:a16="http://schemas.microsoft.com/office/drawing/2014/main" id="{D91CADA4-FB2D-3113-1824-66A00B851E39}"/>
              </a:ext>
            </a:extLst>
          </p:cNvPr>
          <p:cNvGrpSpPr/>
          <p:nvPr/>
        </p:nvGrpSpPr>
        <p:grpSpPr>
          <a:xfrm>
            <a:off x="2999556" y="3224172"/>
            <a:ext cx="852063" cy="340289"/>
            <a:chOff x="1308464" y="2492862"/>
            <a:chExt cx="852063" cy="340289"/>
          </a:xfrm>
        </p:grpSpPr>
        <p:sp>
          <p:nvSpPr>
            <p:cNvPr id="134" name="Down Arrow Callout 133">
              <a:extLst>
                <a:ext uri="{FF2B5EF4-FFF2-40B4-BE49-F238E27FC236}">
                  <a16:creationId xmlns:a16="http://schemas.microsoft.com/office/drawing/2014/main" id="{A81DB3C6-AEDD-732A-8188-B1436DE35447}"/>
                </a:ext>
              </a:extLst>
            </p:cNvPr>
            <p:cNvSpPr/>
            <p:nvPr/>
          </p:nvSpPr>
          <p:spPr bwMode="auto">
            <a:xfrm>
              <a:off x="1466015" y="2500878"/>
              <a:ext cx="513256" cy="332273"/>
            </a:xfrm>
            <a:prstGeom prst="downArrowCallout">
              <a:avLst>
                <a:gd name="adj1" fmla="val 25000"/>
                <a:gd name="adj2" fmla="val 25000"/>
                <a:gd name="adj3" fmla="val 18033"/>
                <a:gd name="adj4" fmla="val 75427"/>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5" name="TextBox 134">
              <a:extLst>
                <a:ext uri="{FF2B5EF4-FFF2-40B4-BE49-F238E27FC236}">
                  <a16:creationId xmlns:a16="http://schemas.microsoft.com/office/drawing/2014/main" id="{501D78A1-249E-61A5-5555-61FA9DA26A34}"/>
                </a:ext>
              </a:extLst>
            </p:cNvPr>
            <p:cNvSpPr txBox="1"/>
            <p:nvPr/>
          </p:nvSpPr>
          <p:spPr bwMode="auto">
            <a:xfrm>
              <a:off x="1308464" y="2492862"/>
              <a:ext cx="852063" cy="291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0000"/>
                </a:lnSpc>
                <a:spcBef>
                  <a:spcPct val="50000"/>
                </a:spcBef>
                <a:spcAft>
                  <a:spcPct val="0"/>
                </a:spcAft>
                <a:buClrTx/>
                <a:buFontTx/>
                <a:buNone/>
              </a:pPr>
              <a:r>
                <a:rPr lang="en-US" sz="800" b="1">
                  <a:solidFill>
                    <a:schemeClr val="bg1"/>
                  </a:solidFill>
                  <a:latin typeface="Calibri" panose="020F0502020204030204" pitchFamily="34" charset="0"/>
                </a:rPr>
                <a:t>Sexual exposure</a:t>
              </a:r>
            </a:p>
          </p:txBody>
        </p:sp>
      </p:grpSp>
      <p:grpSp>
        <p:nvGrpSpPr>
          <p:cNvPr id="136" name="Group 135">
            <a:extLst>
              <a:ext uri="{FF2B5EF4-FFF2-40B4-BE49-F238E27FC236}">
                <a16:creationId xmlns:a16="http://schemas.microsoft.com/office/drawing/2014/main" id="{5F5F54E4-336A-A25E-433A-249817351F5E}"/>
              </a:ext>
            </a:extLst>
          </p:cNvPr>
          <p:cNvGrpSpPr/>
          <p:nvPr/>
        </p:nvGrpSpPr>
        <p:grpSpPr>
          <a:xfrm>
            <a:off x="3740799" y="3226051"/>
            <a:ext cx="852063" cy="340289"/>
            <a:chOff x="1308464" y="2492862"/>
            <a:chExt cx="852063" cy="340289"/>
          </a:xfrm>
        </p:grpSpPr>
        <p:sp>
          <p:nvSpPr>
            <p:cNvPr id="137" name="Down Arrow Callout 136">
              <a:extLst>
                <a:ext uri="{FF2B5EF4-FFF2-40B4-BE49-F238E27FC236}">
                  <a16:creationId xmlns:a16="http://schemas.microsoft.com/office/drawing/2014/main" id="{FE09DADE-380A-73D9-02EE-D1DF164DF2A8}"/>
                </a:ext>
              </a:extLst>
            </p:cNvPr>
            <p:cNvSpPr/>
            <p:nvPr/>
          </p:nvSpPr>
          <p:spPr bwMode="auto">
            <a:xfrm>
              <a:off x="1466015" y="2500878"/>
              <a:ext cx="513256" cy="332273"/>
            </a:xfrm>
            <a:prstGeom prst="downArrowCallout">
              <a:avLst>
                <a:gd name="adj1" fmla="val 25000"/>
                <a:gd name="adj2" fmla="val 25000"/>
                <a:gd name="adj3" fmla="val 18033"/>
                <a:gd name="adj4" fmla="val 75427"/>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8" name="TextBox 137">
              <a:extLst>
                <a:ext uri="{FF2B5EF4-FFF2-40B4-BE49-F238E27FC236}">
                  <a16:creationId xmlns:a16="http://schemas.microsoft.com/office/drawing/2014/main" id="{629A0B28-1FE4-F796-AC3F-8FB3C5DF102A}"/>
                </a:ext>
              </a:extLst>
            </p:cNvPr>
            <p:cNvSpPr txBox="1"/>
            <p:nvPr/>
          </p:nvSpPr>
          <p:spPr bwMode="auto">
            <a:xfrm>
              <a:off x="1308464" y="2492862"/>
              <a:ext cx="852063" cy="291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0000"/>
                </a:lnSpc>
                <a:spcBef>
                  <a:spcPct val="50000"/>
                </a:spcBef>
                <a:spcAft>
                  <a:spcPct val="0"/>
                </a:spcAft>
                <a:buClrTx/>
                <a:buFontTx/>
                <a:buNone/>
              </a:pPr>
              <a:r>
                <a:rPr lang="en-US" sz="800" b="1">
                  <a:solidFill>
                    <a:schemeClr val="bg1"/>
                  </a:solidFill>
                  <a:latin typeface="Calibri" panose="020F0502020204030204" pitchFamily="34" charset="0"/>
                </a:rPr>
                <a:t>Sexual exposure</a:t>
              </a:r>
            </a:p>
          </p:txBody>
        </p:sp>
      </p:grpSp>
      <p:grpSp>
        <p:nvGrpSpPr>
          <p:cNvPr id="143" name="Group 142">
            <a:extLst>
              <a:ext uri="{FF2B5EF4-FFF2-40B4-BE49-F238E27FC236}">
                <a16:creationId xmlns:a16="http://schemas.microsoft.com/office/drawing/2014/main" id="{E6AC7485-360E-0C3B-3926-9F95510BF389}"/>
              </a:ext>
            </a:extLst>
          </p:cNvPr>
          <p:cNvGrpSpPr/>
          <p:nvPr/>
        </p:nvGrpSpPr>
        <p:grpSpPr>
          <a:xfrm>
            <a:off x="3810667" y="3564484"/>
            <a:ext cx="340079" cy="358934"/>
            <a:chOff x="7291195" y="4223919"/>
            <a:chExt cx="300768" cy="317443"/>
          </a:xfrm>
        </p:grpSpPr>
        <p:sp>
          <p:nvSpPr>
            <p:cNvPr id="144" name="Arc 143">
              <a:extLst>
                <a:ext uri="{FF2B5EF4-FFF2-40B4-BE49-F238E27FC236}">
                  <a16:creationId xmlns:a16="http://schemas.microsoft.com/office/drawing/2014/main" id="{7CE35E05-B6FB-F5F8-81C7-232AB526A92A}"/>
                </a:ext>
              </a:extLst>
            </p:cNvPr>
            <p:cNvSpPr/>
            <p:nvPr/>
          </p:nvSpPr>
          <p:spPr bwMode="auto">
            <a:xfrm rot="18640016">
              <a:off x="7310547" y="4266190"/>
              <a:ext cx="275172" cy="275172"/>
            </a:xfrm>
            <a:prstGeom prst="arc">
              <a:avLst/>
            </a:prstGeom>
            <a:noFill/>
            <a:ln w="19050" cap="flat" cmpd="sng" algn="ctr">
              <a:solidFill>
                <a:schemeClr val="tx1"/>
              </a:solidFill>
              <a:prstDash val="solid"/>
              <a:round/>
              <a:headEnd type="none" w="med" len="med"/>
              <a:tailEnd type="triangle" w="sm" len="sm"/>
            </a:ln>
            <a:effectLst/>
          </p:spPr>
          <p:txBody>
            <a:bodyPr rtlCol="0" anchor="ctr"/>
            <a:lstStyle/>
            <a:p>
              <a:pPr algn="ctr"/>
              <a:endParaRPr lang="en-US"/>
            </a:p>
          </p:txBody>
        </p:sp>
        <p:sp>
          <p:nvSpPr>
            <p:cNvPr id="145" name="Arc 144">
              <a:extLst>
                <a:ext uri="{FF2B5EF4-FFF2-40B4-BE49-F238E27FC236}">
                  <a16:creationId xmlns:a16="http://schemas.microsoft.com/office/drawing/2014/main" id="{D75F7701-22BD-0B37-027E-2D358D1213F9}"/>
                </a:ext>
              </a:extLst>
            </p:cNvPr>
            <p:cNvSpPr/>
            <p:nvPr/>
          </p:nvSpPr>
          <p:spPr bwMode="auto">
            <a:xfrm rot="11201760">
              <a:off x="7316791" y="4223919"/>
              <a:ext cx="275172" cy="275172"/>
            </a:xfrm>
            <a:prstGeom prst="arc">
              <a:avLst/>
            </a:prstGeom>
            <a:noFill/>
            <a:ln w="19050" cap="flat" cmpd="sng" algn="ctr">
              <a:solidFill>
                <a:schemeClr val="tx1"/>
              </a:solidFill>
              <a:prstDash val="solid"/>
              <a:round/>
              <a:headEnd type="none" w="med" len="med"/>
              <a:tailEnd type="triangle" w="sm" len="sm"/>
            </a:ln>
            <a:effectLst/>
          </p:spPr>
          <p:txBody>
            <a:bodyPr rtlCol="0" anchor="ctr"/>
            <a:lstStyle/>
            <a:p>
              <a:pPr algn="ctr"/>
              <a:endParaRPr lang="en-US"/>
            </a:p>
          </p:txBody>
        </p:sp>
        <p:sp>
          <p:nvSpPr>
            <p:cNvPr id="146" name="Arc 145">
              <a:extLst>
                <a:ext uri="{FF2B5EF4-FFF2-40B4-BE49-F238E27FC236}">
                  <a16:creationId xmlns:a16="http://schemas.microsoft.com/office/drawing/2014/main" id="{CADC61B9-FC20-0FCC-75DA-47850E1E2F7B}"/>
                </a:ext>
              </a:extLst>
            </p:cNvPr>
            <p:cNvSpPr/>
            <p:nvPr/>
          </p:nvSpPr>
          <p:spPr bwMode="auto">
            <a:xfrm rot="4391524">
              <a:off x="7291195" y="4233273"/>
              <a:ext cx="275172" cy="275172"/>
            </a:xfrm>
            <a:prstGeom prst="arc">
              <a:avLst/>
            </a:prstGeom>
            <a:noFill/>
            <a:ln w="19050" cap="flat" cmpd="sng" algn="ctr">
              <a:solidFill>
                <a:schemeClr val="tx1"/>
              </a:solidFill>
              <a:prstDash val="solid"/>
              <a:round/>
              <a:headEnd type="none" w="med" len="med"/>
              <a:tailEnd type="triangle" w="sm" len="sm"/>
            </a:ln>
            <a:effectLst/>
          </p:spPr>
          <p:txBody>
            <a:bodyPr rtlCol="0" anchor="ctr"/>
            <a:lstStyle/>
            <a:p>
              <a:pPr algn="ctr"/>
              <a:endParaRPr lang="en-US"/>
            </a:p>
          </p:txBody>
        </p:sp>
      </p:grpSp>
      <p:sp>
        <p:nvSpPr>
          <p:cNvPr id="147" name="Chevron 146">
            <a:extLst>
              <a:ext uri="{FF2B5EF4-FFF2-40B4-BE49-F238E27FC236}">
                <a16:creationId xmlns:a16="http://schemas.microsoft.com/office/drawing/2014/main" id="{B1F4F054-E570-DE60-B753-9332B792D345}"/>
              </a:ext>
            </a:extLst>
          </p:cNvPr>
          <p:cNvSpPr/>
          <p:nvPr/>
        </p:nvSpPr>
        <p:spPr bwMode="auto">
          <a:xfrm rot="10800000" flipH="1">
            <a:off x="1441003" y="2380860"/>
            <a:ext cx="798733" cy="349978"/>
          </a:xfrm>
          <a:prstGeom prst="chevron">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8" name="Chevron 147">
            <a:extLst>
              <a:ext uri="{FF2B5EF4-FFF2-40B4-BE49-F238E27FC236}">
                <a16:creationId xmlns:a16="http://schemas.microsoft.com/office/drawing/2014/main" id="{F9F8A4B5-2421-FEAF-DF85-11792DF6FA77}"/>
              </a:ext>
            </a:extLst>
          </p:cNvPr>
          <p:cNvSpPr/>
          <p:nvPr/>
        </p:nvSpPr>
        <p:spPr bwMode="auto">
          <a:xfrm rot="10800000" flipH="1">
            <a:off x="2150917" y="2380860"/>
            <a:ext cx="798733" cy="349978"/>
          </a:xfrm>
          <a:prstGeom prst="chevron">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9" name="TextBox 148">
            <a:extLst>
              <a:ext uri="{FF2B5EF4-FFF2-40B4-BE49-F238E27FC236}">
                <a16:creationId xmlns:a16="http://schemas.microsoft.com/office/drawing/2014/main" id="{D15B7191-3FF1-7CCB-6307-CC118FD056AD}"/>
              </a:ext>
            </a:extLst>
          </p:cNvPr>
          <p:cNvSpPr txBox="1"/>
          <p:nvPr/>
        </p:nvSpPr>
        <p:spPr bwMode="auto">
          <a:xfrm>
            <a:off x="1546081" y="2395236"/>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latin typeface="Calibri" panose="020F0502020204030204" pitchFamily="34" charset="0"/>
              </a:rPr>
              <a:t>DAY 2</a:t>
            </a:r>
          </a:p>
        </p:txBody>
      </p:sp>
      <p:sp>
        <p:nvSpPr>
          <p:cNvPr id="150" name="TextBox 149">
            <a:extLst>
              <a:ext uri="{FF2B5EF4-FFF2-40B4-BE49-F238E27FC236}">
                <a16:creationId xmlns:a16="http://schemas.microsoft.com/office/drawing/2014/main" id="{89AD8B70-278B-1CBE-A339-32DE9B4925A6}"/>
              </a:ext>
            </a:extLst>
          </p:cNvPr>
          <p:cNvSpPr txBox="1"/>
          <p:nvPr/>
        </p:nvSpPr>
        <p:spPr bwMode="auto">
          <a:xfrm>
            <a:off x="2260491" y="2395236"/>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a:latin typeface="Calibri" panose="020F0502020204030204" pitchFamily="34" charset="0"/>
              </a:rPr>
              <a:t>DAY 3</a:t>
            </a:r>
          </a:p>
        </p:txBody>
      </p:sp>
      <p:sp>
        <p:nvSpPr>
          <p:cNvPr id="151" name="Chevron 150">
            <a:extLst>
              <a:ext uri="{FF2B5EF4-FFF2-40B4-BE49-F238E27FC236}">
                <a16:creationId xmlns:a16="http://schemas.microsoft.com/office/drawing/2014/main" id="{45BFDD08-14D3-4FBE-6142-4672C67F6C1B}"/>
              </a:ext>
            </a:extLst>
          </p:cNvPr>
          <p:cNvSpPr/>
          <p:nvPr/>
        </p:nvSpPr>
        <p:spPr bwMode="auto">
          <a:xfrm rot="10800000" flipH="1">
            <a:off x="731089" y="2380860"/>
            <a:ext cx="798733" cy="349978"/>
          </a:xfrm>
          <a:prstGeom prst="chevron">
            <a:avLst/>
          </a:prstGeom>
          <a:gradFill flip="none" rotWithShape="1">
            <a:gsLst>
              <a:gs pos="29000">
                <a:srgbClr val="0D647F"/>
              </a:gs>
              <a:gs pos="15000">
                <a:schemeClr val="accent2"/>
              </a:gs>
              <a:gs pos="100000">
                <a:schemeClr val="accent1"/>
              </a:gs>
            </a:gsLst>
            <a:lin ang="0" scaled="1"/>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2" name="TextBox 151">
            <a:extLst>
              <a:ext uri="{FF2B5EF4-FFF2-40B4-BE49-F238E27FC236}">
                <a16:creationId xmlns:a16="http://schemas.microsoft.com/office/drawing/2014/main" id="{A43C98EA-5AEE-0D02-3203-FE634E37566F}"/>
              </a:ext>
            </a:extLst>
          </p:cNvPr>
          <p:cNvSpPr txBox="1"/>
          <p:nvPr/>
        </p:nvSpPr>
        <p:spPr bwMode="auto">
          <a:xfrm>
            <a:off x="831671" y="2395236"/>
            <a:ext cx="665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latin typeface="Calibri" panose="020F0502020204030204" pitchFamily="34" charset="0"/>
              </a:rPr>
              <a:t>DAY 1</a:t>
            </a:r>
          </a:p>
        </p:txBody>
      </p:sp>
      <p:cxnSp>
        <p:nvCxnSpPr>
          <p:cNvPr id="153" name="Straight Arrow Connector 152">
            <a:extLst>
              <a:ext uri="{FF2B5EF4-FFF2-40B4-BE49-F238E27FC236}">
                <a16:creationId xmlns:a16="http://schemas.microsoft.com/office/drawing/2014/main" id="{A096A502-0C94-BD6B-8ACA-13C7EB63487A}"/>
              </a:ext>
            </a:extLst>
          </p:cNvPr>
          <p:cNvCxnSpPr>
            <a:cxnSpLocks/>
          </p:cNvCxnSpPr>
          <p:nvPr/>
        </p:nvCxnSpPr>
        <p:spPr bwMode="auto">
          <a:xfrm>
            <a:off x="874867" y="2007709"/>
            <a:ext cx="0" cy="358956"/>
          </a:xfrm>
          <a:prstGeom prst="straightConnector1">
            <a:avLst/>
          </a:prstGeom>
          <a:noFill/>
          <a:ln w="28575" cap="flat" cmpd="sng" algn="ctr">
            <a:solidFill>
              <a:schemeClr val="bg1"/>
            </a:solidFill>
            <a:prstDash val="solid"/>
            <a:round/>
            <a:headEnd type="none" w="med" len="med"/>
            <a:tailEnd type="triangle"/>
          </a:ln>
          <a:effectLst/>
        </p:spPr>
      </p:cxnSp>
      <p:cxnSp>
        <p:nvCxnSpPr>
          <p:cNvPr id="154" name="Straight Arrow Connector 153">
            <a:extLst>
              <a:ext uri="{FF2B5EF4-FFF2-40B4-BE49-F238E27FC236}">
                <a16:creationId xmlns:a16="http://schemas.microsoft.com/office/drawing/2014/main" id="{C0BC4CD5-D0B3-083E-61AC-FB12B9EA5F9C}"/>
              </a:ext>
            </a:extLst>
          </p:cNvPr>
          <p:cNvCxnSpPr>
            <a:cxnSpLocks/>
          </p:cNvCxnSpPr>
          <p:nvPr/>
        </p:nvCxnSpPr>
        <p:spPr bwMode="auto">
          <a:xfrm>
            <a:off x="1657311" y="2007709"/>
            <a:ext cx="0" cy="358956"/>
          </a:xfrm>
          <a:prstGeom prst="straightConnector1">
            <a:avLst/>
          </a:prstGeom>
          <a:noFill/>
          <a:ln w="28575" cap="flat" cmpd="sng" algn="ctr">
            <a:solidFill>
              <a:schemeClr val="bg1"/>
            </a:solidFill>
            <a:prstDash val="solid"/>
            <a:round/>
            <a:headEnd type="none" w="med" len="med"/>
            <a:tailEnd type="triangle"/>
          </a:ln>
          <a:effectLst/>
        </p:spPr>
      </p:cxnSp>
      <p:cxnSp>
        <p:nvCxnSpPr>
          <p:cNvPr id="155" name="Straight Arrow Connector 154">
            <a:extLst>
              <a:ext uri="{FF2B5EF4-FFF2-40B4-BE49-F238E27FC236}">
                <a16:creationId xmlns:a16="http://schemas.microsoft.com/office/drawing/2014/main" id="{FE7FD30A-B383-CDC9-419B-BB3EFE586F94}"/>
              </a:ext>
            </a:extLst>
          </p:cNvPr>
          <p:cNvCxnSpPr>
            <a:cxnSpLocks/>
          </p:cNvCxnSpPr>
          <p:nvPr/>
        </p:nvCxnSpPr>
        <p:spPr bwMode="auto">
          <a:xfrm>
            <a:off x="2256513" y="2007709"/>
            <a:ext cx="0" cy="358956"/>
          </a:xfrm>
          <a:prstGeom prst="straightConnector1">
            <a:avLst/>
          </a:prstGeom>
          <a:noFill/>
          <a:ln w="28575" cap="flat" cmpd="sng" algn="ctr">
            <a:solidFill>
              <a:schemeClr val="bg1"/>
            </a:solidFill>
            <a:prstDash val="solid"/>
            <a:round/>
            <a:headEnd type="none" w="med" len="med"/>
            <a:tailEnd type="triangle"/>
          </a:ln>
          <a:effectLst/>
        </p:spPr>
      </p:cxnSp>
      <p:sp>
        <p:nvSpPr>
          <p:cNvPr id="156" name="Rounded Rectangle 155">
            <a:extLst>
              <a:ext uri="{FF2B5EF4-FFF2-40B4-BE49-F238E27FC236}">
                <a16:creationId xmlns:a16="http://schemas.microsoft.com/office/drawing/2014/main" id="{B534E4F6-7EF8-E52E-42E6-CFB8A85F8B2D}"/>
              </a:ext>
            </a:extLst>
          </p:cNvPr>
          <p:cNvSpPr/>
          <p:nvPr/>
        </p:nvSpPr>
        <p:spPr bwMode="auto">
          <a:xfrm rot="3079563">
            <a:off x="784405" y="1810110"/>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7" name="Rounded Rectangle 156">
            <a:extLst>
              <a:ext uri="{FF2B5EF4-FFF2-40B4-BE49-F238E27FC236}">
                <a16:creationId xmlns:a16="http://schemas.microsoft.com/office/drawing/2014/main" id="{2EEEBDA0-1C70-6A6C-B536-51BBB08F4CD1}"/>
              </a:ext>
            </a:extLst>
          </p:cNvPr>
          <p:cNvSpPr/>
          <p:nvPr/>
        </p:nvSpPr>
        <p:spPr bwMode="auto">
          <a:xfrm rot="3079563">
            <a:off x="1599297" y="1810110"/>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8" name="Rounded Rectangle 157">
            <a:extLst>
              <a:ext uri="{FF2B5EF4-FFF2-40B4-BE49-F238E27FC236}">
                <a16:creationId xmlns:a16="http://schemas.microsoft.com/office/drawing/2014/main" id="{49FACB07-6667-09A4-360A-D12BF52BED04}"/>
              </a:ext>
            </a:extLst>
          </p:cNvPr>
          <p:cNvSpPr/>
          <p:nvPr/>
        </p:nvSpPr>
        <p:spPr bwMode="auto">
          <a:xfrm rot="3079563">
            <a:off x="2196222" y="1810110"/>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9" name="Rounded Rectangle 158">
            <a:extLst>
              <a:ext uri="{FF2B5EF4-FFF2-40B4-BE49-F238E27FC236}">
                <a16:creationId xmlns:a16="http://schemas.microsoft.com/office/drawing/2014/main" id="{27F46DD3-53D5-837C-6B3E-C845F065A0CA}"/>
              </a:ext>
            </a:extLst>
          </p:cNvPr>
          <p:cNvSpPr/>
          <p:nvPr/>
        </p:nvSpPr>
        <p:spPr bwMode="auto">
          <a:xfrm rot="3079563">
            <a:off x="936805" y="1823610"/>
            <a:ext cx="101459" cy="194467"/>
          </a:xfrm>
          <a:prstGeom prst="roundRect">
            <a:avLst>
              <a:gd name="adj" fmla="val 3467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160" name="Group 159">
            <a:extLst>
              <a:ext uri="{FF2B5EF4-FFF2-40B4-BE49-F238E27FC236}">
                <a16:creationId xmlns:a16="http://schemas.microsoft.com/office/drawing/2014/main" id="{D8E03471-AE70-5A5F-AED3-78E67F5A29B9}"/>
              </a:ext>
            </a:extLst>
          </p:cNvPr>
          <p:cNvGrpSpPr/>
          <p:nvPr/>
        </p:nvGrpSpPr>
        <p:grpSpPr>
          <a:xfrm>
            <a:off x="882379" y="2008683"/>
            <a:ext cx="852063" cy="340289"/>
            <a:chOff x="1308464" y="2492862"/>
            <a:chExt cx="852063" cy="340289"/>
          </a:xfrm>
        </p:grpSpPr>
        <p:sp>
          <p:nvSpPr>
            <p:cNvPr id="161" name="Down Arrow Callout 160">
              <a:extLst>
                <a:ext uri="{FF2B5EF4-FFF2-40B4-BE49-F238E27FC236}">
                  <a16:creationId xmlns:a16="http://schemas.microsoft.com/office/drawing/2014/main" id="{4B84DDF2-9B24-76DC-05D3-0F14D20E2D11}"/>
                </a:ext>
              </a:extLst>
            </p:cNvPr>
            <p:cNvSpPr/>
            <p:nvPr/>
          </p:nvSpPr>
          <p:spPr bwMode="auto">
            <a:xfrm>
              <a:off x="1466015" y="2500878"/>
              <a:ext cx="513256" cy="332273"/>
            </a:xfrm>
            <a:prstGeom prst="downArrowCallout">
              <a:avLst>
                <a:gd name="adj1" fmla="val 25000"/>
                <a:gd name="adj2" fmla="val 25000"/>
                <a:gd name="adj3" fmla="val 18033"/>
                <a:gd name="adj4" fmla="val 75427"/>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2" name="TextBox 161">
              <a:extLst>
                <a:ext uri="{FF2B5EF4-FFF2-40B4-BE49-F238E27FC236}">
                  <a16:creationId xmlns:a16="http://schemas.microsoft.com/office/drawing/2014/main" id="{4A9F19E4-90DC-EF19-168D-B2DF95796CB1}"/>
                </a:ext>
              </a:extLst>
            </p:cNvPr>
            <p:cNvSpPr txBox="1"/>
            <p:nvPr/>
          </p:nvSpPr>
          <p:spPr bwMode="auto">
            <a:xfrm>
              <a:off x="1308464" y="2492862"/>
              <a:ext cx="852063" cy="291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0000"/>
                </a:lnSpc>
                <a:spcBef>
                  <a:spcPct val="50000"/>
                </a:spcBef>
                <a:spcAft>
                  <a:spcPct val="0"/>
                </a:spcAft>
                <a:buClrTx/>
                <a:buFontTx/>
                <a:buNone/>
              </a:pPr>
              <a:r>
                <a:rPr lang="en-US" sz="800" b="1">
                  <a:solidFill>
                    <a:schemeClr val="bg1"/>
                  </a:solidFill>
                  <a:latin typeface="Calibri" panose="020F0502020204030204" pitchFamily="34" charset="0"/>
                </a:rPr>
                <a:t>Sexual exposure</a:t>
              </a:r>
            </a:p>
          </p:txBody>
        </p:sp>
      </p:grpSp>
    </p:spTree>
    <p:extLst>
      <p:ext uri="{BB962C8B-B14F-4D97-AF65-F5344CB8AC3E}">
        <p14:creationId xmlns:p14="http://schemas.microsoft.com/office/powerpoint/2010/main" val="27021401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356EDCB-2D3E-DE40-9ABA-05C5F36D572C}"/>
              </a:ext>
            </a:extLst>
          </p:cNvPr>
          <p:cNvSpPr>
            <a:spLocks noGrp="1"/>
          </p:cNvSpPr>
          <p:nvPr>
            <p:ph type="title"/>
          </p:nvPr>
        </p:nvSpPr>
        <p:spPr/>
        <p:txBody>
          <a:bodyPr/>
          <a:lstStyle/>
          <a:p>
            <a:r>
              <a:rPr kumimoji="1" lang="en-US" altLang="zh-TW"/>
              <a:t>Uptake for Daily and Event-driven </a:t>
            </a:r>
            <a:r>
              <a:rPr kumimoji="1" lang="en-US" altLang="zh-TW" err="1"/>
              <a:t>PrEP</a:t>
            </a:r>
            <a:r>
              <a:rPr kumimoji="1" lang="en-US" altLang="zh-TW"/>
              <a:t> in the </a:t>
            </a:r>
            <a:br>
              <a:rPr kumimoji="1" lang="en-US" altLang="zh-TW"/>
            </a:br>
            <a:r>
              <a:rPr kumimoji="1" lang="en-US" altLang="zh-TW"/>
              <a:t>Asia-Pacific Region</a:t>
            </a:r>
            <a:endParaRPr kumimoji="1" lang="zh-TW" altLang="en-US"/>
          </a:p>
        </p:txBody>
      </p:sp>
      <p:sp>
        <p:nvSpPr>
          <p:cNvPr id="5" name="文字方塊 4">
            <a:extLst>
              <a:ext uri="{FF2B5EF4-FFF2-40B4-BE49-F238E27FC236}">
                <a16:creationId xmlns:a16="http://schemas.microsoft.com/office/drawing/2014/main" id="{1D92E2F2-6C35-264F-9AD8-3D14A0F8F586}"/>
              </a:ext>
            </a:extLst>
          </p:cNvPr>
          <p:cNvSpPr txBox="1"/>
          <p:nvPr/>
        </p:nvSpPr>
        <p:spPr>
          <a:xfrm>
            <a:off x="4727863" y="4875298"/>
            <a:ext cx="717319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TW" sz="1800" b="0" i="0" u="none" strike="noStrike" kern="1200" cap="none" spc="0" normalizeH="0" baseline="0" noProof="0">
                <a:ln>
                  <a:noFill/>
                </a:ln>
                <a:solidFill>
                  <a:srgbClr val="FFFFFF"/>
                </a:solidFill>
                <a:effectLst/>
                <a:uLnTx/>
                <a:uFillTx/>
                <a:latin typeface="Calibri"/>
                <a:ea typeface="+mn-ea"/>
                <a:cs typeface="+mn-cs"/>
              </a:rPr>
              <a:t>High-income countries (HIC): Hong Kong, Japan, Singapore, Taiwan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TW" sz="1800" b="0" i="0" u="none" strike="noStrike" kern="1200" cap="none" spc="0" normalizeH="0" baseline="0" noProof="0">
                <a:ln>
                  <a:noFill/>
                </a:ln>
                <a:solidFill>
                  <a:srgbClr val="FFFFFF"/>
                </a:solidFill>
                <a:effectLst/>
                <a:uLnTx/>
                <a:uFillTx/>
                <a:latin typeface="Calibri"/>
                <a:ea typeface="+mn-ea"/>
                <a:cs typeface="+mn-cs"/>
              </a:rPr>
              <a:t>Low- and middle-income countries (LMIC): Cambodia, China, India, Indonesia, Lao, Malaysia, Myanmar, Nepal, The Philippines, Thailand, Viet Nam</a:t>
            </a:r>
            <a:endParaRPr kumimoji="1" lang="zh-TW" altLang="en-US" sz="1800" b="0" i="0" u="none" strike="noStrike" kern="1200" cap="none" spc="0" normalizeH="0" baseline="0" noProof="0">
              <a:ln>
                <a:noFill/>
              </a:ln>
              <a:solidFill>
                <a:srgbClr val="FFFFFF"/>
              </a:solidFill>
              <a:effectLst/>
              <a:uLnTx/>
              <a:uFillTx/>
              <a:latin typeface="Calibri"/>
              <a:ea typeface="+mn-ea"/>
              <a:cs typeface="+mn-cs"/>
            </a:endParaRPr>
          </a:p>
        </p:txBody>
      </p:sp>
      <p:graphicFrame>
        <p:nvGraphicFramePr>
          <p:cNvPr id="4" name="Table 4">
            <a:extLst>
              <a:ext uri="{FF2B5EF4-FFF2-40B4-BE49-F238E27FC236}">
                <a16:creationId xmlns:a16="http://schemas.microsoft.com/office/drawing/2014/main" id="{E0CB37F3-0367-BD93-4453-4796CB16CDA5}"/>
              </a:ext>
            </a:extLst>
          </p:cNvPr>
          <p:cNvGraphicFramePr>
            <a:graphicFrameLocks/>
          </p:cNvGraphicFramePr>
          <p:nvPr>
            <p:extLst>
              <p:ext uri="{D42A27DB-BD31-4B8C-83A1-F6EECF244321}">
                <p14:modId xmlns:p14="http://schemas.microsoft.com/office/powerpoint/2010/main" val="2669513586"/>
              </p:ext>
            </p:extLst>
          </p:nvPr>
        </p:nvGraphicFramePr>
        <p:xfrm>
          <a:off x="717550" y="1600200"/>
          <a:ext cx="10788650" cy="4480560"/>
        </p:xfrm>
        <a:graphic>
          <a:graphicData uri="http://schemas.openxmlformats.org/drawingml/2006/table">
            <a:tbl>
              <a:tblPr firstRow="1" bandRow="1">
                <a:tableStyleId>{5C22544A-7EE6-4342-B048-85BDC9FD1C3A}</a:tableStyleId>
              </a:tblPr>
              <a:tblGrid>
                <a:gridCol w="2157730">
                  <a:extLst>
                    <a:ext uri="{9D8B030D-6E8A-4147-A177-3AD203B41FA5}">
                      <a16:colId xmlns:a16="http://schemas.microsoft.com/office/drawing/2014/main" val="3690016274"/>
                    </a:ext>
                  </a:extLst>
                </a:gridCol>
                <a:gridCol w="2157730">
                  <a:extLst>
                    <a:ext uri="{9D8B030D-6E8A-4147-A177-3AD203B41FA5}">
                      <a16:colId xmlns:a16="http://schemas.microsoft.com/office/drawing/2014/main" val="1757453265"/>
                    </a:ext>
                  </a:extLst>
                </a:gridCol>
                <a:gridCol w="2157730">
                  <a:extLst>
                    <a:ext uri="{9D8B030D-6E8A-4147-A177-3AD203B41FA5}">
                      <a16:colId xmlns:a16="http://schemas.microsoft.com/office/drawing/2014/main" val="2488770985"/>
                    </a:ext>
                  </a:extLst>
                </a:gridCol>
                <a:gridCol w="2157730">
                  <a:extLst>
                    <a:ext uri="{9D8B030D-6E8A-4147-A177-3AD203B41FA5}">
                      <a16:colId xmlns:a16="http://schemas.microsoft.com/office/drawing/2014/main" val="3194972336"/>
                    </a:ext>
                  </a:extLst>
                </a:gridCol>
                <a:gridCol w="2157730">
                  <a:extLst>
                    <a:ext uri="{9D8B030D-6E8A-4147-A177-3AD203B41FA5}">
                      <a16:colId xmlns:a16="http://schemas.microsoft.com/office/drawing/2014/main" val="4200691542"/>
                    </a:ext>
                  </a:extLst>
                </a:gridCol>
              </a:tblGrid>
              <a:tr h="207652">
                <a:tc rowSpan="2">
                  <a:txBody>
                    <a:bodyPr/>
                    <a:lstStyle/>
                    <a:p>
                      <a:pPr algn="l"/>
                      <a:r>
                        <a:rPr lang="en-US" sz="1400" dirty="0" err="1"/>
                        <a:t>PrEP</a:t>
                      </a:r>
                      <a:r>
                        <a:rPr lang="en-US" sz="1400" dirty="0"/>
                        <a:t> Use History and Current Dosing Regimen</a:t>
                      </a:r>
                    </a:p>
                  </a:txBody>
                  <a:tcPr anchor="b">
                    <a:lnL w="12700" cmpd="sng">
                      <a:noFill/>
                    </a:lnL>
                    <a:lnR w="19050" cap="flat" cmpd="sng" algn="ctr">
                      <a:noFill/>
                      <a:prstDash val="solid"/>
                      <a:round/>
                      <a:headEnd type="none" w="med" len="med"/>
                      <a:tailEnd type="none" w="med" len="med"/>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rowSpan="2">
                  <a:txBody>
                    <a:bodyPr/>
                    <a:lstStyle/>
                    <a:p>
                      <a:pPr algn="ctr"/>
                      <a:r>
                        <a:rPr lang="en-US" sz="1400" dirty="0"/>
                        <a:t>Transgender Women</a:t>
                      </a:r>
                    </a:p>
                  </a:txBody>
                  <a:tcPr anchor="b">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3">
                  <a:txBody>
                    <a:bodyPr/>
                    <a:lstStyle/>
                    <a:p>
                      <a:pPr algn="ctr"/>
                      <a:r>
                        <a:rPr lang="en-US" sz="1400"/>
                        <a:t>Men Who Have Sex With Men</a:t>
                      </a:r>
                    </a:p>
                  </a:txBody>
                  <a:tcPr anchor="b">
                    <a:lnL w="12700" cap="flat" cmpd="sng" algn="ctr">
                      <a:noFill/>
                      <a:prstDash val="solid"/>
                      <a:round/>
                      <a:headEnd type="none" w="med" len="med"/>
                      <a:tailEnd type="none" w="med" len="med"/>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pPr algn="ctr"/>
                      <a:endParaRPr lang="en-US" sz="14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137801289"/>
                  </a:ext>
                </a:extLst>
              </a:tr>
              <a:tr h="353008">
                <a:tc vMerge="1">
                  <a:txBody>
                    <a:bodyPr/>
                    <a:lstStyle/>
                    <a:p>
                      <a:pPr algn="l"/>
                      <a:endParaRPr lang="en-US" sz="14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vMerge="1">
                  <a:txBody>
                    <a:bodyPr/>
                    <a:lstStyle/>
                    <a:p>
                      <a:pPr algn="ctr"/>
                      <a:endParaRPr lang="en-US" sz="14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a:solidFill>
                            <a:schemeClr val="tx1"/>
                          </a:solidFill>
                        </a:rPr>
                        <a:t>Asian Low- and Middle-Income Countries</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a:solidFill>
                            <a:schemeClr val="tx1"/>
                          </a:solidFill>
                        </a:rPr>
                        <a:t>Asian High-Income Countries</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a:solidFill>
                            <a:schemeClr val="tx1"/>
                          </a:solidFill>
                        </a:rPr>
                        <a:t>Australia</a:t>
                      </a:r>
                    </a:p>
                  </a:txBody>
                  <a:tcPr anchor="b">
                    <a:lnL w="12700" cap="flat" cmpd="sng" algn="ctr">
                      <a:noFill/>
                      <a:prstDash val="solid"/>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537902110"/>
                  </a:ext>
                </a:extLst>
              </a:tr>
              <a:tr h="207652">
                <a:tc gridSpan="5">
                  <a:txBody>
                    <a:bodyPr/>
                    <a:lstStyle/>
                    <a:p>
                      <a:pPr algn="l"/>
                      <a:r>
                        <a:rPr lang="en-US" sz="1400" b="1" err="1">
                          <a:solidFill>
                            <a:schemeClr val="tx1"/>
                          </a:solidFill>
                        </a:rPr>
                        <a:t>PrEP</a:t>
                      </a:r>
                      <a:r>
                        <a:rPr lang="en-US" sz="1400" b="1">
                          <a:solidFill>
                            <a:schemeClr val="tx1"/>
                          </a:solidFill>
                        </a:rPr>
                        <a:t> history among </a:t>
                      </a:r>
                      <a:r>
                        <a:rPr lang="en-US" sz="1400" b="1" err="1">
                          <a:solidFill>
                            <a:schemeClr val="tx1"/>
                          </a:solidFill>
                        </a:rPr>
                        <a:t>PrEP</a:t>
                      </a:r>
                      <a:r>
                        <a:rPr lang="en-US" sz="1400" b="1">
                          <a:solidFill>
                            <a:schemeClr val="tx1"/>
                          </a:solidFill>
                        </a:rPr>
                        <a:t> aware participants n (%)</a:t>
                      </a:r>
                    </a:p>
                  </a:txBody>
                  <a:tcPr>
                    <a:lnL w="12700" cmpd="sng">
                      <a:noFill/>
                    </a:lnL>
                    <a:lnR w="12700" cmpd="sng">
                      <a:noFill/>
                    </a:lnR>
                    <a:lnT w="1905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hMerge="1">
                  <a:txBody>
                    <a:bodyPr/>
                    <a:lstStyle/>
                    <a:p>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131987748"/>
                  </a:ext>
                </a:extLst>
              </a:tr>
              <a:tr h="207652">
                <a:tc>
                  <a:txBody>
                    <a:bodyPr/>
                    <a:lstStyle/>
                    <a:p>
                      <a:r>
                        <a:rPr lang="en-US" sz="1400" b="1">
                          <a:solidFill>
                            <a:schemeClr val="bg1"/>
                          </a:solidFill>
                        </a:rPr>
                        <a:t>Current user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461 (47.7)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2015 (24.8)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790 (19.2)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aseline="0">
                          <a:solidFill>
                            <a:schemeClr val="bg1"/>
                          </a:solidFill>
                        </a:rPr>
                        <a:t>751 (46.5)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45485843"/>
                  </a:ext>
                </a:extLst>
              </a:tr>
              <a:tr h="207652">
                <a:tc>
                  <a:txBody>
                    <a:bodyPr/>
                    <a:lstStyle/>
                    <a:p>
                      <a:r>
                        <a:rPr lang="en-US" sz="1400" b="1">
                          <a:solidFill>
                            <a:schemeClr val="bg1"/>
                          </a:solidFill>
                        </a:rPr>
                        <a:t>Former user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129 (13.4)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805 (9.9)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392 (9.5)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aseline="0">
                          <a:solidFill>
                            <a:schemeClr val="bg1"/>
                          </a:solidFill>
                        </a:rPr>
                        <a:t>318 (19.7)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03669157"/>
                  </a:ext>
                </a:extLst>
              </a:tr>
              <a:tr h="207652">
                <a:tc>
                  <a:txBody>
                    <a:bodyPr/>
                    <a:lstStyle/>
                    <a:p>
                      <a:r>
                        <a:rPr lang="en-US" sz="1400" b="1">
                          <a:solidFill>
                            <a:schemeClr val="bg1"/>
                          </a:solidFill>
                        </a:rPr>
                        <a:t>Never taken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376 (38.9)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5300 (65.2)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2933 (71.2)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aseline="0">
                          <a:solidFill>
                            <a:schemeClr val="bg1"/>
                          </a:solidFill>
                        </a:rPr>
                        <a:t>547 (33.8)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58220079"/>
                  </a:ext>
                </a:extLst>
              </a:tr>
              <a:tr h="207652">
                <a:tc>
                  <a:txBody>
                    <a:bodyPr/>
                    <a:lstStyle/>
                    <a:p>
                      <a:r>
                        <a:rPr lang="en-US" sz="1400" b="1">
                          <a:solidFill>
                            <a:schemeClr val="bg1"/>
                          </a:solidFill>
                        </a:rPr>
                        <a:t>Missing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baseline="0">
                          <a:solidFill>
                            <a:schemeClr val="bg1"/>
                          </a:solidFill>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725427350"/>
                  </a:ext>
                </a:extLst>
              </a:tr>
              <a:tr h="207652">
                <a:tc>
                  <a:txBody>
                    <a:bodyPr/>
                    <a:lstStyle/>
                    <a:p>
                      <a:r>
                        <a:rPr lang="en-US" sz="1400" b="1">
                          <a:solidFill>
                            <a:schemeClr val="bg1"/>
                          </a:solidFill>
                        </a:rPr>
                        <a:t>Total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980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8155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4120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aseline="0">
                          <a:solidFill>
                            <a:schemeClr val="bg1"/>
                          </a:solidFill>
                        </a:rPr>
                        <a:t>1617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13073661"/>
                  </a:ext>
                </a:extLst>
              </a:tr>
              <a:tr h="207652">
                <a:tc gridSpan="5">
                  <a:txBody>
                    <a:bodyPr/>
                    <a:lstStyle/>
                    <a:p>
                      <a:r>
                        <a:rPr lang="en-US" sz="1400" b="1">
                          <a:solidFill>
                            <a:schemeClr val="tx1"/>
                          </a:solidFill>
                        </a:rPr>
                        <a:t>Current </a:t>
                      </a:r>
                      <a:r>
                        <a:rPr lang="en-US" sz="1400" b="1" err="1">
                          <a:solidFill>
                            <a:schemeClr val="tx1"/>
                          </a:solidFill>
                        </a:rPr>
                        <a:t>PrEP</a:t>
                      </a:r>
                      <a:r>
                        <a:rPr lang="en-US" sz="1400" b="1">
                          <a:solidFill>
                            <a:schemeClr val="tx1"/>
                          </a:solidFill>
                        </a:rPr>
                        <a:t> dosing among current </a:t>
                      </a:r>
                      <a:r>
                        <a:rPr lang="en-US" sz="1400" b="1" err="1">
                          <a:solidFill>
                            <a:schemeClr val="tx1"/>
                          </a:solidFill>
                        </a:rPr>
                        <a:t>PrEP</a:t>
                      </a:r>
                      <a:r>
                        <a:rPr lang="en-US" sz="1400" b="1">
                          <a:solidFill>
                            <a:schemeClr val="tx1"/>
                          </a:solidFill>
                        </a:rPr>
                        <a:t> users n (%)</a:t>
                      </a:r>
                    </a:p>
                  </a:txBody>
                  <a:tcPr anchor="ct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4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baseline="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47666094"/>
                  </a:ext>
                </a:extLst>
              </a:tr>
              <a:tr h="207652">
                <a:tc>
                  <a:txBody>
                    <a:bodyPr/>
                    <a:lstStyle/>
                    <a:p>
                      <a:r>
                        <a:rPr lang="en-US" sz="1400" b="1">
                          <a:solidFill>
                            <a:schemeClr val="bg1"/>
                          </a:solidFill>
                        </a:rPr>
                        <a:t>Daily oral</a:t>
                      </a:r>
                    </a:p>
                  </a:txBody>
                  <a:tcPr anchor="ctr">
                    <a:lnL w="38100" cap="flat" cmpd="sng" algn="ctr">
                      <a:solidFill>
                        <a:schemeClr val="bg1"/>
                      </a:solidFill>
                      <a:prstDash val="solid"/>
                      <a:round/>
                      <a:headEnd type="none" w="med" len="med"/>
                      <a:tailEnd type="none" w="med" len="med"/>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397 (88.4)</a:t>
                      </a:r>
                    </a:p>
                  </a:txBody>
                  <a:tcP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1457 (73.7)</a:t>
                      </a:r>
                    </a:p>
                  </a:txBody>
                  <a:tcP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330 (42.0)</a:t>
                      </a:r>
                    </a:p>
                  </a:txBody>
                  <a:tcP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aseline="0">
                          <a:solidFill>
                            <a:schemeClr val="bg1"/>
                          </a:solidFill>
                        </a:rPr>
                        <a:t>564 (75.4)</a:t>
                      </a:r>
                    </a:p>
                  </a:txBody>
                  <a:tcPr>
                    <a:lnL w="12700" cmpd="sng">
                      <a:noFill/>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35788310"/>
                  </a:ext>
                </a:extLst>
              </a:tr>
              <a:tr h="207652">
                <a:tc>
                  <a:txBody>
                    <a:bodyPr/>
                    <a:lstStyle/>
                    <a:p>
                      <a:r>
                        <a:rPr lang="en-US" sz="1400" b="1">
                          <a:solidFill>
                            <a:schemeClr val="bg1"/>
                          </a:solidFill>
                        </a:rPr>
                        <a:t>Event-driven oral</a:t>
                      </a:r>
                    </a:p>
                  </a:txBody>
                  <a:tcPr anchor="ctr">
                    <a:lnL w="38100" cap="flat" cmpd="sng" algn="ctr">
                      <a:solidFill>
                        <a:schemeClr val="bg1"/>
                      </a:solidFill>
                      <a:prstDash val="solid"/>
                      <a:round/>
                      <a:headEnd type="none" w="med" len="med"/>
                      <a:tailEnd type="none" w="med" len="med"/>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51 (11.4)</a:t>
                      </a:r>
                    </a:p>
                  </a:txBody>
                  <a:tcP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498 (25.2)</a:t>
                      </a:r>
                    </a:p>
                  </a:txBody>
                  <a:tcP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450 (57.3)</a:t>
                      </a:r>
                    </a:p>
                  </a:txBody>
                  <a:tcP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baseline="0">
                          <a:solidFill>
                            <a:schemeClr val="bg1"/>
                          </a:solidFill>
                        </a:rPr>
                        <a:t>178 (23.8)</a:t>
                      </a:r>
                    </a:p>
                  </a:txBody>
                  <a:tcPr>
                    <a:lnL w="12700" cmpd="sng">
                      <a:noFill/>
                    </a:lnL>
                    <a:lnR w="38100" cap="flat" cmpd="sng" algn="ctr">
                      <a:solidFill>
                        <a:schemeClr val="bg1"/>
                      </a:solidFill>
                      <a:prstDash val="solid"/>
                      <a:round/>
                      <a:headEnd type="none" w="med" len="med"/>
                      <a:tailEnd type="none" w="med" len="med"/>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797624588"/>
                  </a:ext>
                </a:extLst>
              </a:tr>
              <a:tr h="207652">
                <a:tc>
                  <a:txBody>
                    <a:bodyPr/>
                    <a:lstStyle/>
                    <a:p>
                      <a:r>
                        <a:rPr lang="en-US" sz="1400" b="1">
                          <a:solidFill>
                            <a:schemeClr val="bg1"/>
                          </a:solidFill>
                        </a:rPr>
                        <a:t>Other</a:t>
                      </a:r>
                    </a:p>
                  </a:txBody>
                  <a:tcPr anchor="ct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1 (0.2)</a:t>
                      </a:r>
                    </a:p>
                  </a:txBody>
                  <a:tcP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21 (1.1)</a:t>
                      </a:r>
                    </a:p>
                  </a:txBody>
                  <a:tcP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6 (0.8)</a:t>
                      </a:r>
                    </a:p>
                  </a:txBody>
                  <a:tcP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6 (0.8)</a:t>
                      </a:r>
                      <a:endParaRPr lang="en-US" sz="1400" baseline="0">
                        <a:solidFill>
                          <a:schemeClr val="bg1"/>
                        </a:solidFill>
                      </a:endParaRPr>
                    </a:p>
                  </a:txBody>
                  <a:tcP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91459151"/>
                  </a:ext>
                </a:extLst>
              </a:tr>
              <a:tr h="207652">
                <a:tc>
                  <a:txBody>
                    <a:bodyPr/>
                    <a:lstStyle/>
                    <a:p>
                      <a:r>
                        <a:rPr lang="en-US" sz="1400" b="1">
                          <a:solidFill>
                            <a:schemeClr val="bg1"/>
                          </a:solidFill>
                        </a:rPr>
                        <a:t>Missing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39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baseline="0">
                          <a:solidFill>
                            <a:schemeClr val="bg1"/>
                          </a:solidFill>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895460765"/>
                  </a:ext>
                </a:extLst>
              </a:tr>
              <a:tr h="207652">
                <a:tc>
                  <a:txBody>
                    <a:bodyPr/>
                    <a:lstStyle/>
                    <a:p>
                      <a:r>
                        <a:rPr lang="en-US" sz="1400" b="1">
                          <a:solidFill>
                            <a:schemeClr val="bg1"/>
                          </a:solidFill>
                        </a:rPr>
                        <a:t>Total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461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2015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790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aseline="0">
                          <a:solidFill>
                            <a:schemeClr val="bg1"/>
                          </a:solidFill>
                        </a:rPr>
                        <a:t>751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2735704"/>
                  </a:ext>
                </a:extLst>
              </a:tr>
            </a:tbl>
          </a:graphicData>
        </a:graphic>
      </p:graphicFrame>
      <p:sp>
        <p:nvSpPr>
          <p:cNvPr id="10" name="矩形 8">
            <a:extLst>
              <a:ext uri="{FF2B5EF4-FFF2-40B4-BE49-F238E27FC236}">
                <a16:creationId xmlns:a16="http://schemas.microsoft.com/office/drawing/2014/main" id="{C53EFE6C-DD15-833C-016D-F5D61A4392F1}"/>
              </a:ext>
            </a:extLst>
          </p:cNvPr>
          <p:cNvSpPr/>
          <p:nvPr/>
        </p:nvSpPr>
        <p:spPr>
          <a:xfrm>
            <a:off x="415639" y="6351312"/>
            <a:ext cx="8179721"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a:ln>
                  <a:noFill/>
                </a:ln>
                <a:solidFill>
                  <a:schemeClr val="bg2"/>
                </a:solidFill>
                <a:effectLst/>
                <a:uLnTx/>
                <a:uFillTx/>
                <a:latin typeface="Calibri"/>
                <a:ea typeface="+mn-ea"/>
                <a:cs typeface="+mn-cs"/>
              </a:rPr>
              <a:t>kirby.unsw.edu.au/sites/default/files/documents/PrEP-Preferences-in-Asia-and-Australia-Report-Final_2023_1.pdf.</a:t>
            </a:r>
          </a:p>
        </p:txBody>
      </p:sp>
    </p:spTree>
    <p:extLst>
      <p:ext uri="{BB962C8B-B14F-4D97-AF65-F5344CB8AC3E}">
        <p14:creationId xmlns:p14="http://schemas.microsoft.com/office/powerpoint/2010/main" val="21545819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F17CE-B301-36E2-64A3-A1BA64DA27A3}"/>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AEC35A8E-DFBF-5D07-FC15-15954D89725E}"/>
              </a:ext>
            </a:extLst>
          </p:cNvPr>
          <p:cNvSpPr>
            <a:spLocks noGrp="1"/>
          </p:cNvSpPr>
          <p:nvPr>
            <p:ph type="title"/>
          </p:nvPr>
        </p:nvSpPr>
        <p:spPr/>
        <p:txBody>
          <a:bodyPr/>
          <a:lstStyle/>
          <a:p>
            <a:r>
              <a:rPr kumimoji="1" lang="en-US" altLang="zh-TW"/>
              <a:t>Preference for Daily and Event-driven </a:t>
            </a:r>
            <a:r>
              <a:rPr kumimoji="1" lang="en-US" altLang="zh-TW" err="1"/>
              <a:t>PrEP</a:t>
            </a:r>
            <a:r>
              <a:rPr kumimoji="1" lang="en-US" altLang="zh-TW"/>
              <a:t> in the </a:t>
            </a:r>
            <a:br>
              <a:rPr kumimoji="1" lang="en-US" altLang="zh-TW"/>
            </a:br>
            <a:r>
              <a:rPr kumimoji="1" lang="en-US" altLang="zh-TW"/>
              <a:t>Asia-Pacific Region</a:t>
            </a:r>
            <a:endParaRPr kumimoji="1" lang="zh-TW" altLang="en-US"/>
          </a:p>
        </p:txBody>
      </p:sp>
      <p:sp>
        <p:nvSpPr>
          <p:cNvPr id="5" name="文字方塊 4">
            <a:extLst>
              <a:ext uri="{FF2B5EF4-FFF2-40B4-BE49-F238E27FC236}">
                <a16:creationId xmlns:a16="http://schemas.microsoft.com/office/drawing/2014/main" id="{DF819E8F-E6DB-87C3-2E58-CF7DA9B5744A}"/>
              </a:ext>
            </a:extLst>
          </p:cNvPr>
          <p:cNvSpPr txBox="1"/>
          <p:nvPr/>
        </p:nvSpPr>
        <p:spPr>
          <a:xfrm>
            <a:off x="4727863" y="4875298"/>
            <a:ext cx="717319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TW" sz="1800" b="0" i="0" u="none" strike="noStrike" kern="1200" cap="none" spc="0" normalizeH="0" baseline="0" noProof="0">
                <a:ln>
                  <a:noFill/>
                </a:ln>
                <a:solidFill>
                  <a:srgbClr val="FFFFFF"/>
                </a:solidFill>
                <a:effectLst/>
                <a:uLnTx/>
                <a:uFillTx/>
                <a:latin typeface="Calibri"/>
                <a:ea typeface="+mn-ea"/>
                <a:cs typeface="+mn-cs"/>
              </a:rPr>
              <a:t>High-income countries (HIC): Hong Kong, Japan, Singapore, Taiwan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TW" sz="1800" b="0" i="0" u="none" strike="noStrike" kern="1200" cap="none" spc="0" normalizeH="0" baseline="0" noProof="0">
                <a:ln>
                  <a:noFill/>
                </a:ln>
                <a:solidFill>
                  <a:srgbClr val="FFFFFF"/>
                </a:solidFill>
                <a:effectLst/>
                <a:uLnTx/>
                <a:uFillTx/>
                <a:latin typeface="Calibri"/>
                <a:ea typeface="+mn-ea"/>
                <a:cs typeface="+mn-cs"/>
              </a:rPr>
              <a:t>Low- and middle-income countries (LMIC): Cambodia, China, India, Indonesia, Lao, Malaysia, Myanmar, Nepal, The Philippines, Thailand, Viet Nam</a:t>
            </a:r>
            <a:endParaRPr kumimoji="1" lang="zh-TW" alt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9" name="矩形 8">
            <a:extLst>
              <a:ext uri="{FF2B5EF4-FFF2-40B4-BE49-F238E27FC236}">
                <a16:creationId xmlns:a16="http://schemas.microsoft.com/office/drawing/2014/main" id="{91B1A818-DADA-8CA1-FF1B-C58189547B20}"/>
              </a:ext>
            </a:extLst>
          </p:cNvPr>
          <p:cNvSpPr/>
          <p:nvPr/>
        </p:nvSpPr>
        <p:spPr>
          <a:xfrm>
            <a:off x="415639" y="6195703"/>
            <a:ext cx="8179721"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a:ln>
                  <a:noFill/>
                </a:ln>
                <a:solidFill>
                  <a:schemeClr val="bg2"/>
                </a:solidFill>
                <a:effectLst/>
                <a:uLnTx/>
                <a:uFillTx/>
                <a:latin typeface="Calibri"/>
                <a:ea typeface="+mn-ea"/>
                <a:cs typeface="+mn-cs"/>
              </a:rPr>
              <a:t>kirby.unsw.edu.au/sites/default/files/documents/PrEP-Preferences-in-Asia-and-Australia-Report-Final_2023_1.pdf.</a:t>
            </a:r>
          </a:p>
        </p:txBody>
      </p:sp>
      <p:graphicFrame>
        <p:nvGraphicFramePr>
          <p:cNvPr id="4" name="Table 4">
            <a:extLst>
              <a:ext uri="{FF2B5EF4-FFF2-40B4-BE49-F238E27FC236}">
                <a16:creationId xmlns:a16="http://schemas.microsoft.com/office/drawing/2014/main" id="{DF4CC5C4-5C31-B34B-C840-2C990F2C402A}"/>
              </a:ext>
            </a:extLst>
          </p:cNvPr>
          <p:cNvGraphicFramePr>
            <a:graphicFrameLocks/>
          </p:cNvGraphicFramePr>
          <p:nvPr>
            <p:extLst>
              <p:ext uri="{D42A27DB-BD31-4B8C-83A1-F6EECF244321}">
                <p14:modId xmlns:p14="http://schemas.microsoft.com/office/powerpoint/2010/main" val="2513287959"/>
              </p:ext>
            </p:extLst>
          </p:nvPr>
        </p:nvGraphicFramePr>
        <p:xfrm>
          <a:off x="717551" y="1600200"/>
          <a:ext cx="10788647" cy="4206240"/>
        </p:xfrm>
        <a:graphic>
          <a:graphicData uri="http://schemas.openxmlformats.org/drawingml/2006/table">
            <a:tbl>
              <a:tblPr firstRow="1" bandRow="1">
                <a:tableStyleId>{5C22544A-7EE6-4342-B048-85BDC9FD1C3A}</a:tableStyleId>
              </a:tblPr>
              <a:tblGrid>
                <a:gridCol w="2356711">
                  <a:extLst>
                    <a:ext uri="{9D8B030D-6E8A-4147-A177-3AD203B41FA5}">
                      <a16:colId xmlns:a16="http://schemas.microsoft.com/office/drawing/2014/main" val="3690016274"/>
                    </a:ext>
                  </a:extLst>
                </a:gridCol>
                <a:gridCol w="1053992">
                  <a:extLst>
                    <a:ext uri="{9D8B030D-6E8A-4147-A177-3AD203B41FA5}">
                      <a16:colId xmlns:a16="http://schemas.microsoft.com/office/drawing/2014/main" val="1757453265"/>
                    </a:ext>
                  </a:extLst>
                </a:gridCol>
                <a:gridCol w="1053992">
                  <a:extLst>
                    <a:ext uri="{9D8B030D-6E8A-4147-A177-3AD203B41FA5}">
                      <a16:colId xmlns:a16="http://schemas.microsoft.com/office/drawing/2014/main" val="228562395"/>
                    </a:ext>
                  </a:extLst>
                </a:gridCol>
                <a:gridCol w="1053992">
                  <a:extLst>
                    <a:ext uri="{9D8B030D-6E8A-4147-A177-3AD203B41FA5}">
                      <a16:colId xmlns:a16="http://schemas.microsoft.com/office/drawing/2014/main" val="2488770985"/>
                    </a:ext>
                  </a:extLst>
                </a:gridCol>
                <a:gridCol w="1053992">
                  <a:extLst>
                    <a:ext uri="{9D8B030D-6E8A-4147-A177-3AD203B41FA5}">
                      <a16:colId xmlns:a16="http://schemas.microsoft.com/office/drawing/2014/main" val="748013198"/>
                    </a:ext>
                  </a:extLst>
                </a:gridCol>
                <a:gridCol w="1053992">
                  <a:extLst>
                    <a:ext uri="{9D8B030D-6E8A-4147-A177-3AD203B41FA5}">
                      <a16:colId xmlns:a16="http://schemas.microsoft.com/office/drawing/2014/main" val="3194972336"/>
                    </a:ext>
                  </a:extLst>
                </a:gridCol>
                <a:gridCol w="1053992">
                  <a:extLst>
                    <a:ext uri="{9D8B030D-6E8A-4147-A177-3AD203B41FA5}">
                      <a16:colId xmlns:a16="http://schemas.microsoft.com/office/drawing/2014/main" val="3592436132"/>
                    </a:ext>
                  </a:extLst>
                </a:gridCol>
                <a:gridCol w="1053992">
                  <a:extLst>
                    <a:ext uri="{9D8B030D-6E8A-4147-A177-3AD203B41FA5}">
                      <a16:colId xmlns:a16="http://schemas.microsoft.com/office/drawing/2014/main" val="4200691542"/>
                    </a:ext>
                  </a:extLst>
                </a:gridCol>
                <a:gridCol w="1053992">
                  <a:extLst>
                    <a:ext uri="{9D8B030D-6E8A-4147-A177-3AD203B41FA5}">
                      <a16:colId xmlns:a16="http://schemas.microsoft.com/office/drawing/2014/main" val="540183502"/>
                    </a:ext>
                  </a:extLst>
                </a:gridCol>
              </a:tblGrid>
              <a:tr h="137191">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rPr>
                        <a:t>Interest to Use (Non–Mutually Exclusive) and Top Preference (Mutually Exclusive) for PrEP Modalities  n (%)</a:t>
                      </a:r>
                    </a:p>
                  </a:txBody>
                  <a:tcPr anchor="b">
                    <a:lnL w="12700" cmpd="sng">
                      <a:noFill/>
                    </a:lnL>
                    <a:lnR w="12700" cap="flat" cmpd="sng" algn="ctr">
                      <a:noFill/>
                      <a:prstDash val="solid"/>
                      <a:round/>
                      <a:headEnd type="none" w="med" len="med"/>
                      <a:tailEnd type="none" w="med" len="med"/>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rowSpan="2" gridSpan="2">
                  <a:txBody>
                    <a:bodyPr/>
                    <a:lstStyle/>
                    <a:p>
                      <a:pPr algn="ctr"/>
                      <a:r>
                        <a:rPr lang="en-US" sz="1400"/>
                        <a:t>Transgender Women</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rowSpan="2" hMerge="1">
                  <a:txBody>
                    <a:bodyPr/>
                    <a:lstStyle/>
                    <a:p>
                      <a:endParaRPr lang="en-US"/>
                    </a:p>
                  </a:txBody>
                  <a:tcPr/>
                </a:tc>
                <a:tc gridSpan="6">
                  <a:txBody>
                    <a:bodyPr/>
                    <a:lstStyle/>
                    <a:p>
                      <a:pPr algn="ctr"/>
                      <a:r>
                        <a:rPr lang="en-US" sz="1400"/>
                        <a:t>Men Who Have Sex with Men</a:t>
                      </a:r>
                    </a:p>
                  </a:txBody>
                  <a:tcPr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hMerge="1">
                  <a:txBody>
                    <a:bodyPr/>
                    <a:lstStyle/>
                    <a:p>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endParaRPr lang="en-US"/>
                    </a:p>
                  </a:txBody>
                  <a:tcPr/>
                </a:tc>
                <a:tc hMerge="1">
                  <a:txBody>
                    <a:bodyPr/>
                    <a:lstStyle/>
                    <a:p>
                      <a:pPr algn="ctr"/>
                      <a:endParaRPr lang="en-US" sz="14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1137801289"/>
                  </a:ext>
                </a:extLst>
              </a:tr>
              <a:tr h="377119">
                <a:tc vMerge="1">
                  <a:txBody>
                    <a:bodyPr/>
                    <a:lstStyle/>
                    <a:p>
                      <a:pPr algn="l"/>
                      <a:endParaRPr lang="en-US" sz="14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vMerge="1">
                  <a:txBody>
                    <a:bodyPr/>
                    <a:lstStyle/>
                    <a:p>
                      <a:pPr algn="ctr"/>
                      <a:endParaRPr lang="en-US" sz="14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vMerge="1">
                  <a:txBody>
                    <a:bodyPr/>
                    <a:lstStyle/>
                    <a:p>
                      <a:endParaRPr lang="en-US"/>
                    </a:p>
                  </a:txBody>
                  <a:tcPr/>
                </a:tc>
                <a:tc gridSpan="2">
                  <a:txBody>
                    <a:bodyPr/>
                    <a:lstStyle/>
                    <a:p>
                      <a:pPr algn="ctr"/>
                      <a:r>
                        <a:rPr lang="en-US" sz="1400" b="1">
                          <a:solidFill>
                            <a:schemeClr val="tx1"/>
                          </a:solidFill>
                        </a:rPr>
                        <a:t>Asian Low- and Middle-Income Countries</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gridSpan="2">
                  <a:txBody>
                    <a:bodyPr/>
                    <a:lstStyle/>
                    <a:p>
                      <a:pPr algn="ctr"/>
                      <a:r>
                        <a:rPr lang="en-US" sz="1400" b="1">
                          <a:solidFill>
                            <a:schemeClr val="tx1"/>
                          </a:solidFill>
                        </a:rPr>
                        <a:t>Asian High-Income Countries</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gridSpan="2">
                  <a:txBody>
                    <a:bodyPr/>
                    <a:lstStyle/>
                    <a:p>
                      <a:pPr algn="ctr"/>
                      <a:r>
                        <a:rPr lang="en-US" sz="1400" b="1">
                          <a:solidFill>
                            <a:schemeClr val="tx1"/>
                          </a:solidFill>
                        </a:rPr>
                        <a:t>Australia</a:t>
                      </a:r>
                    </a:p>
                  </a:txBody>
                  <a:tcPr anchor="b">
                    <a:lnL w="12700" cap="flat" cmpd="sng" algn="ctr">
                      <a:noFill/>
                      <a:prstDash val="solid"/>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1537902110"/>
                  </a:ext>
                </a:extLst>
              </a:tr>
              <a:tr h="137191">
                <a:tc>
                  <a:txBody>
                    <a:bodyPr/>
                    <a:lstStyle/>
                    <a:p>
                      <a:endParaRPr lang="en-US" sz="1400" b="1">
                        <a:solidFill>
                          <a:schemeClr val="bg1"/>
                        </a:solidFill>
                      </a:endParaRPr>
                    </a:p>
                  </a:txBody>
                  <a:tcPr anchor="ctr">
                    <a:lnL w="38100" cap="flat" cmpd="sng" algn="ctr">
                      <a:noFill/>
                      <a:prstDash val="solid"/>
                      <a:round/>
                      <a:headEnd type="none" w="med" len="med"/>
                      <a:tailEnd type="none" w="med" len="med"/>
                    </a:lnL>
                    <a:lnR w="12700" cmpd="sng">
                      <a:noFill/>
                    </a:lnR>
                    <a:lnT w="1905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a:solidFill>
                            <a:schemeClr val="tx1"/>
                          </a:solidFill>
                        </a:rPr>
                        <a:t>Interest</a:t>
                      </a:r>
                    </a:p>
                  </a:txBody>
                  <a:tcPr>
                    <a:lnL w="12700" cmpd="sng">
                      <a:noFill/>
                    </a:lnL>
                    <a:lnR w="12700" cmpd="sng">
                      <a:noFill/>
                    </a:lnR>
                    <a:lnT w="1905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a:solidFill>
                            <a:schemeClr val="tx1"/>
                          </a:solidFill>
                        </a:rPr>
                        <a:t>Preferred</a:t>
                      </a:r>
                    </a:p>
                  </a:txBody>
                  <a:tcPr>
                    <a:lnL w="12700" cmpd="sng">
                      <a:noFill/>
                    </a:lnL>
                    <a:lnR w="12700" cmpd="sng">
                      <a:noFill/>
                    </a:lnR>
                    <a:lnT w="1905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a:solidFill>
                            <a:schemeClr val="tx1"/>
                          </a:solidFill>
                        </a:rPr>
                        <a:t>Interest</a:t>
                      </a:r>
                    </a:p>
                  </a:txBody>
                  <a:tcPr>
                    <a:lnL w="12700" cmpd="sng">
                      <a:noFill/>
                    </a:lnL>
                    <a:lnR w="12700" cmpd="sng">
                      <a:noFill/>
                    </a:lnR>
                    <a:lnT w="1905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a:solidFill>
                            <a:schemeClr val="tx1"/>
                          </a:solidFill>
                        </a:rPr>
                        <a:t>Preferred</a:t>
                      </a:r>
                    </a:p>
                  </a:txBody>
                  <a:tcPr>
                    <a:lnL w="12700" cmpd="sng">
                      <a:noFill/>
                    </a:lnL>
                    <a:lnR w="12700" cmpd="sng">
                      <a:noFill/>
                    </a:lnR>
                    <a:lnT w="1905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a:solidFill>
                            <a:schemeClr val="tx1"/>
                          </a:solidFill>
                        </a:rPr>
                        <a:t>Interest</a:t>
                      </a:r>
                    </a:p>
                  </a:txBody>
                  <a:tcPr>
                    <a:lnL w="12700" cmpd="sng">
                      <a:noFill/>
                    </a:lnL>
                    <a:lnR w="12700" cmpd="sng">
                      <a:noFill/>
                    </a:lnR>
                    <a:lnT w="1905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a:solidFill>
                            <a:schemeClr val="tx1"/>
                          </a:solidFill>
                        </a:rPr>
                        <a:t>Preferred</a:t>
                      </a:r>
                    </a:p>
                  </a:txBody>
                  <a:tcPr>
                    <a:lnL w="12700" cmpd="sng">
                      <a:noFill/>
                    </a:lnL>
                    <a:lnR w="12700" cmpd="sng">
                      <a:noFill/>
                    </a:lnR>
                    <a:lnT w="1905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a:solidFill>
                            <a:schemeClr val="tx1"/>
                          </a:solidFill>
                        </a:rPr>
                        <a:t>Interest</a:t>
                      </a:r>
                    </a:p>
                  </a:txBody>
                  <a:tcPr>
                    <a:lnL w="12700" cmpd="sng">
                      <a:noFill/>
                    </a:lnL>
                    <a:lnR w="381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a:solidFill>
                            <a:schemeClr val="tx1"/>
                          </a:solidFill>
                        </a:rPr>
                        <a:t>Preferred</a:t>
                      </a:r>
                    </a:p>
                  </a:txBody>
                  <a:tcPr>
                    <a:lnL w="12700" cmpd="sng">
                      <a:noFill/>
                    </a:lnL>
                    <a:lnR w="381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86699109"/>
                  </a:ext>
                </a:extLst>
              </a:tr>
              <a:tr h="137191">
                <a:tc>
                  <a:txBody>
                    <a:bodyPr/>
                    <a:lstStyle/>
                    <a:p>
                      <a:r>
                        <a:rPr lang="en-US" sz="1400" b="1">
                          <a:solidFill>
                            <a:schemeClr val="bg1"/>
                          </a:solidFill>
                        </a:rPr>
                        <a:t>Daily oral</a:t>
                      </a:r>
                    </a:p>
                  </a:txBody>
                  <a:tcPr anchor="ctr">
                    <a:lnL w="38100" cap="flat" cmpd="sng" algn="ctr">
                      <a:solidFill>
                        <a:schemeClr val="bg1"/>
                      </a:solidFill>
                      <a:prstDash val="solid"/>
                      <a:round/>
                      <a:headEnd type="none" w="med" len="med"/>
                      <a:tailEnd type="none" w="med" len="med"/>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536 (41.7)</a:t>
                      </a:r>
                    </a:p>
                  </a:txBody>
                  <a:tcP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383 (32.3)</a:t>
                      </a:r>
                    </a:p>
                  </a:txBody>
                  <a:tcP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3651 (34.2)</a:t>
                      </a:r>
                    </a:p>
                  </a:txBody>
                  <a:tcP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2060 (21.5)</a:t>
                      </a:r>
                    </a:p>
                  </a:txBody>
                  <a:tcP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1455 (31.3)</a:t>
                      </a:r>
                    </a:p>
                  </a:txBody>
                  <a:tcP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543 (12.5)</a:t>
                      </a:r>
                    </a:p>
                  </a:txBody>
                  <a:tcP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aseline="0">
                          <a:solidFill>
                            <a:schemeClr val="bg1"/>
                          </a:solidFill>
                        </a:rPr>
                        <a:t>702 (41.6)</a:t>
                      </a:r>
                    </a:p>
                  </a:txBody>
                  <a:tcPr>
                    <a:lnL w="12700" cmpd="sng">
                      <a:noFill/>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aseline="0">
                          <a:solidFill>
                            <a:schemeClr val="bg1"/>
                          </a:solidFill>
                        </a:rPr>
                        <a:t>225 (14.0)</a:t>
                      </a:r>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35788310"/>
                  </a:ext>
                </a:extLst>
              </a:tr>
              <a:tr h="137191">
                <a:tc>
                  <a:txBody>
                    <a:bodyPr/>
                    <a:lstStyle/>
                    <a:p>
                      <a:r>
                        <a:rPr lang="en-US" sz="1400" b="1">
                          <a:solidFill>
                            <a:schemeClr val="bg1"/>
                          </a:solidFill>
                        </a:rPr>
                        <a:t>Event-driven oral</a:t>
                      </a:r>
                    </a:p>
                  </a:txBody>
                  <a:tcPr anchor="ctr">
                    <a:lnL w="38100" cap="flat" cmpd="sng" algn="ctr">
                      <a:solidFill>
                        <a:schemeClr val="bg1"/>
                      </a:solidFill>
                      <a:prstDash val="solid"/>
                      <a:round/>
                      <a:headEnd type="none" w="med" len="med"/>
                      <a:tailEnd type="none" w="med" len="med"/>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307 (24.4)</a:t>
                      </a:r>
                    </a:p>
                  </a:txBody>
                  <a:tcP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186 (15.6)</a:t>
                      </a:r>
                    </a:p>
                  </a:txBody>
                  <a:tcP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3970 (37.1)</a:t>
                      </a:r>
                    </a:p>
                  </a:txBody>
                  <a:tcP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2213 (23.0)</a:t>
                      </a:r>
                    </a:p>
                  </a:txBody>
                  <a:tcP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2357 (50.6)</a:t>
                      </a:r>
                    </a:p>
                  </a:txBody>
                  <a:tcP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1275 (29.4)</a:t>
                      </a:r>
                    </a:p>
                  </a:txBody>
                  <a:tcP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baseline="0">
                          <a:solidFill>
                            <a:schemeClr val="bg1"/>
                          </a:solidFill>
                        </a:rPr>
                        <a:t>603 (35.7)</a:t>
                      </a:r>
                    </a:p>
                  </a:txBody>
                  <a:tcPr>
                    <a:lnL w="12700" cmpd="sng">
                      <a:noFill/>
                    </a:lnL>
                    <a:lnR w="38100" cap="flat" cmpd="sng" algn="ctr">
                      <a:noFill/>
                      <a:prstDash val="solid"/>
                      <a:round/>
                      <a:headEnd type="none" w="med" len="med"/>
                      <a:tailEnd type="none" w="med" len="med"/>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baseline="0">
                          <a:solidFill>
                            <a:schemeClr val="bg1"/>
                          </a:solidFill>
                        </a:rPr>
                        <a:t>215 (13.4)</a:t>
                      </a:r>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797624588"/>
                  </a:ext>
                </a:extLst>
              </a:tr>
              <a:tr h="137191">
                <a:tc>
                  <a:txBody>
                    <a:bodyPr/>
                    <a:lstStyle/>
                    <a:p>
                      <a:r>
                        <a:rPr lang="en-US" sz="1400" b="1">
                          <a:solidFill>
                            <a:schemeClr val="bg1"/>
                          </a:solidFill>
                        </a:rPr>
                        <a:t>Monthly pill</a:t>
                      </a:r>
                    </a:p>
                  </a:txBody>
                  <a:tcPr anchor="ct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321 (25.5)</a:t>
                      </a:r>
                    </a:p>
                  </a:txBody>
                  <a:tcP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192 (16.1)</a:t>
                      </a:r>
                    </a:p>
                  </a:txBody>
                  <a:tcP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4210 (39.4)</a:t>
                      </a:r>
                    </a:p>
                  </a:txBody>
                  <a:tcP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2240 (23.3)</a:t>
                      </a:r>
                    </a:p>
                  </a:txBody>
                  <a:tcP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2402 (51.6)</a:t>
                      </a:r>
                    </a:p>
                  </a:txBody>
                  <a:tcP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1195 (27.6)</a:t>
                      </a:r>
                    </a:p>
                  </a:txBody>
                  <a:tcP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aseline="0">
                          <a:solidFill>
                            <a:schemeClr val="bg1"/>
                          </a:solidFill>
                        </a:rPr>
                        <a:t>1039 (61.6)</a:t>
                      </a:r>
                    </a:p>
                  </a:txBody>
                  <a:tcP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aseline="0">
                          <a:solidFill>
                            <a:schemeClr val="bg1"/>
                          </a:solidFill>
                        </a:rPr>
                        <a:t>453 (28.2)</a:t>
                      </a:r>
                    </a:p>
                  </a:txBody>
                  <a:tcPr>
                    <a:lnL w="12700" cmpd="sng">
                      <a:noFill/>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91459151"/>
                  </a:ext>
                </a:extLst>
              </a:tr>
              <a:tr h="137191">
                <a:tc>
                  <a:txBody>
                    <a:bodyPr/>
                    <a:lstStyle/>
                    <a:p>
                      <a:r>
                        <a:rPr lang="en-US" sz="1400" b="1">
                          <a:solidFill>
                            <a:schemeClr val="bg1"/>
                          </a:solidFill>
                        </a:rPr>
                        <a:t>LA CAB (2-monthly injection)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196 (15.6)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74 (6.2)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1548 (14.5)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366 (3.8)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771 (16.6)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126 (2.9)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baseline="0">
                          <a:solidFill>
                            <a:schemeClr val="bg1"/>
                          </a:solidFill>
                        </a:rPr>
                        <a:t>423 (25.1)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baseline="0">
                          <a:solidFill>
                            <a:schemeClr val="bg1"/>
                          </a:solidFill>
                        </a:rPr>
                        <a:t>62 (3.9)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895460765"/>
                  </a:ext>
                </a:extLst>
              </a:tr>
              <a:tr h="137191">
                <a:tc>
                  <a:txBody>
                    <a:bodyPr/>
                    <a:lstStyle/>
                    <a:p>
                      <a:r>
                        <a:rPr lang="en-US" sz="1400" b="1">
                          <a:solidFill>
                            <a:schemeClr val="bg1"/>
                          </a:solidFill>
                        </a:rPr>
                        <a:t>6-monthly injection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400 (31.7)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245 (20.6)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3509 (32.8)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1870 (19.5)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1692 (36.3)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745 (17.2)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aseline="0">
                          <a:solidFill>
                            <a:schemeClr val="bg1"/>
                          </a:solidFill>
                        </a:rPr>
                        <a:t>854 (50.6)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aseline="0">
                          <a:solidFill>
                            <a:schemeClr val="bg1"/>
                          </a:solidFill>
                        </a:rPr>
                        <a:t>395 (24.6)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2735704"/>
                  </a:ext>
                </a:extLst>
              </a:tr>
              <a:tr h="137191">
                <a:tc>
                  <a:txBody>
                    <a:bodyPr/>
                    <a:lstStyle/>
                    <a:p>
                      <a:r>
                        <a:rPr lang="en-US" sz="1400" b="1">
                          <a:solidFill>
                            <a:schemeClr val="bg1"/>
                          </a:solidFill>
                        </a:rPr>
                        <a:t>Removable implant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149 (11.8)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69 (5.8)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1756 (16.4)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765 (8.0)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1020 (21.9)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433 (10.0)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aseline="0">
                          <a:solidFill>
                            <a:schemeClr val="bg1"/>
                          </a:solidFill>
                        </a:rPr>
                        <a:t>568 (33.7)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aseline="0">
                          <a:solidFill>
                            <a:schemeClr val="bg1"/>
                          </a:solidFill>
                        </a:rPr>
                        <a:t>249 (15.5)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37845980"/>
                  </a:ext>
                </a:extLst>
              </a:tr>
              <a:tr h="137191">
                <a:tc>
                  <a:txBody>
                    <a:bodyPr/>
                    <a:lstStyle/>
                    <a:p>
                      <a:r>
                        <a:rPr lang="en-US" sz="1400" b="1">
                          <a:solidFill>
                            <a:schemeClr val="bg1"/>
                          </a:solidFill>
                        </a:rPr>
                        <a:t>None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31 (2.4)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801 (7.5)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248 (5.3)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aseline="0">
                          <a:solidFill>
                            <a:schemeClr val="bg1"/>
                          </a:solidFill>
                        </a:rPr>
                        <a:t>64 (3.8)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aseline="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23761441"/>
                  </a:ext>
                </a:extLst>
              </a:tr>
              <a:tr h="137191">
                <a:tc>
                  <a:txBody>
                    <a:bodyPr/>
                    <a:lstStyle/>
                    <a:p>
                      <a:r>
                        <a:rPr lang="en-US" sz="1400" b="1" i="1">
                          <a:solidFill>
                            <a:schemeClr val="bg1"/>
                          </a:solidFill>
                        </a:rPr>
                        <a:t>Missing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80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374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91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aseline="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aseline="0">
                          <a:solidFill>
                            <a:schemeClr val="bg1"/>
                          </a:solidFill>
                        </a:rPr>
                        <a:t>24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80404203"/>
                  </a:ext>
                </a:extLst>
              </a:tr>
              <a:tr h="137191">
                <a:tc>
                  <a:txBody>
                    <a:bodyPr/>
                    <a:lstStyle/>
                    <a:p>
                      <a:r>
                        <a:rPr lang="en-US" sz="1400" b="1">
                          <a:solidFill>
                            <a:schemeClr val="bg1"/>
                          </a:solidFill>
                        </a:rPr>
                        <a:t>Total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1260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1229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10689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9888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4656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4408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aseline="0">
                          <a:solidFill>
                            <a:schemeClr val="bg1"/>
                          </a:solidFill>
                        </a:rPr>
                        <a:t>1687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aseline="0">
                          <a:solidFill>
                            <a:schemeClr val="bg1"/>
                          </a:solidFill>
                        </a:rPr>
                        <a:t>1623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70432231"/>
                  </a:ext>
                </a:extLst>
              </a:tr>
            </a:tbl>
          </a:graphicData>
        </a:graphic>
      </p:graphicFrame>
    </p:spTree>
    <p:extLst>
      <p:ext uri="{BB962C8B-B14F-4D97-AF65-F5344CB8AC3E}">
        <p14:creationId xmlns:p14="http://schemas.microsoft.com/office/powerpoint/2010/main" val="2622286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B1246-CE6A-39CC-1BD1-53ACE0311FB5}"/>
              </a:ext>
            </a:extLst>
          </p:cNvPr>
          <p:cNvSpPr>
            <a:spLocks noGrp="1"/>
          </p:cNvSpPr>
          <p:nvPr>
            <p:ph type="title"/>
          </p:nvPr>
        </p:nvSpPr>
        <p:spPr/>
        <p:txBody>
          <a:bodyPr/>
          <a:lstStyle/>
          <a:p>
            <a:r>
              <a:rPr lang="en-US"/>
              <a:t>Clinical Considerations to Guide </a:t>
            </a:r>
            <a:r>
              <a:rPr lang="en-US" err="1"/>
              <a:t>PrEP</a:t>
            </a:r>
            <a:r>
              <a:rPr lang="en-US"/>
              <a:t> Initiation</a:t>
            </a:r>
            <a:endParaRPr lang="en-TH"/>
          </a:p>
        </p:txBody>
      </p:sp>
      <p:sp>
        <p:nvSpPr>
          <p:cNvPr id="5" name="Freeform 4">
            <a:extLst>
              <a:ext uri="{FF2B5EF4-FFF2-40B4-BE49-F238E27FC236}">
                <a16:creationId xmlns:a16="http://schemas.microsoft.com/office/drawing/2014/main" id="{72633797-5243-B500-7959-614AD26886F9}"/>
              </a:ext>
            </a:extLst>
          </p:cNvPr>
          <p:cNvSpPr/>
          <p:nvPr/>
        </p:nvSpPr>
        <p:spPr>
          <a:xfrm>
            <a:off x="2795879" y="1600520"/>
            <a:ext cx="8711693" cy="1219531"/>
          </a:xfrm>
          <a:custGeom>
            <a:avLst/>
            <a:gdLst>
              <a:gd name="connsiteX0" fmla="*/ 203259 w 1219531"/>
              <a:gd name="connsiteY0" fmla="*/ 0 h 8753731"/>
              <a:gd name="connsiteX1" fmla="*/ 1016272 w 1219531"/>
              <a:gd name="connsiteY1" fmla="*/ 0 h 8753731"/>
              <a:gd name="connsiteX2" fmla="*/ 1219531 w 1219531"/>
              <a:gd name="connsiteY2" fmla="*/ 203259 h 8753731"/>
              <a:gd name="connsiteX3" fmla="*/ 1219531 w 1219531"/>
              <a:gd name="connsiteY3" fmla="*/ 8753731 h 8753731"/>
              <a:gd name="connsiteX4" fmla="*/ 1219531 w 1219531"/>
              <a:gd name="connsiteY4" fmla="*/ 8753731 h 8753731"/>
              <a:gd name="connsiteX5" fmla="*/ 0 w 1219531"/>
              <a:gd name="connsiteY5" fmla="*/ 8753731 h 8753731"/>
              <a:gd name="connsiteX6" fmla="*/ 0 w 1219531"/>
              <a:gd name="connsiteY6" fmla="*/ 8753731 h 8753731"/>
              <a:gd name="connsiteX7" fmla="*/ 0 w 1219531"/>
              <a:gd name="connsiteY7" fmla="*/ 203259 h 8753731"/>
              <a:gd name="connsiteX8" fmla="*/ 203259 w 1219531"/>
              <a:gd name="connsiteY8" fmla="*/ 0 h 8753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531" h="8753731">
                <a:moveTo>
                  <a:pt x="1219531" y="1458983"/>
                </a:moveTo>
                <a:lnTo>
                  <a:pt x="1219531" y="7294748"/>
                </a:lnTo>
                <a:cubicBezTo>
                  <a:pt x="1219531" y="8100523"/>
                  <a:pt x="1206853" y="8753731"/>
                  <a:pt x="1191214" y="8753731"/>
                </a:cubicBezTo>
                <a:lnTo>
                  <a:pt x="0" y="8753731"/>
                </a:lnTo>
                <a:lnTo>
                  <a:pt x="0" y="8753731"/>
                </a:lnTo>
                <a:lnTo>
                  <a:pt x="0" y="0"/>
                </a:lnTo>
                <a:lnTo>
                  <a:pt x="0" y="0"/>
                </a:lnTo>
                <a:lnTo>
                  <a:pt x="1191214" y="0"/>
                </a:lnTo>
                <a:cubicBezTo>
                  <a:pt x="1206853" y="0"/>
                  <a:pt x="1219531" y="653208"/>
                  <a:pt x="1219531" y="1458983"/>
                </a:cubicBezTo>
                <a:close/>
              </a:path>
            </a:pathLst>
          </a:custGeom>
          <a:solidFill>
            <a:schemeClr val="accent3">
              <a:lumMod val="20000"/>
              <a:lumOff val="80000"/>
              <a:alpha val="90000"/>
            </a:schemeClr>
          </a:solidFill>
        </p:spPr>
        <p:style>
          <a:lnRef idx="2">
            <a:schemeClr val="accent3">
              <a:alpha val="90000"/>
              <a:tint val="40000"/>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1" tIns="183357" rIns="307182" bIns="183359" numCol="1" spcCol="1270" anchor="ctr" anchorCtr="0">
            <a:noAutofit/>
          </a:bodyPr>
          <a:lstStyle/>
          <a:p>
            <a:pPr marL="342900" lvl="1" indent="-222250" defTabSz="977900">
              <a:lnSpc>
                <a:spcPct val="90000"/>
              </a:lnSpc>
              <a:spcBef>
                <a:spcPct val="0"/>
              </a:spcBef>
              <a:spcAft>
                <a:spcPct val="15000"/>
              </a:spcAft>
              <a:buFont typeface="Wingdings" pitchFamily="2" charset="2"/>
              <a:buChar char="§"/>
            </a:pPr>
            <a:r>
              <a:rPr lang="en-US">
                <a:solidFill>
                  <a:schemeClr val="bg1"/>
                </a:solidFill>
              </a:rPr>
              <a:t>Risk of drug resistance to TDF/FTC as </a:t>
            </a:r>
            <a:r>
              <a:rPr lang="en-US" err="1">
                <a:solidFill>
                  <a:schemeClr val="bg1"/>
                </a:solidFill>
              </a:rPr>
              <a:t>PrEP</a:t>
            </a:r>
            <a:r>
              <a:rPr lang="en-US">
                <a:solidFill>
                  <a:schemeClr val="bg1"/>
                </a:solidFill>
              </a:rPr>
              <a:t> is low (3%)</a:t>
            </a:r>
            <a:r>
              <a:rPr lang="en-US" baseline="30000">
                <a:solidFill>
                  <a:schemeClr val="bg1"/>
                </a:solidFill>
              </a:rPr>
              <a:t>1</a:t>
            </a:r>
          </a:p>
          <a:p>
            <a:pPr marL="342900" lvl="1" indent="-222250" defTabSz="977900">
              <a:lnSpc>
                <a:spcPct val="90000"/>
              </a:lnSpc>
              <a:spcBef>
                <a:spcPct val="0"/>
              </a:spcBef>
              <a:spcAft>
                <a:spcPct val="15000"/>
              </a:spcAft>
              <a:buFont typeface="Wingdings" pitchFamily="2" charset="2"/>
              <a:buChar char="§"/>
            </a:pPr>
            <a:r>
              <a:rPr lang="en-US" b="1">
                <a:solidFill>
                  <a:schemeClr val="bg1"/>
                </a:solidFill>
              </a:rPr>
              <a:t>1-mo follow-up is crucial for detecting acute HIV infection </a:t>
            </a:r>
            <a:r>
              <a:rPr lang="en-US">
                <a:solidFill>
                  <a:schemeClr val="bg1"/>
                </a:solidFill>
              </a:rPr>
              <a:t>and preventing the development of resistance</a:t>
            </a:r>
            <a:r>
              <a:rPr lang="en-US" baseline="30000">
                <a:solidFill>
                  <a:schemeClr val="bg1"/>
                </a:solidFill>
              </a:rPr>
              <a:t>2</a:t>
            </a:r>
          </a:p>
        </p:txBody>
      </p:sp>
      <p:sp>
        <p:nvSpPr>
          <p:cNvPr id="6" name="Freeform 5">
            <a:extLst>
              <a:ext uri="{FF2B5EF4-FFF2-40B4-BE49-F238E27FC236}">
                <a16:creationId xmlns:a16="http://schemas.microsoft.com/office/drawing/2014/main" id="{FD8C5FCC-F1A7-584B-EC3D-ED5920AA3CE5}"/>
              </a:ext>
            </a:extLst>
          </p:cNvPr>
          <p:cNvSpPr/>
          <p:nvPr/>
        </p:nvSpPr>
        <p:spPr>
          <a:xfrm>
            <a:off x="609760" y="1499364"/>
            <a:ext cx="2298746" cy="1421842"/>
          </a:xfrm>
          <a:custGeom>
            <a:avLst/>
            <a:gdLst>
              <a:gd name="connsiteX0" fmla="*/ 0 w 2291563"/>
              <a:gd name="connsiteY0" fmla="*/ 236978 h 1421842"/>
              <a:gd name="connsiteX1" fmla="*/ 236978 w 2291563"/>
              <a:gd name="connsiteY1" fmla="*/ 0 h 1421842"/>
              <a:gd name="connsiteX2" fmla="*/ 2054585 w 2291563"/>
              <a:gd name="connsiteY2" fmla="*/ 0 h 1421842"/>
              <a:gd name="connsiteX3" fmla="*/ 2291563 w 2291563"/>
              <a:gd name="connsiteY3" fmla="*/ 236978 h 1421842"/>
              <a:gd name="connsiteX4" fmla="*/ 2291563 w 2291563"/>
              <a:gd name="connsiteY4" fmla="*/ 1184864 h 1421842"/>
              <a:gd name="connsiteX5" fmla="*/ 2054585 w 2291563"/>
              <a:gd name="connsiteY5" fmla="*/ 1421842 h 1421842"/>
              <a:gd name="connsiteX6" fmla="*/ 236978 w 2291563"/>
              <a:gd name="connsiteY6" fmla="*/ 1421842 h 1421842"/>
              <a:gd name="connsiteX7" fmla="*/ 0 w 2291563"/>
              <a:gd name="connsiteY7" fmla="*/ 1184864 h 1421842"/>
              <a:gd name="connsiteX8" fmla="*/ 0 w 2291563"/>
              <a:gd name="connsiteY8" fmla="*/ 236978 h 1421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563" h="1421842">
                <a:moveTo>
                  <a:pt x="0" y="236978"/>
                </a:moveTo>
                <a:cubicBezTo>
                  <a:pt x="0" y="106099"/>
                  <a:pt x="106099" y="0"/>
                  <a:pt x="236978" y="0"/>
                </a:cubicBezTo>
                <a:lnTo>
                  <a:pt x="2054585" y="0"/>
                </a:lnTo>
                <a:cubicBezTo>
                  <a:pt x="2185464" y="0"/>
                  <a:pt x="2291563" y="106099"/>
                  <a:pt x="2291563" y="236978"/>
                </a:cubicBezTo>
                <a:lnTo>
                  <a:pt x="2291563" y="1184864"/>
                </a:lnTo>
                <a:cubicBezTo>
                  <a:pt x="2291563" y="1315743"/>
                  <a:pt x="2185464" y="1421842"/>
                  <a:pt x="2054585" y="1421842"/>
                </a:cubicBezTo>
                <a:lnTo>
                  <a:pt x="236978" y="1421842"/>
                </a:lnTo>
                <a:cubicBezTo>
                  <a:pt x="106099" y="1421842"/>
                  <a:pt x="0" y="1315743"/>
                  <a:pt x="0" y="1184864"/>
                </a:cubicBezTo>
                <a:lnTo>
                  <a:pt x="0" y="236978"/>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53229" tIns="111319" rIns="153229" bIns="111319" numCol="1" spcCol="1270" anchor="ctr" anchorCtr="0">
            <a:noAutofit/>
          </a:bodyPr>
          <a:lstStyle/>
          <a:p>
            <a:pPr marL="0" lvl="0" indent="0" algn="ctr" defTabSz="977900">
              <a:lnSpc>
                <a:spcPct val="90000"/>
              </a:lnSpc>
              <a:spcBef>
                <a:spcPct val="0"/>
              </a:spcBef>
              <a:spcAft>
                <a:spcPct val="35000"/>
              </a:spcAft>
              <a:buNone/>
            </a:pPr>
            <a:r>
              <a:rPr lang="en-US" sz="2000" b="1" kern="1200"/>
              <a:t>Drug Resistance</a:t>
            </a:r>
          </a:p>
        </p:txBody>
      </p:sp>
      <p:sp>
        <p:nvSpPr>
          <p:cNvPr id="8" name="Freeform 7">
            <a:extLst>
              <a:ext uri="{FF2B5EF4-FFF2-40B4-BE49-F238E27FC236}">
                <a16:creationId xmlns:a16="http://schemas.microsoft.com/office/drawing/2014/main" id="{D7E5D067-8717-EBB5-D87A-DFEF028E845A}"/>
              </a:ext>
            </a:extLst>
          </p:cNvPr>
          <p:cNvSpPr/>
          <p:nvPr/>
        </p:nvSpPr>
        <p:spPr>
          <a:xfrm>
            <a:off x="2695101" y="3053790"/>
            <a:ext cx="8811099" cy="1569112"/>
          </a:xfrm>
          <a:custGeom>
            <a:avLst/>
            <a:gdLst>
              <a:gd name="connsiteX0" fmla="*/ 264178 w 1585035"/>
              <a:gd name="connsiteY0" fmla="*/ 0 h 8594947"/>
              <a:gd name="connsiteX1" fmla="*/ 1320857 w 1585035"/>
              <a:gd name="connsiteY1" fmla="*/ 0 h 8594947"/>
              <a:gd name="connsiteX2" fmla="*/ 1585035 w 1585035"/>
              <a:gd name="connsiteY2" fmla="*/ 264178 h 8594947"/>
              <a:gd name="connsiteX3" fmla="*/ 1585035 w 1585035"/>
              <a:gd name="connsiteY3" fmla="*/ 8594947 h 8594947"/>
              <a:gd name="connsiteX4" fmla="*/ 1585035 w 1585035"/>
              <a:gd name="connsiteY4" fmla="*/ 8594947 h 8594947"/>
              <a:gd name="connsiteX5" fmla="*/ 0 w 1585035"/>
              <a:gd name="connsiteY5" fmla="*/ 8594947 h 8594947"/>
              <a:gd name="connsiteX6" fmla="*/ 0 w 1585035"/>
              <a:gd name="connsiteY6" fmla="*/ 8594947 h 8594947"/>
              <a:gd name="connsiteX7" fmla="*/ 0 w 1585035"/>
              <a:gd name="connsiteY7" fmla="*/ 264178 h 8594947"/>
              <a:gd name="connsiteX8" fmla="*/ 264178 w 1585035"/>
              <a:gd name="connsiteY8" fmla="*/ 0 h 8594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5035" h="8594947">
                <a:moveTo>
                  <a:pt x="1585035" y="1432521"/>
                </a:moveTo>
                <a:lnTo>
                  <a:pt x="1585035" y="7162426"/>
                </a:lnTo>
                <a:cubicBezTo>
                  <a:pt x="1585035" y="7953583"/>
                  <a:pt x="1563223" y="8594947"/>
                  <a:pt x="1536317" y="8594947"/>
                </a:cubicBezTo>
                <a:lnTo>
                  <a:pt x="0" y="8594947"/>
                </a:lnTo>
                <a:lnTo>
                  <a:pt x="0" y="8594947"/>
                </a:lnTo>
                <a:lnTo>
                  <a:pt x="0" y="0"/>
                </a:lnTo>
                <a:lnTo>
                  <a:pt x="0" y="0"/>
                </a:lnTo>
                <a:lnTo>
                  <a:pt x="1536317" y="0"/>
                </a:lnTo>
                <a:cubicBezTo>
                  <a:pt x="1563223" y="0"/>
                  <a:pt x="1585035" y="641364"/>
                  <a:pt x="1585035" y="1432521"/>
                </a:cubicBezTo>
                <a:close/>
              </a:path>
            </a:pathLst>
          </a:custGeom>
          <a:solidFill>
            <a:schemeClr val="accent3">
              <a:lumMod val="20000"/>
              <a:lumOff val="80000"/>
              <a:alpha val="90000"/>
            </a:schemeClr>
          </a:solidFill>
        </p:spPr>
        <p:style>
          <a:lnRef idx="2">
            <a:schemeClr val="accent3">
              <a:alpha val="90000"/>
              <a:tint val="40000"/>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1" tIns="201199" rIns="325024" bIns="201201" numCol="1" spcCol="1270" anchor="ctr" anchorCtr="0">
            <a:noAutofit/>
          </a:bodyPr>
          <a:lstStyle/>
          <a:p>
            <a:pPr marL="342900" lvl="1" indent="-222250" defTabSz="977900">
              <a:lnSpc>
                <a:spcPct val="90000"/>
              </a:lnSpc>
              <a:spcBef>
                <a:spcPct val="0"/>
              </a:spcBef>
              <a:spcAft>
                <a:spcPct val="15000"/>
              </a:spcAft>
              <a:buFont typeface="Wingdings" pitchFamily="2" charset="2"/>
              <a:buChar char="§"/>
            </a:pPr>
            <a:r>
              <a:rPr lang="en-US">
                <a:solidFill>
                  <a:schemeClr val="bg1"/>
                </a:solidFill>
              </a:rPr>
              <a:t>Dose adjustments are not needed for concomitant use of contraceptive hormones and oral PrEP</a:t>
            </a:r>
            <a:r>
              <a:rPr lang="en-US" baseline="30000">
                <a:solidFill>
                  <a:schemeClr val="bg1"/>
                </a:solidFill>
              </a:rPr>
              <a:t>3</a:t>
            </a:r>
          </a:p>
          <a:p>
            <a:pPr marL="342900" lvl="1" indent="-222250" defTabSz="977900">
              <a:lnSpc>
                <a:spcPct val="90000"/>
              </a:lnSpc>
              <a:spcBef>
                <a:spcPct val="0"/>
              </a:spcBef>
              <a:spcAft>
                <a:spcPct val="15000"/>
              </a:spcAft>
              <a:buFont typeface="Wingdings" pitchFamily="2" charset="2"/>
              <a:buChar char="§"/>
            </a:pPr>
            <a:r>
              <a:rPr lang="en-US">
                <a:solidFill>
                  <a:schemeClr val="bg1"/>
                </a:solidFill>
              </a:rPr>
              <a:t>Transgender women using GAHT are advised to take oral TDF/FTC for at least 7 days before potential HIV exposure and continue at least 7 days after the last exposure to ensure adequate drug levels for protection</a:t>
            </a:r>
            <a:r>
              <a:rPr lang="en-US" baseline="30000">
                <a:solidFill>
                  <a:schemeClr val="bg1"/>
                </a:solidFill>
              </a:rPr>
              <a:t>3</a:t>
            </a:r>
          </a:p>
        </p:txBody>
      </p:sp>
      <p:sp>
        <p:nvSpPr>
          <p:cNvPr id="9" name="Freeform 8">
            <a:extLst>
              <a:ext uri="{FF2B5EF4-FFF2-40B4-BE49-F238E27FC236}">
                <a16:creationId xmlns:a16="http://schemas.microsoft.com/office/drawing/2014/main" id="{889E4F48-E7BB-5AF6-67CF-E3D28AB15EA6}"/>
              </a:ext>
            </a:extLst>
          </p:cNvPr>
          <p:cNvSpPr/>
          <p:nvPr/>
        </p:nvSpPr>
        <p:spPr>
          <a:xfrm>
            <a:off x="609760" y="3019538"/>
            <a:ext cx="2298746" cy="1637616"/>
          </a:xfrm>
          <a:custGeom>
            <a:avLst/>
            <a:gdLst>
              <a:gd name="connsiteX0" fmla="*/ 0 w 2297953"/>
              <a:gd name="connsiteY0" fmla="*/ 236978 h 1421842"/>
              <a:gd name="connsiteX1" fmla="*/ 236978 w 2297953"/>
              <a:gd name="connsiteY1" fmla="*/ 0 h 1421842"/>
              <a:gd name="connsiteX2" fmla="*/ 2060975 w 2297953"/>
              <a:gd name="connsiteY2" fmla="*/ 0 h 1421842"/>
              <a:gd name="connsiteX3" fmla="*/ 2297953 w 2297953"/>
              <a:gd name="connsiteY3" fmla="*/ 236978 h 1421842"/>
              <a:gd name="connsiteX4" fmla="*/ 2297953 w 2297953"/>
              <a:gd name="connsiteY4" fmla="*/ 1184864 h 1421842"/>
              <a:gd name="connsiteX5" fmla="*/ 2060975 w 2297953"/>
              <a:gd name="connsiteY5" fmla="*/ 1421842 h 1421842"/>
              <a:gd name="connsiteX6" fmla="*/ 236978 w 2297953"/>
              <a:gd name="connsiteY6" fmla="*/ 1421842 h 1421842"/>
              <a:gd name="connsiteX7" fmla="*/ 0 w 2297953"/>
              <a:gd name="connsiteY7" fmla="*/ 1184864 h 1421842"/>
              <a:gd name="connsiteX8" fmla="*/ 0 w 2297953"/>
              <a:gd name="connsiteY8" fmla="*/ 236978 h 1421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7953" h="1421842">
                <a:moveTo>
                  <a:pt x="0" y="236978"/>
                </a:moveTo>
                <a:cubicBezTo>
                  <a:pt x="0" y="106099"/>
                  <a:pt x="106099" y="0"/>
                  <a:pt x="236978" y="0"/>
                </a:cubicBezTo>
                <a:lnTo>
                  <a:pt x="2060975" y="0"/>
                </a:lnTo>
                <a:cubicBezTo>
                  <a:pt x="2191854" y="0"/>
                  <a:pt x="2297953" y="106099"/>
                  <a:pt x="2297953" y="236978"/>
                </a:cubicBezTo>
                <a:lnTo>
                  <a:pt x="2297953" y="1184864"/>
                </a:lnTo>
                <a:cubicBezTo>
                  <a:pt x="2297953" y="1315743"/>
                  <a:pt x="2191854" y="1421842"/>
                  <a:pt x="2060975" y="1421842"/>
                </a:cubicBezTo>
                <a:lnTo>
                  <a:pt x="236978" y="1421842"/>
                </a:lnTo>
                <a:cubicBezTo>
                  <a:pt x="106099" y="1421842"/>
                  <a:pt x="0" y="1315743"/>
                  <a:pt x="0" y="1184864"/>
                </a:cubicBezTo>
                <a:lnTo>
                  <a:pt x="0" y="236978"/>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53229" tIns="111319" rIns="153229" bIns="111319" numCol="1" spcCol="1270" anchor="ctr" anchorCtr="0">
            <a:noAutofit/>
          </a:bodyPr>
          <a:lstStyle/>
          <a:p>
            <a:pPr marL="0" lvl="0" indent="0" algn="ctr" defTabSz="977900">
              <a:lnSpc>
                <a:spcPct val="90000"/>
              </a:lnSpc>
              <a:spcBef>
                <a:spcPct val="0"/>
              </a:spcBef>
              <a:spcAft>
                <a:spcPct val="35000"/>
              </a:spcAft>
              <a:buNone/>
            </a:pPr>
            <a:r>
              <a:rPr lang="en-US" sz="2000" b="1" kern="1200"/>
              <a:t>Gender-affirming hormone therapy (GAHT)</a:t>
            </a:r>
          </a:p>
        </p:txBody>
      </p:sp>
      <p:sp>
        <p:nvSpPr>
          <p:cNvPr id="11" name="Freeform 10">
            <a:extLst>
              <a:ext uri="{FF2B5EF4-FFF2-40B4-BE49-F238E27FC236}">
                <a16:creationId xmlns:a16="http://schemas.microsoft.com/office/drawing/2014/main" id="{FE76366C-0040-8406-813A-A3B9729524FB}"/>
              </a:ext>
            </a:extLst>
          </p:cNvPr>
          <p:cNvSpPr/>
          <p:nvPr/>
        </p:nvSpPr>
        <p:spPr>
          <a:xfrm>
            <a:off x="2695100" y="4789738"/>
            <a:ext cx="8811099" cy="1273454"/>
          </a:xfrm>
          <a:custGeom>
            <a:avLst/>
            <a:gdLst>
              <a:gd name="connsiteX0" fmla="*/ 162160 w 972938"/>
              <a:gd name="connsiteY0" fmla="*/ 0 h 8399942"/>
              <a:gd name="connsiteX1" fmla="*/ 810778 w 972938"/>
              <a:gd name="connsiteY1" fmla="*/ 0 h 8399942"/>
              <a:gd name="connsiteX2" fmla="*/ 972938 w 972938"/>
              <a:gd name="connsiteY2" fmla="*/ 162160 h 8399942"/>
              <a:gd name="connsiteX3" fmla="*/ 972938 w 972938"/>
              <a:gd name="connsiteY3" fmla="*/ 8399942 h 8399942"/>
              <a:gd name="connsiteX4" fmla="*/ 972938 w 972938"/>
              <a:gd name="connsiteY4" fmla="*/ 8399942 h 8399942"/>
              <a:gd name="connsiteX5" fmla="*/ 0 w 972938"/>
              <a:gd name="connsiteY5" fmla="*/ 8399942 h 8399942"/>
              <a:gd name="connsiteX6" fmla="*/ 0 w 972938"/>
              <a:gd name="connsiteY6" fmla="*/ 8399942 h 8399942"/>
              <a:gd name="connsiteX7" fmla="*/ 0 w 972938"/>
              <a:gd name="connsiteY7" fmla="*/ 162160 h 8399942"/>
              <a:gd name="connsiteX8" fmla="*/ 162160 w 972938"/>
              <a:gd name="connsiteY8" fmla="*/ 0 h 839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2938" h="8399942">
                <a:moveTo>
                  <a:pt x="972938" y="1400022"/>
                </a:moveTo>
                <a:lnTo>
                  <a:pt x="972938" y="6999920"/>
                </a:lnTo>
                <a:cubicBezTo>
                  <a:pt x="972938" y="7773127"/>
                  <a:pt x="964529" y="8399942"/>
                  <a:pt x="954156" y="8399942"/>
                </a:cubicBezTo>
                <a:lnTo>
                  <a:pt x="0" y="8399942"/>
                </a:lnTo>
                <a:lnTo>
                  <a:pt x="0" y="8399942"/>
                </a:lnTo>
                <a:lnTo>
                  <a:pt x="0" y="0"/>
                </a:lnTo>
                <a:lnTo>
                  <a:pt x="0" y="0"/>
                </a:lnTo>
                <a:lnTo>
                  <a:pt x="954156" y="0"/>
                </a:lnTo>
                <a:cubicBezTo>
                  <a:pt x="964529" y="0"/>
                  <a:pt x="972938" y="626815"/>
                  <a:pt x="972938" y="1400022"/>
                </a:cubicBezTo>
                <a:close/>
              </a:path>
            </a:pathLst>
          </a:custGeom>
          <a:solidFill>
            <a:schemeClr val="accent3">
              <a:lumMod val="20000"/>
              <a:lumOff val="80000"/>
              <a:alpha val="90000"/>
            </a:schemeClr>
          </a:solidFill>
        </p:spPr>
        <p:style>
          <a:lnRef idx="2">
            <a:schemeClr val="accent3">
              <a:alpha val="90000"/>
              <a:tint val="40000"/>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1" tIns="171319" rIns="295144" bIns="171322" numCol="1" spcCol="1270" anchor="ctr" anchorCtr="0">
            <a:noAutofit/>
          </a:bodyPr>
          <a:lstStyle/>
          <a:p>
            <a:pPr marL="342900" lvl="1" indent="-222250" algn="l" defTabSz="977900">
              <a:lnSpc>
                <a:spcPct val="90000"/>
              </a:lnSpc>
              <a:spcBef>
                <a:spcPct val="0"/>
              </a:spcBef>
              <a:spcAft>
                <a:spcPct val="15000"/>
              </a:spcAft>
              <a:buFont typeface="Wingdings" pitchFamily="2" charset="2"/>
              <a:buChar char="§"/>
            </a:pPr>
            <a:r>
              <a:rPr lang="en-US" kern="1200" err="1">
                <a:solidFill>
                  <a:schemeClr val="bg1"/>
                </a:solidFill>
              </a:rPr>
              <a:t>PrEP</a:t>
            </a:r>
            <a:r>
              <a:rPr lang="en-US" kern="1200">
                <a:solidFill>
                  <a:schemeClr val="bg1"/>
                </a:solidFill>
              </a:rPr>
              <a:t> services should integrate STI screening if available</a:t>
            </a:r>
            <a:r>
              <a:rPr lang="en-US">
                <a:solidFill>
                  <a:schemeClr val="bg1"/>
                </a:solidFill>
              </a:rPr>
              <a:t>, </a:t>
            </a:r>
            <a:r>
              <a:rPr lang="en-US" kern="1200">
                <a:solidFill>
                  <a:schemeClr val="bg1"/>
                </a:solidFill>
              </a:rPr>
              <a:t>particularly for syphilis, chlamydia</a:t>
            </a:r>
            <a:r>
              <a:rPr lang="en-US">
                <a:solidFill>
                  <a:schemeClr val="bg1"/>
                </a:solidFill>
              </a:rPr>
              <a:t> and</a:t>
            </a:r>
            <a:r>
              <a:rPr lang="en-US" kern="1200">
                <a:solidFill>
                  <a:schemeClr val="bg1"/>
                </a:solidFill>
              </a:rPr>
              <a:t> gonorrhea</a:t>
            </a:r>
            <a:r>
              <a:rPr lang="en-US" baseline="30000">
                <a:solidFill>
                  <a:schemeClr val="bg1"/>
                </a:solidFill>
              </a:rPr>
              <a:t>3</a:t>
            </a:r>
            <a:endParaRPr lang="en-US" kern="1200">
              <a:solidFill>
                <a:schemeClr val="bg1"/>
              </a:solidFill>
            </a:endParaRPr>
          </a:p>
        </p:txBody>
      </p:sp>
      <p:sp>
        <p:nvSpPr>
          <p:cNvPr id="13" name="Freeform 12">
            <a:extLst>
              <a:ext uri="{FF2B5EF4-FFF2-40B4-BE49-F238E27FC236}">
                <a16:creationId xmlns:a16="http://schemas.microsoft.com/office/drawing/2014/main" id="{CA659C75-2431-B237-44D6-387CF2741D60}"/>
              </a:ext>
            </a:extLst>
          </p:cNvPr>
          <p:cNvSpPr/>
          <p:nvPr/>
        </p:nvSpPr>
        <p:spPr>
          <a:xfrm>
            <a:off x="609759" y="4724057"/>
            <a:ext cx="2260351" cy="1421842"/>
          </a:xfrm>
          <a:custGeom>
            <a:avLst/>
            <a:gdLst>
              <a:gd name="connsiteX0" fmla="*/ 0 w 2291563"/>
              <a:gd name="connsiteY0" fmla="*/ 236978 h 1421842"/>
              <a:gd name="connsiteX1" fmla="*/ 236978 w 2291563"/>
              <a:gd name="connsiteY1" fmla="*/ 0 h 1421842"/>
              <a:gd name="connsiteX2" fmla="*/ 2054585 w 2291563"/>
              <a:gd name="connsiteY2" fmla="*/ 0 h 1421842"/>
              <a:gd name="connsiteX3" fmla="*/ 2291563 w 2291563"/>
              <a:gd name="connsiteY3" fmla="*/ 236978 h 1421842"/>
              <a:gd name="connsiteX4" fmla="*/ 2291563 w 2291563"/>
              <a:gd name="connsiteY4" fmla="*/ 1184864 h 1421842"/>
              <a:gd name="connsiteX5" fmla="*/ 2054585 w 2291563"/>
              <a:gd name="connsiteY5" fmla="*/ 1421842 h 1421842"/>
              <a:gd name="connsiteX6" fmla="*/ 236978 w 2291563"/>
              <a:gd name="connsiteY6" fmla="*/ 1421842 h 1421842"/>
              <a:gd name="connsiteX7" fmla="*/ 0 w 2291563"/>
              <a:gd name="connsiteY7" fmla="*/ 1184864 h 1421842"/>
              <a:gd name="connsiteX8" fmla="*/ 0 w 2291563"/>
              <a:gd name="connsiteY8" fmla="*/ 236978 h 1421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563" h="1421842">
                <a:moveTo>
                  <a:pt x="0" y="236978"/>
                </a:moveTo>
                <a:cubicBezTo>
                  <a:pt x="0" y="106099"/>
                  <a:pt x="106099" y="0"/>
                  <a:pt x="236978" y="0"/>
                </a:cubicBezTo>
                <a:lnTo>
                  <a:pt x="2054585" y="0"/>
                </a:lnTo>
                <a:cubicBezTo>
                  <a:pt x="2185464" y="0"/>
                  <a:pt x="2291563" y="106099"/>
                  <a:pt x="2291563" y="236978"/>
                </a:cubicBezTo>
                <a:lnTo>
                  <a:pt x="2291563" y="1184864"/>
                </a:lnTo>
                <a:cubicBezTo>
                  <a:pt x="2291563" y="1315743"/>
                  <a:pt x="2185464" y="1421842"/>
                  <a:pt x="2054585" y="1421842"/>
                </a:cubicBezTo>
                <a:lnTo>
                  <a:pt x="236978" y="1421842"/>
                </a:lnTo>
                <a:cubicBezTo>
                  <a:pt x="106099" y="1421842"/>
                  <a:pt x="0" y="1315743"/>
                  <a:pt x="0" y="1184864"/>
                </a:cubicBezTo>
                <a:lnTo>
                  <a:pt x="0" y="236978"/>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53229" tIns="111319" rIns="153229" bIns="111319" numCol="1" spcCol="1270" anchor="ctr" anchorCtr="0">
            <a:noAutofit/>
          </a:bodyPr>
          <a:lstStyle/>
          <a:p>
            <a:pPr marL="0" lvl="0" indent="0" algn="ctr" defTabSz="977900">
              <a:lnSpc>
                <a:spcPct val="90000"/>
              </a:lnSpc>
              <a:spcBef>
                <a:spcPct val="0"/>
              </a:spcBef>
              <a:spcAft>
                <a:spcPct val="35000"/>
              </a:spcAft>
              <a:buNone/>
            </a:pPr>
            <a:r>
              <a:rPr lang="en-US" sz="2000" b="1" kern="1200"/>
              <a:t>STIs</a:t>
            </a:r>
          </a:p>
        </p:txBody>
      </p:sp>
      <p:sp>
        <p:nvSpPr>
          <p:cNvPr id="3" name="Text Box 11">
            <a:extLst>
              <a:ext uri="{FF2B5EF4-FFF2-40B4-BE49-F238E27FC236}">
                <a16:creationId xmlns:a16="http://schemas.microsoft.com/office/drawing/2014/main" id="{595478D7-7A43-5B65-057C-45BB7444A8BA}"/>
              </a:ext>
            </a:extLst>
          </p:cNvPr>
          <p:cNvSpPr txBox="1">
            <a:spLocks noChangeArrowheads="1"/>
          </p:cNvSpPr>
          <p:nvPr/>
        </p:nvSpPr>
        <p:spPr bwMode="auto">
          <a:xfrm>
            <a:off x="400374" y="6177303"/>
            <a:ext cx="61173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1. Parikh. Curr </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mn-cs"/>
              </a:rPr>
              <a:t>Opin</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 HIV AIDS. 2016;11:49. 2. who.int/publications/</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mn-cs"/>
              </a:rPr>
              <a:t>i</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/item/9789240053694. 2022. 3. who.int/tools/prep-implementation-tool. </a:t>
            </a:r>
          </a:p>
        </p:txBody>
      </p:sp>
    </p:spTree>
    <p:extLst>
      <p:ext uri="{BB962C8B-B14F-4D97-AF65-F5344CB8AC3E}">
        <p14:creationId xmlns:p14="http://schemas.microsoft.com/office/powerpoint/2010/main" val="1879261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HIV!</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On-demand video </a:t>
            </a:r>
            <a:r>
              <a:rPr lang="en-US" sz="2200" b="0" dirty="0"/>
              <a:t>of showing the value of individualized ART</a:t>
            </a:r>
            <a:endParaRPr lang="en-US" sz="2200" dirty="0">
              <a:solidFill>
                <a:srgbClr val="E1471D"/>
              </a:solidFill>
            </a:endParaRPr>
          </a:p>
          <a:p>
            <a:pPr>
              <a:buClr>
                <a:schemeClr val="tx2">
                  <a:lumMod val="20000"/>
                  <a:lumOff val="80000"/>
                </a:schemeClr>
              </a:buClr>
              <a:defRPr/>
            </a:pPr>
            <a:r>
              <a:rPr lang="en-US" sz="2200" dirty="0" err="1">
                <a:solidFill>
                  <a:srgbClr val="E1471D"/>
                </a:solidFill>
              </a:rPr>
              <a:t>ClinicalThought</a:t>
            </a:r>
            <a:r>
              <a:rPr lang="en-US" sz="2200" dirty="0">
                <a:solidFill>
                  <a:srgbClr val="E1471D"/>
                </a:solidFill>
              </a:rPr>
              <a:t> </a:t>
            </a:r>
            <a:r>
              <a:rPr lang="en-US" sz="2200" b="0" dirty="0"/>
              <a:t>expert faculty commentaries</a:t>
            </a:r>
          </a:p>
          <a:p>
            <a:pPr>
              <a:buClr>
                <a:schemeClr val="tx2">
                  <a:lumMod val="20000"/>
                  <a:lumOff val="80000"/>
                </a:schemeClr>
              </a:buClr>
              <a:defRPr/>
            </a:pPr>
            <a:r>
              <a:rPr lang="en-US" sz="2200" dirty="0">
                <a:solidFill>
                  <a:srgbClr val="E1471D"/>
                </a:solidFill>
              </a:rPr>
              <a:t>Additional text and mixed-media modules </a:t>
            </a:r>
            <a:r>
              <a:rPr lang="en-US" sz="2200" b="0" dirty="0"/>
              <a:t>with advice and examples of using HIV-ASSIST</a:t>
            </a:r>
          </a:p>
          <a:p>
            <a:pPr>
              <a:buClr>
                <a:schemeClr val="tx2">
                  <a:lumMod val="20000"/>
                  <a:lumOff val="80000"/>
                </a:schemeClr>
              </a:buClr>
              <a:defRPr/>
            </a:pPr>
            <a:r>
              <a:rPr lang="en-US" sz="2200" dirty="0">
                <a:solidFill>
                  <a:srgbClr val="E1471D"/>
                </a:solidFill>
              </a:rPr>
              <a:t>Additional </a:t>
            </a:r>
            <a:r>
              <a:rPr lang="en-US" sz="2200" dirty="0" err="1">
                <a:solidFill>
                  <a:srgbClr val="E1471D"/>
                </a:solidFill>
              </a:rPr>
              <a:t>slidesets</a:t>
            </a:r>
            <a:r>
              <a:rPr lang="en-US" sz="2200" dirty="0">
                <a:solidFill>
                  <a:srgbClr val="E1471D"/>
                </a:solidFill>
              </a:rPr>
              <a:t> </a:t>
            </a:r>
            <a:r>
              <a:rPr lang="en-US" sz="2200" b="0" dirty="0"/>
              <a:t>for self study</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c3d6e50-9a03-4bd6-a7e8-05dc49e1e9a4">
      <Terms xmlns="http://schemas.microsoft.com/office/infopath/2007/PartnerControls"/>
    </lcf76f155ced4ddcb4097134ff3c332f>
    <TaxCatchAll xmlns="22fd6914-46d4-4c7e-bbad-46e82841b69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8025290C830E54DBF8200BDD2313790" ma:contentTypeVersion="12" ma:contentTypeDescription="Create a new document." ma:contentTypeScope="" ma:versionID="50d8f849aa0a1ad91c8fca85686e6e6b">
  <xsd:schema xmlns:xsd="http://www.w3.org/2001/XMLSchema" xmlns:xs="http://www.w3.org/2001/XMLSchema" xmlns:p="http://schemas.microsoft.com/office/2006/metadata/properties" xmlns:ns2="fc3d6e50-9a03-4bd6-a7e8-05dc49e1e9a4" xmlns:ns3="22fd6914-46d4-4c7e-bbad-46e82841b69d" targetNamespace="http://schemas.microsoft.com/office/2006/metadata/properties" ma:root="true" ma:fieldsID="0ff8998152ae11b733c445a666a2f8c1" ns2:_="" ns3:_="">
    <xsd:import namespace="fc3d6e50-9a03-4bd6-a7e8-05dc49e1e9a4"/>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3d6e50-9a03-4bd6-a7e8-05dc49e1e9a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530C9D9-3748-4460-826A-1A5DB867F1F6}">
  <ds:schemaRefs>
    <ds:schemaRef ds:uri="22fd6914-46d4-4c7e-bbad-46e82841b69d"/>
    <ds:schemaRef ds:uri="http://purl.org/dc/terms/"/>
    <ds:schemaRef ds:uri="http://purl.org/dc/dcmitype/"/>
    <ds:schemaRef ds:uri="http://schemas.microsoft.com/office/2006/documentManagement/types"/>
    <ds:schemaRef ds:uri="http://schemas.openxmlformats.org/package/2006/metadata/core-properties"/>
    <ds:schemaRef ds:uri="http://schemas.microsoft.com/office/2006/metadata/properties"/>
    <ds:schemaRef ds:uri="http://schemas.microsoft.com/office/infopath/2007/PartnerControls"/>
    <ds:schemaRef ds:uri="fc3d6e50-9a03-4bd6-a7e8-05dc49e1e9a4"/>
    <ds:schemaRef ds:uri="http://www.w3.org/XML/1998/namespace"/>
    <ds:schemaRef ds:uri="http://purl.org/dc/elements/1.1/"/>
  </ds:schemaRefs>
</ds:datastoreItem>
</file>

<file path=customXml/itemProps2.xml><?xml version="1.0" encoding="utf-8"?>
<ds:datastoreItem xmlns:ds="http://schemas.openxmlformats.org/officeDocument/2006/customXml" ds:itemID="{AE8F3FD6-B572-4108-83F6-2F5F11B36472}">
  <ds:schemaRefs>
    <ds:schemaRef ds:uri="22fd6914-46d4-4c7e-bbad-46e82841b69d"/>
    <ds:schemaRef ds:uri="fc3d6e50-9a03-4bd6-a7e8-05dc49e1e9a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7CF8DF6-87E6-4857-A67F-F56B1B7BAFA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28</TotalTime>
  <Words>2759</Words>
  <Application>Microsoft Office PowerPoint</Application>
  <PresentationFormat>Widescreen</PresentationFormat>
  <Paragraphs>410</Paragraphs>
  <Slides>21</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Arial</vt:lpstr>
      <vt:lpstr>Calibri</vt:lpstr>
      <vt:lpstr>Google Sans</vt:lpstr>
      <vt:lpstr>Times</vt:lpstr>
      <vt:lpstr>Wingdings</vt:lpstr>
      <vt:lpstr>2022_CCO_Template</vt:lpstr>
      <vt:lpstr>Prescribing PrEP</vt:lpstr>
      <vt:lpstr>About These Slides</vt:lpstr>
      <vt:lpstr>Faculty</vt:lpstr>
      <vt:lpstr>Learning Objectives</vt:lpstr>
      <vt:lpstr>PrEP Regimens in Specific Populations</vt:lpstr>
      <vt:lpstr>PrEP Regimens Used in Asia</vt:lpstr>
      <vt:lpstr>PrEP Options for Patients With Renal Dysfunction</vt:lpstr>
      <vt:lpstr>Summary of Renal, Bone, and Weight Outcomes  With Various PrEP Options</vt:lpstr>
      <vt:lpstr>PrEP for Patients With HBV Coinfection</vt:lpstr>
      <vt:lpstr>PrEP for Patients With HCV Coinfection</vt:lpstr>
      <vt:lpstr>Contraindications for PrEP</vt:lpstr>
      <vt:lpstr>Baseline Testing and Monitoring</vt:lpstr>
      <vt:lpstr>Addressing Common Adverse Events</vt:lpstr>
      <vt:lpstr>Individualization of PrEP</vt:lpstr>
      <vt:lpstr>Individualization of PrEP</vt:lpstr>
      <vt:lpstr>Dosing Regimens for Daily Oral PrEP with TDF/FTC </vt:lpstr>
      <vt:lpstr>Dosing Regimens for Event-driven PrEP With TDF/FTC </vt:lpstr>
      <vt:lpstr>Uptake for Daily and Event-driven PrEP in the  Asia-Pacific Region</vt:lpstr>
      <vt:lpstr>Preference for Daily and Event-driven PrEP in the  Asia-Pacific Region</vt:lpstr>
      <vt:lpstr>Clinical Considerations to Guide PrEP Initiation</vt:lpstr>
      <vt:lpstr>Go Online for More CCO  Coverage of HIV!</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Prescribing PrEP</dc:title>
  <dc:subject/>
  <dc:creator>Kimberly Miller</dc:creator>
  <cp:keywords/>
  <dc:description/>
  <cp:lastModifiedBy>Natalia Kolenko</cp:lastModifiedBy>
  <cp:revision>2</cp:revision>
  <dcterms:created xsi:type="dcterms:W3CDTF">2025-03-20T03:14:47Z</dcterms:created>
  <dcterms:modified xsi:type="dcterms:W3CDTF">2025-05-30T20:47:30Z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0x01010018025290C830E54DBF8200BDD2313790</vt:lpwstr>
  </property>
  <property fmtid="{D5CDD505-2E9C-101B-9397-08002B2CF9AE}" pid="3" name="MediaServiceImageTags">
    <vt:lpwstr/>
  </property>
</Properties>
</file>