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7" r:id="rId9"/>
    <p:sldId id="555" r:id="rId10"/>
    <p:sldId id="548" r:id="rId11"/>
    <p:sldId id="549" r:id="rId12"/>
    <p:sldId id="55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0"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2" clrIdx="17">
    <p:extLst>
      <p:ext uri="{19B8F6BF-5375-455C-9EA6-DF929625EA0E}">
        <p15:presenceInfo xmlns:p15="http://schemas.microsoft.com/office/powerpoint/2012/main" userId="mbecker@clinicaloptions.com" providerId="None"/>
      </p:ext>
    </p:extLst>
  </p:cmAuthor>
  <p:cmAuthor id="19" name="CLINICALOPTIONS\krosenthal" initials="C" lastIdx="3" clrIdx="18">
    <p:extLst>
      <p:ext uri="{19B8F6BF-5375-455C-9EA6-DF929625EA0E}">
        <p15:presenceInfo xmlns:p15="http://schemas.microsoft.com/office/powerpoint/2012/main" userId="CLINICALOPTIONS\krosenthal" providerId="None"/>
      </p:ext>
    </p:extLst>
  </p:cmAuthor>
  <p:cmAuthor id="20" name="aboecler@clinicaloptions.com" initials="a" lastIdx="6"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5863" autoAdjust="0"/>
  </p:normalViewPr>
  <p:slideViewPr>
    <p:cSldViewPr snapToGrid="0">
      <p:cViewPr varScale="1">
        <p:scale>
          <a:sx n="57" d="100"/>
          <a:sy n="57" d="100"/>
        </p:scale>
        <p:origin x="1144"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CT, chemotherapy; Dato-DXd, datopotamab deruxtecan; 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91260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CT, chemotherapy; DCR, disease control rate; DoR, duration of response; ECOG, Eastern Cooperative Oncology Group; ET, endocrine therapy; HR, hormone receptor; ICC, investigator’s choice of chemotherapy; IHC, immunohistochemistry; ISH, in situ hybridization; ORR, objective response rate; OS, overall survival; PD, disease progression; PFS, progression-free survival; PFS2, time to second progression or death; PS, performance status; RECIST, Response Evaluation Criteria in Solid Tumors; TFST, time to first subsequent therapy; TSST, time to second subsequent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0373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datopotamab deruxtecan; ICC, investigator’s choice of chemotherapy;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39726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Dato-DXd, datopotamab deruxtecan; ICC, investigator’s choice of chemotherapy; ORR, objective response rate; OS, overall survival;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4946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AESI, adverse events of special interest; Dato-DXd, datopotamab deruxtecan; ICC, investigator’s choice of chemotherapy; ILD, interstitial lung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37205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AESI, adverse events of special interest; CT, chemotherapy; Dato-DXd, datopotamab deruxtecan; HR, hormone receptor; mBC, metastatic breast cancer; ORR, objective response rate; OS, overall survival; PFS, progression-free survival;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90047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TROPION-Breast01: Phase III Trial of Datopotamab Deruxtecan vs Chemotherapy for Patients </a:t>
            </a:r>
            <a:br>
              <a:rPr lang="en-US" dirty="0"/>
            </a:br>
            <a:r>
              <a:rPr lang="en-US" dirty="0"/>
              <a:t>With Previously Treated HR+/HER2- Metastatic Breast Cancer</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Background</a:t>
            </a:r>
          </a:p>
        </p:txBody>
      </p:sp>
      <p:sp>
        <p:nvSpPr>
          <p:cNvPr id="7" name="Content Placeholder 6">
            <a:extLst>
              <a:ext uri="{FF2B5EF4-FFF2-40B4-BE49-F238E27FC236}">
                <a16:creationId xmlns:a16="http://schemas.microsoft.com/office/drawing/2014/main" id="{72D3F39A-1562-FEB0-18D6-8A7AED993FCD}"/>
              </a:ext>
            </a:extLst>
          </p:cNvPr>
          <p:cNvSpPr>
            <a:spLocks noGrp="1"/>
          </p:cNvSpPr>
          <p:nvPr>
            <p:ph idx="1"/>
          </p:nvPr>
        </p:nvSpPr>
        <p:spPr>
          <a:xfrm>
            <a:off x="604674" y="1365722"/>
            <a:ext cx="10877529" cy="4650686"/>
          </a:xfrm>
        </p:spPr>
        <p:txBody>
          <a:bodyPr/>
          <a:lstStyle/>
          <a:p>
            <a:r>
              <a:rPr lang="en-US" sz="2200" dirty="0"/>
              <a:t>HR+/HER2- represents more than 60% of all breast cancer cases</a:t>
            </a:r>
            <a:r>
              <a:rPr lang="en-US" sz="2200" baseline="30000" dirty="0"/>
              <a:t>1 </a:t>
            </a:r>
          </a:p>
          <a:p>
            <a:r>
              <a:rPr lang="en-US" sz="2200" dirty="0"/>
              <a:t>Unmet need for patients with HR+/HER2- mBC who have received endocrine therapy and </a:t>
            </a:r>
            <a:br>
              <a:rPr lang="en-US" sz="2200" dirty="0"/>
            </a:br>
            <a:r>
              <a:rPr lang="en-US" sz="2200" dirty="0"/>
              <a:t>1 additional line of systemic therapy</a:t>
            </a:r>
            <a:r>
              <a:rPr lang="en-US" sz="2200" baseline="30000" dirty="0"/>
              <a:t>2-5 </a:t>
            </a:r>
          </a:p>
          <a:p>
            <a:pPr lvl="1"/>
            <a:r>
              <a:rPr lang="en-US" sz="2000" dirty="0"/>
              <a:t>CT widely used but has significant toxicity and response rates are low</a:t>
            </a:r>
            <a:r>
              <a:rPr lang="en-US" sz="2000" baseline="30000" dirty="0"/>
              <a:t>6,7 </a:t>
            </a:r>
          </a:p>
          <a:p>
            <a:r>
              <a:rPr lang="en-US" sz="2200" dirty="0"/>
              <a:t>Dato-DXd is a TROP-2–directed ADC with a topoisomerase inhibitor payload</a:t>
            </a:r>
          </a:p>
          <a:p>
            <a:pPr lvl="1"/>
            <a:r>
              <a:rPr lang="en-US" sz="2000" dirty="0"/>
              <a:t>Other TROP-2 ADCs have shown efficacy but are associated with diarrhea, thrombocytopenia, and neutropenia, which can be dose limiting</a:t>
            </a:r>
            <a:r>
              <a:rPr lang="en-US" sz="2000" baseline="30000" dirty="0"/>
              <a:t>8,9</a:t>
            </a:r>
          </a:p>
          <a:p>
            <a:pPr lvl="1"/>
            <a:r>
              <a:rPr lang="en-US" sz="2000" dirty="0"/>
              <a:t>Promising activity and safety previously reported in patients with pretreated HR+/HER2- mBC in TROPION-PanTumor01</a:t>
            </a:r>
            <a:r>
              <a:rPr lang="en-US" sz="2000" baseline="30000" dirty="0"/>
              <a:t>10</a:t>
            </a:r>
          </a:p>
          <a:p>
            <a:r>
              <a:rPr lang="en-US" sz="2200" dirty="0"/>
              <a:t>Current analysis reports efficacy and safety with Dato-DXd in patients with pretreated HR+/HER2- mBC from the TROPION-Breast01 trial</a:t>
            </a:r>
            <a:r>
              <a:rPr lang="en-US" sz="2200" baseline="30000" dirty="0"/>
              <a:t>11</a:t>
            </a:r>
            <a:endParaRPr lang="en-US" sz="22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016408"/>
            <a:ext cx="9576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seer.cancer.gov/statfacts/html/breast-subtypes.html. 2. Gennari. Ann Oncol. 2021;32:1475. 3. Wolff. JCO. 2023;41:3867. 4. Moy. JCO. 2023;41:1318. 5. Moy. JCO. 2022;40:3088. 6. Kuderer. Nat Rev Clin Oncol. 2022;19:681. 7. Moy. JCO. 2021;39:3938. 8. Rugo. JCO. 2022;40:3365. 9. Yin. ESMO 2023. Abstr 380MO. 10. Meric-Bernstam. SABCS 2022. Abstr PD13-08. 11. Bardia. ESMO 2023. Abstr LBA11.</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Study Design</a:t>
            </a:r>
          </a:p>
        </p:txBody>
      </p:sp>
      <p:sp>
        <p:nvSpPr>
          <p:cNvPr id="7" name="Content Placeholder 6">
            <a:extLst>
              <a:ext uri="{FF2B5EF4-FFF2-40B4-BE49-F238E27FC236}">
                <a16:creationId xmlns:a16="http://schemas.microsoft.com/office/drawing/2014/main" id="{EECC82AD-3116-6F56-D17A-DE1582DF0C71}"/>
              </a:ext>
            </a:extLst>
          </p:cNvPr>
          <p:cNvSpPr>
            <a:spLocks noGrp="1"/>
          </p:cNvSpPr>
          <p:nvPr>
            <p:ph idx="1"/>
          </p:nvPr>
        </p:nvSpPr>
        <p:spPr/>
        <p:txBody>
          <a:bodyPr/>
          <a:lstStyle/>
          <a:p>
            <a:r>
              <a:rPr lang="en-US" dirty="0"/>
              <a:t>Global, randomized, open-label phase III trial</a:t>
            </a:r>
          </a:p>
          <a:p>
            <a:endParaRPr lang="en-US" dirty="0"/>
          </a:p>
          <a:p>
            <a:endParaRPr lang="en-US" dirty="0"/>
          </a:p>
          <a:p>
            <a:endParaRPr lang="en-US" dirty="0"/>
          </a:p>
          <a:p>
            <a:endParaRPr lang="en-US" dirty="0"/>
          </a:p>
          <a:p>
            <a:endParaRPr lang="en-US" sz="1800" dirty="0"/>
          </a:p>
          <a:p>
            <a:r>
              <a:rPr lang="en-US" b="1" dirty="0"/>
              <a:t>Dual primary endpoints</a:t>
            </a:r>
            <a:r>
              <a:rPr lang="en-US" dirty="0"/>
              <a:t>: PFS (by BICR) per RECIST v1.1, OS</a:t>
            </a:r>
          </a:p>
          <a:p>
            <a:r>
              <a:rPr lang="en-US" b="1" dirty="0"/>
              <a:t>Secondary endpoints</a:t>
            </a:r>
            <a:r>
              <a:rPr lang="en-US" dirty="0"/>
              <a:t>: ORR, PFS (by investigator), DoR, DCR, TFST, TSST, PFS2, safety</a:t>
            </a:r>
          </a:p>
        </p:txBody>
      </p:sp>
      <p:sp>
        <p:nvSpPr>
          <p:cNvPr id="5" name="Text Box 11">
            <a:extLst>
              <a:ext uri="{FF2B5EF4-FFF2-40B4-BE49-F238E27FC236}">
                <a16:creationId xmlns:a16="http://schemas.microsoft.com/office/drawing/2014/main" id="{515E444B-A901-4DDF-5B0B-CF85145526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Future Oncol. 2023;[Epub]. Bardia. ESMO 2023. Abstr LBA11.</a:t>
            </a:r>
          </a:p>
        </p:txBody>
      </p:sp>
      <p:sp>
        <p:nvSpPr>
          <p:cNvPr id="8" name="TextBox 7">
            <a:extLst>
              <a:ext uri="{FF2B5EF4-FFF2-40B4-BE49-F238E27FC236}">
                <a16:creationId xmlns:a16="http://schemas.microsoft.com/office/drawing/2014/main" id="{4A62437F-F9B2-296C-BAAA-6DB7BC9D3E98}"/>
              </a:ext>
            </a:extLst>
          </p:cNvPr>
          <p:cNvSpPr txBox="1"/>
          <p:nvPr/>
        </p:nvSpPr>
        <p:spPr bwMode="auto">
          <a:xfrm>
            <a:off x="1089938" y="2585033"/>
            <a:ext cx="256814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Patients with inoperable or HR+/HER2- (IHC 0/1+/2+; ISH-) mBC; previously treated with 1-2 lines of CT; progression on ET or unsuitable for ET;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 0/1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 = 732)</a:t>
            </a:r>
          </a:p>
        </p:txBody>
      </p:sp>
      <p:sp>
        <p:nvSpPr>
          <p:cNvPr id="9" name="TextBox 8">
            <a:extLst>
              <a:ext uri="{FF2B5EF4-FFF2-40B4-BE49-F238E27FC236}">
                <a16:creationId xmlns:a16="http://schemas.microsoft.com/office/drawing/2014/main" id="{236D7AC6-F306-2E79-3E81-FF4855D29E41}"/>
              </a:ext>
            </a:extLst>
          </p:cNvPr>
          <p:cNvSpPr txBox="1"/>
          <p:nvPr/>
        </p:nvSpPr>
        <p:spPr bwMode="auto">
          <a:xfrm>
            <a:off x="2283886" y="2089442"/>
            <a:ext cx="4976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lines of CT (1 vs 2), geographic location (US/Canada/Europe vs rest of world), prior CDK4/6 inhibitor (yes vs no)</a:t>
            </a:r>
          </a:p>
        </p:txBody>
      </p:sp>
      <p:sp>
        <p:nvSpPr>
          <p:cNvPr id="11" name="Rectangle 49">
            <a:extLst>
              <a:ext uri="{FF2B5EF4-FFF2-40B4-BE49-F238E27FC236}">
                <a16:creationId xmlns:a16="http://schemas.microsoft.com/office/drawing/2014/main" id="{9CA3FA62-C979-3396-A992-B2C0800350EB}"/>
              </a:ext>
            </a:extLst>
          </p:cNvPr>
          <p:cNvSpPr>
            <a:spLocks noChangeArrowheads="1"/>
          </p:cNvSpPr>
          <p:nvPr/>
        </p:nvSpPr>
        <p:spPr bwMode="auto">
          <a:xfrm>
            <a:off x="4653913" y="2778870"/>
            <a:ext cx="358711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Dato-DXd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mg/kg IV Q3W</a:t>
            </a:r>
          </a:p>
        </p:txBody>
      </p:sp>
      <p:sp>
        <p:nvSpPr>
          <p:cNvPr id="12" name="Rectangle 50">
            <a:extLst>
              <a:ext uri="{FF2B5EF4-FFF2-40B4-BE49-F238E27FC236}">
                <a16:creationId xmlns:a16="http://schemas.microsoft.com/office/drawing/2014/main" id="{53A46C4E-B8AF-A7E8-FB90-A86216E0FB76}"/>
              </a:ext>
            </a:extLst>
          </p:cNvPr>
          <p:cNvSpPr>
            <a:spLocks noChangeArrowheads="1"/>
          </p:cNvSpPr>
          <p:nvPr/>
        </p:nvSpPr>
        <p:spPr bwMode="auto">
          <a:xfrm>
            <a:off x="4653913" y="3599448"/>
            <a:ext cx="3587117"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Investigator’s Choice of CT*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Q3W</a:t>
            </a:r>
          </a:p>
        </p:txBody>
      </p:sp>
      <p:sp>
        <p:nvSpPr>
          <p:cNvPr id="13" name="Line 53">
            <a:extLst>
              <a:ext uri="{FF2B5EF4-FFF2-40B4-BE49-F238E27FC236}">
                <a16:creationId xmlns:a16="http://schemas.microsoft.com/office/drawing/2014/main" id="{9C595C9F-C24E-9283-1706-1E97B43A5682}"/>
              </a:ext>
            </a:extLst>
          </p:cNvPr>
          <p:cNvSpPr>
            <a:spLocks noChangeShapeType="1"/>
          </p:cNvSpPr>
          <p:nvPr/>
        </p:nvSpPr>
        <p:spPr bwMode="auto">
          <a:xfrm>
            <a:off x="3917313" y="363838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3DC69ECF-519D-C8DA-A29D-E169EDB11D20}"/>
              </a:ext>
            </a:extLst>
          </p:cNvPr>
          <p:cNvSpPr>
            <a:spLocks noChangeShapeType="1"/>
          </p:cNvSpPr>
          <p:nvPr/>
        </p:nvSpPr>
        <p:spPr bwMode="auto">
          <a:xfrm flipV="1">
            <a:off x="3917313" y="303830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3CB6AA7B-C713-6AD9-0179-2B66D86094F2}"/>
              </a:ext>
            </a:extLst>
          </p:cNvPr>
          <p:cNvCxnSpPr/>
          <p:nvPr/>
        </p:nvCxnSpPr>
        <p:spPr bwMode="auto">
          <a:xfrm>
            <a:off x="4068737" y="2717025"/>
            <a:ext cx="0" cy="397934"/>
          </a:xfrm>
          <a:prstGeom prst="straightConnector1">
            <a:avLst/>
          </a:prstGeom>
          <a:noFill/>
          <a:ln w="28575" cap="flat" cmpd="sng" algn="ctr">
            <a:solidFill>
              <a:schemeClr val="bg1"/>
            </a:solidFill>
            <a:prstDash val="sysDot"/>
            <a:round/>
            <a:headEnd type="none" w="med" len="med"/>
            <a:tailEnd type="triangle"/>
          </a:ln>
          <a:effectLst/>
        </p:spPr>
      </p:cxnSp>
      <p:cxnSp>
        <p:nvCxnSpPr>
          <p:cNvPr id="6" name="Straight Arrow Connector 5">
            <a:extLst>
              <a:ext uri="{FF2B5EF4-FFF2-40B4-BE49-F238E27FC236}">
                <a16:creationId xmlns:a16="http://schemas.microsoft.com/office/drawing/2014/main" id="{7A56AF88-28D2-47F0-87FC-888AF16CAC0E}"/>
              </a:ext>
            </a:extLst>
          </p:cNvPr>
          <p:cNvCxnSpPr/>
          <p:nvPr/>
        </p:nvCxnSpPr>
        <p:spPr bwMode="auto">
          <a:xfrm>
            <a:off x="8372675" y="3385969"/>
            <a:ext cx="846667"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10FDE5B3-A453-48B2-95BD-50E8556CB161}"/>
              </a:ext>
            </a:extLst>
          </p:cNvPr>
          <p:cNvSpPr txBox="1"/>
          <p:nvPr/>
        </p:nvSpPr>
        <p:spPr bwMode="auto">
          <a:xfrm>
            <a:off x="9215520" y="3126980"/>
            <a:ext cx="20389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Until PD or unacceptable toxicity</a:t>
            </a:r>
          </a:p>
        </p:txBody>
      </p:sp>
      <p:sp>
        <p:nvSpPr>
          <p:cNvPr id="17" name="TextBox 16">
            <a:extLst>
              <a:ext uri="{FF2B5EF4-FFF2-40B4-BE49-F238E27FC236}">
                <a16:creationId xmlns:a16="http://schemas.microsoft.com/office/drawing/2014/main" id="{61D7DA3F-7B50-8F51-4A42-8A49F4DA97DD}"/>
              </a:ext>
            </a:extLst>
          </p:cNvPr>
          <p:cNvSpPr txBox="1"/>
          <p:nvPr/>
        </p:nvSpPr>
        <p:spPr bwMode="auto">
          <a:xfrm>
            <a:off x="4068736" y="4328137"/>
            <a:ext cx="5786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*ICC options: eribulin mesylate 1.4 mg/m</a:t>
            </a:r>
            <a:r>
              <a:rPr lang="en-US" sz="1000" b="0" baseline="30000" dirty="0">
                <a:solidFill>
                  <a:schemeClr val="bg1"/>
                </a:solidFill>
                <a:latin typeface="Calibri" panose="020F0502020204030204" pitchFamily="34" charset="0"/>
              </a:rPr>
              <a:t>2</a:t>
            </a:r>
            <a:r>
              <a:rPr lang="en-US" sz="1000" b="0" dirty="0">
                <a:solidFill>
                  <a:schemeClr val="bg1"/>
                </a:solidFill>
                <a:latin typeface="Calibri" panose="020F0502020204030204" pitchFamily="34" charset="0"/>
              </a:rPr>
              <a:t> IV Days 1, 8; capecitabine 1000 mg/m</a:t>
            </a:r>
            <a:r>
              <a:rPr lang="en-US" sz="1000" b="0" baseline="30000" dirty="0">
                <a:solidFill>
                  <a:schemeClr val="bg1"/>
                </a:solidFill>
                <a:latin typeface="Calibri" panose="020F0502020204030204" pitchFamily="34" charset="0"/>
              </a:rPr>
              <a:t>2</a:t>
            </a:r>
            <a:r>
              <a:rPr lang="en-US" sz="1000" b="0" dirty="0">
                <a:solidFill>
                  <a:schemeClr val="bg1"/>
                </a:solidFill>
                <a:latin typeface="Calibri" panose="020F0502020204030204" pitchFamily="34" charset="0"/>
              </a:rPr>
              <a:t> or 1250 mg/m</a:t>
            </a:r>
            <a:r>
              <a:rPr lang="en-US" sz="1000" b="0" baseline="30000" dirty="0">
                <a:solidFill>
                  <a:schemeClr val="bg1"/>
                </a:solidFill>
                <a:latin typeface="Calibri" panose="020F0502020204030204" pitchFamily="34" charset="0"/>
              </a:rPr>
              <a:t>2</a:t>
            </a:r>
            <a:r>
              <a:rPr lang="en-US" sz="1000" b="0" dirty="0">
                <a:solidFill>
                  <a:schemeClr val="bg1"/>
                </a:solidFill>
                <a:latin typeface="Calibri" panose="020F0502020204030204" pitchFamily="34" charset="0"/>
              </a:rPr>
              <a:t> PO BID Days 1-14; vinorelbine 25 mg/m</a:t>
            </a:r>
            <a:r>
              <a:rPr lang="en-US" sz="1000" b="0" baseline="30000" dirty="0">
                <a:solidFill>
                  <a:schemeClr val="bg1"/>
                </a:solidFill>
                <a:latin typeface="Calibri" panose="020F0502020204030204" pitchFamily="34" charset="0"/>
              </a:rPr>
              <a:t>2</a:t>
            </a:r>
            <a:r>
              <a:rPr lang="en-US" sz="1000" b="0" dirty="0">
                <a:solidFill>
                  <a:schemeClr val="bg1"/>
                </a:solidFill>
                <a:latin typeface="Calibri" panose="020F0502020204030204" pitchFamily="34" charset="0"/>
              </a:rPr>
              <a:t> IV Days 1, 8; or gemcitabine 1000 mg/m</a:t>
            </a:r>
            <a:r>
              <a:rPr lang="en-US" sz="1000" b="0" baseline="30000" dirty="0">
                <a:solidFill>
                  <a:schemeClr val="bg1"/>
                </a:solidFill>
                <a:latin typeface="Calibri" panose="020F0502020204030204" pitchFamily="34" charset="0"/>
              </a:rPr>
              <a:t>2</a:t>
            </a:r>
            <a:r>
              <a:rPr lang="en-US" sz="1000" b="0" dirty="0">
                <a:solidFill>
                  <a:schemeClr val="bg1"/>
                </a:solidFill>
                <a:latin typeface="Calibri" panose="020F0502020204030204" pitchFamily="34" charset="0"/>
              </a:rPr>
              <a:t> IV Days 1, 8.</a:t>
            </a:r>
          </a:p>
        </p:txBody>
      </p:sp>
    </p:spTree>
    <p:extLst>
      <p:ext uri="{BB962C8B-B14F-4D97-AF65-F5344CB8AC3E}">
        <p14:creationId xmlns:p14="http://schemas.microsoft.com/office/powerpoint/2010/main" val="1242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Baseline Characteristics</a:t>
            </a:r>
          </a:p>
        </p:txBody>
      </p:sp>
      <p:sp>
        <p:nvSpPr>
          <p:cNvPr id="6" name="Text Box 11">
            <a:extLst>
              <a:ext uri="{FF2B5EF4-FFF2-40B4-BE49-F238E27FC236}">
                <a16:creationId xmlns:a16="http://schemas.microsoft.com/office/drawing/2014/main" id="{EE7AD1DF-38C3-E9BD-5386-C14D978678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ESMO 2023. Abstr LBA11.</a:t>
            </a:r>
          </a:p>
        </p:txBody>
      </p:sp>
      <p:graphicFrame>
        <p:nvGraphicFramePr>
          <p:cNvPr id="8" name="Group 3">
            <a:extLst>
              <a:ext uri="{FF2B5EF4-FFF2-40B4-BE49-F238E27FC236}">
                <a16:creationId xmlns:a16="http://schemas.microsoft.com/office/drawing/2014/main" id="{C7178EA9-3CD5-6B74-63C7-D4B192431332}"/>
              </a:ext>
            </a:extLst>
          </p:cNvPr>
          <p:cNvGraphicFramePr>
            <a:graphicFrameLocks/>
          </p:cNvGraphicFramePr>
          <p:nvPr>
            <p:extLst>
              <p:ext uri="{D42A27DB-BD31-4B8C-83A1-F6EECF244321}">
                <p14:modId xmlns:p14="http://schemas.microsoft.com/office/powerpoint/2010/main" val="17707364"/>
              </p:ext>
            </p:extLst>
          </p:nvPr>
        </p:nvGraphicFramePr>
        <p:xfrm>
          <a:off x="726890" y="1522662"/>
          <a:ext cx="10755313" cy="4681856"/>
        </p:xfrm>
        <a:graphic>
          <a:graphicData uri="http://schemas.openxmlformats.org/drawingml/2006/table">
            <a:tbl>
              <a:tblPr/>
              <a:tblGrid>
                <a:gridCol w="5128701">
                  <a:extLst>
                    <a:ext uri="{9D8B030D-6E8A-4147-A177-3AD203B41FA5}">
                      <a16:colId xmlns:a16="http://schemas.microsoft.com/office/drawing/2014/main" val="20000"/>
                    </a:ext>
                  </a:extLst>
                </a:gridCol>
                <a:gridCol w="2659627">
                  <a:extLst>
                    <a:ext uri="{9D8B030D-6E8A-4147-A177-3AD203B41FA5}">
                      <a16:colId xmlns:a16="http://schemas.microsoft.com/office/drawing/2014/main" val="20001"/>
                    </a:ext>
                  </a:extLst>
                </a:gridCol>
                <a:gridCol w="2966985">
                  <a:extLst>
                    <a:ext uri="{9D8B030D-6E8A-4147-A177-3AD203B41FA5}">
                      <a16:colId xmlns:a16="http://schemas.microsoft.com/office/drawing/2014/main" val="3356789604"/>
                    </a:ext>
                  </a:extLst>
                </a:gridCol>
              </a:tblGrid>
              <a:tr h="134587">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Dato-DXd (n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ICC (n =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4413">
                <a:tc>
                  <a:txBody>
                    <a:bodyPr/>
                    <a:lstStyle/>
                    <a:p>
                      <a:pPr marL="9525" marR="0" lvl="1" indent="4763" algn="l" defTabSz="914400" rtl="0" eaLnBrk="1" fontAlgn="base" latinLnBrk="0" hangingPunct="1">
                        <a:lnSpc>
                          <a:spcPct val="9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(28-86)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24413">
                <a:tc>
                  <a:txBody>
                    <a:bodyPr/>
                    <a:lstStyle/>
                    <a:p>
                      <a:pPr marL="344488" marR="0" lvl="1" indent="-330200" algn="l" defTabSz="914400" rtl="0" eaLnBrk="1" fontAlgn="base" latinLnBrk="0" hangingPunct="1">
                        <a:lnSpc>
                          <a:spcPct val="9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360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363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486325">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(49)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(40)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(46)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 (41)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305369">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Ethnicity, n (%)</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Hispanic or Latino/a</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Hispanic or Latino/a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322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318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305369">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of chemotherapy, n (%)</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 (63)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(61)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9248602"/>
                  </a:ext>
                </a:extLst>
              </a:tr>
              <a:tr h="124413">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CDK4/6 inhibitor,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81427"/>
                  </a:ext>
                </a:extLst>
              </a:tr>
              <a:tr h="305369">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taxane and/or anthracycline, n (%)</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Taxane and/or anthracycline</a:t>
                      </a:r>
                    </a:p>
                    <a:p>
                      <a:pPr marL="284163" marR="0" lvl="0" indent="-171450" algn="l" defTabSz="914400" rtl="0" eaLnBrk="1" fontAlgn="base" latinLnBrk="0" hangingPunct="1">
                        <a:lnSpc>
                          <a:spcPct val="9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Neither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 (90)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 (92)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9420832"/>
                  </a:ext>
                </a:extLst>
              </a:tr>
            </a:tbl>
          </a:graphicData>
        </a:graphic>
      </p:graphicFrame>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Efficacy</a:t>
            </a:r>
          </a:p>
        </p:txBody>
      </p:sp>
      <p:sp>
        <p:nvSpPr>
          <p:cNvPr id="4" name="Content Placeholder 3">
            <a:extLst>
              <a:ext uri="{FF2B5EF4-FFF2-40B4-BE49-F238E27FC236}">
                <a16:creationId xmlns:a16="http://schemas.microsoft.com/office/drawing/2014/main" id="{7F3F4D1C-1B6B-B2E7-C414-BB9C1BF43DBC}"/>
              </a:ext>
            </a:extLst>
          </p:cNvPr>
          <p:cNvSpPr>
            <a:spLocks noGrp="1"/>
          </p:cNvSpPr>
          <p:nvPr>
            <p:ph idx="1"/>
          </p:nvPr>
        </p:nvSpPr>
        <p:spPr/>
        <p:txBody>
          <a:bodyPr/>
          <a:lstStyle/>
          <a:p>
            <a:endParaRPr lang="en-US" dirty="0"/>
          </a:p>
          <a:p>
            <a:endParaRPr lang="en-US" dirty="0"/>
          </a:p>
          <a:p>
            <a:endParaRPr lang="en-US" dirty="0"/>
          </a:p>
          <a:p>
            <a:endParaRPr lang="en-US" dirty="0"/>
          </a:p>
          <a:p>
            <a:endParaRPr lang="en-US" sz="1000" dirty="0"/>
          </a:p>
          <a:p>
            <a:r>
              <a:rPr lang="en-US" sz="2400" dirty="0"/>
              <a:t>PFS favored Dato-DXd in all subgroups examined</a:t>
            </a:r>
          </a:p>
          <a:p>
            <a:r>
              <a:rPr lang="en-US" sz="2400" dirty="0"/>
              <a:t>OS data remain immature</a:t>
            </a:r>
          </a:p>
          <a:p>
            <a:pPr lvl="1"/>
            <a:r>
              <a:rPr lang="en-US" sz="2400" dirty="0"/>
              <a:t>Median follow-up 9.7 mo</a:t>
            </a:r>
          </a:p>
          <a:p>
            <a:pPr lvl="1"/>
            <a:r>
              <a:rPr lang="en-US" sz="2400" dirty="0"/>
              <a:t>Interim OS hazard ratio favoring Dato-DXd: 0.84 (95% CI: 0.62-1.14)</a:t>
            </a:r>
            <a:endParaRPr lang="en-US" dirty="0"/>
          </a:p>
        </p:txBody>
      </p:sp>
      <p:sp>
        <p:nvSpPr>
          <p:cNvPr id="7" name="Text Box 11">
            <a:extLst>
              <a:ext uri="{FF2B5EF4-FFF2-40B4-BE49-F238E27FC236}">
                <a16:creationId xmlns:a16="http://schemas.microsoft.com/office/drawing/2014/main" id="{F2A8BBD1-7118-5384-0A23-02E44648468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ESMO 2023. Abstr LBA11.</a:t>
            </a:r>
          </a:p>
        </p:txBody>
      </p:sp>
      <p:graphicFrame>
        <p:nvGraphicFramePr>
          <p:cNvPr id="3" name="Group 3">
            <a:extLst>
              <a:ext uri="{FF2B5EF4-FFF2-40B4-BE49-F238E27FC236}">
                <a16:creationId xmlns:a16="http://schemas.microsoft.com/office/drawing/2014/main" id="{F4345BE8-60AD-37B8-A25B-B1EBAA263846}"/>
              </a:ext>
            </a:extLst>
          </p:cNvPr>
          <p:cNvGraphicFramePr>
            <a:graphicFrameLocks/>
          </p:cNvGraphicFramePr>
          <p:nvPr>
            <p:extLst>
              <p:ext uri="{D42A27DB-BD31-4B8C-83A1-F6EECF244321}">
                <p14:modId xmlns:p14="http://schemas.microsoft.com/office/powerpoint/2010/main" val="3317736228"/>
              </p:ext>
            </p:extLst>
          </p:nvPr>
        </p:nvGraphicFramePr>
        <p:xfrm>
          <a:off x="723900" y="1603375"/>
          <a:ext cx="10758303" cy="2468976"/>
        </p:xfrm>
        <a:graphic>
          <a:graphicData uri="http://schemas.openxmlformats.org/drawingml/2006/table">
            <a:tbl>
              <a:tblPr/>
              <a:tblGrid>
                <a:gridCol w="5035944">
                  <a:extLst>
                    <a:ext uri="{9D8B030D-6E8A-4147-A177-3AD203B41FA5}">
                      <a16:colId xmlns:a16="http://schemas.microsoft.com/office/drawing/2014/main" val="20000"/>
                    </a:ext>
                  </a:extLst>
                </a:gridCol>
                <a:gridCol w="2754549">
                  <a:extLst>
                    <a:ext uri="{9D8B030D-6E8A-4147-A177-3AD203B41FA5}">
                      <a16:colId xmlns:a16="http://schemas.microsoft.com/office/drawing/2014/main" val="20001"/>
                    </a:ext>
                  </a:extLst>
                </a:gridCol>
                <a:gridCol w="2967810">
                  <a:extLst>
                    <a:ext uri="{9D8B030D-6E8A-4147-A177-3AD203B41FA5}">
                      <a16:colId xmlns:a16="http://schemas.microsoft.com/office/drawing/2014/main" val="3356789604"/>
                    </a:ext>
                  </a:extLst>
                </a:gridCol>
              </a:tblGrid>
              <a:tr h="45162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ICC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1472">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PFS by BICR,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1472">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 (0.52-0.76;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4942498"/>
                  </a:ext>
                </a:extLst>
              </a:tr>
              <a:tr h="261472">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PFS by investigator,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6721378"/>
                  </a:ext>
                </a:extLst>
              </a:tr>
              <a:tr h="261472">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(0.53-0.76)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9647831"/>
                  </a:ext>
                </a:extLst>
              </a:tr>
              <a:tr h="261472">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ORR,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1971950"/>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Safety</a:t>
            </a:r>
          </a:p>
        </p:txBody>
      </p:sp>
      <p:sp>
        <p:nvSpPr>
          <p:cNvPr id="8" name="Content Placeholder 7">
            <a:extLst>
              <a:ext uri="{FF2B5EF4-FFF2-40B4-BE49-F238E27FC236}">
                <a16:creationId xmlns:a16="http://schemas.microsoft.com/office/drawing/2014/main" id="{E973307F-41EF-C9A3-AD2D-6644731634BD}"/>
              </a:ext>
            </a:extLst>
          </p:cNvPr>
          <p:cNvSpPr>
            <a:spLocks noGrp="1"/>
          </p:cNvSpPr>
          <p:nvPr>
            <p:ph sz="half" idx="1"/>
          </p:nvPr>
        </p:nvSpPr>
        <p:spPr>
          <a:xfrm>
            <a:off x="609759" y="1979965"/>
            <a:ext cx="4557034" cy="4210543"/>
          </a:xfrm>
        </p:spPr>
        <p:txBody>
          <a:bodyPr/>
          <a:lstStyle/>
          <a:p>
            <a:endParaRPr lang="en-US" sz="1600" dirty="0"/>
          </a:p>
          <a:p>
            <a:endParaRPr lang="en-US" sz="1600" dirty="0"/>
          </a:p>
          <a:p>
            <a:pPr marL="0" indent="0">
              <a:buNone/>
            </a:pPr>
            <a:endParaRPr lang="en-US" sz="1600" dirty="0"/>
          </a:p>
          <a:p>
            <a:pPr marL="0" indent="0">
              <a:buNone/>
            </a:pPr>
            <a:endParaRPr lang="en-US" sz="1600" dirty="0"/>
          </a:p>
          <a:p>
            <a:pPr marL="0" indent="0">
              <a:buNone/>
            </a:pPr>
            <a:endParaRPr lang="en-US" sz="1600" dirty="0"/>
          </a:p>
          <a:p>
            <a:endParaRPr lang="en-US" sz="1600" dirty="0"/>
          </a:p>
          <a:p>
            <a:pPr>
              <a:spcBef>
                <a:spcPts val="600"/>
              </a:spcBef>
            </a:pPr>
            <a:r>
              <a:rPr lang="en-US" sz="1600" dirty="0"/>
              <a:t>Oral mucositis/stomatitis resulted in treatment discontinuation (n = 1)</a:t>
            </a:r>
          </a:p>
          <a:p>
            <a:pPr>
              <a:spcBef>
                <a:spcPts val="600"/>
              </a:spcBef>
            </a:pPr>
            <a:r>
              <a:rPr lang="en-US" sz="1600" dirty="0"/>
              <a:t>Ocular events: mostly dry eye</a:t>
            </a:r>
          </a:p>
          <a:p>
            <a:pPr lvl="1">
              <a:spcBef>
                <a:spcPts val="600"/>
              </a:spcBef>
            </a:pPr>
            <a:r>
              <a:rPr lang="en-US" sz="1400" dirty="0"/>
              <a:t>Treatment discontinuation in 1 patient in </a:t>
            </a:r>
            <a:br>
              <a:rPr lang="en-US" sz="1400" dirty="0"/>
            </a:br>
            <a:r>
              <a:rPr lang="en-US" sz="1400" dirty="0"/>
              <a:t>Dato-DXd group</a:t>
            </a:r>
          </a:p>
        </p:txBody>
      </p:sp>
      <p:sp>
        <p:nvSpPr>
          <p:cNvPr id="5" name="Content Placeholder 4">
            <a:extLst>
              <a:ext uri="{FF2B5EF4-FFF2-40B4-BE49-F238E27FC236}">
                <a16:creationId xmlns:a16="http://schemas.microsoft.com/office/drawing/2014/main" id="{087844A0-3E5C-96A7-06A9-76B52D537923}"/>
              </a:ext>
            </a:extLst>
          </p:cNvPr>
          <p:cNvSpPr>
            <a:spLocks noGrp="1"/>
          </p:cNvSpPr>
          <p:nvPr>
            <p:ph sz="half" idx="2"/>
          </p:nvPr>
        </p:nvSpPr>
        <p:spPr/>
        <p:txBody>
          <a:bodyPr/>
          <a:lstStyle/>
          <a:p>
            <a:endParaRPr lang="en-US" dirty="0"/>
          </a:p>
        </p:txBody>
      </p:sp>
      <p:sp>
        <p:nvSpPr>
          <p:cNvPr id="7" name="Text Box 11">
            <a:extLst>
              <a:ext uri="{FF2B5EF4-FFF2-40B4-BE49-F238E27FC236}">
                <a16:creationId xmlns:a16="http://schemas.microsoft.com/office/drawing/2014/main" id="{AB698AFF-524E-720E-69DE-5196AE3D52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ESMO 2023. Abstr LBA11.</a:t>
            </a:r>
          </a:p>
        </p:txBody>
      </p:sp>
      <p:graphicFrame>
        <p:nvGraphicFramePr>
          <p:cNvPr id="10" name="object 4">
            <a:extLst>
              <a:ext uri="{FF2B5EF4-FFF2-40B4-BE49-F238E27FC236}">
                <a16:creationId xmlns:a16="http://schemas.microsoft.com/office/drawing/2014/main" id="{B1AB38C8-5A40-09EE-1872-2CAEC098FC9D}"/>
              </a:ext>
            </a:extLst>
          </p:cNvPr>
          <p:cNvGraphicFramePr>
            <a:graphicFrameLocks noGrp="1"/>
          </p:cNvGraphicFramePr>
          <p:nvPr>
            <p:extLst>
              <p:ext uri="{D42A27DB-BD31-4B8C-83A1-F6EECF244321}">
                <p14:modId xmlns:p14="http://schemas.microsoft.com/office/powerpoint/2010/main" val="250542471"/>
              </p:ext>
            </p:extLst>
          </p:nvPr>
        </p:nvGraphicFramePr>
        <p:xfrm>
          <a:off x="727694" y="1417046"/>
          <a:ext cx="4245076" cy="3082078"/>
        </p:xfrm>
        <a:graphic>
          <a:graphicData uri="http://schemas.openxmlformats.org/drawingml/2006/table">
            <a:tbl>
              <a:tblPr firstRow="1" bandRow="1">
                <a:tableStyleId>{2D5ABB26-0587-4C30-8999-92F81FD0307C}</a:tableStyleId>
              </a:tblPr>
              <a:tblGrid>
                <a:gridCol w="1871573">
                  <a:extLst>
                    <a:ext uri="{9D8B030D-6E8A-4147-A177-3AD203B41FA5}">
                      <a16:colId xmlns:a16="http://schemas.microsoft.com/office/drawing/2014/main" val="20000"/>
                    </a:ext>
                  </a:extLst>
                </a:gridCol>
                <a:gridCol w="1270000">
                  <a:extLst>
                    <a:ext uri="{9D8B030D-6E8A-4147-A177-3AD203B41FA5}">
                      <a16:colId xmlns:a16="http://schemas.microsoft.com/office/drawing/2014/main" val="20002"/>
                    </a:ext>
                  </a:extLst>
                </a:gridCol>
                <a:gridCol w="1103503">
                  <a:extLst>
                    <a:ext uri="{9D8B030D-6E8A-4147-A177-3AD203B41FA5}">
                      <a16:colId xmlns:a16="http://schemas.microsoft.com/office/drawing/2014/main" val="20003"/>
                    </a:ext>
                  </a:extLst>
                </a:gridCol>
              </a:tblGrid>
              <a:tr h="149140">
                <a:tc>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ICC</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337 (94)</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303 (86)</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157 (45)</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0">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reduction</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106 (30)</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interruption</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43 (12)</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86 (25)</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64396">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discontinuation</a:t>
                      </a: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death</a:t>
                      </a: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r h="128793">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Serious TRAEs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21 (6)</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17 (5)</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32 (9)</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31 (8)</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4" name="object 4">
            <a:extLst>
              <a:ext uri="{FF2B5EF4-FFF2-40B4-BE49-F238E27FC236}">
                <a16:creationId xmlns:a16="http://schemas.microsoft.com/office/drawing/2014/main" id="{C542B505-A760-F625-DA2D-281003319608}"/>
              </a:ext>
            </a:extLst>
          </p:cNvPr>
          <p:cNvGraphicFramePr>
            <a:graphicFrameLocks noGrp="1"/>
          </p:cNvGraphicFramePr>
          <p:nvPr>
            <p:extLst>
              <p:ext uri="{D42A27DB-BD31-4B8C-83A1-F6EECF244321}">
                <p14:modId xmlns:p14="http://schemas.microsoft.com/office/powerpoint/2010/main" val="2782746706"/>
              </p:ext>
            </p:extLst>
          </p:nvPr>
        </p:nvGraphicFramePr>
        <p:xfrm>
          <a:off x="5517946" y="1417046"/>
          <a:ext cx="6100734" cy="4839124"/>
        </p:xfrm>
        <a:graphic>
          <a:graphicData uri="http://schemas.openxmlformats.org/drawingml/2006/table">
            <a:tbl>
              <a:tblPr firstRow="1" bandRow="1">
                <a:tableStyleId>{2D5ABB26-0587-4C30-8999-92F81FD0307C}</a:tableStyleId>
              </a:tblPr>
              <a:tblGrid>
                <a:gridCol w="2388066">
                  <a:extLst>
                    <a:ext uri="{9D8B030D-6E8A-4147-A177-3AD203B41FA5}">
                      <a16:colId xmlns:a16="http://schemas.microsoft.com/office/drawing/2014/main" val="20000"/>
                    </a:ext>
                  </a:extLst>
                </a:gridCol>
                <a:gridCol w="928167">
                  <a:extLst>
                    <a:ext uri="{9D8B030D-6E8A-4147-A177-3AD203B41FA5}">
                      <a16:colId xmlns:a16="http://schemas.microsoft.com/office/drawing/2014/main" val="20002"/>
                    </a:ext>
                  </a:extLst>
                </a:gridCol>
                <a:gridCol w="928167">
                  <a:extLst>
                    <a:ext uri="{9D8B030D-6E8A-4147-A177-3AD203B41FA5}">
                      <a16:colId xmlns:a16="http://schemas.microsoft.com/office/drawing/2014/main" val="282964157"/>
                    </a:ext>
                  </a:extLst>
                </a:gridCol>
                <a:gridCol w="928167">
                  <a:extLst>
                    <a:ext uri="{9D8B030D-6E8A-4147-A177-3AD203B41FA5}">
                      <a16:colId xmlns:a16="http://schemas.microsoft.com/office/drawing/2014/main" val="20003"/>
                    </a:ext>
                  </a:extLst>
                </a:gridCol>
                <a:gridCol w="928167">
                  <a:extLst>
                    <a:ext uri="{9D8B030D-6E8A-4147-A177-3AD203B41FA5}">
                      <a16:colId xmlns:a16="http://schemas.microsoft.com/office/drawing/2014/main" val="3310094229"/>
                    </a:ext>
                  </a:extLst>
                </a:gridCol>
              </a:tblGrid>
              <a:tr h="210332">
                <a:tc rowSpan="2">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 in ≥15%,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gridSpan="2">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sz="1400" b="1" spc="-25" dirty="0">
                          <a:solidFill>
                            <a:schemeClr val="tx1"/>
                          </a:solidFill>
                          <a:latin typeface="Calibri" panose="020F0502020204030204" pitchFamily="34" charset="0"/>
                          <a:cs typeface="Calibri" panose="020F0502020204030204" pitchFamily="34" charset="0"/>
                        </a:rPr>
                        <a:t>DXd </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hMerge="1">
                  <a:txBody>
                    <a:bodyPr/>
                    <a:lstStyle/>
                    <a:p>
                      <a:endParaRPr lang="en-US"/>
                    </a:p>
                  </a:txBody>
                  <a:tcPr/>
                </a:tc>
                <a:tc gridSpan="2">
                  <a:txBody>
                    <a:bodyPr/>
                    <a:lstStyle/>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ICC</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210332">
                <a:tc vMerge="1">
                  <a:txBody>
                    <a:bodyPr/>
                    <a:lstStyle/>
                    <a:p>
                      <a:pPr marL="81915" algn="l">
                        <a:lnSpc>
                          <a:spcPct val="100000"/>
                        </a:lnSpc>
                        <a:spcBef>
                          <a:spcPts val="960"/>
                        </a:spcBef>
                      </a:pPr>
                      <a:endParaRPr sz="14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117475" marR="140970" indent="0" algn="ctr">
                        <a:lnSpc>
                          <a:spcPct val="100000"/>
                        </a:lnSpc>
                        <a:spcBef>
                          <a:spcPts val="0"/>
                        </a:spcBef>
                        <a:tabLst/>
                      </a:pPr>
                      <a:r>
                        <a:rPr lang="en-US" sz="1400" b="1" dirty="0">
                          <a:solidFill>
                            <a:schemeClr val="tx1"/>
                          </a:solidFill>
                          <a:latin typeface="Calibri" panose="020F0502020204030204" pitchFamily="34" charset="0"/>
                          <a:cs typeface="Calibri" panose="020F0502020204030204" pitchFamily="34" charset="0"/>
                        </a:rPr>
                        <a:t>Any Grade</a:t>
                      </a:r>
                      <a:endParaRPr sz="1400" b="1"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117475" marR="140970" indent="30163" algn="ctr">
                        <a:lnSpc>
                          <a:spcPct val="100000"/>
                        </a:lnSpc>
                        <a:spcBef>
                          <a:spcPts val="0"/>
                        </a:spcBef>
                        <a:tabLst/>
                      </a:pPr>
                      <a:r>
                        <a:rPr lang="en-US" sz="1400" b="1" dirty="0">
                          <a:solidFill>
                            <a:schemeClr val="tx1"/>
                          </a:solidFill>
                          <a:latin typeface="Calibri" panose="020F0502020204030204" pitchFamily="34" charset="0"/>
                          <a:cs typeface="Calibri" panose="020F0502020204030204" pitchFamily="34" charset="0"/>
                        </a:rPr>
                        <a:t>Grade ≥3</a:t>
                      </a:r>
                      <a:endParaRPr sz="1400" b="1"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Any Grade</a:t>
                      </a:r>
                      <a:endParaRPr sz="1400" b="1"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Grade ≥3</a:t>
                      </a:r>
                      <a:endParaRPr sz="1400" b="1"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2915494912"/>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Blood and lymphatic system</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Anemia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Neutropenia</a:t>
                      </a:r>
                      <a:endParaRPr sz="14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40 (11)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39 (11)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 (1)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 (1)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69 (20)</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149 (42)</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 (2)</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108 (31)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212329">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Eye</a:t>
                      </a:r>
                      <a:endParaRPr lang="en-US" sz="14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Dry eye</a:t>
                      </a:r>
                      <a:endParaRPr sz="14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78 (22)</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27 (8)</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489828">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Gastrointestinal</a:t>
                      </a:r>
                      <a:endParaRPr lang="en-US" sz="14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Nausea</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Stomatitis</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Vomiting</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Constipation</a:t>
                      </a:r>
                    </a:p>
                  </a:txBody>
                  <a:tcPr marL="0" marR="0" marT="0"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184 (51)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180 (50)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71 (20)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65 (18)</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 (1)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23 (6)</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 (1)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83 (24)</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46 (13)</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27 (8)</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32 (9)</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 (3)</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181636">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General</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Fatigue</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85 (24)</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 (2)</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64 (18)</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 (2)</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211908">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Skin and subcutaneous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Alopecia</a:t>
                      </a:r>
                    </a:p>
                  </a:txBody>
                  <a:tcPr marL="0" marR="0" marT="0"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131 (36)</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72 (21)</a:t>
                      </a:r>
                    </a:p>
                  </a:txBody>
                  <a:tcPr marL="0" marR="0" marT="60960" marB="0" anchor="ctr">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txBody>
                  <a:tcPr marL="0" marR="0" marT="60960" marB="0" anchor="ctr">
                    <a:solidFill>
                      <a:schemeClr val="tx2"/>
                    </a:solidFill>
                  </a:tcPr>
                </a:tc>
                <a:extLst>
                  <a:ext uri="{0D108BD9-81ED-4DB2-BD59-A6C34878D82A}">
                    <a16:rowId xmlns:a16="http://schemas.microsoft.com/office/drawing/2014/main" val="10014"/>
                  </a:ext>
                </a:extLst>
              </a:tr>
              <a:tr h="211908">
                <a:tc>
                  <a:txBody>
                    <a:bodyPr/>
                    <a:lstStyle/>
                    <a:p>
                      <a:pPr marL="8128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400" b="1" dirty="0">
                          <a:solidFill>
                            <a:schemeClr val="tx1"/>
                          </a:solidFill>
                          <a:latin typeface="Calibri" panose="020F0502020204030204" pitchFamily="34" charset="0"/>
                          <a:cs typeface="Calibri" panose="020F0502020204030204" pitchFamily="34" charset="0"/>
                        </a:rPr>
                        <a:t>AESI, n (%)</a:t>
                      </a:r>
                    </a:p>
                  </a:txBody>
                  <a:tcPr marL="0" marR="0" marT="0" marB="0" anchor="ctr">
                    <a:solidFill>
                      <a:schemeClr val="accent3"/>
                    </a:solidFill>
                  </a:tcPr>
                </a:tc>
                <a:tc>
                  <a:txBody>
                    <a:bodyPr/>
                    <a:lstStyle/>
                    <a:p>
                      <a:pPr algn="ctr">
                        <a:lnSpc>
                          <a:spcPct val="100000"/>
                        </a:lnSpc>
                        <a:spcBef>
                          <a:spcPts val="0"/>
                        </a:spcBef>
                      </a:pP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accent3"/>
                    </a:solidFill>
                  </a:tcPr>
                </a:tc>
                <a:tc>
                  <a:txBody>
                    <a:bodyPr/>
                    <a:lstStyle/>
                    <a:p>
                      <a:pPr algn="ctr">
                        <a:lnSpc>
                          <a:spcPct val="100000"/>
                        </a:lnSpc>
                        <a:spcBef>
                          <a:spcPts val="0"/>
                        </a:spcBef>
                      </a:pP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accent3"/>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accent3"/>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accent3"/>
                    </a:solidFill>
                  </a:tcPr>
                </a:tc>
                <a:extLst>
                  <a:ext uri="{0D108BD9-81ED-4DB2-BD59-A6C34878D82A}">
                    <a16:rowId xmlns:a16="http://schemas.microsoft.com/office/drawing/2014/main" val="2054294104"/>
                  </a:ext>
                </a:extLst>
              </a:tr>
              <a:tr h="211908">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Adjudicated drug-related ILD</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3565640175"/>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Investigators’ Conclusions</a:t>
            </a:r>
          </a:p>
        </p:txBody>
      </p:sp>
      <p:sp>
        <p:nvSpPr>
          <p:cNvPr id="10" name="Content Placeholder 9">
            <a:extLst>
              <a:ext uri="{FF2B5EF4-FFF2-40B4-BE49-F238E27FC236}">
                <a16:creationId xmlns:a16="http://schemas.microsoft.com/office/drawing/2014/main" id="{9F665BE4-11D7-820A-A2D5-D4B1185B8F5F}"/>
              </a:ext>
            </a:extLst>
          </p:cNvPr>
          <p:cNvSpPr>
            <a:spLocks noGrp="1"/>
          </p:cNvSpPr>
          <p:nvPr>
            <p:ph idx="1"/>
          </p:nvPr>
        </p:nvSpPr>
        <p:spPr/>
        <p:txBody>
          <a:bodyPr/>
          <a:lstStyle/>
          <a:p>
            <a:r>
              <a:rPr lang="en-US" b="0" kern="0" dirty="0"/>
              <a:t>In this primary analysis, Dato-DXd significantly improved PFS compared with CT for patients with HR+/HER2- mBC</a:t>
            </a:r>
          </a:p>
          <a:p>
            <a:pPr lvl="1"/>
            <a:r>
              <a:rPr lang="en-US" sz="2400" b="0" kern="0" dirty="0"/>
              <a:t>PFS dual primary endpoint met and interim OS favors Dato-DXd</a:t>
            </a:r>
          </a:p>
          <a:p>
            <a:pPr lvl="1"/>
            <a:r>
              <a:rPr lang="en-US" sz="2400" b="0" kern="0" dirty="0"/>
              <a:t>Higher ORR with Dato-DXd</a:t>
            </a:r>
            <a:r>
              <a:rPr lang="en-US" sz="2400" dirty="0"/>
              <a:t> vs CT</a:t>
            </a:r>
          </a:p>
          <a:p>
            <a:r>
              <a:rPr lang="en-US" dirty="0"/>
              <a:t>N</a:t>
            </a:r>
            <a:r>
              <a:rPr lang="en-US" b="0" kern="0" dirty="0"/>
              <a:t>o new safety signals reported</a:t>
            </a:r>
          </a:p>
          <a:p>
            <a:pPr lvl="1"/>
            <a:r>
              <a:rPr lang="en-US" sz="2400" b="0" kern="0" dirty="0"/>
              <a:t>Dato-DXd had fewer grade ≥3 TRAEs and fewer dose interruptions/reductions due to TRAEs compared with CT;</a:t>
            </a:r>
            <a:r>
              <a:rPr lang="en-US" sz="2400" dirty="0"/>
              <a:t> m</a:t>
            </a:r>
            <a:r>
              <a:rPr lang="en-US" sz="2400" b="0" kern="0" dirty="0"/>
              <a:t>ost AESI grade 1/2</a:t>
            </a:r>
          </a:p>
          <a:p>
            <a:r>
              <a:rPr lang="en-US" b="0" kern="0" dirty="0"/>
              <a:t>Investigators conclude Dato-DXd is a potential option for patients with previously treated HR+/HER2- mBC</a:t>
            </a:r>
          </a:p>
        </p:txBody>
      </p:sp>
      <p:sp>
        <p:nvSpPr>
          <p:cNvPr id="6" name="Text Box 11">
            <a:extLst>
              <a:ext uri="{FF2B5EF4-FFF2-40B4-BE49-F238E27FC236}">
                <a16:creationId xmlns:a16="http://schemas.microsoft.com/office/drawing/2014/main" id="{566138DB-97F2-F241-FD8E-E81B3F4E5AF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ESMO 2023. Abstr LBA11.</a:t>
            </a:r>
          </a:p>
        </p:txBody>
      </p:sp>
    </p:spTree>
    <p:extLst>
      <p:ext uri="{BB962C8B-B14F-4D97-AF65-F5344CB8AC3E}">
        <p14:creationId xmlns:p14="http://schemas.microsoft.com/office/powerpoint/2010/main" val="330264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56M7VY3CDVN5-41526292-2</_dlc_DocId>
    <_dlc_DocIdUrl xmlns="d54cbe69-32bd-412a-b004-9152f949605e">
      <Url>https://intranet.clinicaloptions.com/mews/oncology/ONC_2023_ESMO_CF_(PRP6560)/LBA11_Bardia/_layouts/15/DocIdRedir.aspx?ID=56M7VY3CDVN5-41526292-2</Url>
      <Description>56M7VY3CDVN5-41526292-2</Description>
    </_dlc_DocIdUrl>
    <Document_x0020_Category xmlns="6c63d567-f3d6-46e0-831d-69d6b0a2ecba">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885F672BAC1C0548AA6714C168D00B27" ma:contentTypeVersion="1" ma:contentTypeDescription="Create a new document." ma:contentTypeScope="" ma:versionID="c50499c07f07d129cddf00ff11cf9b47">
  <xsd:schema xmlns:xsd="http://www.w3.org/2001/XMLSchema" xmlns:xs="http://www.w3.org/2001/XMLSchema" xmlns:p="http://schemas.microsoft.com/office/2006/metadata/properties" xmlns:ns2="d54cbe69-32bd-412a-b004-9152f949605e" xmlns:ns3="6c63d567-f3d6-46e0-831d-69d6b0a2ecba" targetNamespace="http://schemas.microsoft.com/office/2006/metadata/properties" ma:root="true" ma:fieldsID="83a2045ada5e6bcafbe7ac78b03b70a0" ns2:_="" ns3:_="">
    <xsd:import namespace="d54cbe69-32bd-412a-b004-9152f949605e"/>
    <xsd:import namespace="6c63d567-f3d6-46e0-831d-69d6b0a2ecb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c63d567-f3d6-46e0-831d-69d6b0a2ecb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openxmlformats.org/package/2006/metadata/core-properties"/>
    <ds:schemaRef ds:uri="http://schemas.microsoft.com/office/2006/documentManagement/types"/>
    <ds:schemaRef ds:uri="6c63d567-f3d6-46e0-831d-69d6b0a2ecba"/>
    <ds:schemaRef ds:uri="http://schemas.microsoft.com/office/infopath/2007/PartnerControls"/>
    <ds:schemaRef ds:uri="http://purl.org/dc/terms/"/>
    <ds:schemaRef ds:uri="http://schemas.microsoft.com/office/2006/metadata/properties"/>
    <ds:schemaRef ds:uri="http://www.w3.org/XML/1998/namespace"/>
    <ds:schemaRef ds:uri="d54cbe69-32bd-412a-b004-9152f949605e"/>
    <ds:schemaRef ds:uri="http://purl.org/dc/elements/1.1/"/>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0DCC0595-FC0F-46CD-911A-B8A348DCBD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c63d567-f3d6-46e0-831d-69d6b0a2ec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2200</TotalTime>
  <Words>1759</Words>
  <Application>Microsoft Office PowerPoint</Application>
  <PresentationFormat>Widescreen</PresentationFormat>
  <Paragraphs>276</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TROPION-Breast01: Phase III Trial of Datopotamab Deruxtecan vs Chemotherapy for Patients  With Previously Treated HR+/HER2- Metastatic Breast Cancer</vt:lpstr>
      <vt:lpstr>About These Slides</vt:lpstr>
      <vt:lpstr>TROPION-Breast01: Background</vt:lpstr>
      <vt:lpstr>TROPION-Breast01: Study Design</vt:lpstr>
      <vt:lpstr>TROPION-Breast01: Baseline Characteristics</vt:lpstr>
      <vt:lpstr>TROPION-Breast01: Efficacy</vt:lpstr>
      <vt:lpstr>TROPION-Breast01: Safety</vt:lpstr>
      <vt:lpstr>TROPION-Breast01: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TROPION-Breast01: Phase III Trial of Datopotamab Deruxtecan vs Chemotherapy for Patients With Previously Treated HR+/HER2- Metastatic Breast Cancer</dc:title>
  <dc:creator>Preferred User</dc:creator>
  <cp:lastModifiedBy>jbuckley@clinicaloptions.com</cp:lastModifiedBy>
  <cp:revision>62</cp:revision>
  <cp:lastPrinted>2016-09-26T20:21:49Z</cp:lastPrinted>
  <dcterms:created xsi:type="dcterms:W3CDTF">2005-05-27T15:08:01Z</dcterms:created>
  <dcterms:modified xsi:type="dcterms:W3CDTF">2023-10-31T20:36:00Z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d6ed7d35-e0c4-4665-b0b6-a042f23a58ac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0x010100885F672BAC1C0548AA6714C168D00B27</vt:lpwstr>
  </property>
  <property fmtid="{D5CDD505-2E9C-101B-9397-08002B2CF9AE}" pid="9" name="MediaServiceImageTags">
    <vt:lpwstr/>
  </property>
</Properties>
</file>