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4" r:id="rId4"/>
    <p:sldMasterId id="2147483838" r:id="rId5"/>
    <p:sldMasterId id="2147483851" r:id="rId6"/>
    <p:sldMasterId id="2147483871" r:id="rId7"/>
    <p:sldMasterId id="2147483820" r:id="rId8"/>
    <p:sldMasterId id="2147483884" r:id="rId9"/>
  </p:sldMasterIdLst>
  <p:notesMasterIdLst>
    <p:notesMasterId r:id="rId36"/>
  </p:notesMasterIdLst>
  <p:handoutMasterIdLst>
    <p:handoutMasterId r:id="rId37"/>
  </p:handoutMasterIdLst>
  <p:sldIdLst>
    <p:sldId id="2147473663" r:id="rId10"/>
    <p:sldId id="2147483509" r:id="rId11"/>
    <p:sldId id="2147473689" r:id="rId12"/>
    <p:sldId id="2147473691" r:id="rId13"/>
    <p:sldId id="262" r:id="rId14"/>
    <p:sldId id="2147482116" r:id="rId15"/>
    <p:sldId id="263" r:id="rId16"/>
    <p:sldId id="269" r:id="rId17"/>
    <p:sldId id="2147483646" r:id="rId18"/>
    <p:sldId id="2147474455" r:id="rId19"/>
    <p:sldId id="2147482151" r:id="rId20"/>
    <p:sldId id="257" r:id="rId21"/>
    <p:sldId id="264" r:id="rId22"/>
    <p:sldId id="265" r:id="rId23"/>
    <p:sldId id="277" r:id="rId24"/>
    <p:sldId id="256" r:id="rId25"/>
    <p:sldId id="2147482131" r:id="rId26"/>
    <p:sldId id="2147483634" r:id="rId27"/>
    <p:sldId id="274" r:id="rId28"/>
    <p:sldId id="2147483640" r:id="rId29"/>
    <p:sldId id="259" r:id="rId30"/>
    <p:sldId id="2147483641" r:id="rId31"/>
    <p:sldId id="258" r:id="rId32"/>
    <p:sldId id="2147482150" r:id="rId33"/>
    <p:sldId id="2147483647" r:id="rId34"/>
    <p:sldId id="31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136" userDrawn="1">
          <p15:clr>
            <a:srgbClr val="A4A3A4"/>
          </p15:clr>
        </p15:guide>
        <p15:guide id="4" orient="horz" pos="3216" userDrawn="1">
          <p15:clr>
            <a:srgbClr val="A4A3A4"/>
          </p15:clr>
        </p15:guide>
        <p15:guide id="8" pos="561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1101E41E-6C76-D344-5A65-F3B00557F242}" name="Andrea Boecler" initials="AB" userId="S::aboecler@clinicaloptions.com::28e82037-1239-4052-943b-ae184e0bc2af" providerId="AD"/>
  <p188:author id="{9191322D-16CF-F623-9A06-CAB2F207C4DA}" name="Leo Honeywell" initials="LH" userId="Leo Honeywell" providerId="None"/>
  <p188:author id="{64B07C39-1D90-5FAD-6D40-8892F55FDE24}" name="Jennifer Eimers" initials="JE" userId="S::jeimers@clinicaloptions.com::e496f3f7-6a48-4339-9b0c-9f426a43f948" providerId="AD"/>
  <p188:author id="{4C6F9B6D-A233-9F2B-4279-1FD88595DDDE}" name="Leo Tarkovsky" initials="LT" userId="S::ltarkovsky@cealliance.com::4247ea2a-8ba1-420c-9d17-04d22e85aa10" providerId="AD"/>
  <p188:author id="{C69E76E7-AD48-C496-9EA9-9FAB380F803F}" name="Alex Parnes" initials="AP" userId="S::aparnes@clinicaloptions.com::f5203fbf-b7ef-430e-a403-4555f7e7f9f2" providerId="AD"/>
  <p188:author id="{854C9FEF-D5D1-5662-B0ED-9DD15504DC88}" name="Davidson, El (NYC-FUB)" initials="DE(F" userId="S::EDavidson@futurebrand.com::ae10976a-980b-4413-b80f-55d58150198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T Fowler" initials="LF" lastIdx="7" clrIdx="0">
    <p:extLst>
      <p:ext uri="{19B8F6BF-5375-455C-9EA6-DF929625EA0E}">
        <p15:presenceInfo xmlns:p15="http://schemas.microsoft.com/office/powerpoint/2012/main" userId="S::lfowler@practicingclinicians.com::bdc4c4d6-9ded-467c-b80c-330a0ea8ffe4" providerId="AD"/>
      </p:ext>
    </p:extLst>
  </p:cmAuthor>
  <p:cmAuthor id="2" name=" " initials="MAC" lastIdx="17" clrIdx="1"/>
  <p:cmAuthor id="3" name="Andrew Bowser" initials="AB" lastIdx="3" clrIdx="2"/>
  <p:cmAuthor id="4" name="Melanie Couton" initials="MAC" lastIdx="1" clrIdx="3"/>
  <p:cmAuthor id="5" name="Taryn Gross" initials="TG" lastIdx="7" clrIdx="4"/>
  <p:cmAuthor id="6" name="Zachary Schwartz" initials="ZS" lastIdx="196" clrIdx="5">
    <p:extLst>
      <p:ext uri="{19B8F6BF-5375-455C-9EA6-DF929625EA0E}">
        <p15:presenceInfo xmlns:p15="http://schemas.microsoft.com/office/powerpoint/2012/main" userId="S::zschwartz@clinicaloptions.com::64648e91-b212-4092-bee8-eff2e880b6f9" providerId="AD"/>
      </p:ext>
    </p:extLst>
  </p:cmAuthor>
  <p:cmAuthor id="7" name="Kristen Rosenthal" initials="KR" lastIdx="2" clrIdx="6">
    <p:extLst>
      <p:ext uri="{19B8F6BF-5375-455C-9EA6-DF929625EA0E}">
        <p15:presenceInfo xmlns:p15="http://schemas.microsoft.com/office/powerpoint/2012/main" userId="S::krosenthal@clinicaloptions.com::67a58a6d-22ff-4b03-8f01-10ea3f44af52" providerId="AD"/>
      </p:ext>
    </p:extLst>
  </p:cmAuthor>
  <p:cmAuthor id="8" name="Dussadee Royal" initials="DR" lastIdx="18" clrIdx="7">
    <p:extLst>
      <p:ext uri="{19B8F6BF-5375-455C-9EA6-DF929625EA0E}">
        <p15:presenceInfo xmlns:p15="http://schemas.microsoft.com/office/powerpoint/2012/main" userId="S::droyal@clinicaloptions.com::51beead8-6fa0-4b98-aeba-37044af35e17" providerId="AD"/>
      </p:ext>
    </p:extLst>
  </p:cmAuthor>
  <p:cmAuthor id="9" name="Leo Honeywell" initials="LH" lastIdx="11" clrIdx="8">
    <p:extLst>
      <p:ext uri="{19B8F6BF-5375-455C-9EA6-DF929625EA0E}">
        <p15:presenceInfo xmlns:p15="http://schemas.microsoft.com/office/powerpoint/2012/main" userId="Leo Honeywell" providerId="None"/>
      </p:ext>
    </p:extLst>
  </p:cmAuthor>
  <p:cmAuthor id="10" name="Hillary Tunggal" initials="HT" lastIdx="22" clrIdx="9">
    <p:extLst>
      <p:ext uri="{19B8F6BF-5375-455C-9EA6-DF929625EA0E}">
        <p15:presenceInfo xmlns:p15="http://schemas.microsoft.com/office/powerpoint/2012/main" userId="S::htunggal@cealliance.com::ad64bda3-5530-4833-84b4-5d3ed1bf5c1c" providerId="AD"/>
      </p:ext>
    </p:extLst>
  </p:cmAuthor>
  <p:cmAuthor id="11" name="Karen Straube-West" initials="KS" lastIdx="2" clrIdx="10">
    <p:extLst>
      <p:ext uri="{19B8F6BF-5375-455C-9EA6-DF929625EA0E}">
        <p15:presenceInfo xmlns:p15="http://schemas.microsoft.com/office/powerpoint/2012/main" userId="S::kstraubewest@cealliance.com::f3c40c67-8d76-4132-8866-357ae5e1eb7f" providerId="AD"/>
      </p:ext>
    </p:extLst>
  </p:cmAuthor>
  <p:cmAuthor id="12" name="Abigail West" initials="AW" lastIdx="2" clrIdx="11">
    <p:extLst>
      <p:ext uri="{19B8F6BF-5375-455C-9EA6-DF929625EA0E}">
        <p15:presenceInfo xmlns:p15="http://schemas.microsoft.com/office/powerpoint/2012/main" userId="dlretu_s8wfkiswjgsmkealicnpp21bifzlodc3tzme" providerId="Windows Live"/>
      </p:ext>
    </p:extLst>
  </p:cmAuthor>
  <p:cmAuthor id="13" name="Kristen Formby" initials="KF" lastIdx="76" clrIdx="12">
    <p:extLst>
      <p:ext uri="{19B8F6BF-5375-455C-9EA6-DF929625EA0E}">
        <p15:presenceInfo xmlns:p15="http://schemas.microsoft.com/office/powerpoint/2012/main" userId="S::kformby@cealliance.com::19703da7-6ffe-4e10-881a-828805b8d619" providerId="AD"/>
      </p:ext>
    </p:extLst>
  </p:cmAuthor>
  <p:cmAuthor id="14" name="Jennifer Eimers" initials="JE" lastIdx="5" clrIdx="13">
    <p:extLst>
      <p:ext uri="{19B8F6BF-5375-455C-9EA6-DF929625EA0E}">
        <p15:presenceInfo xmlns:p15="http://schemas.microsoft.com/office/powerpoint/2012/main" userId="S::jeimers@clinicaloptions.com::e496f3f7-6a48-4339-9b0c-9f426a43f948" providerId="AD"/>
      </p:ext>
    </p:extLst>
  </p:cmAuthor>
  <p:cmAuthor id="15" name="Andrea Boecler" initials="AB" lastIdx="2" clrIdx="14">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6CA"/>
    <a:srgbClr val="BA3000"/>
    <a:srgbClr val="992000"/>
    <a:srgbClr val="FFFFFF"/>
    <a:srgbClr val="8B8B92"/>
    <a:srgbClr val="7D7D7D"/>
    <a:srgbClr val="B57629"/>
    <a:srgbClr val="A36DF7"/>
    <a:srgbClr val="FCB193"/>
    <a:srgbClr val="1E1E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47" autoAdjust="0"/>
    <p:restoredTop sz="89171" autoAdjust="0"/>
  </p:normalViewPr>
  <p:slideViewPr>
    <p:cSldViewPr snapToGrid="0">
      <p:cViewPr varScale="1">
        <p:scale>
          <a:sx n="85" d="100"/>
          <a:sy n="85" d="100"/>
        </p:scale>
        <p:origin x="1156" y="64"/>
      </p:cViewPr>
      <p:guideLst>
        <p:guide orient="horz" pos="2136"/>
        <p:guide orient="horz" pos="3216"/>
        <p:guide pos="56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presProps" Target="presProps.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microsoft.com/office/2016/11/relationships/changesInfo" Target="changesInfos/changesInfo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llary Tunggal" userId="ad64bda3-5530-4833-84b4-5d3ed1bf5c1c" providerId="ADAL" clId="{C52FC0CE-7741-4671-88AF-957DA597AD3D}"/>
    <pc:docChg chg="undo custSel addSld delSld modSld">
      <pc:chgData name="Hillary Tunggal" userId="ad64bda3-5530-4833-84b4-5d3ed1bf5c1c" providerId="ADAL" clId="{C52FC0CE-7741-4671-88AF-957DA597AD3D}" dt="2026-03-27T20:50:32.817" v="78" actId="20577"/>
      <pc:docMkLst>
        <pc:docMk/>
      </pc:docMkLst>
      <pc:sldChg chg="modSp add del mod">
        <pc:chgData name="Hillary Tunggal" userId="ad64bda3-5530-4833-84b4-5d3ed1bf5c1c" providerId="ADAL" clId="{C52FC0CE-7741-4671-88AF-957DA597AD3D}" dt="2026-03-27T20:50:32.817" v="78" actId="20577"/>
        <pc:sldMkLst>
          <pc:docMk/>
          <pc:sldMk cId="0" sldId="318"/>
        </pc:sldMkLst>
        <pc:spChg chg="mod">
          <ac:chgData name="Hillary Tunggal" userId="ad64bda3-5530-4833-84b4-5d3ed1bf5c1c" providerId="ADAL" clId="{C52FC0CE-7741-4671-88AF-957DA597AD3D}" dt="2026-03-27T20:50:32.817" v="78" actId="20577"/>
          <ac:spMkLst>
            <pc:docMk/>
            <pc:sldMk cId="0" sldId="318"/>
            <ac:spMk id="62467" creationId="{285A5094-ED29-4796-B20E-3FBFE4F2561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60DA2E-15F5-4B4A-8E88-233F7FB76D1D}" type="doc">
      <dgm:prSet loTypeId="urn:microsoft.com/office/officeart/2005/8/layout/list1" loCatId="list" qsTypeId="urn:microsoft.com/office/officeart/2005/8/quickstyle/simple2" qsCatId="simple" csTypeId="urn:microsoft.com/office/officeart/2005/8/colors/accent1_2" csCatId="accent1" phldr="1"/>
      <dgm:spPr/>
      <dgm:t>
        <a:bodyPr/>
        <a:lstStyle/>
        <a:p>
          <a:endParaRPr lang="en-US"/>
        </a:p>
      </dgm:t>
    </dgm:pt>
    <dgm:pt modelId="{9206FC96-1119-482E-9B82-1AAE8D8EB5C0}">
      <dgm:prSet custT="1"/>
      <dgm:spPr/>
      <dgm:t>
        <a:bodyPr/>
        <a:lstStyle/>
        <a:p>
          <a:r>
            <a:rPr lang="en-US" sz="2000" dirty="0">
              <a:solidFill>
                <a:schemeClr val="bg2"/>
              </a:solidFill>
            </a:rPr>
            <a:t>Biochemical response</a:t>
          </a:r>
        </a:p>
      </dgm:t>
    </dgm:pt>
    <dgm:pt modelId="{84BB678F-F8C7-47E9-A2D6-B50A0F9F8F45}" type="parTrans" cxnId="{E8D46D2C-3564-46D5-8FCC-A8F902CEFAE1}">
      <dgm:prSet/>
      <dgm:spPr/>
      <dgm:t>
        <a:bodyPr/>
        <a:lstStyle/>
        <a:p>
          <a:endParaRPr lang="en-US" sz="2000">
            <a:solidFill>
              <a:schemeClr val="bg2"/>
            </a:solidFill>
          </a:endParaRPr>
        </a:p>
      </dgm:t>
    </dgm:pt>
    <dgm:pt modelId="{444F57EC-A64C-4C06-826B-EB3FA115A550}" type="sibTrans" cxnId="{E8D46D2C-3564-46D5-8FCC-A8F902CEFAE1}">
      <dgm:prSet/>
      <dgm:spPr/>
      <dgm:t>
        <a:bodyPr/>
        <a:lstStyle/>
        <a:p>
          <a:endParaRPr lang="en-US" sz="2000">
            <a:solidFill>
              <a:schemeClr val="bg2"/>
            </a:solidFill>
          </a:endParaRPr>
        </a:p>
      </dgm:t>
    </dgm:pt>
    <dgm:pt modelId="{1027343D-C057-4C4D-B123-D3FCDF7745BC}">
      <dgm:prSet custT="1"/>
      <dgm:spPr/>
      <dgm:t>
        <a:bodyPr/>
        <a:lstStyle/>
        <a:p>
          <a:r>
            <a:rPr lang="en-US" sz="2000" dirty="0">
              <a:solidFill>
                <a:schemeClr val="bg2"/>
              </a:solidFill>
            </a:rPr>
            <a:t>Comorbidities</a:t>
          </a:r>
        </a:p>
      </dgm:t>
    </dgm:pt>
    <dgm:pt modelId="{176F5021-0D83-4179-8CE6-A5CA7105594E}" type="parTrans" cxnId="{515E8004-171E-4498-9F24-CC64DEC1D2CE}">
      <dgm:prSet/>
      <dgm:spPr/>
      <dgm:t>
        <a:bodyPr/>
        <a:lstStyle/>
        <a:p>
          <a:endParaRPr lang="en-US" sz="2000">
            <a:solidFill>
              <a:schemeClr val="bg2"/>
            </a:solidFill>
          </a:endParaRPr>
        </a:p>
      </dgm:t>
    </dgm:pt>
    <dgm:pt modelId="{E999195F-7B00-4178-845C-5169919241D6}" type="sibTrans" cxnId="{515E8004-171E-4498-9F24-CC64DEC1D2CE}">
      <dgm:prSet/>
      <dgm:spPr/>
      <dgm:t>
        <a:bodyPr/>
        <a:lstStyle/>
        <a:p>
          <a:endParaRPr lang="en-US" sz="2000">
            <a:solidFill>
              <a:schemeClr val="bg2"/>
            </a:solidFill>
          </a:endParaRPr>
        </a:p>
      </dgm:t>
    </dgm:pt>
    <dgm:pt modelId="{34DF68FE-35EF-474B-90F2-F17DB9E0D687}">
      <dgm:prSet custT="1"/>
      <dgm:spPr/>
      <dgm:t>
        <a:bodyPr/>
        <a:lstStyle/>
        <a:p>
          <a:r>
            <a:rPr lang="en-US" sz="2000" dirty="0">
              <a:solidFill>
                <a:schemeClr val="bg2"/>
              </a:solidFill>
            </a:rPr>
            <a:t>Pregnancy</a:t>
          </a:r>
        </a:p>
      </dgm:t>
    </dgm:pt>
    <dgm:pt modelId="{E4262515-6AF9-4B2F-82F0-EFA957707D0A}" type="parTrans" cxnId="{B38BE67A-87A4-4C90-A24E-6FCF25A16BDE}">
      <dgm:prSet/>
      <dgm:spPr/>
      <dgm:t>
        <a:bodyPr/>
        <a:lstStyle/>
        <a:p>
          <a:endParaRPr lang="en-US" sz="2000">
            <a:solidFill>
              <a:schemeClr val="bg2"/>
            </a:solidFill>
          </a:endParaRPr>
        </a:p>
      </dgm:t>
    </dgm:pt>
    <dgm:pt modelId="{5615FB73-F606-4299-9FA4-87D11F6310CE}" type="sibTrans" cxnId="{B38BE67A-87A4-4C90-A24E-6FCF25A16BDE}">
      <dgm:prSet/>
      <dgm:spPr/>
      <dgm:t>
        <a:bodyPr/>
        <a:lstStyle/>
        <a:p>
          <a:endParaRPr lang="en-US" sz="2000">
            <a:solidFill>
              <a:schemeClr val="bg2"/>
            </a:solidFill>
          </a:endParaRPr>
        </a:p>
      </dgm:t>
    </dgm:pt>
    <dgm:pt modelId="{92D31748-F214-4251-AFEB-4EAFF259F7DD}">
      <dgm:prSet custT="1"/>
      <dgm:spPr/>
      <dgm:t>
        <a:bodyPr/>
        <a:lstStyle/>
        <a:p>
          <a:r>
            <a:rPr lang="en-US" sz="2000" dirty="0">
              <a:solidFill>
                <a:schemeClr val="bg2"/>
              </a:solidFill>
            </a:rPr>
            <a:t>Symptoms (particularly pruritus)</a:t>
          </a:r>
        </a:p>
      </dgm:t>
    </dgm:pt>
    <dgm:pt modelId="{ED80E9F7-6A01-487F-96D7-5690F1D91699}" type="parTrans" cxnId="{8CA303A2-B0FB-4278-9044-47079D194885}">
      <dgm:prSet/>
      <dgm:spPr/>
      <dgm:t>
        <a:bodyPr/>
        <a:lstStyle/>
        <a:p>
          <a:endParaRPr lang="en-US" sz="2000">
            <a:solidFill>
              <a:schemeClr val="bg2"/>
            </a:solidFill>
          </a:endParaRPr>
        </a:p>
      </dgm:t>
    </dgm:pt>
    <dgm:pt modelId="{49E43CFB-BEBF-4D8E-B23A-FBC9FB73DB73}" type="sibTrans" cxnId="{8CA303A2-B0FB-4278-9044-47079D194885}">
      <dgm:prSet/>
      <dgm:spPr/>
      <dgm:t>
        <a:bodyPr/>
        <a:lstStyle/>
        <a:p>
          <a:endParaRPr lang="en-US" sz="2000">
            <a:solidFill>
              <a:schemeClr val="bg2"/>
            </a:solidFill>
          </a:endParaRPr>
        </a:p>
      </dgm:t>
    </dgm:pt>
    <dgm:pt modelId="{B4AE5893-F874-4FD4-B7E8-EBA5DC7D4B3E}">
      <dgm:prSet custT="1"/>
      <dgm:spPr/>
      <dgm:t>
        <a:bodyPr/>
        <a:lstStyle/>
        <a:p>
          <a:r>
            <a:rPr lang="en-US" sz="2000" dirty="0">
              <a:solidFill>
                <a:schemeClr val="bg2"/>
              </a:solidFill>
            </a:rPr>
            <a:t>Cirrhosis</a:t>
          </a:r>
        </a:p>
      </dgm:t>
    </dgm:pt>
    <dgm:pt modelId="{73EA1073-2BB6-4CAF-9ED3-C76471020494}" type="parTrans" cxnId="{0B9311AA-5FA9-443D-B8C5-056FD4A6AF41}">
      <dgm:prSet/>
      <dgm:spPr/>
      <dgm:t>
        <a:bodyPr/>
        <a:lstStyle/>
        <a:p>
          <a:endParaRPr lang="en-US" sz="2000">
            <a:solidFill>
              <a:schemeClr val="bg2"/>
            </a:solidFill>
          </a:endParaRPr>
        </a:p>
      </dgm:t>
    </dgm:pt>
    <dgm:pt modelId="{74230983-8B6F-40D4-9C28-455775750B9A}" type="sibTrans" cxnId="{0B9311AA-5FA9-443D-B8C5-056FD4A6AF41}">
      <dgm:prSet/>
      <dgm:spPr/>
      <dgm:t>
        <a:bodyPr/>
        <a:lstStyle/>
        <a:p>
          <a:endParaRPr lang="en-US" sz="2000">
            <a:solidFill>
              <a:schemeClr val="bg2"/>
            </a:solidFill>
          </a:endParaRPr>
        </a:p>
      </dgm:t>
    </dgm:pt>
    <dgm:pt modelId="{24B4DC2E-5752-4D00-9D5B-3A6C2F87EDF4}">
      <dgm:prSet custT="1"/>
      <dgm:spPr/>
      <dgm:t>
        <a:bodyPr/>
        <a:lstStyle/>
        <a:p>
          <a:r>
            <a:rPr lang="en-US" sz="2000" dirty="0">
              <a:solidFill>
                <a:schemeClr val="bg2"/>
              </a:solidFill>
            </a:rPr>
            <a:t>Potential for drug-drug interactions</a:t>
          </a:r>
        </a:p>
      </dgm:t>
    </dgm:pt>
    <dgm:pt modelId="{0243565C-5D43-48BA-89DF-415F62273D44}" type="parTrans" cxnId="{214BB4E5-A95F-4618-A68F-3C016BBDB6C4}">
      <dgm:prSet/>
      <dgm:spPr/>
      <dgm:t>
        <a:bodyPr/>
        <a:lstStyle/>
        <a:p>
          <a:endParaRPr lang="en-US" sz="2000">
            <a:solidFill>
              <a:schemeClr val="bg2"/>
            </a:solidFill>
          </a:endParaRPr>
        </a:p>
      </dgm:t>
    </dgm:pt>
    <dgm:pt modelId="{83F66EC7-D4EA-40B5-B0E4-F3888DE6FEC7}" type="sibTrans" cxnId="{214BB4E5-A95F-4618-A68F-3C016BBDB6C4}">
      <dgm:prSet/>
      <dgm:spPr/>
      <dgm:t>
        <a:bodyPr/>
        <a:lstStyle/>
        <a:p>
          <a:endParaRPr lang="en-US" sz="2000">
            <a:solidFill>
              <a:schemeClr val="bg2"/>
            </a:solidFill>
          </a:endParaRPr>
        </a:p>
      </dgm:t>
    </dgm:pt>
    <dgm:pt modelId="{AC3386B2-C0AE-4FBF-B601-EFD504EAD2F1}">
      <dgm:prSet custT="1"/>
      <dgm:spPr/>
      <dgm:t>
        <a:bodyPr/>
        <a:lstStyle/>
        <a:p>
          <a:r>
            <a:rPr lang="en-US" sz="2000" dirty="0">
              <a:solidFill>
                <a:schemeClr val="bg2"/>
              </a:solidFill>
            </a:rPr>
            <a:t>Tolerability</a:t>
          </a:r>
        </a:p>
      </dgm:t>
    </dgm:pt>
    <dgm:pt modelId="{D694C1D9-002E-4E96-A193-EB73142A3316}" type="parTrans" cxnId="{18AA0269-5626-49C0-961D-1349EB409D56}">
      <dgm:prSet/>
      <dgm:spPr/>
      <dgm:t>
        <a:bodyPr/>
        <a:lstStyle/>
        <a:p>
          <a:endParaRPr lang="en-US" sz="2000">
            <a:solidFill>
              <a:schemeClr val="bg2"/>
            </a:solidFill>
          </a:endParaRPr>
        </a:p>
      </dgm:t>
    </dgm:pt>
    <dgm:pt modelId="{9324BC21-2748-4EDE-B35A-CBB4265F3BDA}" type="sibTrans" cxnId="{18AA0269-5626-49C0-961D-1349EB409D56}">
      <dgm:prSet/>
      <dgm:spPr/>
      <dgm:t>
        <a:bodyPr/>
        <a:lstStyle/>
        <a:p>
          <a:endParaRPr lang="en-US" sz="2000">
            <a:solidFill>
              <a:schemeClr val="bg2"/>
            </a:solidFill>
          </a:endParaRPr>
        </a:p>
      </dgm:t>
    </dgm:pt>
    <dgm:pt modelId="{BF01EBA3-174E-4F4F-84EC-C669D74FDA49}">
      <dgm:prSet custT="1"/>
      <dgm:spPr/>
      <dgm:t>
        <a:bodyPr/>
        <a:lstStyle/>
        <a:p>
          <a:r>
            <a:rPr lang="en-US" sz="2000" dirty="0">
              <a:solidFill>
                <a:schemeClr val="bg2"/>
              </a:solidFill>
            </a:rPr>
            <a:t>Clinical trial availability</a:t>
          </a:r>
        </a:p>
      </dgm:t>
    </dgm:pt>
    <dgm:pt modelId="{0A2C7BBA-1E4C-441C-A81D-89548F359329}" type="parTrans" cxnId="{3A237E0D-BF5C-4C4B-9B67-6ADDAD0B2B7C}">
      <dgm:prSet/>
      <dgm:spPr/>
      <dgm:t>
        <a:bodyPr/>
        <a:lstStyle/>
        <a:p>
          <a:endParaRPr lang="en-US" sz="2000">
            <a:solidFill>
              <a:schemeClr val="bg2"/>
            </a:solidFill>
          </a:endParaRPr>
        </a:p>
      </dgm:t>
    </dgm:pt>
    <dgm:pt modelId="{45BCF6B4-B199-4777-AE8B-4ADBE8711814}" type="sibTrans" cxnId="{3A237E0D-BF5C-4C4B-9B67-6ADDAD0B2B7C}">
      <dgm:prSet/>
      <dgm:spPr/>
      <dgm:t>
        <a:bodyPr/>
        <a:lstStyle/>
        <a:p>
          <a:endParaRPr lang="en-US" sz="2000">
            <a:solidFill>
              <a:schemeClr val="bg2"/>
            </a:solidFill>
          </a:endParaRPr>
        </a:p>
      </dgm:t>
    </dgm:pt>
    <dgm:pt modelId="{CF6AA5AE-59F6-4B7A-B1CE-CF043EFA701A}">
      <dgm:prSet custT="1"/>
      <dgm:spPr/>
      <dgm:t>
        <a:bodyPr/>
        <a:lstStyle/>
        <a:p>
          <a:r>
            <a:rPr lang="en-US" sz="2000" dirty="0">
              <a:solidFill>
                <a:schemeClr val="bg2"/>
              </a:solidFill>
            </a:rPr>
            <a:t>Prior use of OCA</a:t>
          </a:r>
        </a:p>
      </dgm:t>
    </dgm:pt>
    <dgm:pt modelId="{26725ECB-9C6A-431A-AB03-EFD68DB853CC}" type="parTrans" cxnId="{F2EEF7F7-5FB1-4761-9A60-081557754D00}">
      <dgm:prSet/>
      <dgm:spPr/>
      <dgm:t>
        <a:bodyPr/>
        <a:lstStyle/>
        <a:p>
          <a:endParaRPr lang="en-US" sz="2000">
            <a:solidFill>
              <a:schemeClr val="bg2"/>
            </a:solidFill>
          </a:endParaRPr>
        </a:p>
      </dgm:t>
    </dgm:pt>
    <dgm:pt modelId="{B62AE8BE-161F-4C2A-A26D-44CC488FDF13}" type="sibTrans" cxnId="{F2EEF7F7-5FB1-4761-9A60-081557754D00}">
      <dgm:prSet/>
      <dgm:spPr/>
      <dgm:t>
        <a:bodyPr/>
        <a:lstStyle/>
        <a:p>
          <a:endParaRPr lang="en-US" sz="2000">
            <a:solidFill>
              <a:schemeClr val="bg2"/>
            </a:solidFill>
          </a:endParaRPr>
        </a:p>
      </dgm:t>
    </dgm:pt>
    <dgm:pt modelId="{A44F5942-A4A8-4701-A50D-92D043501D78}">
      <dgm:prSet custT="1"/>
      <dgm:spPr/>
      <dgm:t>
        <a:bodyPr/>
        <a:lstStyle/>
        <a:p>
          <a:r>
            <a:rPr lang="en-US" sz="2000" dirty="0">
              <a:solidFill>
                <a:schemeClr val="bg2"/>
              </a:solidFill>
            </a:rPr>
            <a:t>Reimbursement</a:t>
          </a:r>
        </a:p>
      </dgm:t>
    </dgm:pt>
    <dgm:pt modelId="{B8164AEB-E743-4129-8C7C-2139B0B47596}" type="parTrans" cxnId="{34D288A9-47A7-4338-A1EC-463D836EBA98}">
      <dgm:prSet/>
      <dgm:spPr/>
      <dgm:t>
        <a:bodyPr/>
        <a:lstStyle/>
        <a:p>
          <a:endParaRPr lang="en-US" sz="2000">
            <a:solidFill>
              <a:schemeClr val="bg2"/>
            </a:solidFill>
          </a:endParaRPr>
        </a:p>
      </dgm:t>
    </dgm:pt>
    <dgm:pt modelId="{C57EFB44-8A9B-4375-9AB6-5AD455203CA7}" type="sibTrans" cxnId="{34D288A9-47A7-4338-A1EC-463D836EBA98}">
      <dgm:prSet/>
      <dgm:spPr/>
      <dgm:t>
        <a:bodyPr/>
        <a:lstStyle/>
        <a:p>
          <a:endParaRPr lang="en-US" sz="2000">
            <a:solidFill>
              <a:schemeClr val="bg2"/>
            </a:solidFill>
          </a:endParaRPr>
        </a:p>
      </dgm:t>
    </dgm:pt>
    <dgm:pt modelId="{0CB67931-1231-488D-A63F-FAAD90565E65}" type="pres">
      <dgm:prSet presAssocID="{E260DA2E-15F5-4B4A-8E88-233F7FB76D1D}" presName="linear" presStyleCnt="0">
        <dgm:presLayoutVars>
          <dgm:dir/>
          <dgm:animLvl val="lvl"/>
          <dgm:resizeHandles val="exact"/>
        </dgm:presLayoutVars>
      </dgm:prSet>
      <dgm:spPr/>
    </dgm:pt>
    <dgm:pt modelId="{D59EB783-5F34-4B4B-9D9D-2C49341C71A1}" type="pres">
      <dgm:prSet presAssocID="{9206FC96-1119-482E-9B82-1AAE8D8EB5C0}" presName="parentLin" presStyleCnt="0"/>
      <dgm:spPr/>
    </dgm:pt>
    <dgm:pt modelId="{D181A141-BB9B-46BD-9240-0976A1A51151}" type="pres">
      <dgm:prSet presAssocID="{9206FC96-1119-482E-9B82-1AAE8D8EB5C0}" presName="parentLeftMargin" presStyleLbl="node1" presStyleIdx="0" presStyleCnt="10"/>
      <dgm:spPr/>
    </dgm:pt>
    <dgm:pt modelId="{0C25BFCF-7F95-4692-9BA1-049A1878748F}" type="pres">
      <dgm:prSet presAssocID="{9206FC96-1119-482E-9B82-1AAE8D8EB5C0}" presName="parentText" presStyleLbl="node1" presStyleIdx="0" presStyleCnt="10">
        <dgm:presLayoutVars>
          <dgm:chMax val="0"/>
          <dgm:bulletEnabled val="1"/>
        </dgm:presLayoutVars>
      </dgm:prSet>
      <dgm:spPr/>
    </dgm:pt>
    <dgm:pt modelId="{37FF89E5-7D13-4C8D-B409-2C749C0D9B3A}" type="pres">
      <dgm:prSet presAssocID="{9206FC96-1119-482E-9B82-1AAE8D8EB5C0}" presName="negativeSpace" presStyleCnt="0"/>
      <dgm:spPr/>
    </dgm:pt>
    <dgm:pt modelId="{6A55AFDF-062A-44CD-9C10-80501560BA02}" type="pres">
      <dgm:prSet presAssocID="{9206FC96-1119-482E-9B82-1AAE8D8EB5C0}" presName="childText" presStyleLbl="conFgAcc1" presStyleIdx="0" presStyleCnt="10">
        <dgm:presLayoutVars>
          <dgm:bulletEnabled val="1"/>
        </dgm:presLayoutVars>
      </dgm:prSet>
      <dgm:spPr/>
    </dgm:pt>
    <dgm:pt modelId="{F4B896F4-D811-45A7-8D21-5D0A22509EF0}" type="pres">
      <dgm:prSet presAssocID="{444F57EC-A64C-4C06-826B-EB3FA115A550}" presName="spaceBetweenRectangles" presStyleCnt="0"/>
      <dgm:spPr/>
    </dgm:pt>
    <dgm:pt modelId="{E52167A1-CC78-4411-A235-0C2CB6F7C468}" type="pres">
      <dgm:prSet presAssocID="{B4AE5893-F874-4FD4-B7E8-EBA5DC7D4B3E}" presName="parentLin" presStyleCnt="0"/>
      <dgm:spPr/>
    </dgm:pt>
    <dgm:pt modelId="{87C80D01-BD53-4805-BFF1-3A4BA3B9680A}" type="pres">
      <dgm:prSet presAssocID="{B4AE5893-F874-4FD4-B7E8-EBA5DC7D4B3E}" presName="parentLeftMargin" presStyleLbl="node1" presStyleIdx="0" presStyleCnt="10"/>
      <dgm:spPr/>
    </dgm:pt>
    <dgm:pt modelId="{354624E0-A7DE-4F1F-B300-857CC0DA5338}" type="pres">
      <dgm:prSet presAssocID="{B4AE5893-F874-4FD4-B7E8-EBA5DC7D4B3E}" presName="parentText" presStyleLbl="node1" presStyleIdx="1" presStyleCnt="10">
        <dgm:presLayoutVars>
          <dgm:chMax val="0"/>
          <dgm:bulletEnabled val="1"/>
        </dgm:presLayoutVars>
      </dgm:prSet>
      <dgm:spPr/>
    </dgm:pt>
    <dgm:pt modelId="{1876B4EC-1379-48DD-AB43-AFC8F9FCBB5F}" type="pres">
      <dgm:prSet presAssocID="{B4AE5893-F874-4FD4-B7E8-EBA5DC7D4B3E}" presName="negativeSpace" presStyleCnt="0"/>
      <dgm:spPr/>
    </dgm:pt>
    <dgm:pt modelId="{991AEDB3-BD55-44C4-BAE7-947F56D58767}" type="pres">
      <dgm:prSet presAssocID="{B4AE5893-F874-4FD4-B7E8-EBA5DC7D4B3E}" presName="childText" presStyleLbl="conFgAcc1" presStyleIdx="1" presStyleCnt="10">
        <dgm:presLayoutVars>
          <dgm:bulletEnabled val="1"/>
        </dgm:presLayoutVars>
      </dgm:prSet>
      <dgm:spPr/>
    </dgm:pt>
    <dgm:pt modelId="{DF92A077-A618-490D-A501-F11329A0670C}" type="pres">
      <dgm:prSet presAssocID="{74230983-8B6F-40D4-9C28-455775750B9A}" presName="spaceBetweenRectangles" presStyleCnt="0"/>
      <dgm:spPr/>
    </dgm:pt>
    <dgm:pt modelId="{62F9B166-9391-4E06-B7EF-0B7BF649E6E4}" type="pres">
      <dgm:prSet presAssocID="{1027343D-C057-4C4D-B123-D3FCDF7745BC}" presName="parentLin" presStyleCnt="0"/>
      <dgm:spPr/>
    </dgm:pt>
    <dgm:pt modelId="{C8F24CEB-310A-4284-ADD4-C9788F43F14A}" type="pres">
      <dgm:prSet presAssocID="{1027343D-C057-4C4D-B123-D3FCDF7745BC}" presName="parentLeftMargin" presStyleLbl="node1" presStyleIdx="1" presStyleCnt="10"/>
      <dgm:spPr/>
    </dgm:pt>
    <dgm:pt modelId="{CF73F484-8385-437A-B35B-5C33F6664309}" type="pres">
      <dgm:prSet presAssocID="{1027343D-C057-4C4D-B123-D3FCDF7745BC}" presName="parentText" presStyleLbl="node1" presStyleIdx="2" presStyleCnt="10">
        <dgm:presLayoutVars>
          <dgm:chMax val="0"/>
          <dgm:bulletEnabled val="1"/>
        </dgm:presLayoutVars>
      </dgm:prSet>
      <dgm:spPr/>
    </dgm:pt>
    <dgm:pt modelId="{A8FA1016-9D22-4483-B5E2-3760EB54F576}" type="pres">
      <dgm:prSet presAssocID="{1027343D-C057-4C4D-B123-D3FCDF7745BC}" presName="negativeSpace" presStyleCnt="0"/>
      <dgm:spPr/>
    </dgm:pt>
    <dgm:pt modelId="{438250C6-86EA-4E7E-91C1-A69698436A19}" type="pres">
      <dgm:prSet presAssocID="{1027343D-C057-4C4D-B123-D3FCDF7745BC}" presName="childText" presStyleLbl="conFgAcc1" presStyleIdx="2" presStyleCnt="10">
        <dgm:presLayoutVars>
          <dgm:bulletEnabled val="1"/>
        </dgm:presLayoutVars>
      </dgm:prSet>
      <dgm:spPr/>
    </dgm:pt>
    <dgm:pt modelId="{F13B8027-342D-4119-89C8-8255F18123C2}" type="pres">
      <dgm:prSet presAssocID="{E999195F-7B00-4178-845C-5169919241D6}" presName="spaceBetweenRectangles" presStyleCnt="0"/>
      <dgm:spPr/>
    </dgm:pt>
    <dgm:pt modelId="{2588CC76-4B78-4498-B2F8-92248C17562E}" type="pres">
      <dgm:prSet presAssocID="{34DF68FE-35EF-474B-90F2-F17DB9E0D687}" presName="parentLin" presStyleCnt="0"/>
      <dgm:spPr/>
    </dgm:pt>
    <dgm:pt modelId="{F8C3745A-9528-45B9-B97B-67403B55738B}" type="pres">
      <dgm:prSet presAssocID="{34DF68FE-35EF-474B-90F2-F17DB9E0D687}" presName="parentLeftMargin" presStyleLbl="node1" presStyleIdx="2" presStyleCnt="10"/>
      <dgm:spPr/>
    </dgm:pt>
    <dgm:pt modelId="{6B71CE01-899A-491D-B131-6866BA8E0CC1}" type="pres">
      <dgm:prSet presAssocID="{34DF68FE-35EF-474B-90F2-F17DB9E0D687}" presName="parentText" presStyleLbl="node1" presStyleIdx="3" presStyleCnt="10">
        <dgm:presLayoutVars>
          <dgm:chMax val="0"/>
          <dgm:bulletEnabled val="1"/>
        </dgm:presLayoutVars>
      </dgm:prSet>
      <dgm:spPr/>
    </dgm:pt>
    <dgm:pt modelId="{29684B0D-4F89-407C-B66F-03CA46A8914C}" type="pres">
      <dgm:prSet presAssocID="{34DF68FE-35EF-474B-90F2-F17DB9E0D687}" presName="negativeSpace" presStyleCnt="0"/>
      <dgm:spPr/>
    </dgm:pt>
    <dgm:pt modelId="{2737CECF-9650-48DD-ACE7-FAE495F0760C}" type="pres">
      <dgm:prSet presAssocID="{34DF68FE-35EF-474B-90F2-F17DB9E0D687}" presName="childText" presStyleLbl="conFgAcc1" presStyleIdx="3" presStyleCnt="10">
        <dgm:presLayoutVars>
          <dgm:bulletEnabled val="1"/>
        </dgm:presLayoutVars>
      </dgm:prSet>
      <dgm:spPr/>
    </dgm:pt>
    <dgm:pt modelId="{A4E77FCF-E828-41A3-A3BE-2813F2BC3A2C}" type="pres">
      <dgm:prSet presAssocID="{5615FB73-F606-4299-9FA4-87D11F6310CE}" presName="spaceBetweenRectangles" presStyleCnt="0"/>
      <dgm:spPr/>
    </dgm:pt>
    <dgm:pt modelId="{677C6DEE-BE30-4207-99C2-B82190058138}" type="pres">
      <dgm:prSet presAssocID="{92D31748-F214-4251-AFEB-4EAFF259F7DD}" presName="parentLin" presStyleCnt="0"/>
      <dgm:spPr/>
    </dgm:pt>
    <dgm:pt modelId="{F829DFC6-BA56-4176-B948-303A2C57F772}" type="pres">
      <dgm:prSet presAssocID="{92D31748-F214-4251-AFEB-4EAFF259F7DD}" presName="parentLeftMargin" presStyleLbl="node1" presStyleIdx="3" presStyleCnt="10"/>
      <dgm:spPr/>
    </dgm:pt>
    <dgm:pt modelId="{9B311114-EEEE-46F2-9857-C59EB1E434D4}" type="pres">
      <dgm:prSet presAssocID="{92D31748-F214-4251-AFEB-4EAFF259F7DD}" presName="parentText" presStyleLbl="node1" presStyleIdx="4" presStyleCnt="10">
        <dgm:presLayoutVars>
          <dgm:chMax val="0"/>
          <dgm:bulletEnabled val="1"/>
        </dgm:presLayoutVars>
      </dgm:prSet>
      <dgm:spPr/>
    </dgm:pt>
    <dgm:pt modelId="{3CEC2E7E-185B-42C5-9AC6-E799FE7BAFDC}" type="pres">
      <dgm:prSet presAssocID="{92D31748-F214-4251-AFEB-4EAFF259F7DD}" presName="negativeSpace" presStyleCnt="0"/>
      <dgm:spPr/>
    </dgm:pt>
    <dgm:pt modelId="{E9B12B36-EA1E-4BD7-A77F-051D7C9EF3D9}" type="pres">
      <dgm:prSet presAssocID="{92D31748-F214-4251-AFEB-4EAFF259F7DD}" presName="childText" presStyleLbl="conFgAcc1" presStyleIdx="4" presStyleCnt="10">
        <dgm:presLayoutVars>
          <dgm:bulletEnabled val="1"/>
        </dgm:presLayoutVars>
      </dgm:prSet>
      <dgm:spPr/>
    </dgm:pt>
    <dgm:pt modelId="{9D0D1CB6-1228-4ABC-9BE8-8CECDCB352FB}" type="pres">
      <dgm:prSet presAssocID="{49E43CFB-BEBF-4D8E-B23A-FBC9FB73DB73}" presName="spaceBetweenRectangles" presStyleCnt="0"/>
      <dgm:spPr/>
    </dgm:pt>
    <dgm:pt modelId="{A104D8EA-1B2C-4D8F-A790-23C6432DB3C0}" type="pres">
      <dgm:prSet presAssocID="{AC3386B2-C0AE-4FBF-B601-EFD504EAD2F1}" presName="parentLin" presStyleCnt="0"/>
      <dgm:spPr/>
    </dgm:pt>
    <dgm:pt modelId="{176BFCA8-02F2-41A1-B85D-E685A92DE8FA}" type="pres">
      <dgm:prSet presAssocID="{AC3386B2-C0AE-4FBF-B601-EFD504EAD2F1}" presName="parentLeftMargin" presStyleLbl="node1" presStyleIdx="4" presStyleCnt="10"/>
      <dgm:spPr/>
    </dgm:pt>
    <dgm:pt modelId="{30387A61-CEA5-4803-81D9-93E142B3D5B1}" type="pres">
      <dgm:prSet presAssocID="{AC3386B2-C0AE-4FBF-B601-EFD504EAD2F1}" presName="parentText" presStyleLbl="node1" presStyleIdx="5" presStyleCnt="10">
        <dgm:presLayoutVars>
          <dgm:chMax val="0"/>
          <dgm:bulletEnabled val="1"/>
        </dgm:presLayoutVars>
      </dgm:prSet>
      <dgm:spPr/>
    </dgm:pt>
    <dgm:pt modelId="{8EB8AE93-FE6D-4726-9C71-6B2F3F8EC71A}" type="pres">
      <dgm:prSet presAssocID="{AC3386B2-C0AE-4FBF-B601-EFD504EAD2F1}" presName="negativeSpace" presStyleCnt="0"/>
      <dgm:spPr/>
    </dgm:pt>
    <dgm:pt modelId="{235A5963-65FD-4045-A4B3-D30B3C10FAC3}" type="pres">
      <dgm:prSet presAssocID="{AC3386B2-C0AE-4FBF-B601-EFD504EAD2F1}" presName="childText" presStyleLbl="conFgAcc1" presStyleIdx="5" presStyleCnt="10">
        <dgm:presLayoutVars>
          <dgm:bulletEnabled val="1"/>
        </dgm:presLayoutVars>
      </dgm:prSet>
      <dgm:spPr/>
    </dgm:pt>
    <dgm:pt modelId="{CD430FAB-73D7-4AA3-B807-0D3665328854}" type="pres">
      <dgm:prSet presAssocID="{9324BC21-2748-4EDE-B35A-CBB4265F3BDA}" presName="spaceBetweenRectangles" presStyleCnt="0"/>
      <dgm:spPr/>
    </dgm:pt>
    <dgm:pt modelId="{C81EF90F-7A79-49A0-8610-3F63917B96E3}" type="pres">
      <dgm:prSet presAssocID="{24B4DC2E-5752-4D00-9D5B-3A6C2F87EDF4}" presName="parentLin" presStyleCnt="0"/>
      <dgm:spPr/>
    </dgm:pt>
    <dgm:pt modelId="{3E217FF3-3E5A-4AEB-949E-09EFD8FD929C}" type="pres">
      <dgm:prSet presAssocID="{24B4DC2E-5752-4D00-9D5B-3A6C2F87EDF4}" presName="parentLeftMargin" presStyleLbl="node1" presStyleIdx="5" presStyleCnt="10"/>
      <dgm:spPr/>
    </dgm:pt>
    <dgm:pt modelId="{6673E444-ECBC-48A1-AF38-F0B6E0357360}" type="pres">
      <dgm:prSet presAssocID="{24B4DC2E-5752-4D00-9D5B-3A6C2F87EDF4}" presName="parentText" presStyleLbl="node1" presStyleIdx="6" presStyleCnt="10">
        <dgm:presLayoutVars>
          <dgm:chMax val="0"/>
          <dgm:bulletEnabled val="1"/>
        </dgm:presLayoutVars>
      </dgm:prSet>
      <dgm:spPr/>
    </dgm:pt>
    <dgm:pt modelId="{C78DC25B-16A1-47A4-B039-9DB0D12B02DB}" type="pres">
      <dgm:prSet presAssocID="{24B4DC2E-5752-4D00-9D5B-3A6C2F87EDF4}" presName="negativeSpace" presStyleCnt="0"/>
      <dgm:spPr/>
    </dgm:pt>
    <dgm:pt modelId="{454F5C23-E088-40D2-AF04-7180050C4639}" type="pres">
      <dgm:prSet presAssocID="{24B4DC2E-5752-4D00-9D5B-3A6C2F87EDF4}" presName="childText" presStyleLbl="conFgAcc1" presStyleIdx="6" presStyleCnt="10">
        <dgm:presLayoutVars>
          <dgm:bulletEnabled val="1"/>
        </dgm:presLayoutVars>
      </dgm:prSet>
      <dgm:spPr/>
    </dgm:pt>
    <dgm:pt modelId="{21E860B8-17C4-4EEC-B01B-3952702E9EE8}" type="pres">
      <dgm:prSet presAssocID="{83F66EC7-D4EA-40B5-B0E4-F3888DE6FEC7}" presName="spaceBetweenRectangles" presStyleCnt="0"/>
      <dgm:spPr/>
    </dgm:pt>
    <dgm:pt modelId="{CE348DAD-5491-4B9B-8CD9-508D866C8DC9}" type="pres">
      <dgm:prSet presAssocID="{BF01EBA3-174E-4F4F-84EC-C669D74FDA49}" presName="parentLin" presStyleCnt="0"/>
      <dgm:spPr/>
    </dgm:pt>
    <dgm:pt modelId="{CCAD2A98-FA40-4C05-A9A2-67B77024F383}" type="pres">
      <dgm:prSet presAssocID="{BF01EBA3-174E-4F4F-84EC-C669D74FDA49}" presName="parentLeftMargin" presStyleLbl="node1" presStyleIdx="6" presStyleCnt="10"/>
      <dgm:spPr/>
    </dgm:pt>
    <dgm:pt modelId="{7C11BB54-7360-42EC-81FA-934362AA0AA7}" type="pres">
      <dgm:prSet presAssocID="{BF01EBA3-174E-4F4F-84EC-C669D74FDA49}" presName="parentText" presStyleLbl="node1" presStyleIdx="7" presStyleCnt="10">
        <dgm:presLayoutVars>
          <dgm:chMax val="0"/>
          <dgm:bulletEnabled val="1"/>
        </dgm:presLayoutVars>
      </dgm:prSet>
      <dgm:spPr/>
    </dgm:pt>
    <dgm:pt modelId="{FE746889-5DDD-4B64-B702-5C3341511BB2}" type="pres">
      <dgm:prSet presAssocID="{BF01EBA3-174E-4F4F-84EC-C669D74FDA49}" presName="negativeSpace" presStyleCnt="0"/>
      <dgm:spPr/>
    </dgm:pt>
    <dgm:pt modelId="{645442E1-4AEE-42C0-928A-FEC51C4DAB35}" type="pres">
      <dgm:prSet presAssocID="{BF01EBA3-174E-4F4F-84EC-C669D74FDA49}" presName="childText" presStyleLbl="conFgAcc1" presStyleIdx="7" presStyleCnt="10">
        <dgm:presLayoutVars>
          <dgm:bulletEnabled val="1"/>
        </dgm:presLayoutVars>
      </dgm:prSet>
      <dgm:spPr/>
    </dgm:pt>
    <dgm:pt modelId="{26479B67-20C0-48EC-B730-D82B34FD3E05}" type="pres">
      <dgm:prSet presAssocID="{45BCF6B4-B199-4777-AE8B-4ADBE8711814}" presName="spaceBetweenRectangles" presStyleCnt="0"/>
      <dgm:spPr/>
    </dgm:pt>
    <dgm:pt modelId="{13917066-F415-4639-8905-A78A89B4A2EE}" type="pres">
      <dgm:prSet presAssocID="{CF6AA5AE-59F6-4B7A-B1CE-CF043EFA701A}" presName="parentLin" presStyleCnt="0"/>
      <dgm:spPr/>
    </dgm:pt>
    <dgm:pt modelId="{1CD490C2-D82B-4CA7-AFBB-4DF163217024}" type="pres">
      <dgm:prSet presAssocID="{CF6AA5AE-59F6-4B7A-B1CE-CF043EFA701A}" presName="parentLeftMargin" presStyleLbl="node1" presStyleIdx="7" presStyleCnt="10"/>
      <dgm:spPr/>
    </dgm:pt>
    <dgm:pt modelId="{8666C8B9-EEEE-4F96-B7F7-D3987802CA7E}" type="pres">
      <dgm:prSet presAssocID="{CF6AA5AE-59F6-4B7A-B1CE-CF043EFA701A}" presName="parentText" presStyleLbl="node1" presStyleIdx="8" presStyleCnt="10">
        <dgm:presLayoutVars>
          <dgm:chMax val="0"/>
          <dgm:bulletEnabled val="1"/>
        </dgm:presLayoutVars>
      </dgm:prSet>
      <dgm:spPr/>
    </dgm:pt>
    <dgm:pt modelId="{DBEEEB2C-32C7-4765-8324-2F42454407CD}" type="pres">
      <dgm:prSet presAssocID="{CF6AA5AE-59F6-4B7A-B1CE-CF043EFA701A}" presName="negativeSpace" presStyleCnt="0"/>
      <dgm:spPr/>
    </dgm:pt>
    <dgm:pt modelId="{5ECB0B66-414A-4F8D-B11C-5BBFB8832FDD}" type="pres">
      <dgm:prSet presAssocID="{CF6AA5AE-59F6-4B7A-B1CE-CF043EFA701A}" presName="childText" presStyleLbl="conFgAcc1" presStyleIdx="8" presStyleCnt="10">
        <dgm:presLayoutVars>
          <dgm:bulletEnabled val="1"/>
        </dgm:presLayoutVars>
      </dgm:prSet>
      <dgm:spPr/>
    </dgm:pt>
    <dgm:pt modelId="{D37F323F-A67B-41A3-8030-1E6ECAD2DE79}" type="pres">
      <dgm:prSet presAssocID="{B62AE8BE-161F-4C2A-A26D-44CC488FDF13}" presName="spaceBetweenRectangles" presStyleCnt="0"/>
      <dgm:spPr/>
    </dgm:pt>
    <dgm:pt modelId="{5E3E2D03-484E-43EC-83CE-E11F8DD641E2}" type="pres">
      <dgm:prSet presAssocID="{A44F5942-A4A8-4701-A50D-92D043501D78}" presName="parentLin" presStyleCnt="0"/>
      <dgm:spPr/>
    </dgm:pt>
    <dgm:pt modelId="{CA5906BB-D419-4F2D-8790-C922CB87447F}" type="pres">
      <dgm:prSet presAssocID="{A44F5942-A4A8-4701-A50D-92D043501D78}" presName="parentLeftMargin" presStyleLbl="node1" presStyleIdx="8" presStyleCnt="10"/>
      <dgm:spPr/>
    </dgm:pt>
    <dgm:pt modelId="{4DEB00CF-F025-422E-AD1D-686F78169EC7}" type="pres">
      <dgm:prSet presAssocID="{A44F5942-A4A8-4701-A50D-92D043501D78}" presName="parentText" presStyleLbl="node1" presStyleIdx="9" presStyleCnt="10">
        <dgm:presLayoutVars>
          <dgm:chMax val="0"/>
          <dgm:bulletEnabled val="1"/>
        </dgm:presLayoutVars>
      </dgm:prSet>
      <dgm:spPr/>
    </dgm:pt>
    <dgm:pt modelId="{444EC069-34C2-4043-B26A-8695BE766D0A}" type="pres">
      <dgm:prSet presAssocID="{A44F5942-A4A8-4701-A50D-92D043501D78}" presName="negativeSpace" presStyleCnt="0"/>
      <dgm:spPr/>
    </dgm:pt>
    <dgm:pt modelId="{DAD5DC43-5C61-46EE-98F1-6998CE7F833F}" type="pres">
      <dgm:prSet presAssocID="{A44F5942-A4A8-4701-A50D-92D043501D78}" presName="childText" presStyleLbl="conFgAcc1" presStyleIdx="9" presStyleCnt="10">
        <dgm:presLayoutVars>
          <dgm:bulletEnabled val="1"/>
        </dgm:presLayoutVars>
      </dgm:prSet>
      <dgm:spPr/>
    </dgm:pt>
  </dgm:ptLst>
  <dgm:cxnLst>
    <dgm:cxn modelId="{52C26D01-680B-490B-81B6-D1A7ACB853FA}" type="presOf" srcId="{CF6AA5AE-59F6-4B7A-B1CE-CF043EFA701A}" destId="{1CD490C2-D82B-4CA7-AFBB-4DF163217024}" srcOrd="0" destOrd="0" presId="urn:microsoft.com/office/officeart/2005/8/layout/list1"/>
    <dgm:cxn modelId="{515E8004-171E-4498-9F24-CC64DEC1D2CE}" srcId="{E260DA2E-15F5-4B4A-8E88-233F7FB76D1D}" destId="{1027343D-C057-4C4D-B123-D3FCDF7745BC}" srcOrd="2" destOrd="0" parTransId="{176F5021-0D83-4179-8CE6-A5CA7105594E}" sibTransId="{E999195F-7B00-4178-845C-5169919241D6}"/>
    <dgm:cxn modelId="{4E0C260D-AF91-42FF-A82F-AA234EDB54F5}" type="presOf" srcId="{A44F5942-A4A8-4701-A50D-92D043501D78}" destId="{CA5906BB-D419-4F2D-8790-C922CB87447F}" srcOrd="0" destOrd="0" presId="urn:microsoft.com/office/officeart/2005/8/layout/list1"/>
    <dgm:cxn modelId="{3A237E0D-BF5C-4C4B-9B67-6ADDAD0B2B7C}" srcId="{E260DA2E-15F5-4B4A-8E88-233F7FB76D1D}" destId="{BF01EBA3-174E-4F4F-84EC-C669D74FDA49}" srcOrd="7" destOrd="0" parTransId="{0A2C7BBA-1E4C-441C-A81D-89548F359329}" sibTransId="{45BCF6B4-B199-4777-AE8B-4ADBE8711814}"/>
    <dgm:cxn modelId="{BF15FE21-35FE-46F5-86DB-30DB25DBF17F}" type="presOf" srcId="{BF01EBA3-174E-4F4F-84EC-C669D74FDA49}" destId="{7C11BB54-7360-42EC-81FA-934362AA0AA7}" srcOrd="1" destOrd="0" presId="urn:microsoft.com/office/officeart/2005/8/layout/list1"/>
    <dgm:cxn modelId="{CF3DA224-2E1B-4607-852A-835FAB28B0D6}" type="presOf" srcId="{24B4DC2E-5752-4D00-9D5B-3A6C2F87EDF4}" destId="{3E217FF3-3E5A-4AEB-949E-09EFD8FD929C}" srcOrd="0" destOrd="0" presId="urn:microsoft.com/office/officeart/2005/8/layout/list1"/>
    <dgm:cxn modelId="{CA171729-3B1F-4D95-A2CB-60D8BB6CFBCE}" type="presOf" srcId="{34DF68FE-35EF-474B-90F2-F17DB9E0D687}" destId="{F8C3745A-9528-45B9-B97B-67403B55738B}" srcOrd="0" destOrd="0" presId="urn:microsoft.com/office/officeart/2005/8/layout/list1"/>
    <dgm:cxn modelId="{E8D46D2C-3564-46D5-8FCC-A8F902CEFAE1}" srcId="{E260DA2E-15F5-4B4A-8E88-233F7FB76D1D}" destId="{9206FC96-1119-482E-9B82-1AAE8D8EB5C0}" srcOrd="0" destOrd="0" parTransId="{84BB678F-F8C7-47E9-A2D6-B50A0F9F8F45}" sibTransId="{444F57EC-A64C-4C06-826B-EB3FA115A550}"/>
    <dgm:cxn modelId="{46BBAD2E-E11A-4992-B660-290E792AC4CE}" type="presOf" srcId="{CF6AA5AE-59F6-4B7A-B1CE-CF043EFA701A}" destId="{8666C8B9-EEEE-4F96-B7F7-D3987802CA7E}" srcOrd="1" destOrd="0" presId="urn:microsoft.com/office/officeart/2005/8/layout/list1"/>
    <dgm:cxn modelId="{47A5E937-5522-43DF-862A-8826AD641838}" type="presOf" srcId="{1027343D-C057-4C4D-B123-D3FCDF7745BC}" destId="{CF73F484-8385-437A-B35B-5C33F6664309}" srcOrd="1" destOrd="0" presId="urn:microsoft.com/office/officeart/2005/8/layout/list1"/>
    <dgm:cxn modelId="{6B77EB62-A3A7-4D11-A9DF-C2AB99DD56C1}" type="presOf" srcId="{A44F5942-A4A8-4701-A50D-92D043501D78}" destId="{4DEB00CF-F025-422E-AD1D-686F78169EC7}" srcOrd="1" destOrd="0" presId="urn:microsoft.com/office/officeart/2005/8/layout/list1"/>
    <dgm:cxn modelId="{18AA0269-5626-49C0-961D-1349EB409D56}" srcId="{E260DA2E-15F5-4B4A-8E88-233F7FB76D1D}" destId="{AC3386B2-C0AE-4FBF-B601-EFD504EAD2F1}" srcOrd="5" destOrd="0" parTransId="{D694C1D9-002E-4E96-A193-EB73142A3316}" sibTransId="{9324BC21-2748-4EDE-B35A-CBB4265F3BDA}"/>
    <dgm:cxn modelId="{FD359079-1935-4D93-B70F-3CC63B258EF8}" type="presOf" srcId="{AC3386B2-C0AE-4FBF-B601-EFD504EAD2F1}" destId="{30387A61-CEA5-4803-81D9-93E142B3D5B1}" srcOrd="1" destOrd="0" presId="urn:microsoft.com/office/officeart/2005/8/layout/list1"/>
    <dgm:cxn modelId="{B0793D5A-B8A4-484F-A99B-870D3B27926F}" type="presOf" srcId="{B4AE5893-F874-4FD4-B7E8-EBA5DC7D4B3E}" destId="{87C80D01-BD53-4805-BFF1-3A4BA3B9680A}" srcOrd="0" destOrd="0" presId="urn:microsoft.com/office/officeart/2005/8/layout/list1"/>
    <dgm:cxn modelId="{B38BE67A-87A4-4C90-A24E-6FCF25A16BDE}" srcId="{E260DA2E-15F5-4B4A-8E88-233F7FB76D1D}" destId="{34DF68FE-35EF-474B-90F2-F17DB9E0D687}" srcOrd="3" destOrd="0" parTransId="{E4262515-6AF9-4B2F-82F0-EFA957707D0A}" sibTransId="{5615FB73-F606-4299-9FA4-87D11F6310CE}"/>
    <dgm:cxn modelId="{F4534E7B-C94D-4CAB-BAD0-0CE02C280A94}" type="presOf" srcId="{B4AE5893-F874-4FD4-B7E8-EBA5DC7D4B3E}" destId="{354624E0-A7DE-4F1F-B300-857CC0DA5338}" srcOrd="1" destOrd="0" presId="urn:microsoft.com/office/officeart/2005/8/layout/list1"/>
    <dgm:cxn modelId="{0935007E-DDB8-4771-84E3-4D26330D1A25}" type="presOf" srcId="{24B4DC2E-5752-4D00-9D5B-3A6C2F87EDF4}" destId="{6673E444-ECBC-48A1-AF38-F0B6E0357360}" srcOrd="1" destOrd="0" presId="urn:microsoft.com/office/officeart/2005/8/layout/list1"/>
    <dgm:cxn modelId="{DCBF7287-9195-4B7E-9A1A-EDD40793FA49}" type="presOf" srcId="{9206FC96-1119-482E-9B82-1AAE8D8EB5C0}" destId="{D181A141-BB9B-46BD-9240-0976A1A51151}" srcOrd="0" destOrd="0" presId="urn:microsoft.com/office/officeart/2005/8/layout/list1"/>
    <dgm:cxn modelId="{3F602F96-F623-4407-BFB0-E86A8161E273}" type="presOf" srcId="{34DF68FE-35EF-474B-90F2-F17DB9E0D687}" destId="{6B71CE01-899A-491D-B131-6866BA8E0CC1}" srcOrd="1" destOrd="0" presId="urn:microsoft.com/office/officeart/2005/8/layout/list1"/>
    <dgm:cxn modelId="{8CA303A2-B0FB-4278-9044-47079D194885}" srcId="{E260DA2E-15F5-4B4A-8E88-233F7FB76D1D}" destId="{92D31748-F214-4251-AFEB-4EAFF259F7DD}" srcOrd="4" destOrd="0" parTransId="{ED80E9F7-6A01-487F-96D7-5690F1D91699}" sibTransId="{49E43CFB-BEBF-4D8E-B23A-FBC9FB73DB73}"/>
    <dgm:cxn modelId="{34D288A9-47A7-4338-A1EC-463D836EBA98}" srcId="{E260DA2E-15F5-4B4A-8E88-233F7FB76D1D}" destId="{A44F5942-A4A8-4701-A50D-92D043501D78}" srcOrd="9" destOrd="0" parTransId="{B8164AEB-E743-4129-8C7C-2139B0B47596}" sibTransId="{C57EFB44-8A9B-4375-9AB6-5AD455203CA7}"/>
    <dgm:cxn modelId="{0B9311AA-5FA9-443D-B8C5-056FD4A6AF41}" srcId="{E260DA2E-15F5-4B4A-8E88-233F7FB76D1D}" destId="{B4AE5893-F874-4FD4-B7E8-EBA5DC7D4B3E}" srcOrd="1" destOrd="0" parTransId="{73EA1073-2BB6-4CAF-9ED3-C76471020494}" sibTransId="{74230983-8B6F-40D4-9C28-455775750B9A}"/>
    <dgm:cxn modelId="{C6263CAB-7305-4A70-8572-63EF4120A5CE}" type="presOf" srcId="{9206FC96-1119-482E-9B82-1AAE8D8EB5C0}" destId="{0C25BFCF-7F95-4692-9BA1-049A1878748F}" srcOrd="1" destOrd="0" presId="urn:microsoft.com/office/officeart/2005/8/layout/list1"/>
    <dgm:cxn modelId="{82B6B8AC-A50D-453B-8212-60E91AF235C0}" type="presOf" srcId="{92D31748-F214-4251-AFEB-4EAFF259F7DD}" destId="{9B311114-EEEE-46F2-9857-C59EB1E434D4}" srcOrd="1" destOrd="0" presId="urn:microsoft.com/office/officeart/2005/8/layout/list1"/>
    <dgm:cxn modelId="{B98613AF-8F69-4316-B07E-5F99F64019CA}" type="presOf" srcId="{1027343D-C057-4C4D-B123-D3FCDF7745BC}" destId="{C8F24CEB-310A-4284-ADD4-C9788F43F14A}" srcOrd="0" destOrd="0" presId="urn:microsoft.com/office/officeart/2005/8/layout/list1"/>
    <dgm:cxn modelId="{2C7558C2-3C0C-4A4F-A76E-3CAEBFE9F608}" type="presOf" srcId="{E260DA2E-15F5-4B4A-8E88-233F7FB76D1D}" destId="{0CB67931-1231-488D-A63F-FAAD90565E65}" srcOrd="0" destOrd="0" presId="urn:microsoft.com/office/officeart/2005/8/layout/list1"/>
    <dgm:cxn modelId="{3037B5C3-5908-468D-A2C7-9CF75093DF08}" type="presOf" srcId="{92D31748-F214-4251-AFEB-4EAFF259F7DD}" destId="{F829DFC6-BA56-4176-B948-303A2C57F772}" srcOrd="0" destOrd="0" presId="urn:microsoft.com/office/officeart/2005/8/layout/list1"/>
    <dgm:cxn modelId="{C1C39CD7-19D4-46B3-893E-B362426C241C}" type="presOf" srcId="{BF01EBA3-174E-4F4F-84EC-C669D74FDA49}" destId="{CCAD2A98-FA40-4C05-A9A2-67B77024F383}" srcOrd="0" destOrd="0" presId="urn:microsoft.com/office/officeart/2005/8/layout/list1"/>
    <dgm:cxn modelId="{214BB4E5-A95F-4618-A68F-3C016BBDB6C4}" srcId="{E260DA2E-15F5-4B4A-8E88-233F7FB76D1D}" destId="{24B4DC2E-5752-4D00-9D5B-3A6C2F87EDF4}" srcOrd="6" destOrd="0" parTransId="{0243565C-5D43-48BA-89DF-415F62273D44}" sibTransId="{83F66EC7-D4EA-40B5-B0E4-F3888DE6FEC7}"/>
    <dgm:cxn modelId="{214409E6-D2D2-4753-9388-280F8252640C}" type="presOf" srcId="{AC3386B2-C0AE-4FBF-B601-EFD504EAD2F1}" destId="{176BFCA8-02F2-41A1-B85D-E685A92DE8FA}" srcOrd="0" destOrd="0" presId="urn:microsoft.com/office/officeart/2005/8/layout/list1"/>
    <dgm:cxn modelId="{F2EEF7F7-5FB1-4761-9A60-081557754D00}" srcId="{E260DA2E-15F5-4B4A-8E88-233F7FB76D1D}" destId="{CF6AA5AE-59F6-4B7A-B1CE-CF043EFA701A}" srcOrd="8" destOrd="0" parTransId="{26725ECB-9C6A-431A-AB03-EFD68DB853CC}" sibTransId="{B62AE8BE-161F-4C2A-A26D-44CC488FDF13}"/>
    <dgm:cxn modelId="{99F59261-91BB-4A7A-89EA-A0CEA479B81D}" type="presParOf" srcId="{0CB67931-1231-488D-A63F-FAAD90565E65}" destId="{D59EB783-5F34-4B4B-9D9D-2C49341C71A1}" srcOrd="0" destOrd="0" presId="urn:microsoft.com/office/officeart/2005/8/layout/list1"/>
    <dgm:cxn modelId="{3F8A8FA3-F356-460E-B787-B73F2ACA88DA}" type="presParOf" srcId="{D59EB783-5F34-4B4B-9D9D-2C49341C71A1}" destId="{D181A141-BB9B-46BD-9240-0976A1A51151}" srcOrd="0" destOrd="0" presId="urn:microsoft.com/office/officeart/2005/8/layout/list1"/>
    <dgm:cxn modelId="{EB8F6442-A1E4-49C7-9CAC-33102EDEDBBA}" type="presParOf" srcId="{D59EB783-5F34-4B4B-9D9D-2C49341C71A1}" destId="{0C25BFCF-7F95-4692-9BA1-049A1878748F}" srcOrd="1" destOrd="0" presId="urn:microsoft.com/office/officeart/2005/8/layout/list1"/>
    <dgm:cxn modelId="{0EBBE147-FFDC-4AD1-BAA3-EBAB32B7110D}" type="presParOf" srcId="{0CB67931-1231-488D-A63F-FAAD90565E65}" destId="{37FF89E5-7D13-4C8D-B409-2C749C0D9B3A}" srcOrd="1" destOrd="0" presId="urn:microsoft.com/office/officeart/2005/8/layout/list1"/>
    <dgm:cxn modelId="{BC501855-FF33-41F9-947E-1B5447B68B29}" type="presParOf" srcId="{0CB67931-1231-488D-A63F-FAAD90565E65}" destId="{6A55AFDF-062A-44CD-9C10-80501560BA02}" srcOrd="2" destOrd="0" presId="urn:microsoft.com/office/officeart/2005/8/layout/list1"/>
    <dgm:cxn modelId="{30DDEA73-E234-4472-BA95-BD6927A75A10}" type="presParOf" srcId="{0CB67931-1231-488D-A63F-FAAD90565E65}" destId="{F4B896F4-D811-45A7-8D21-5D0A22509EF0}" srcOrd="3" destOrd="0" presId="urn:microsoft.com/office/officeart/2005/8/layout/list1"/>
    <dgm:cxn modelId="{FBE71EFE-2E06-4F1F-9551-D856CE796CA6}" type="presParOf" srcId="{0CB67931-1231-488D-A63F-FAAD90565E65}" destId="{E52167A1-CC78-4411-A235-0C2CB6F7C468}" srcOrd="4" destOrd="0" presId="urn:microsoft.com/office/officeart/2005/8/layout/list1"/>
    <dgm:cxn modelId="{D0CF0A6D-318F-4578-A6F1-BCFE842F1A9C}" type="presParOf" srcId="{E52167A1-CC78-4411-A235-0C2CB6F7C468}" destId="{87C80D01-BD53-4805-BFF1-3A4BA3B9680A}" srcOrd="0" destOrd="0" presId="urn:microsoft.com/office/officeart/2005/8/layout/list1"/>
    <dgm:cxn modelId="{8EFF26B3-CF7A-4E4A-92F4-3FDA9A6A23CE}" type="presParOf" srcId="{E52167A1-CC78-4411-A235-0C2CB6F7C468}" destId="{354624E0-A7DE-4F1F-B300-857CC0DA5338}" srcOrd="1" destOrd="0" presId="urn:microsoft.com/office/officeart/2005/8/layout/list1"/>
    <dgm:cxn modelId="{489AABA1-C386-4E64-AFBD-65B23121F74A}" type="presParOf" srcId="{0CB67931-1231-488D-A63F-FAAD90565E65}" destId="{1876B4EC-1379-48DD-AB43-AFC8F9FCBB5F}" srcOrd="5" destOrd="0" presId="urn:microsoft.com/office/officeart/2005/8/layout/list1"/>
    <dgm:cxn modelId="{89E3C6DB-B572-4B33-ACDE-7B0BE0F80C9B}" type="presParOf" srcId="{0CB67931-1231-488D-A63F-FAAD90565E65}" destId="{991AEDB3-BD55-44C4-BAE7-947F56D58767}" srcOrd="6" destOrd="0" presId="urn:microsoft.com/office/officeart/2005/8/layout/list1"/>
    <dgm:cxn modelId="{2879C268-7A7A-484A-81F6-E3E951AC0D7B}" type="presParOf" srcId="{0CB67931-1231-488D-A63F-FAAD90565E65}" destId="{DF92A077-A618-490D-A501-F11329A0670C}" srcOrd="7" destOrd="0" presId="urn:microsoft.com/office/officeart/2005/8/layout/list1"/>
    <dgm:cxn modelId="{5B25A9F6-C4C3-4FF4-AF12-11EF7EC4FB3A}" type="presParOf" srcId="{0CB67931-1231-488D-A63F-FAAD90565E65}" destId="{62F9B166-9391-4E06-B7EF-0B7BF649E6E4}" srcOrd="8" destOrd="0" presId="urn:microsoft.com/office/officeart/2005/8/layout/list1"/>
    <dgm:cxn modelId="{E3FD16E4-8CA8-4BDE-90F2-DB3F3AA2105E}" type="presParOf" srcId="{62F9B166-9391-4E06-B7EF-0B7BF649E6E4}" destId="{C8F24CEB-310A-4284-ADD4-C9788F43F14A}" srcOrd="0" destOrd="0" presId="urn:microsoft.com/office/officeart/2005/8/layout/list1"/>
    <dgm:cxn modelId="{DFFDF4C3-E7E0-491F-923F-DA81AA275094}" type="presParOf" srcId="{62F9B166-9391-4E06-B7EF-0B7BF649E6E4}" destId="{CF73F484-8385-437A-B35B-5C33F6664309}" srcOrd="1" destOrd="0" presId="urn:microsoft.com/office/officeart/2005/8/layout/list1"/>
    <dgm:cxn modelId="{23A6EA53-560A-4F9D-8E15-9C068ED26CDD}" type="presParOf" srcId="{0CB67931-1231-488D-A63F-FAAD90565E65}" destId="{A8FA1016-9D22-4483-B5E2-3760EB54F576}" srcOrd="9" destOrd="0" presId="urn:microsoft.com/office/officeart/2005/8/layout/list1"/>
    <dgm:cxn modelId="{6653FD99-511A-4E2C-8498-E114E7124B4C}" type="presParOf" srcId="{0CB67931-1231-488D-A63F-FAAD90565E65}" destId="{438250C6-86EA-4E7E-91C1-A69698436A19}" srcOrd="10" destOrd="0" presId="urn:microsoft.com/office/officeart/2005/8/layout/list1"/>
    <dgm:cxn modelId="{54A6A3EC-C4B1-4846-B262-BA0BFBCA6B2E}" type="presParOf" srcId="{0CB67931-1231-488D-A63F-FAAD90565E65}" destId="{F13B8027-342D-4119-89C8-8255F18123C2}" srcOrd="11" destOrd="0" presId="urn:microsoft.com/office/officeart/2005/8/layout/list1"/>
    <dgm:cxn modelId="{477E98B6-B03A-4709-A601-16FC499278E1}" type="presParOf" srcId="{0CB67931-1231-488D-A63F-FAAD90565E65}" destId="{2588CC76-4B78-4498-B2F8-92248C17562E}" srcOrd="12" destOrd="0" presId="urn:microsoft.com/office/officeart/2005/8/layout/list1"/>
    <dgm:cxn modelId="{768B892E-925F-4E6D-BECC-EC2F7EFB369A}" type="presParOf" srcId="{2588CC76-4B78-4498-B2F8-92248C17562E}" destId="{F8C3745A-9528-45B9-B97B-67403B55738B}" srcOrd="0" destOrd="0" presId="urn:microsoft.com/office/officeart/2005/8/layout/list1"/>
    <dgm:cxn modelId="{D7E4EF75-0C3D-48DB-9476-36E366C5CC11}" type="presParOf" srcId="{2588CC76-4B78-4498-B2F8-92248C17562E}" destId="{6B71CE01-899A-491D-B131-6866BA8E0CC1}" srcOrd="1" destOrd="0" presId="urn:microsoft.com/office/officeart/2005/8/layout/list1"/>
    <dgm:cxn modelId="{CC2D75BD-F3E2-4473-BC09-91A6219851AB}" type="presParOf" srcId="{0CB67931-1231-488D-A63F-FAAD90565E65}" destId="{29684B0D-4F89-407C-B66F-03CA46A8914C}" srcOrd="13" destOrd="0" presId="urn:microsoft.com/office/officeart/2005/8/layout/list1"/>
    <dgm:cxn modelId="{62752BFB-050A-4457-8FDF-4EAB9B1DC6B8}" type="presParOf" srcId="{0CB67931-1231-488D-A63F-FAAD90565E65}" destId="{2737CECF-9650-48DD-ACE7-FAE495F0760C}" srcOrd="14" destOrd="0" presId="urn:microsoft.com/office/officeart/2005/8/layout/list1"/>
    <dgm:cxn modelId="{5A534E70-68CB-42ED-9D33-A82101A42051}" type="presParOf" srcId="{0CB67931-1231-488D-A63F-FAAD90565E65}" destId="{A4E77FCF-E828-41A3-A3BE-2813F2BC3A2C}" srcOrd="15" destOrd="0" presId="urn:microsoft.com/office/officeart/2005/8/layout/list1"/>
    <dgm:cxn modelId="{FBF66F16-BBF6-4EC7-AECA-28EBA289BE5C}" type="presParOf" srcId="{0CB67931-1231-488D-A63F-FAAD90565E65}" destId="{677C6DEE-BE30-4207-99C2-B82190058138}" srcOrd="16" destOrd="0" presId="urn:microsoft.com/office/officeart/2005/8/layout/list1"/>
    <dgm:cxn modelId="{766DF546-9FED-4066-9183-85F409681697}" type="presParOf" srcId="{677C6DEE-BE30-4207-99C2-B82190058138}" destId="{F829DFC6-BA56-4176-B948-303A2C57F772}" srcOrd="0" destOrd="0" presId="urn:microsoft.com/office/officeart/2005/8/layout/list1"/>
    <dgm:cxn modelId="{7B5F2252-18A1-406F-8BE5-0D40085FA763}" type="presParOf" srcId="{677C6DEE-BE30-4207-99C2-B82190058138}" destId="{9B311114-EEEE-46F2-9857-C59EB1E434D4}" srcOrd="1" destOrd="0" presId="urn:microsoft.com/office/officeart/2005/8/layout/list1"/>
    <dgm:cxn modelId="{3B4A5750-B46A-4AF4-A274-B28D3CB79C92}" type="presParOf" srcId="{0CB67931-1231-488D-A63F-FAAD90565E65}" destId="{3CEC2E7E-185B-42C5-9AC6-E799FE7BAFDC}" srcOrd="17" destOrd="0" presId="urn:microsoft.com/office/officeart/2005/8/layout/list1"/>
    <dgm:cxn modelId="{7375979E-54E7-40ED-9B62-57586475660D}" type="presParOf" srcId="{0CB67931-1231-488D-A63F-FAAD90565E65}" destId="{E9B12B36-EA1E-4BD7-A77F-051D7C9EF3D9}" srcOrd="18" destOrd="0" presId="urn:microsoft.com/office/officeart/2005/8/layout/list1"/>
    <dgm:cxn modelId="{315EC299-F34D-4904-81B3-0980AEDB71DA}" type="presParOf" srcId="{0CB67931-1231-488D-A63F-FAAD90565E65}" destId="{9D0D1CB6-1228-4ABC-9BE8-8CECDCB352FB}" srcOrd="19" destOrd="0" presId="urn:microsoft.com/office/officeart/2005/8/layout/list1"/>
    <dgm:cxn modelId="{8D612476-12C3-4CC6-8192-DF30C3F2982A}" type="presParOf" srcId="{0CB67931-1231-488D-A63F-FAAD90565E65}" destId="{A104D8EA-1B2C-4D8F-A790-23C6432DB3C0}" srcOrd="20" destOrd="0" presId="urn:microsoft.com/office/officeart/2005/8/layout/list1"/>
    <dgm:cxn modelId="{D5AFD223-35B4-4B60-A859-7AC309CCA963}" type="presParOf" srcId="{A104D8EA-1B2C-4D8F-A790-23C6432DB3C0}" destId="{176BFCA8-02F2-41A1-B85D-E685A92DE8FA}" srcOrd="0" destOrd="0" presId="urn:microsoft.com/office/officeart/2005/8/layout/list1"/>
    <dgm:cxn modelId="{D9250423-678D-40E3-A8C0-E13633AF49B0}" type="presParOf" srcId="{A104D8EA-1B2C-4D8F-A790-23C6432DB3C0}" destId="{30387A61-CEA5-4803-81D9-93E142B3D5B1}" srcOrd="1" destOrd="0" presId="urn:microsoft.com/office/officeart/2005/8/layout/list1"/>
    <dgm:cxn modelId="{B85D71B8-2576-49AD-B109-452E73F39212}" type="presParOf" srcId="{0CB67931-1231-488D-A63F-FAAD90565E65}" destId="{8EB8AE93-FE6D-4726-9C71-6B2F3F8EC71A}" srcOrd="21" destOrd="0" presId="urn:microsoft.com/office/officeart/2005/8/layout/list1"/>
    <dgm:cxn modelId="{0CAF74B2-4740-4184-AC2A-9F2F2BB95D55}" type="presParOf" srcId="{0CB67931-1231-488D-A63F-FAAD90565E65}" destId="{235A5963-65FD-4045-A4B3-D30B3C10FAC3}" srcOrd="22" destOrd="0" presId="urn:microsoft.com/office/officeart/2005/8/layout/list1"/>
    <dgm:cxn modelId="{71171676-89C7-481B-884D-3B61408030CF}" type="presParOf" srcId="{0CB67931-1231-488D-A63F-FAAD90565E65}" destId="{CD430FAB-73D7-4AA3-B807-0D3665328854}" srcOrd="23" destOrd="0" presId="urn:microsoft.com/office/officeart/2005/8/layout/list1"/>
    <dgm:cxn modelId="{70DE2B18-B5E4-485B-9BBC-01218141CF7F}" type="presParOf" srcId="{0CB67931-1231-488D-A63F-FAAD90565E65}" destId="{C81EF90F-7A79-49A0-8610-3F63917B96E3}" srcOrd="24" destOrd="0" presId="urn:microsoft.com/office/officeart/2005/8/layout/list1"/>
    <dgm:cxn modelId="{2BA871DF-3070-49C6-B317-ACA2CE4778E7}" type="presParOf" srcId="{C81EF90F-7A79-49A0-8610-3F63917B96E3}" destId="{3E217FF3-3E5A-4AEB-949E-09EFD8FD929C}" srcOrd="0" destOrd="0" presId="urn:microsoft.com/office/officeart/2005/8/layout/list1"/>
    <dgm:cxn modelId="{23E69785-4DEA-4509-8C8D-CE234AF39425}" type="presParOf" srcId="{C81EF90F-7A79-49A0-8610-3F63917B96E3}" destId="{6673E444-ECBC-48A1-AF38-F0B6E0357360}" srcOrd="1" destOrd="0" presId="urn:microsoft.com/office/officeart/2005/8/layout/list1"/>
    <dgm:cxn modelId="{84C21152-A2AD-4F73-B597-89E518F7BEBE}" type="presParOf" srcId="{0CB67931-1231-488D-A63F-FAAD90565E65}" destId="{C78DC25B-16A1-47A4-B039-9DB0D12B02DB}" srcOrd="25" destOrd="0" presId="urn:microsoft.com/office/officeart/2005/8/layout/list1"/>
    <dgm:cxn modelId="{F41126EB-E573-4BEC-B87C-A4A434A8C8FB}" type="presParOf" srcId="{0CB67931-1231-488D-A63F-FAAD90565E65}" destId="{454F5C23-E088-40D2-AF04-7180050C4639}" srcOrd="26" destOrd="0" presId="urn:microsoft.com/office/officeart/2005/8/layout/list1"/>
    <dgm:cxn modelId="{73930FF1-FBA5-4062-93A1-B30519658BFD}" type="presParOf" srcId="{0CB67931-1231-488D-A63F-FAAD90565E65}" destId="{21E860B8-17C4-4EEC-B01B-3952702E9EE8}" srcOrd="27" destOrd="0" presId="urn:microsoft.com/office/officeart/2005/8/layout/list1"/>
    <dgm:cxn modelId="{B3BD3819-2DAD-450C-A37A-F3DFD52DF369}" type="presParOf" srcId="{0CB67931-1231-488D-A63F-FAAD90565E65}" destId="{CE348DAD-5491-4B9B-8CD9-508D866C8DC9}" srcOrd="28" destOrd="0" presId="urn:microsoft.com/office/officeart/2005/8/layout/list1"/>
    <dgm:cxn modelId="{FDAA7BEF-4345-45D1-AA7F-805D14793F52}" type="presParOf" srcId="{CE348DAD-5491-4B9B-8CD9-508D866C8DC9}" destId="{CCAD2A98-FA40-4C05-A9A2-67B77024F383}" srcOrd="0" destOrd="0" presId="urn:microsoft.com/office/officeart/2005/8/layout/list1"/>
    <dgm:cxn modelId="{A5EB86C4-31E0-4FB5-A7BD-51DCF2644308}" type="presParOf" srcId="{CE348DAD-5491-4B9B-8CD9-508D866C8DC9}" destId="{7C11BB54-7360-42EC-81FA-934362AA0AA7}" srcOrd="1" destOrd="0" presId="urn:microsoft.com/office/officeart/2005/8/layout/list1"/>
    <dgm:cxn modelId="{016A992B-CA39-4640-A8A1-84249E4EC401}" type="presParOf" srcId="{0CB67931-1231-488D-A63F-FAAD90565E65}" destId="{FE746889-5DDD-4B64-B702-5C3341511BB2}" srcOrd="29" destOrd="0" presId="urn:microsoft.com/office/officeart/2005/8/layout/list1"/>
    <dgm:cxn modelId="{9F78AAB4-87EF-4204-8659-1E84F4EA6D42}" type="presParOf" srcId="{0CB67931-1231-488D-A63F-FAAD90565E65}" destId="{645442E1-4AEE-42C0-928A-FEC51C4DAB35}" srcOrd="30" destOrd="0" presId="urn:microsoft.com/office/officeart/2005/8/layout/list1"/>
    <dgm:cxn modelId="{16860DAE-AE15-497E-88DF-F74B835CBCCB}" type="presParOf" srcId="{0CB67931-1231-488D-A63F-FAAD90565E65}" destId="{26479B67-20C0-48EC-B730-D82B34FD3E05}" srcOrd="31" destOrd="0" presId="urn:microsoft.com/office/officeart/2005/8/layout/list1"/>
    <dgm:cxn modelId="{BBF82107-D55E-476E-A951-0E0621279EA3}" type="presParOf" srcId="{0CB67931-1231-488D-A63F-FAAD90565E65}" destId="{13917066-F415-4639-8905-A78A89B4A2EE}" srcOrd="32" destOrd="0" presId="urn:microsoft.com/office/officeart/2005/8/layout/list1"/>
    <dgm:cxn modelId="{7838E38B-5A89-4761-B9D4-0D5F23B8A63F}" type="presParOf" srcId="{13917066-F415-4639-8905-A78A89B4A2EE}" destId="{1CD490C2-D82B-4CA7-AFBB-4DF163217024}" srcOrd="0" destOrd="0" presId="urn:microsoft.com/office/officeart/2005/8/layout/list1"/>
    <dgm:cxn modelId="{FEC872C7-565F-4577-A092-375CBD548324}" type="presParOf" srcId="{13917066-F415-4639-8905-A78A89B4A2EE}" destId="{8666C8B9-EEEE-4F96-B7F7-D3987802CA7E}" srcOrd="1" destOrd="0" presId="urn:microsoft.com/office/officeart/2005/8/layout/list1"/>
    <dgm:cxn modelId="{4559BB3C-BEAD-4C5B-850D-F91A7AD2A269}" type="presParOf" srcId="{0CB67931-1231-488D-A63F-FAAD90565E65}" destId="{DBEEEB2C-32C7-4765-8324-2F42454407CD}" srcOrd="33" destOrd="0" presId="urn:microsoft.com/office/officeart/2005/8/layout/list1"/>
    <dgm:cxn modelId="{6C422626-6CD2-4C00-8E29-7562F820DA93}" type="presParOf" srcId="{0CB67931-1231-488D-A63F-FAAD90565E65}" destId="{5ECB0B66-414A-4F8D-B11C-5BBFB8832FDD}" srcOrd="34" destOrd="0" presId="urn:microsoft.com/office/officeart/2005/8/layout/list1"/>
    <dgm:cxn modelId="{84A9CA71-49F5-44A9-BD22-1DD123DD6724}" type="presParOf" srcId="{0CB67931-1231-488D-A63F-FAAD90565E65}" destId="{D37F323F-A67B-41A3-8030-1E6ECAD2DE79}" srcOrd="35" destOrd="0" presId="urn:microsoft.com/office/officeart/2005/8/layout/list1"/>
    <dgm:cxn modelId="{3AC422DD-F41C-4D58-BC02-ED4061E97ED6}" type="presParOf" srcId="{0CB67931-1231-488D-A63F-FAAD90565E65}" destId="{5E3E2D03-484E-43EC-83CE-E11F8DD641E2}" srcOrd="36" destOrd="0" presId="urn:microsoft.com/office/officeart/2005/8/layout/list1"/>
    <dgm:cxn modelId="{537EED54-5435-4537-950B-40EBE72949FE}" type="presParOf" srcId="{5E3E2D03-484E-43EC-83CE-E11F8DD641E2}" destId="{CA5906BB-D419-4F2D-8790-C922CB87447F}" srcOrd="0" destOrd="0" presId="urn:microsoft.com/office/officeart/2005/8/layout/list1"/>
    <dgm:cxn modelId="{3C3868FF-52B3-4DEE-A865-51247F09A118}" type="presParOf" srcId="{5E3E2D03-484E-43EC-83CE-E11F8DD641E2}" destId="{4DEB00CF-F025-422E-AD1D-686F78169EC7}" srcOrd="1" destOrd="0" presId="urn:microsoft.com/office/officeart/2005/8/layout/list1"/>
    <dgm:cxn modelId="{2CB90EDF-AD44-48EF-B0DF-DB86D6A5ED74}" type="presParOf" srcId="{0CB67931-1231-488D-A63F-FAAD90565E65}" destId="{444EC069-34C2-4043-B26A-8695BE766D0A}" srcOrd="37" destOrd="0" presId="urn:microsoft.com/office/officeart/2005/8/layout/list1"/>
    <dgm:cxn modelId="{C8E4FF44-007E-4AA2-8FEA-03566BDE2E14}" type="presParOf" srcId="{0CB67931-1231-488D-A63F-FAAD90565E65}" destId="{DAD5DC43-5C61-46EE-98F1-6998CE7F833F}" srcOrd="3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55AFDF-062A-44CD-9C10-80501560BA02}">
      <dsp:nvSpPr>
        <dsp:cNvPr id="0" name=""/>
        <dsp:cNvSpPr/>
      </dsp:nvSpPr>
      <dsp:spPr>
        <a:xfrm>
          <a:off x="0" y="284039"/>
          <a:ext cx="10535478" cy="252000"/>
        </a:xfrm>
        <a:prstGeom prst="rect">
          <a:avLst/>
        </a:prstGeom>
        <a:solidFill>
          <a:schemeClr val="lt1">
            <a:alpha val="90000"/>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25BFCF-7F95-4692-9BA1-049A1878748F}">
      <dsp:nvSpPr>
        <dsp:cNvPr id="0" name=""/>
        <dsp:cNvSpPr/>
      </dsp:nvSpPr>
      <dsp:spPr>
        <a:xfrm>
          <a:off x="526773" y="136439"/>
          <a:ext cx="7374834" cy="295200"/>
        </a:xfrm>
        <a:prstGeom prst="roundRect">
          <a:avLst/>
        </a:prstGeom>
        <a:solidFill>
          <a:schemeClr val="accent1">
            <a:hueOff val="0"/>
            <a:satOff val="0"/>
            <a:lumOff val="0"/>
            <a:alphaOff val="0"/>
          </a:schemeClr>
        </a:solidFill>
        <a:ln w="0" cap="flat" cmpd="sng" algn="ctr">
          <a:noFill/>
        </a:ln>
        <a:effectLst>
          <a:blur/>
        </a:effectLst>
      </dsp:spPr>
      <dsp:style>
        <a:lnRef idx="3">
          <a:scrgbClr r="0" g="0" b="0"/>
        </a:lnRef>
        <a:fillRef idx="1">
          <a:scrgbClr r="0" g="0" b="0"/>
        </a:fillRef>
        <a:effectRef idx="1">
          <a:scrgbClr r="0" g="0" b="0"/>
        </a:effectRef>
        <a:fontRef idx="minor">
          <a:schemeClr val="lt1"/>
        </a:fontRef>
      </dsp:style>
      <dsp:txBody>
        <a:bodyPr spcFirstLastPara="0" vert="horz" wrap="square" lIns="278751" tIns="0" rIns="278751"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bg2"/>
              </a:solidFill>
            </a:rPr>
            <a:t>Biochemical response</a:t>
          </a:r>
        </a:p>
      </dsp:txBody>
      <dsp:txXfrm>
        <a:off x="541183" y="150849"/>
        <a:ext cx="7346014" cy="266380"/>
      </dsp:txXfrm>
    </dsp:sp>
    <dsp:sp modelId="{991AEDB3-BD55-44C4-BAE7-947F56D58767}">
      <dsp:nvSpPr>
        <dsp:cNvPr id="0" name=""/>
        <dsp:cNvSpPr/>
      </dsp:nvSpPr>
      <dsp:spPr>
        <a:xfrm>
          <a:off x="0" y="737639"/>
          <a:ext cx="10535478" cy="252000"/>
        </a:xfrm>
        <a:prstGeom prst="rect">
          <a:avLst/>
        </a:prstGeom>
        <a:solidFill>
          <a:schemeClr val="lt1">
            <a:alpha val="90000"/>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54624E0-A7DE-4F1F-B300-857CC0DA5338}">
      <dsp:nvSpPr>
        <dsp:cNvPr id="0" name=""/>
        <dsp:cNvSpPr/>
      </dsp:nvSpPr>
      <dsp:spPr>
        <a:xfrm>
          <a:off x="526773" y="590039"/>
          <a:ext cx="7374834" cy="295200"/>
        </a:xfrm>
        <a:prstGeom prst="roundRect">
          <a:avLst/>
        </a:prstGeom>
        <a:solidFill>
          <a:schemeClr val="accent1">
            <a:hueOff val="0"/>
            <a:satOff val="0"/>
            <a:lumOff val="0"/>
            <a:alphaOff val="0"/>
          </a:schemeClr>
        </a:solidFill>
        <a:ln w="0" cap="flat" cmpd="sng" algn="ctr">
          <a:noFill/>
        </a:ln>
        <a:effectLst>
          <a:blur/>
        </a:effectLst>
      </dsp:spPr>
      <dsp:style>
        <a:lnRef idx="3">
          <a:scrgbClr r="0" g="0" b="0"/>
        </a:lnRef>
        <a:fillRef idx="1">
          <a:scrgbClr r="0" g="0" b="0"/>
        </a:fillRef>
        <a:effectRef idx="1">
          <a:scrgbClr r="0" g="0" b="0"/>
        </a:effectRef>
        <a:fontRef idx="minor">
          <a:schemeClr val="lt1"/>
        </a:fontRef>
      </dsp:style>
      <dsp:txBody>
        <a:bodyPr spcFirstLastPara="0" vert="horz" wrap="square" lIns="278751" tIns="0" rIns="278751"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bg2"/>
              </a:solidFill>
            </a:rPr>
            <a:t>Cirrhosis</a:t>
          </a:r>
        </a:p>
      </dsp:txBody>
      <dsp:txXfrm>
        <a:off x="541183" y="604449"/>
        <a:ext cx="7346014" cy="266380"/>
      </dsp:txXfrm>
    </dsp:sp>
    <dsp:sp modelId="{438250C6-86EA-4E7E-91C1-A69698436A19}">
      <dsp:nvSpPr>
        <dsp:cNvPr id="0" name=""/>
        <dsp:cNvSpPr/>
      </dsp:nvSpPr>
      <dsp:spPr>
        <a:xfrm>
          <a:off x="0" y="1191239"/>
          <a:ext cx="10535478" cy="252000"/>
        </a:xfrm>
        <a:prstGeom prst="rect">
          <a:avLst/>
        </a:prstGeom>
        <a:solidFill>
          <a:schemeClr val="lt1">
            <a:alpha val="90000"/>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F73F484-8385-437A-B35B-5C33F6664309}">
      <dsp:nvSpPr>
        <dsp:cNvPr id="0" name=""/>
        <dsp:cNvSpPr/>
      </dsp:nvSpPr>
      <dsp:spPr>
        <a:xfrm>
          <a:off x="526773" y="1043639"/>
          <a:ext cx="7374834" cy="295200"/>
        </a:xfrm>
        <a:prstGeom prst="roundRect">
          <a:avLst/>
        </a:prstGeom>
        <a:solidFill>
          <a:schemeClr val="accent1">
            <a:hueOff val="0"/>
            <a:satOff val="0"/>
            <a:lumOff val="0"/>
            <a:alphaOff val="0"/>
          </a:schemeClr>
        </a:solidFill>
        <a:ln w="0" cap="flat" cmpd="sng" algn="ctr">
          <a:noFill/>
        </a:ln>
        <a:effectLst>
          <a:blur/>
        </a:effectLst>
      </dsp:spPr>
      <dsp:style>
        <a:lnRef idx="3">
          <a:scrgbClr r="0" g="0" b="0"/>
        </a:lnRef>
        <a:fillRef idx="1">
          <a:scrgbClr r="0" g="0" b="0"/>
        </a:fillRef>
        <a:effectRef idx="1">
          <a:scrgbClr r="0" g="0" b="0"/>
        </a:effectRef>
        <a:fontRef idx="minor">
          <a:schemeClr val="lt1"/>
        </a:fontRef>
      </dsp:style>
      <dsp:txBody>
        <a:bodyPr spcFirstLastPara="0" vert="horz" wrap="square" lIns="278751" tIns="0" rIns="278751"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bg2"/>
              </a:solidFill>
            </a:rPr>
            <a:t>Comorbidities</a:t>
          </a:r>
        </a:p>
      </dsp:txBody>
      <dsp:txXfrm>
        <a:off x="541183" y="1058049"/>
        <a:ext cx="7346014" cy="266380"/>
      </dsp:txXfrm>
    </dsp:sp>
    <dsp:sp modelId="{2737CECF-9650-48DD-ACE7-FAE495F0760C}">
      <dsp:nvSpPr>
        <dsp:cNvPr id="0" name=""/>
        <dsp:cNvSpPr/>
      </dsp:nvSpPr>
      <dsp:spPr>
        <a:xfrm>
          <a:off x="0" y="1644839"/>
          <a:ext cx="10535478" cy="252000"/>
        </a:xfrm>
        <a:prstGeom prst="rect">
          <a:avLst/>
        </a:prstGeom>
        <a:solidFill>
          <a:schemeClr val="lt1">
            <a:alpha val="90000"/>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B71CE01-899A-491D-B131-6866BA8E0CC1}">
      <dsp:nvSpPr>
        <dsp:cNvPr id="0" name=""/>
        <dsp:cNvSpPr/>
      </dsp:nvSpPr>
      <dsp:spPr>
        <a:xfrm>
          <a:off x="526773" y="1497239"/>
          <a:ext cx="7374834" cy="295200"/>
        </a:xfrm>
        <a:prstGeom prst="roundRect">
          <a:avLst/>
        </a:prstGeom>
        <a:solidFill>
          <a:schemeClr val="accent1">
            <a:hueOff val="0"/>
            <a:satOff val="0"/>
            <a:lumOff val="0"/>
            <a:alphaOff val="0"/>
          </a:schemeClr>
        </a:solidFill>
        <a:ln w="0" cap="flat" cmpd="sng" algn="ctr">
          <a:noFill/>
        </a:ln>
        <a:effectLst>
          <a:blur/>
        </a:effectLst>
      </dsp:spPr>
      <dsp:style>
        <a:lnRef idx="3">
          <a:scrgbClr r="0" g="0" b="0"/>
        </a:lnRef>
        <a:fillRef idx="1">
          <a:scrgbClr r="0" g="0" b="0"/>
        </a:fillRef>
        <a:effectRef idx="1">
          <a:scrgbClr r="0" g="0" b="0"/>
        </a:effectRef>
        <a:fontRef idx="minor">
          <a:schemeClr val="lt1"/>
        </a:fontRef>
      </dsp:style>
      <dsp:txBody>
        <a:bodyPr spcFirstLastPara="0" vert="horz" wrap="square" lIns="278751" tIns="0" rIns="278751"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bg2"/>
              </a:solidFill>
            </a:rPr>
            <a:t>Pregnancy</a:t>
          </a:r>
        </a:p>
      </dsp:txBody>
      <dsp:txXfrm>
        <a:off x="541183" y="1511649"/>
        <a:ext cx="7346014" cy="266380"/>
      </dsp:txXfrm>
    </dsp:sp>
    <dsp:sp modelId="{E9B12B36-EA1E-4BD7-A77F-051D7C9EF3D9}">
      <dsp:nvSpPr>
        <dsp:cNvPr id="0" name=""/>
        <dsp:cNvSpPr/>
      </dsp:nvSpPr>
      <dsp:spPr>
        <a:xfrm>
          <a:off x="0" y="2098439"/>
          <a:ext cx="10535478" cy="252000"/>
        </a:xfrm>
        <a:prstGeom prst="rect">
          <a:avLst/>
        </a:prstGeom>
        <a:solidFill>
          <a:schemeClr val="lt1">
            <a:alpha val="90000"/>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B311114-EEEE-46F2-9857-C59EB1E434D4}">
      <dsp:nvSpPr>
        <dsp:cNvPr id="0" name=""/>
        <dsp:cNvSpPr/>
      </dsp:nvSpPr>
      <dsp:spPr>
        <a:xfrm>
          <a:off x="526773" y="1950839"/>
          <a:ext cx="7374834" cy="295200"/>
        </a:xfrm>
        <a:prstGeom prst="roundRect">
          <a:avLst/>
        </a:prstGeom>
        <a:solidFill>
          <a:schemeClr val="accent1">
            <a:hueOff val="0"/>
            <a:satOff val="0"/>
            <a:lumOff val="0"/>
            <a:alphaOff val="0"/>
          </a:schemeClr>
        </a:solidFill>
        <a:ln w="0" cap="flat" cmpd="sng" algn="ctr">
          <a:noFill/>
        </a:ln>
        <a:effectLst>
          <a:blur/>
        </a:effectLst>
      </dsp:spPr>
      <dsp:style>
        <a:lnRef idx="3">
          <a:scrgbClr r="0" g="0" b="0"/>
        </a:lnRef>
        <a:fillRef idx="1">
          <a:scrgbClr r="0" g="0" b="0"/>
        </a:fillRef>
        <a:effectRef idx="1">
          <a:scrgbClr r="0" g="0" b="0"/>
        </a:effectRef>
        <a:fontRef idx="minor">
          <a:schemeClr val="lt1"/>
        </a:fontRef>
      </dsp:style>
      <dsp:txBody>
        <a:bodyPr spcFirstLastPara="0" vert="horz" wrap="square" lIns="278751" tIns="0" rIns="278751"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bg2"/>
              </a:solidFill>
            </a:rPr>
            <a:t>Symptoms (particularly pruritus)</a:t>
          </a:r>
        </a:p>
      </dsp:txBody>
      <dsp:txXfrm>
        <a:off x="541183" y="1965249"/>
        <a:ext cx="7346014" cy="266380"/>
      </dsp:txXfrm>
    </dsp:sp>
    <dsp:sp modelId="{235A5963-65FD-4045-A4B3-D30B3C10FAC3}">
      <dsp:nvSpPr>
        <dsp:cNvPr id="0" name=""/>
        <dsp:cNvSpPr/>
      </dsp:nvSpPr>
      <dsp:spPr>
        <a:xfrm>
          <a:off x="0" y="2552039"/>
          <a:ext cx="10535478" cy="252000"/>
        </a:xfrm>
        <a:prstGeom prst="rect">
          <a:avLst/>
        </a:prstGeom>
        <a:solidFill>
          <a:schemeClr val="lt1">
            <a:alpha val="90000"/>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0387A61-CEA5-4803-81D9-93E142B3D5B1}">
      <dsp:nvSpPr>
        <dsp:cNvPr id="0" name=""/>
        <dsp:cNvSpPr/>
      </dsp:nvSpPr>
      <dsp:spPr>
        <a:xfrm>
          <a:off x="526773" y="2404439"/>
          <a:ext cx="7374834" cy="295200"/>
        </a:xfrm>
        <a:prstGeom prst="roundRect">
          <a:avLst/>
        </a:prstGeom>
        <a:solidFill>
          <a:schemeClr val="accent1">
            <a:hueOff val="0"/>
            <a:satOff val="0"/>
            <a:lumOff val="0"/>
            <a:alphaOff val="0"/>
          </a:schemeClr>
        </a:solidFill>
        <a:ln w="0" cap="flat" cmpd="sng" algn="ctr">
          <a:noFill/>
        </a:ln>
        <a:effectLst>
          <a:blur/>
        </a:effectLst>
      </dsp:spPr>
      <dsp:style>
        <a:lnRef idx="3">
          <a:scrgbClr r="0" g="0" b="0"/>
        </a:lnRef>
        <a:fillRef idx="1">
          <a:scrgbClr r="0" g="0" b="0"/>
        </a:fillRef>
        <a:effectRef idx="1">
          <a:scrgbClr r="0" g="0" b="0"/>
        </a:effectRef>
        <a:fontRef idx="minor">
          <a:schemeClr val="lt1"/>
        </a:fontRef>
      </dsp:style>
      <dsp:txBody>
        <a:bodyPr spcFirstLastPara="0" vert="horz" wrap="square" lIns="278751" tIns="0" rIns="278751"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bg2"/>
              </a:solidFill>
            </a:rPr>
            <a:t>Tolerability</a:t>
          </a:r>
        </a:p>
      </dsp:txBody>
      <dsp:txXfrm>
        <a:off x="541183" y="2418849"/>
        <a:ext cx="7346014" cy="266380"/>
      </dsp:txXfrm>
    </dsp:sp>
    <dsp:sp modelId="{454F5C23-E088-40D2-AF04-7180050C4639}">
      <dsp:nvSpPr>
        <dsp:cNvPr id="0" name=""/>
        <dsp:cNvSpPr/>
      </dsp:nvSpPr>
      <dsp:spPr>
        <a:xfrm>
          <a:off x="0" y="3005640"/>
          <a:ext cx="10535478" cy="252000"/>
        </a:xfrm>
        <a:prstGeom prst="rect">
          <a:avLst/>
        </a:prstGeom>
        <a:solidFill>
          <a:schemeClr val="lt1">
            <a:alpha val="90000"/>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673E444-ECBC-48A1-AF38-F0B6E0357360}">
      <dsp:nvSpPr>
        <dsp:cNvPr id="0" name=""/>
        <dsp:cNvSpPr/>
      </dsp:nvSpPr>
      <dsp:spPr>
        <a:xfrm>
          <a:off x="526773" y="2858039"/>
          <a:ext cx="7374834" cy="295200"/>
        </a:xfrm>
        <a:prstGeom prst="roundRect">
          <a:avLst/>
        </a:prstGeom>
        <a:solidFill>
          <a:schemeClr val="accent1">
            <a:hueOff val="0"/>
            <a:satOff val="0"/>
            <a:lumOff val="0"/>
            <a:alphaOff val="0"/>
          </a:schemeClr>
        </a:solidFill>
        <a:ln w="0" cap="flat" cmpd="sng" algn="ctr">
          <a:noFill/>
        </a:ln>
        <a:effectLst>
          <a:blur/>
        </a:effectLst>
      </dsp:spPr>
      <dsp:style>
        <a:lnRef idx="3">
          <a:scrgbClr r="0" g="0" b="0"/>
        </a:lnRef>
        <a:fillRef idx="1">
          <a:scrgbClr r="0" g="0" b="0"/>
        </a:fillRef>
        <a:effectRef idx="1">
          <a:scrgbClr r="0" g="0" b="0"/>
        </a:effectRef>
        <a:fontRef idx="minor">
          <a:schemeClr val="lt1"/>
        </a:fontRef>
      </dsp:style>
      <dsp:txBody>
        <a:bodyPr spcFirstLastPara="0" vert="horz" wrap="square" lIns="278751" tIns="0" rIns="278751"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bg2"/>
              </a:solidFill>
            </a:rPr>
            <a:t>Potential for drug-drug interactions</a:t>
          </a:r>
        </a:p>
      </dsp:txBody>
      <dsp:txXfrm>
        <a:off x="541183" y="2872449"/>
        <a:ext cx="7346014" cy="266380"/>
      </dsp:txXfrm>
    </dsp:sp>
    <dsp:sp modelId="{645442E1-4AEE-42C0-928A-FEC51C4DAB35}">
      <dsp:nvSpPr>
        <dsp:cNvPr id="0" name=""/>
        <dsp:cNvSpPr/>
      </dsp:nvSpPr>
      <dsp:spPr>
        <a:xfrm>
          <a:off x="0" y="3459240"/>
          <a:ext cx="10535478" cy="252000"/>
        </a:xfrm>
        <a:prstGeom prst="rect">
          <a:avLst/>
        </a:prstGeom>
        <a:solidFill>
          <a:schemeClr val="lt1">
            <a:alpha val="90000"/>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C11BB54-7360-42EC-81FA-934362AA0AA7}">
      <dsp:nvSpPr>
        <dsp:cNvPr id="0" name=""/>
        <dsp:cNvSpPr/>
      </dsp:nvSpPr>
      <dsp:spPr>
        <a:xfrm>
          <a:off x="526773" y="3311640"/>
          <a:ext cx="7374834" cy="295200"/>
        </a:xfrm>
        <a:prstGeom prst="roundRect">
          <a:avLst/>
        </a:prstGeom>
        <a:solidFill>
          <a:schemeClr val="accent1">
            <a:hueOff val="0"/>
            <a:satOff val="0"/>
            <a:lumOff val="0"/>
            <a:alphaOff val="0"/>
          </a:schemeClr>
        </a:solidFill>
        <a:ln w="0" cap="flat" cmpd="sng" algn="ctr">
          <a:noFill/>
        </a:ln>
        <a:effectLst>
          <a:blur/>
        </a:effectLst>
      </dsp:spPr>
      <dsp:style>
        <a:lnRef idx="3">
          <a:scrgbClr r="0" g="0" b="0"/>
        </a:lnRef>
        <a:fillRef idx="1">
          <a:scrgbClr r="0" g="0" b="0"/>
        </a:fillRef>
        <a:effectRef idx="1">
          <a:scrgbClr r="0" g="0" b="0"/>
        </a:effectRef>
        <a:fontRef idx="minor">
          <a:schemeClr val="lt1"/>
        </a:fontRef>
      </dsp:style>
      <dsp:txBody>
        <a:bodyPr spcFirstLastPara="0" vert="horz" wrap="square" lIns="278751" tIns="0" rIns="278751"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bg2"/>
              </a:solidFill>
            </a:rPr>
            <a:t>Clinical trial availability</a:t>
          </a:r>
        </a:p>
      </dsp:txBody>
      <dsp:txXfrm>
        <a:off x="541183" y="3326050"/>
        <a:ext cx="7346014" cy="266380"/>
      </dsp:txXfrm>
    </dsp:sp>
    <dsp:sp modelId="{5ECB0B66-414A-4F8D-B11C-5BBFB8832FDD}">
      <dsp:nvSpPr>
        <dsp:cNvPr id="0" name=""/>
        <dsp:cNvSpPr/>
      </dsp:nvSpPr>
      <dsp:spPr>
        <a:xfrm>
          <a:off x="0" y="3912840"/>
          <a:ext cx="10535478" cy="252000"/>
        </a:xfrm>
        <a:prstGeom prst="rect">
          <a:avLst/>
        </a:prstGeom>
        <a:solidFill>
          <a:schemeClr val="lt1">
            <a:alpha val="90000"/>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66C8B9-EEEE-4F96-B7F7-D3987802CA7E}">
      <dsp:nvSpPr>
        <dsp:cNvPr id="0" name=""/>
        <dsp:cNvSpPr/>
      </dsp:nvSpPr>
      <dsp:spPr>
        <a:xfrm>
          <a:off x="526773" y="3765240"/>
          <a:ext cx="7374834" cy="295200"/>
        </a:xfrm>
        <a:prstGeom prst="roundRect">
          <a:avLst/>
        </a:prstGeom>
        <a:solidFill>
          <a:schemeClr val="accent1">
            <a:hueOff val="0"/>
            <a:satOff val="0"/>
            <a:lumOff val="0"/>
            <a:alphaOff val="0"/>
          </a:schemeClr>
        </a:solidFill>
        <a:ln w="0" cap="flat" cmpd="sng" algn="ctr">
          <a:noFill/>
        </a:ln>
        <a:effectLst>
          <a:blur/>
        </a:effectLst>
      </dsp:spPr>
      <dsp:style>
        <a:lnRef idx="3">
          <a:scrgbClr r="0" g="0" b="0"/>
        </a:lnRef>
        <a:fillRef idx="1">
          <a:scrgbClr r="0" g="0" b="0"/>
        </a:fillRef>
        <a:effectRef idx="1">
          <a:scrgbClr r="0" g="0" b="0"/>
        </a:effectRef>
        <a:fontRef idx="minor">
          <a:schemeClr val="lt1"/>
        </a:fontRef>
      </dsp:style>
      <dsp:txBody>
        <a:bodyPr spcFirstLastPara="0" vert="horz" wrap="square" lIns="278751" tIns="0" rIns="278751"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bg2"/>
              </a:solidFill>
            </a:rPr>
            <a:t>Prior use of OCA</a:t>
          </a:r>
        </a:p>
      </dsp:txBody>
      <dsp:txXfrm>
        <a:off x="541183" y="3779650"/>
        <a:ext cx="7346014" cy="266380"/>
      </dsp:txXfrm>
    </dsp:sp>
    <dsp:sp modelId="{DAD5DC43-5C61-46EE-98F1-6998CE7F833F}">
      <dsp:nvSpPr>
        <dsp:cNvPr id="0" name=""/>
        <dsp:cNvSpPr/>
      </dsp:nvSpPr>
      <dsp:spPr>
        <a:xfrm>
          <a:off x="0" y="4366440"/>
          <a:ext cx="10535478" cy="252000"/>
        </a:xfrm>
        <a:prstGeom prst="rect">
          <a:avLst/>
        </a:prstGeom>
        <a:solidFill>
          <a:schemeClr val="lt1">
            <a:alpha val="90000"/>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EB00CF-F025-422E-AD1D-686F78169EC7}">
      <dsp:nvSpPr>
        <dsp:cNvPr id="0" name=""/>
        <dsp:cNvSpPr/>
      </dsp:nvSpPr>
      <dsp:spPr>
        <a:xfrm>
          <a:off x="526773" y="4218840"/>
          <a:ext cx="7374834" cy="295200"/>
        </a:xfrm>
        <a:prstGeom prst="roundRect">
          <a:avLst/>
        </a:prstGeom>
        <a:solidFill>
          <a:schemeClr val="accent1">
            <a:hueOff val="0"/>
            <a:satOff val="0"/>
            <a:lumOff val="0"/>
            <a:alphaOff val="0"/>
          </a:schemeClr>
        </a:solidFill>
        <a:ln w="0" cap="flat" cmpd="sng" algn="ctr">
          <a:noFill/>
        </a:ln>
        <a:effectLst>
          <a:blur/>
        </a:effectLst>
      </dsp:spPr>
      <dsp:style>
        <a:lnRef idx="3">
          <a:scrgbClr r="0" g="0" b="0"/>
        </a:lnRef>
        <a:fillRef idx="1">
          <a:scrgbClr r="0" g="0" b="0"/>
        </a:fillRef>
        <a:effectRef idx="1">
          <a:scrgbClr r="0" g="0" b="0"/>
        </a:effectRef>
        <a:fontRef idx="minor">
          <a:schemeClr val="lt1"/>
        </a:fontRef>
      </dsp:style>
      <dsp:txBody>
        <a:bodyPr spcFirstLastPara="0" vert="horz" wrap="square" lIns="278751" tIns="0" rIns="278751"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bg2"/>
              </a:solidFill>
            </a:rPr>
            <a:t>Reimbursement</a:t>
          </a:r>
        </a:p>
      </dsp:txBody>
      <dsp:txXfrm>
        <a:off x="541183" y="4233250"/>
        <a:ext cx="7346014" cy="26638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D6295AA-8BC6-76D6-5301-40B4C61A61D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7A14347-B02D-AA1C-D632-503424B7161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1D2224-C142-D340-8C20-FDA351C18439}" type="datetimeFigureOut">
              <a:rPr lang="en-US" smtClean="0"/>
              <a:t>3/27/2026</a:t>
            </a:fld>
            <a:endParaRPr lang="en-US" dirty="0"/>
          </a:p>
        </p:txBody>
      </p:sp>
      <p:sp>
        <p:nvSpPr>
          <p:cNvPr id="4" name="Footer Placeholder 3">
            <a:extLst>
              <a:ext uri="{FF2B5EF4-FFF2-40B4-BE49-F238E27FC236}">
                <a16:creationId xmlns:a16="http://schemas.microsoft.com/office/drawing/2014/main" id="{B3873AE1-B2D1-E24D-7843-3CD4FC731EB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04A4AC3-1E30-89B5-132A-71C2F9DEB9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196A6F-EB25-094F-87AE-1757368BFC95}" type="slidenum">
              <a:rPr lang="en-US" smtClean="0"/>
              <a:t>‹#›</a:t>
            </a:fld>
            <a:endParaRPr lang="en-US" dirty="0"/>
          </a:p>
        </p:txBody>
      </p:sp>
    </p:spTree>
    <p:extLst>
      <p:ext uri="{BB962C8B-B14F-4D97-AF65-F5344CB8AC3E}">
        <p14:creationId xmlns:p14="http://schemas.microsoft.com/office/powerpoint/2010/main" val="330632547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oppins" panose="00000500000000000000" pitchFamily="2"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oppins" panose="00000500000000000000" pitchFamily="2" charset="0"/>
              </a:defRPr>
            </a:lvl1pPr>
          </a:lstStyle>
          <a:p>
            <a:fld id="{F223A16C-7964-42FA-905D-8FE7FD8AE7E7}" type="datetimeFigureOut">
              <a:rPr lang="en-US" smtClean="0"/>
              <a:pPr/>
              <a:t>3/27/2026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oppins" panose="00000500000000000000" pitchFamily="2"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oppins" panose="00000500000000000000" pitchFamily="2" charset="0"/>
              </a:defRPr>
            </a:lvl1pPr>
          </a:lstStyle>
          <a:p>
            <a:fld id="{F239CF04-E0F8-4858-A4FE-0F88DB493753}" type="slidenum">
              <a:rPr lang="en-US" smtClean="0"/>
              <a:pPr/>
              <a:t>‹#›</a:t>
            </a:fld>
            <a:endParaRPr lang="en-US" dirty="0"/>
          </a:p>
        </p:txBody>
      </p:sp>
    </p:spTree>
    <p:extLst>
      <p:ext uri="{BB962C8B-B14F-4D97-AF65-F5344CB8AC3E}">
        <p14:creationId xmlns:p14="http://schemas.microsoft.com/office/powerpoint/2010/main" val="480793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oppins" panose="00000500000000000000" pitchFamily="2" charset="0"/>
        <a:ea typeface="+mn-ea"/>
        <a:cs typeface="+mn-cs"/>
      </a:defRPr>
    </a:lvl1pPr>
    <a:lvl2pPr marL="457200" algn="l" defTabSz="914400" rtl="0" eaLnBrk="1" latinLnBrk="0" hangingPunct="1">
      <a:defRPr sz="1200" kern="1200">
        <a:solidFill>
          <a:schemeClr val="tx1"/>
        </a:solidFill>
        <a:latin typeface="Poppins" panose="00000500000000000000" pitchFamily="2" charset="0"/>
        <a:ea typeface="+mn-ea"/>
        <a:cs typeface="+mn-cs"/>
      </a:defRPr>
    </a:lvl2pPr>
    <a:lvl3pPr marL="914400" algn="l" defTabSz="914400" rtl="0" eaLnBrk="1" latinLnBrk="0" hangingPunct="1">
      <a:defRPr sz="1200" kern="1200">
        <a:solidFill>
          <a:schemeClr val="tx1"/>
        </a:solidFill>
        <a:latin typeface="Poppins" panose="00000500000000000000" pitchFamily="2" charset="0"/>
        <a:ea typeface="+mn-ea"/>
        <a:cs typeface="+mn-cs"/>
      </a:defRPr>
    </a:lvl3pPr>
    <a:lvl4pPr marL="1371600" algn="l" defTabSz="914400" rtl="0" eaLnBrk="1" latinLnBrk="0" hangingPunct="1">
      <a:defRPr sz="1200" kern="1200">
        <a:solidFill>
          <a:schemeClr val="tx1"/>
        </a:solidFill>
        <a:latin typeface="Poppins" panose="00000500000000000000" pitchFamily="2" charset="0"/>
        <a:ea typeface="+mn-ea"/>
        <a:cs typeface="+mn-cs"/>
      </a:defRPr>
    </a:lvl4pPr>
    <a:lvl5pPr marL="1828800" algn="l" defTabSz="914400" rtl="0" eaLnBrk="1" latinLnBrk="0" hangingPunct="1">
      <a:defRPr sz="1200" kern="1200">
        <a:solidFill>
          <a:schemeClr val="tx1"/>
        </a:solidFill>
        <a:latin typeface="Poppins" panose="000005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PBC, </a:t>
            </a:r>
            <a:r>
              <a:rPr lang="en-US" sz="1200" b="0" i="1" kern="1200" dirty="0">
                <a:solidFill>
                  <a:schemeClr val="tx1"/>
                </a:solidFill>
                <a:effectLst/>
                <a:latin typeface="Arial" charset="0"/>
                <a:ea typeface="+mn-ea"/>
                <a:cs typeface="+mn-cs"/>
              </a:rPr>
              <a:t>primary biliary cholangitis.</a:t>
            </a:r>
            <a:endParaRPr lang="en-US" i="1" dirty="0"/>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9CF04-E0F8-4858-A4FE-0F88DB493753}"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937280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PBC, </a:t>
            </a:r>
            <a:r>
              <a:rPr lang="en-US" sz="1200" b="0" i="1" kern="1200" dirty="0">
                <a:solidFill>
                  <a:schemeClr val="tx1"/>
                </a:solidFill>
                <a:effectLst/>
                <a:latin typeface="Arial" charset="0"/>
                <a:ea typeface="+mn-ea"/>
                <a:cs typeface="+mn-cs"/>
              </a:rPr>
              <a:t>primary biliary cholangitis.</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13631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UDCA, </a:t>
            </a:r>
            <a:r>
              <a:rPr lang="en-US" b="0" i="1" dirty="0">
                <a:solidFill>
                  <a:srgbClr val="474747"/>
                </a:solidFill>
                <a:effectLst/>
                <a:latin typeface="Roboto" panose="02000000000000000000" pitchFamily="2" charset="0"/>
              </a:rPr>
              <a:t>ursodeoxycholic acid.</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92360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CA" i="1" dirty="0"/>
              <a:t>ALP, alkaline phosphatase; , liver stiffness measurement; UDCA, </a:t>
            </a:r>
            <a:r>
              <a:rPr lang="en-US" sz="1200" b="0" i="1" kern="1200" dirty="0">
                <a:solidFill>
                  <a:schemeClr val="tx1"/>
                </a:solidFill>
                <a:effectLst/>
                <a:latin typeface="Arial" charset="0"/>
                <a:ea typeface="+mn-ea"/>
                <a:cs typeface="+mn-cs"/>
              </a:rPr>
              <a:t>ursodeoxycholic acid; </a:t>
            </a:r>
            <a:r>
              <a:rPr lang="en-CA" i="1" dirty="0"/>
              <a:t>ULN, upper limit of normal.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78765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750B6-FB97-4CC0-2755-CA7C0915C1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BD7C15-B6EA-D3E4-4475-690EA3AD6E4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6762D28-2D3E-288B-A5E5-C9E6D94D0BC6}"/>
              </a:ext>
            </a:extLst>
          </p:cNvPr>
          <p:cNvSpPr>
            <a:spLocks noGrp="1"/>
          </p:cNvSpPr>
          <p:nvPr>
            <p:ph type="body" idx="1"/>
          </p:nvPr>
        </p:nvSpPr>
        <p:spPr/>
        <p:txBody>
          <a:bodyPr/>
          <a:lstStyle/>
          <a:p>
            <a:r>
              <a:rPr lang="en-CA" i="1" dirty="0"/>
              <a:t>ALP, alkaline phosphatase; </a:t>
            </a:r>
            <a:r>
              <a:rPr lang="en-US" i="1" dirty="0"/>
              <a:t>PBC, </a:t>
            </a:r>
            <a:r>
              <a:rPr lang="en-US" sz="1200" b="0" i="1" kern="1200" dirty="0">
                <a:solidFill>
                  <a:schemeClr val="tx1"/>
                </a:solidFill>
                <a:effectLst/>
                <a:latin typeface="Arial" charset="0"/>
                <a:ea typeface="+mn-ea"/>
                <a:cs typeface="+mn-cs"/>
              </a:rPr>
              <a:t>primary biliary cholangitis</a:t>
            </a:r>
            <a:r>
              <a:rPr lang="en-CA" i="1" dirty="0"/>
              <a:t>; UDCA, </a:t>
            </a:r>
            <a:r>
              <a:rPr lang="en-US" sz="1200" b="0" i="1" kern="1200" dirty="0">
                <a:solidFill>
                  <a:schemeClr val="tx1"/>
                </a:solidFill>
                <a:effectLst/>
                <a:latin typeface="Arial" charset="0"/>
                <a:ea typeface="+mn-ea"/>
                <a:cs typeface="+mn-cs"/>
              </a:rPr>
              <a:t>ursodeoxycholic acid; </a:t>
            </a:r>
            <a:r>
              <a:rPr lang="en-CA" i="1" dirty="0"/>
              <a:t>ULN, upper limit of normal.</a:t>
            </a:r>
          </a:p>
        </p:txBody>
      </p:sp>
      <p:sp>
        <p:nvSpPr>
          <p:cNvPr id="4" name="Slide Number Placeholder 3">
            <a:extLst>
              <a:ext uri="{FF2B5EF4-FFF2-40B4-BE49-F238E27FC236}">
                <a16:creationId xmlns:a16="http://schemas.microsoft.com/office/drawing/2014/main" id="{934BDA12-23A7-93BE-8236-9E09EF23D6E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99F6B1-5257-714C-B91B-055949F9B0E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p:txBody>
      </p:sp>
    </p:spTree>
    <p:extLst>
      <p:ext uri="{BB962C8B-B14F-4D97-AF65-F5344CB8AC3E}">
        <p14:creationId xmlns:p14="http://schemas.microsoft.com/office/powerpoint/2010/main" val="1374738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i="1" dirty="0"/>
              <a:t>ALP, alkaline phosphatase; </a:t>
            </a:r>
            <a:r>
              <a:rPr lang="en-US" i="1" dirty="0"/>
              <a:t>PBC, </a:t>
            </a:r>
            <a:r>
              <a:rPr lang="en-US" sz="1200" b="0" i="1" kern="1200" dirty="0">
                <a:solidFill>
                  <a:schemeClr val="tx1"/>
                </a:solidFill>
                <a:effectLst/>
                <a:latin typeface="Arial" charset="0"/>
                <a:ea typeface="+mn-ea"/>
                <a:cs typeface="+mn-cs"/>
              </a:rPr>
              <a:t>primary biliary cholangitis; ULN, upper limit of normal.</a:t>
            </a:r>
            <a:endParaRPr lang="en-US" b="0" i="0" u="none" strike="noStrike" dirty="0">
              <a:solidFill>
                <a:srgbClr val="000000"/>
              </a:solidFill>
              <a:effectLst/>
              <a:latin typeface="Open Sans" panose="020B0606030504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99F6B1-5257-714C-B91B-055949F9B0E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p:txBody>
      </p:sp>
    </p:spTree>
    <p:extLst>
      <p:ext uri="{BB962C8B-B14F-4D97-AF65-F5344CB8AC3E}">
        <p14:creationId xmlns:p14="http://schemas.microsoft.com/office/powerpoint/2010/main" val="447367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BA57F-522E-49A3-334D-14ED93C920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0E5AEF-D845-561D-36B3-70A79C196DF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60B6320-F05F-DAC0-121D-B59510E7147E}"/>
              </a:ext>
            </a:extLst>
          </p:cNvPr>
          <p:cNvSpPr>
            <a:spLocks noGrp="1"/>
          </p:cNvSpPr>
          <p:nvPr>
            <p:ph type="body" idx="1"/>
          </p:nvPr>
        </p:nvSpPr>
        <p:spPr/>
        <p:txBody>
          <a:bodyPr/>
          <a:lstStyle/>
          <a:p>
            <a:r>
              <a:rPr lang="en-US" i="1" dirty="0"/>
              <a:t>ALP, alkaline phosphatase; , liver stiffness measurement; </a:t>
            </a:r>
            <a:r>
              <a:rPr lang="en-US" b="0" i="1" dirty="0">
                <a:solidFill>
                  <a:srgbClr val="1F1F1F"/>
                </a:solidFill>
                <a:effectLst/>
                <a:latin typeface="Google Sans"/>
              </a:rPr>
              <a:t>PBC, primary biliary cholangitis; </a:t>
            </a:r>
            <a:r>
              <a:rPr lang="en-US" i="1" dirty="0"/>
              <a:t>UDCA, ursodeoxycholic acid; ULN, upper limit of normal.</a:t>
            </a:r>
            <a:endParaRPr lang="en-US" dirty="0"/>
          </a:p>
          <a:p>
            <a:endParaRPr lang="en-US" dirty="0"/>
          </a:p>
        </p:txBody>
      </p:sp>
      <p:sp>
        <p:nvSpPr>
          <p:cNvPr id="4" name="Slide Number Placeholder 3">
            <a:extLst>
              <a:ext uri="{FF2B5EF4-FFF2-40B4-BE49-F238E27FC236}">
                <a16:creationId xmlns:a16="http://schemas.microsoft.com/office/drawing/2014/main" id="{A49250AA-E0B9-06C2-62D4-E49991A45793}"/>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72B970-06E1-1F4A-A061-BAB35879F435}"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52289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D9E7F-05ED-96EA-B858-DB1AC14362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676B3A-B139-BB96-5921-3DBB27C419D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FA1C3D3-69DD-5E0F-D804-210C52A56D1A}"/>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FXR, </a:t>
            </a:r>
            <a:r>
              <a:rPr lang="en-US" b="0" i="1" dirty="0">
                <a:solidFill>
                  <a:srgbClr val="474747"/>
                </a:solidFill>
                <a:effectLst/>
                <a:latin typeface="Google Sans"/>
              </a:rPr>
              <a:t>farnesoid X receptor; </a:t>
            </a:r>
            <a:r>
              <a:rPr lang="en-US" i="1" dirty="0"/>
              <a:t>OCA, obeticholic acid; PBC, primary biliary cholangitis; PPAR, peroxisome proliferator-activated receptor; UDCA, ursodeoxycholic acid.</a:t>
            </a:r>
          </a:p>
        </p:txBody>
      </p:sp>
      <p:sp>
        <p:nvSpPr>
          <p:cNvPr id="4" name="Slide Number Placeholder 3">
            <a:extLst>
              <a:ext uri="{FF2B5EF4-FFF2-40B4-BE49-F238E27FC236}">
                <a16:creationId xmlns:a16="http://schemas.microsoft.com/office/drawing/2014/main" id="{C0F17B65-C091-B06B-EE1D-F7C635CE0522}"/>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54966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ALP, alkaline phosphatase; </a:t>
            </a:r>
            <a:r>
              <a:rPr lang="en-US" b="0" i="1" dirty="0">
                <a:solidFill>
                  <a:srgbClr val="1F1F1F"/>
                </a:solidFill>
                <a:effectLst/>
                <a:latin typeface="Google Sans"/>
              </a:rPr>
              <a:t>PBC, primary biliary cholangitis; </a:t>
            </a:r>
            <a:r>
              <a:rPr lang="en-US" i="1" dirty="0"/>
              <a:t>UDCA, ursodeoxycholic acid; ULN, upper limit of normal.</a:t>
            </a:r>
            <a:endParaRPr lang="en-US" dirty="0"/>
          </a:p>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12</a:t>
            </a:fld>
            <a:endParaRPr lang="en-US" dirty="0"/>
          </a:p>
        </p:txBody>
      </p:sp>
    </p:spTree>
    <p:extLst>
      <p:ext uri="{BB962C8B-B14F-4D97-AF65-F5344CB8AC3E}">
        <p14:creationId xmlns:p14="http://schemas.microsoft.com/office/powerpoint/2010/main" val="2800154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ALP, alkaline phosphatase; RCT, randomized controlled trial.</a:t>
            </a:r>
            <a:endParaRPr lang="en-US" dirty="0"/>
          </a:p>
          <a:p>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13</a:t>
            </a:fld>
            <a:endParaRPr lang="en-US" dirty="0"/>
          </a:p>
        </p:txBody>
      </p:sp>
    </p:spTree>
    <p:extLst>
      <p:ext uri="{BB962C8B-B14F-4D97-AF65-F5344CB8AC3E}">
        <p14:creationId xmlns:p14="http://schemas.microsoft.com/office/powerpoint/2010/main" val="1300389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LS, least squares; NRS, numerical rating score; </a:t>
            </a:r>
            <a:r>
              <a:rPr lang="en-US" sz="1200" b="0" i="1" kern="1200" dirty="0">
                <a:solidFill>
                  <a:schemeClr val="tx1"/>
                </a:solidFill>
                <a:effectLst/>
                <a:latin typeface="Poppins" panose="00000500000000000000" pitchFamily="2" charset="0"/>
                <a:ea typeface="+mn-ea"/>
                <a:cs typeface="+mn-cs"/>
              </a:rPr>
              <a:t>PBC-40, primary biliary cirrhosis–40</a:t>
            </a:r>
            <a:r>
              <a:rPr lang="en-US" i="1" dirty="0"/>
              <a:t> questionnaire; WI-NRS, worst itch numerical rating score</a:t>
            </a:r>
            <a:br>
              <a:rPr lang="en-US" i="1" dirty="0"/>
            </a:br>
            <a:endParaRPr lang="en-US" i="1"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14</a:t>
            </a:fld>
            <a:endParaRPr lang="en-US" dirty="0"/>
          </a:p>
        </p:txBody>
      </p:sp>
    </p:spTree>
    <p:extLst>
      <p:ext uri="{BB962C8B-B14F-4D97-AF65-F5344CB8AC3E}">
        <p14:creationId xmlns:p14="http://schemas.microsoft.com/office/powerpoint/2010/main" val="42310715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ALP, alkaline phosphatase; ULN, upper limit of normal.</a:t>
            </a:r>
          </a:p>
        </p:txBody>
      </p:sp>
      <p:sp>
        <p:nvSpPr>
          <p:cNvPr id="4" name="Slide Number Placeholder 3"/>
          <p:cNvSpPr>
            <a:spLocks noGrp="1"/>
          </p:cNvSpPr>
          <p:nvPr>
            <p:ph type="sldNum" sz="quarter" idx="5"/>
          </p:nvPr>
        </p:nvSpPr>
        <p:spPr/>
        <p:txBody>
          <a:bodyPr/>
          <a:lstStyle/>
          <a:p>
            <a:fld id="{F1431BED-6FFC-4F3A-B621-5121965F256D}" type="slidenum">
              <a:rPr lang="en-US" smtClean="0"/>
              <a:t>15</a:t>
            </a:fld>
            <a:endParaRPr lang="en-US" dirty="0"/>
          </a:p>
        </p:txBody>
      </p:sp>
    </p:spTree>
    <p:extLst>
      <p:ext uri="{BB962C8B-B14F-4D97-AF65-F5344CB8AC3E}">
        <p14:creationId xmlns:p14="http://schemas.microsoft.com/office/powerpoint/2010/main" val="21289913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ELF, enhanced liver fibrosis; LSM, liver stiffness measurement.</a:t>
            </a:r>
          </a:p>
        </p:txBody>
      </p:sp>
      <p:sp>
        <p:nvSpPr>
          <p:cNvPr id="4" name="Slide Number Placeholder 3"/>
          <p:cNvSpPr>
            <a:spLocks noGrp="1"/>
          </p:cNvSpPr>
          <p:nvPr>
            <p:ph type="sldNum" sz="quarter" idx="5"/>
          </p:nvPr>
        </p:nvSpPr>
        <p:spPr/>
        <p:txBody>
          <a:bodyPr/>
          <a:lstStyle/>
          <a:p>
            <a:fld id="{F1431BED-6FFC-4F3A-B621-5121965F256D}" type="slidenum">
              <a:rPr lang="en-US" smtClean="0"/>
              <a:t>16</a:t>
            </a:fld>
            <a:endParaRPr lang="en-US" dirty="0"/>
          </a:p>
        </p:txBody>
      </p:sp>
    </p:spTree>
    <p:extLst>
      <p:ext uri="{BB962C8B-B14F-4D97-AF65-F5344CB8AC3E}">
        <p14:creationId xmlns:p14="http://schemas.microsoft.com/office/powerpoint/2010/main" val="30997516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E4442-5F1E-5FDD-7B39-107E3D00A1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01AA3-070D-F00A-3448-55D568B3594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861606D-1435-232C-213D-80C96BAD4D70}"/>
              </a:ext>
            </a:extLst>
          </p:cNvPr>
          <p:cNvSpPr>
            <a:spLocks noGrp="1"/>
          </p:cNvSpPr>
          <p:nvPr>
            <p:ph type="body" idx="1"/>
          </p:nvPr>
        </p:nvSpPr>
        <p:spPr/>
        <p:txBody>
          <a:bodyPr/>
          <a:lstStyle/>
          <a:p>
            <a:pPr>
              <a:spcBef>
                <a:spcPts val="600"/>
              </a:spcBef>
            </a:pPr>
            <a:r>
              <a:rPr lang="en-US" sz="1200" i="1" dirty="0"/>
              <a:t>AESI, adverse event of serious interest; TEAE, treatment-emergent adverse event.</a:t>
            </a:r>
          </a:p>
          <a:p>
            <a:pPr>
              <a:spcBef>
                <a:spcPts val="600"/>
              </a:spcBef>
            </a:pPr>
            <a:endParaRPr lang="en-US" sz="1200" i="1" dirty="0"/>
          </a:p>
          <a:p>
            <a:endParaRPr lang="en-US" i="1" dirty="0"/>
          </a:p>
        </p:txBody>
      </p:sp>
      <p:sp>
        <p:nvSpPr>
          <p:cNvPr id="4" name="Slide Number Placeholder 3">
            <a:extLst>
              <a:ext uri="{FF2B5EF4-FFF2-40B4-BE49-F238E27FC236}">
                <a16:creationId xmlns:a16="http://schemas.microsoft.com/office/drawing/2014/main" id="{80ECD636-6CE0-680B-9960-B44332132D5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7512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ALP, alkaline phosphatase; ULN, upper limit of normal.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24430E-70DA-E046-A064-E0CE15A3397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endParaRPr>
          </a:p>
        </p:txBody>
      </p:sp>
    </p:spTree>
    <p:extLst>
      <p:ext uri="{BB962C8B-B14F-4D97-AF65-F5344CB8AC3E}">
        <p14:creationId xmlns:p14="http://schemas.microsoft.com/office/powerpoint/2010/main" val="6988206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ALP, alkaline phosphatase; , liver stiffness measurement; ULN, upper limit of normal.</a:t>
            </a:r>
          </a:p>
        </p:txBody>
      </p:sp>
      <p:sp>
        <p:nvSpPr>
          <p:cNvPr id="4" name="Slide Number Placeholder 3"/>
          <p:cNvSpPr>
            <a:spLocks noGrp="1"/>
          </p:cNvSpPr>
          <p:nvPr>
            <p:ph type="sldNum" sz="quarter" idx="5"/>
          </p:nvPr>
        </p:nvSpPr>
        <p:spPr/>
        <p:txBody>
          <a:bodyPr/>
          <a:lstStyle/>
          <a:p>
            <a:fld id="{EC24430E-70DA-E046-A064-E0CE15A3397D}" type="slidenum">
              <a:rPr lang="en-US" smtClean="0"/>
              <a:t>19</a:t>
            </a:fld>
            <a:endParaRPr lang="en-US" dirty="0"/>
          </a:p>
        </p:txBody>
      </p:sp>
    </p:spTree>
    <p:extLst>
      <p:ext uri="{BB962C8B-B14F-4D97-AF65-F5344CB8AC3E}">
        <p14:creationId xmlns:p14="http://schemas.microsoft.com/office/powerpoint/2010/main" val="32673117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AE, adverse event; SAE, serious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740158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OCA, obeticholic acid.</a:t>
            </a:r>
            <a:endParaRPr lang="en-US" dirty="0"/>
          </a:p>
        </p:txBody>
      </p:sp>
      <p:sp>
        <p:nvSpPr>
          <p:cNvPr id="4" name="Slide Number Placeholder 3"/>
          <p:cNvSpPr>
            <a:spLocks noGrp="1"/>
          </p:cNvSpPr>
          <p:nvPr>
            <p:ph type="sldNum" sz="quarter" idx="5"/>
          </p:nvPr>
        </p:nvSpPr>
        <p:spPr/>
        <p:txBody>
          <a:bodyPr/>
          <a:lstStyle/>
          <a:p>
            <a:fld id="{F239CF04-E0F8-4858-A4FE-0F88DB493753}" type="slidenum">
              <a:rPr lang="en-US" smtClean="0"/>
              <a:pPr/>
              <a:t>21</a:t>
            </a:fld>
            <a:endParaRPr lang="en-US" dirty="0"/>
          </a:p>
        </p:txBody>
      </p:sp>
    </p:spTree>
    <p:extLst>
      <p:ext uri="{BB962C8B-B14F-4D97-AF65-F5344CB8AC3E}">
        <p14:creationId xmlns:p14="http://schemas.microsoft.com/office/powerpoint/2010/main" val="37446986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PBC, primary biliary cholangitis; PPAR, peroxisome proliferator-activated receptor.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677403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E7726-27E0-0450-EAD6-C6E577C2EF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735A8F-AAB8-B783-ABAA-FFD9F82B889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88B48C1-DCCF-D995-E16F-502AF1367C05}"/>
              </a:ext>
            </a:extLst>
          </p:cNvPr>
          <p:cNvSpPr>
            <a:spLocks noGrp="1"/>
          </p:cNvSpPr>
          <p:nvPr>
            <p:ph type="body" idx="1"/>
          </p:nvPr>
        </p:nvSpPr>
        <p:spPr/>
        <p:txBody>
          <a:bodyPr/>
          <a:lstStyle/>
          <a:p>
            <a:r>
              <a:rPr lang="en-US" i="1" dirty="0"/>
              <a:t>HMG-CoA, </a:t>
            </a:r>
            <a:r>
              <a:rPr lang="en-US" sz="1200" b="0" i="1" kern="1200" dirty="0">
                <a:solidFill>
                  <a:schemeClr val="tx1"/>
                </a:solidFill>
                <a:effectLst/>
                <a:latin typeface="Poppins" panose="00000500000000000000" pitchFamily="2" charset="0"/>
                <a:ea typeface="+mn-ea"/>
                <a:cs typeface="+mn-cs"/>
              </a:rPr>
              <a:t>3-hydroxy-3-methylglutaryl coenzyme A; </a:t>
            </a:r>
            <a:r>
              <a:rPr lang="en-US" i="1" dirty="0"/>
              <a:t>PBC, primary biliary cholangitis; PPAR, peroxisome proliferator-activated receptor.</a:t>
            </a:r>
          </a:p>
        </p:txBody>
      </p:sp>
      <p:sp>
        <p:nvSpPr>
          <p:cNvPr id="4" name="Slide Number Placeholder 3">
            <a:extLst>
              <a:ext uri="{FF2B5EF4-FFF2-40B4-BE49-F238E27FC236}">
                <a16:creationId xmlns:a16="http://schemas.microsoft.com/office/drawing/2014/main" id="{D0BD011C-FA02-EF77-A7C6-D1E75372B5EA}"/>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343528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3AB8E-03DA-46C0-F1E7-F5588EB49E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D78C9D-1A1B-973C-DD52-5554274AFD3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0DEF51B-0BCF-F924-C5ED-1EFDB6511D10}"/>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FXR, </a:t>
            </a:r>
            <a:r>
              <a:rPr lang="en-US" b="0" i="1" dirty="0">
                <a:solidFill>
                  <a:srgbClr val="474747"/>
                </a:solidFill>
                <a:effectLst/>
                <a:latin typeface="Google Sans"/>
              </a:rPr>
              <a:t>farnesoid X receptor; </a:t>
            </a:r>
            <a:r>
              <a:rPr lang="en-US" i="1" dirty="0"/>
              <a:t>OCA, obeticholic acid; PBC, primary biliary cholangitis; PPAR, peroxisome proliferator-activated receptor; UDCA, ursodeoxycholic acid.</a:t>
            </a:r>
          </a:p>
          <a:p>
            <a:endParaRPr lang="en-US" dirty="0"/>
          </a:p>
        </p:txBody>
      </p:sp>
      <p:sp>
        <p:nvSpPr>
          <p:cNvPr id="4" name="Slide Number Placeholder 3">
            <a:extLst>
              <a:ext uri="{FF2B5EF4-FFF2-40B4-BE49-F238E27FC236}">
                <a16:creationId xmlns:a16="http://schemas.microsoft.com/office/drawing/2014/main" id="{A5C03109-23C4-4A3E-7341-3C447118E6BF}"/>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807981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FD049-0E17-7F0A-B269-EF7D4BDC82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3966C5-BED3-3909-8153-545042911DD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829C3CF-E8F4-BEFA-5BD3-7F913C615003}"/>
              </a:ext>
            </a:extLst>
          </p:cNvPr>
          <p:cNvSpPr>
            <a:spLocks noGrp="1"/>
          </p:cNvSpPr>
          <p:nvPr>
            <p:ph type="body" idx="1"/>
          </p:nvPr>
        </p:nvSpPr>
        <p:spPr/>
        <p:txBody>
          <a:bodyPr/>
          <a:lstStyle/>
          <a:p>
            <a:r>
              <a:rPr lang="en-US" i="1" dirty="0"/>
              <a:t>ALP, alkaline phosphatase; NRS, numerical rating score; OLEs, open-label extensions; PPAR, peroxisome proliferator-activated receptor.</a:t>
            </a:r>
          </a:p>
        </p:txBody>
      </p:sp>
      <p:sp>
        <p:nvSpPr>
          <p:cNvPr id="4" name="Slide Number Placeholder 3">
            <a:extLst>
              <a:ext uri="{FF2B5EF4-FFF2-40B4-BE49-F238E27FC236}">
                <a16:creationId xmlns:a16="http://schemas.microsoft.com/office/drawing/2014/main" id="{CEB22C2B-2FAC-D733-784B-88243605C9EF}"/>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251018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26</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sv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svg"/><Relationship Id="rId1" Type="http://schemas.openxmlformats.org/officeDocument/2006/relationships/slideMaster" Target="../slideMasters/slideMaster5.xml"/><Relationship Id="rId4" Type="http://schemas.openxmlformats.org/officeDocument/2006/relationships/hyperlink" Target="https://www.clinicaloptions.com/" TargetMode="Externa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3600" b="1" i="0">
                <a:solidFill>
                  <a:schemeClr val="bg2"/>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83972656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sz="3600" b="1" i="0">
                <a:solidFill>
                  <a:schemeClr val="bg2"/>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16141687"/>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itchFamily="2" charset="77"/>
                <a:cs typeface="Poppins" pitchFamily="2" charset="77"/>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313471873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318241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793395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217949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3104736360"/>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60701655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3121354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417570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6E8523BF-A414-E403-53C0-CA6B3C2867C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23942776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659511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3600" b="1" i="0">
                <a:solidFill>
                  <a:schemeClr val="bg2"/>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50F381EF-AF1B-8B53-5793-219C33F1B17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512008772"/>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408347916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lnSpc>
                <a:spcPct val="100000"/>
              </a:lnSpc>
              <a:spcBef>
                <a:spcPts val="500"/>
              </a:spcBef>
              <a:defRPr/>
            </a:lvl1pPr>
            <a:lvl2pPr>
              <a:spcBef>
                <a:spcPts val="1600"/>
              </a:spcBef>
              <a:defRPr/>
            </a:lvl2pPr>
            <a:lvl3pPr>
              <a:lnSpc>
                <a:spcPct val="100000"/>
              </a:lnSpc>
              <a:spcBef>
                <a:spcPts val="500"/>
              </a:spcBef>
              <a:defRPr/>
            </a:lvl3pPr>
            <a:lvl4pPr>
              <a:lnSpc>
                <a:spcPct val="100000"/>
              </a:lnSpc>
              <a:spcBef>
                <a:spcPts val="500"/>
              </a:spcBef>
              <a:defRPr/>
            </a:lvl4pPr>
            <a:lvl5pPr>
              <a:lnSpc>
                <a:spcPct val="100000"/>
              </a:lnSpc>
              <a:spcBef>
                <a:spcPts val="500"/>
              </a:spcBef>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2047851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2" name="Content Placeholder 25">
            <a:extLst>
              <a:ext uri="{FF2B5EF4-FFF2-40B4-BE49-F238E27FC236}">
                <a16:creationId xmlns:a16="http://schemas.microsoft.com/office/drawing/2014/main" id="{F8E436E3-038C-AF2E-BE35-C405BFE3FB87}"/>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7725589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1006"/>
            <a:ext cx="11740260" cy="502445"/>
          </a:xfrm>
        </p:spPr>
        <p:txBody>
          <a:bodyPr/>
          <a:lstStyle>
            <a:lvl1pPr>
              <a:tabLst>
                <a:tab pos="460375" algn="l"/>
              </a:tabLst>
              <a:defRPr sz="3200" b="1" i="0" spc="0">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5">
            <a:extLst>
              <a:ext uri="{FF2B5EF4-FFF2-40B4-BE49-F238E27FC236}">
                <a16:creationId xmlns:a16="http://schemas.microsoft.com/office/drawing/2014/main" id="{C56AF1C9-49A6-853A-7443-7A23D66B760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06528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3054660"/>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6362126"/>
      </p:ext>
    </p:extLst>
  </p:cSld>
  <p:clrMapOvr>
    <a:masterClrMapping/>
  </p:clrMapOvr>
  <p:extLst>
    <p:ext uri="{DCECCB84-F9BA-43D5-87BE-67443E8EF086}">
      <p15:sldGuideLst xmlns:p15="http://schemas.microsoft.com/office/powerpoint/2012/main">
        <p15:guide id="1" pos="312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103741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9491841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5" name="Graphic 4">
            <a:extLst>
              <a:ext uri="{FF2B5EF4-FFF2-40B4-BE49-F238E27FC236}">
                <a16:creationId xmlns:a16="http://schemas.microsoft.com/office/drawing/2014/main" id="{20F97B2B-B576-B656-D5D4-92DE0CDAFC1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18280727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17806249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1006"/>
            <a:ext cx="10115420" cy="502445"/>
          </a:xfrm>
          <a:prstGeom prst="rect">
            <a:avLst/>
          </a:prstGeom>
        </p:spPr>
        <p:txBody>
          <a:bodyPr vert="horz" wrap="square" lIns="0" tIns="0" rIns="0" bIns="0" rtlCol="0" anchor="ctr" anchorCtr="0">
            <a:spAutoFit/>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Tree>
    <p:extLst>
      <p:ext uri="{BB962C8B-B14F-4D97-AF65-F5344CB8AC3E}">
        <p14:creationId xmlns:p14="http://schemas.microsoft.com/office/powerpoint/2010/main" val="1209180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a:t>Click to edit Master text styles</a:t>
            </a:r>
          </a:p>
          <a:p>
            <a:pPr lvl="0">
              <a:lnSpc>
                <a:spcPct val="110000"/>
              </a:lnSpc>
              <a:spcBef>
                <a:spcPts val="0"/>
              </a:spcBef>
            </a:pPr>
            <a:r>
              <a:rPr lang="en-US"/>
              <a:t>Second level</a:t>
            </a:r>
          </a:p>
          <a:p>
            <a:pPr lvl="0">
              <a:lnSpc>
                <a:spcPct val="110000"/>
              </a:lnSpc>
              <a:spcBef>
                <a:spcPts val="0"/>
              </a:spcBef>
            </a:pPr>
            <a:r>
              <a:rPr lang="en-US"/>
              <a:t>Third level</a:t>
            </a:r>
          </a:p>
          <a:p>
            <a:pPr lvl="0">
              <a:lnSpc>
                <a:spcPct val="110000"/>
              </a:lnSpc>
              <a:spcBef>
                <a:spcPts val="0"/>
              </a:spcBef>
            </a:pPr>
            <a:r>
              <a:rPr lang="en-US"/>
              <a:t>Fourth level</a:t>
            </a:r>
          </a:p>
          <a:p>
            <a:pPr lvl="0">
              <a:lnSpc>
                <a:spcPct val="110000"/>
              </a:lnSpc>
              <a:spcBef>
                <a:spcPts val="0"/>
              </a:spcBef>
            </a:pPr>
            <a:r>
              <a:rPr lang="en-US"/>
              <a:t>Fifth level</a:t>
            </a:r>
          </a:p>
        </p:txBody>
      </p:sp>
    </p:spTree>
    <p:extLst>
      <p:ext uri="{BB962C8B-B14F-4D97-AF65-F5344CB8AC3E}">
        <p14:creationId xmlns:p14="http://schemas.microsoft.com/office/powerpoint/2010/main" val="988466630"/>
      </p:ext>
    </p:extLst>
  </p:cSld>
  <p:clrMapOvr>
    <a:masterClrMapping/>
  </p:clrMapOvr>
  <p:extLst>
    <p:ext uri="{DCECCB84-F9BA-43D5-87BE-67443E8EF086}">
      <p15:sldGuideLst xmlns:p15="http://schemas.microsoft.com/office/powerpoint/2012/main">
        <p15:guide id="1" pos="336"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1006"/>
            <a:ext cx="10115420" cy="502445"/>
          </a:xfrm>
          <a:prstGeom prst="rect">
            <a:avLst/>
          </a:prstGeom>
        </p:spPr>
        <p:txBody>
          <a:bodyPr vert="horz" wrap="square" lIns="0" tIns="0" rIns="0" bIns="0" rtlCol="0" anchor="ctr" anchorCtr="0">
            <a:spAutoFit/>
          </a:bodyPr>
          <a:lstStyle>
            <a:lvl1pPr>
              <a:defRPr lang="en-US" sz="3200" b="1" i="0" kern="1200" spc="0" baseline="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Tree>
    <p:extLst>
      <p:ext uri="{BB962C8B-B14F-4D97-AF65-F5344CB8AC3E}">
        <p14:creationId xmlns:p14="http://schemas.microsoft.com/office/powerpoint/2010/main" val="42028574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400" b="0" i="0" spc="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Tree>
    <p:extLst>
      <p:ext uri="{BB962C8B-B14F-4D97-AF65-F5344CB8AC3E}">
        <p14:creationId xmlns:p14="http://schemas.microsoft.com/office/powerpoint/2010/main" val="1132474189"/>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1006"/>
            <a:ext cx="10203103"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Tree>
    <p:extLst>
      <p:ext uri="{BB962C8B-B14F-4D97-AF65-F5344CB8AC3E}">
        <p14:creationId xmlns:p14="http://schemas.microsoft.com/office/powerpoint/2010/main" val="31812385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35559470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1060222"/>
            <a:ext cx="2942886" cy="104413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defTabSz="914400" rtl="0" eaLnBrk="1" latinLnBrk="0" hangingPunct="1">
              <a:lnSpc>
                <a:spcPct val="110000"/>
              </a:lnSpc>
              <a:spcBef>
                <a:spcPts val="0"/>
              </a:spcBef>
              <a:buNone/>
              <a:tabLst>
                <a:tab pos="460375" algn="l"/>
              </a:tabLst>
            </a:pPr>
            <a:r>
              <a:rPr lang="en-US" sz="3200" b="1" i="0" kern="1200" spc="0" baseline="0" dirty="0">
                <a:solidFill>
                  <a:schemeClr val="tx1"/>
                </a:solidFill>
                <a:latin typeface="Times New Roman" panose="02020603050405020304" pitchFamily="18" charset="0"/>
                <a:ea typeface="+mj-ea"/>
                <a:cs typeface="Times New Roman" panose="02020603050405020304" pitchFamily="18" charset="0"/>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373594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6353438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Placeholder 1">
            <a:extLst>
              <a:ext uri="{FF2B5EF4-FFF2-40B4-BE49-F238E27FC236}">
                <a16:creationId xmlns:a16="http://schemas.microsoft.com/office/drawing/2014/main" id="{4C5D43BA-AF1C-5B4B-6951-06CDCA9DD6D5}"/>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9" name="Content Placeholder 8">
            <a:extLst>
              <a:ext uri="{FF2B5EF4-FFF2-40B4-BE49-F238E27FC236}">
                <a16:creationId xmlns:a16="http://schemas.microsoft.com/office/drawing/2014/main" id="{13491C99-DEC7-7876-F604-2311CD88C3C8}"/>
              </a:ext>
            </a:extLst>
          </p:cNvPr>
          <p:cNvSpPr>
            <a:spLocks noGrp="1"/>
          </p:cNvSpPr>
          <p:nvPr>
            <p:ph sz="quarter" idx="13"/>
          </p:nvPr>
        </p:nvSpPr>
        <p:spPr>
          <a:xfrm>
            <a:off x="231775" y="1333500"/>
            <a:ext cx="10113963" cy="4762500"/>
          </a:xfrm>
          <a:prstGeom prst="rect">
            <a:avLst/>
          </a:prstGeom>
        </p:spPr>
        <p:txBody>
          <a:bodyPr lIns="0" tIns="0" rIns="0" bIns="0"/>
          <a:lstStyle>
            <a:lvl1pPr marL="342900" indent="-342900">
              <a:lnSpc>
                <a:spcPct val="100000"/>
              </a:lnSpc>
              <a:spcBef>
                <a:spcPts val="1000"/>
              </a:spcBef>
              <a:spcAft>
                <a:spcPts val="700"/>
              </a:spcAft>
              <a:buSzPct val="75000"/>
              <a:buFontTx/>
              <a:buNone/>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Tree>
    <p:extLst>
      <p:ext uri="{BB962C8B-B14F-4D97-AF65-F5344CB8AC3E}">
        <p14:creationId xmlns:p14="http://schemas.microsoft.com/office/powerpoint/2010/main" val="29598963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Placeholder 1">
            <a:extLst>
              <a:ext uri="{FF2B5EF4-FFF2-40B4-BE49-F238E27FC236}">
                <a16:creationId xmlns:a16="http://schemas.microsoft.com/office/drawing/2014/main" id="{133D32C3-75B0-EAC7-B4E8-1D21CAB34C54}"/>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9" name="Text Placeholder 9">
            <a:extLst>
              <a:ext uri="{FF2B5EF4-FFF2-40B4-BE49-F238E27FC236}">
                <a16:creationId xmlns:a16="http://schemas.microsoft.com/office/drawing/2014/main" id="{86FAA644-0730-3BBA-485C-28C2E566CF38}"/>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a:t>Polling Question</a:t>
            </a:r>
          </a:p>
        </p:txBody>
      </p:sp>
      <p:sp>
        <p:nvSpPr>
          <p:cNvPr id="12" name="Content Placeholder 11">
            <a:extLst>
              <a:ext uri="{FF2B5EF4-FFF2-40B4-BE49-F238E27FC236}">
                <a16:creationId xmlns:a16="http://schemas.microsoft.com/office/drawing/2014/main" id="{D5320AC5-ED35-2EEB-F3D9-504502AAA16C}"/>
              </a:ext>
            </a:extLst>
          </p:cNvPr>
          <p:cNvSpPr>
            <a:spLocks noGrp="1"/>
          </p:cNvSpPr>
          <p:nvPr>
            <p:ph sz="quarter" idx="14"/>
          </p:nvPr>
        </p:nvSpPr>
        <p:spPr>
          <a:xfrm>
            <a:off x="231775" y="1333500"/>
            <a:ext cx="10113963" cy="4762500"/>
          </a:xfrm>
          <a:prstGeom prst="rect">
            <a:avLst/>
          </a:prstGeom>
        </p:spPr>
        <p:txBody>
          <a:bodyPr lIns="0" tIns="0" rIns="0" b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a:extLst>
                    <a:ext uri="{96DAC541-7B7A-43D3-8B79-37D633B846F1}">
                      <asvg:svgBlip xmlns:asvg="http://schemas.microsoft.com/office/drawing/2016/SVG/main" r:embed="rId2"/>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a:p>
            <a:pPr lvl="4"/>
            <a:endParaRPr lang="en-US"/>
          </a:p>
        </p:txBody>
      </p:sp>
    </p:spTree>
    <p:extLst>
      <p:ext uri="{BB962C8B-B14F-4D97-AF65-F5344CB8AC3E}">
        <p14:creationId xmlns:p14="http://schemas.microsoft.com/office/powerpoint/2010/main" val="8523504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8410898" cy="492944"/>
          </a:xfrm>
          <a:prstGeom prst="rect">
            <a:avLst/>
          </a:prstGeom>
        </p:spPr>
        <p:txBody>
          <a:bodyPr/>
          <a:lstStyle>
            <a:lvl1pPr>
              <a:tabLst>
                <a:tab pos="460375" algn="l"/>
              </a:tabLst>
              <a:defRPr b="1" i="0">
                <a:latin typeface="Newsreader ExtraBold" panose="02000000000000000000" pitchFamily="2" charset="77"/>
                <a:cs typeface="Poppins" pitchFamily="2" charset="77"/>
              </a:defRPr>
            </a:lvl1pPr>
          </a:lstStyle>
          <a:p>
            <a:r>
              <a:rPr lang="en-US"/>
              <a:t>Click to edit Master title style</a:t>
            </a:r>
          </a:p>
        </p:txBody>
      </p:sp>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31720654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12080569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2893262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1199269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8406558" y="2722283"/>
              <a:ext cx="1511051" cy="6035264"/>
            </a:xfrm>
            <a:prstGeom prst="rect">
              <a:avLst/>
            </a:prstGeom>
          </p:spPr>
        </p:pic>
      </p:grpSp>
      <p:pic>
        <p:nvPicPr>
          <p:cNvPr id="2" name="Graphic 1">
            <a:extLst>
              <a:ext uri="{FF2B5EF4-FFF2-40B4-BE49-F238E27FC236}">
                <a16:creationId xmlns:a16="http://schemas.microsoft.com/office/drawing/2014/main" id="{E3959AFC-74BC-00E6-61A9-1D9831947F4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15317151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406558" y="2722283"/>
              <a:ext cx="1511051" cy="6035264"/>
            </a:xfrm>
            <a:prstGeom prst="rect">
              <a:avLst/>
            </a:prstGeom>
          </p:spPr>
        </p:pic>
      </p:grpSp>
      <p:sp>
        <p:nvSpPr>
          <p:cNvPr id="2" name="Rectangle 2">
            <a:extLst>
              <a:ext uri="{FF2B5EF4-FFF2-40B4-BE49-F238E27FC236}">
                <a16:creationId xmlns:a16="http://schemas.microsoft.com/office/drawing/2014/main" id="{C35A40FE-7BD2-8932-8394-0417F693E07A}"/>
              </a:ext>
            </a:extLst>
          </p:cNvPr>
          <p:cNvSpPr>
            <a:spLocks noGrp="1" noChangeArrowheads="1"/>
          </p:cNvSpPr>
          <p:nvPr>
            <p:ph idx="1"/>
          </p:nvPr>
        </p:nvSpPr>
        <p:spPr>
          <a:xfrm>
            <a:off x="231078" y="2262386"/>
            <a:ext cx="11740260" cy="759182"/>
          </a:xfrm>
        </p:spPr>
        <p:txBody>
          <a:bodyPr/>
          <a:lstStyle/>
          <a:p>
            <a:pPr algn="l"/>
            <a:r>
              <a:rPr lang="en-US" sz="1800"/>
              <a:t>Capsule Summaries of all the key data</a:t>
            </a:r>
          </a:p>
          <a:p>
            <a:pPr algn="l"/>
            <a:r>
              <a:rPr lang="en-US" sz="1800"/>
              <a:t>Additional CME/CE-certified </a:t>
            </a:r>
            <a:r>
              <a:rPr lang="en-US" sz="1800" err="1"/>
              <a:t>slideset</a:t>
            </a:r>
            <a:r>
              <a:rPr lang="en-US" sz="1800"/>
              <a:t> on XXXX with expert faculty commentary on all the key studies in:</a:t>
            </a:r>
          </a:p>
        </p:txBody>
      </p:sp>
      <p:sp>
        <p:nvSpPr>
          <p:cNvPr id="3" name="Rectangle 10">
            <a:extLst>
              <a:ext uri="{FF2B5EF4-FFF2-40B4-BE49-F238E27FC236}">
                <a16:creationId xmlns:a16="http://schemas.microsoft.com/office/drawing/2014/main" id="{45D4E959-88CF-C7EF-BD65-42F9F36F36AD}"/>
              </a:ext>
            </a:extLst>
          </p:cNvPr>
          <p:cNvSpPr>
            <a:spLocks noGrp="1" noChangeArrowheads="1"/>
          </p:cNvSpPr>
          <p:nvPr>
            <p:ph type="title" hasCustomPrompt="1"/>
          </p:nvPr>
        </p:nvSpPr>
        <p:spPr>
          <a:xfrm>
            <a:off x="231078" y="1466155"/>
            <a:ext cx="11740260" cy="492944"/>
          </a:xfrm>
        </p:spPr>
        <p:txBody>
          <a:bodyPr/>
          <a:lstStyle>
            <a:lvl1pPr>
              <a:defRPr>
                <a:latin typeface="Poppins" panose="00000500000000000000" pitchFamily="2" charset="0"/>
                <a:cs typeface="Poppins" panose="00000500000000000000" pitchFamily="2" charset="0"/>
              </a:defRPr>
            </a:lvl1pPr>
          </a:lstStyle>
          <a:p>
            <a:r>
              <a:rPr lang="en-US" altLang="en-US"/>
              <a:t>Go Online for More Coverage of XXXXXXXXXXXX!</a:t>
            </a:r>
          </a:p>
        </p:txBody>
      </p:sp>
      <p:sp>
        <p:nvSpPr>
          <p:cNvPr id="4" name="Content Placeholder 4">
            <a:extLst>
              <a:ext uri="{FF2B5EF4-FFF2-40B4-BE49-F238E27FC236}">
                <a16:creationId xmlns:a16="http://schemas.microsoft.com/office/drawing/2014/main" id="{A6C1CC11-0DB7-6045-8188-B18AD2B5AA2F}"/>
              </a:ext>
            </a:extLst>
          </p:cNvPr>
          <p:cNvSpPr>
            <a:spLocks noGrp="1"/>
          </p:cNvSpPr>
          <p:nvPr>
            <p:ph idx="13" hasCustomPrompt="1"/>
          </p:nvPr>
        </p:nvSpPr>
        <p:spPr>
          <a:xfrm>
            <a:off x="231078" y="4592477"/>
            <a:ext cx="11740260" cy="369332"/>
          </a:xfrm>
        </p:spPr>
        <p:txBody>
          <a:bodyPr/>
          <a:lstStyle>
            <a:lvl1pPr algn="ctr">
              <a:defRPr b="1"/>
            </a:lvl1pPr>
          </a:lstStyle>
          <a:p>
            <a:r>
              <a:rPr lang="en-US">
                <a:hlinkClick r:id="rId4"/>
              </a:rPr>
              <a:t>deceraclinical.com/education</a:t>
            </a:r>
            <a:endParaRPr lang="en-US"/>
          </a:p>
        </p:txBody>
      </p:sp>
      <p:sp>
        <p:nvSpPr>
          <p:cNvPr id="5" name="Rectangle 2">
            <a:extLst>
              <a:ext uri="{FF2B5EF4-FFF2-40B4-BE49-F238E27FC236}">
                <a16:creationId xmlns:a16="http://schemas.microsoft.com/office/drawing/2014/main" id="{C2C58E55-8DDC-AE5E-2813-602E00E85F2B}"/>
              </a:ext>
            </a:extLst>
          </p:cNvPr>
          <p:cNvSpPr txBox="1">
            <a:spLocks noChangeArrowheads="1"/>
          </p:cNvSpPr>
          <p:nvPr userDrawn="1"/>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Breast cancer</a:t>
            </a:r>
          </a:p>
          <a:p>
            <a:pPr marL="285750" indent="-285750" algn="l">
              <a:buFont typeface="Arial" panose="020B0604020202020204" pitchFamily="34" charset="0"/>
              <a:buChar char="•"/>
            </a:pPr>
            <a:r>
              <a:rPr lang="en-US" sz="1800" dirty="0"/>
              <a:t>Leukemias and myelodysplastic syndromes</a:t>
            </a:r>
          </a:p>
          <a:p>
            <a:pPr marL="285750" indent="-285750" algn="l">
              <a:buFont typeface="Arial" panose="020B0604020202020204" pitchFamily="34" charset="0"/>
              <a:buChar char="•"/>
            </a:pPr>
            <a:r>
              <a:rPr lang="en-US" sz="1800" dirty="0"/>
              <a:t>Lymphomas</a:t>
            </a:r>
          </a:p>
        </p:txBody>
      </p:sp>
      <p:sp>
        <p:nvSpPr>
          <p:cNvPr id="8" name="Rectangle 2">
            <a:extLst>
              <a:ext uri="{FF2B5EF4-FFF2-40B4-BE49-F238E27FC236}">
                <a16:creationId xmlns:a16="http://schemas.microsoft.com/office/drawing/2014/main" id="{8838021D-777F-7526-78E1-08FC3A7AF010}"/>
              </a:ext>
            </a:extLst>
          </p:cNvPr>
          <p:cNvSpPr txBox="1">
            <a:spLocks noChangeArrowheads="1"/>
          </p:cNvSpPr>
          <p:nvPr userDrawn="1"/>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Lung cancer</a:t>
            </a:r>
          </a:p>
          <a:p>
            <a:pPr marL="285750" indent="-285750" algn="l">
              <a:buFont typeface="Arial" panose="020B0604020202020204" pitchFamily="34" charset="0"/>
              <a:buChar char="•"/>
            </a:pPr>
            <a:r>
              <a:rPr lang="en-US" sz="1800" dirty="0"/>
              <a:t>Multiple myeloma</a:t>
            </a:r>
          </a:p>
        </p:txBody>
      </p:sp>
    </p:spTree>
    <p:extLst>
      <p:ext uri="{BB962C8B-B14F-4D97-AF65-F5344CB8AC3E}">
        <p14:creationId xmlns:p14="http://schemas.microsoft.com/office/powerpoint/2010/main" val="18593501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18297469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Let’s Vote!</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buFont typeface="Arial" panose="020B0604020202020204" pitchFamily="34" charset="0"/>
              <a:buChar char="•"/>
              <a:defRPr lang="en-US" sz="2000" smtClean="0">
                <a:solidFill>
                  <a:schemeClr val="tx1"/>
                </a:solidFill>
                <a:latin typeface="+mn-lt"/>
                <a:cs typeface="+mn-cs"/>
              </a:defRPr>
            </a:lvl3pPr>
            <a:lvl4pPr>
              <a:buFont typeface="Calibri" panose="020F0502020204030204" pitchFamily="34" charset="0"/>
              <a:buChar char="─"/>
              <a:defRPr lang="en-US" sz="2000" smtClean="0">
                <a:solidFill>
                  <a:schemeClr val="tx1"/>
                </a:solidFill>
                <a:latin typeface="+mn-lt"/>
                <a:cs typeface="+mn-cs"/>
              </a:defRPr>
            </a:lvl4pPr>
            <a:lvl5pPr>
              <a:buFont typeface="Arial" panose="020B0604020202020204" pitchFamily="34" charset="0"/>
              <a:buChar char="•"/>
              <a:defRPr lang="en-US" sz="2000">
                <a:solidFill>
                  <a:schemeClr val="tx1"/>
                </a:solidFill>
                <a:latin typeface="+mn-lt"/>
                <a:cs typeface="+mn-cs"/>
              </a:defRPr>
            </a:lvl5pPr>
          </a:lstStyle>
          <a:p>
            <a:pPr lvl="0"/>
            <a:r>
              <a:rPr lang="en-US" dirty="0"/>
              <a:t>Click to edit Master text styles</a:t>
            </a:r>
          </a:p>
          <a:p>
            <a:pPr lvl="2"/>
            <a:r>
              <a:rPr lang="en-US" dirty="0"/>
              <a:t>Second level</a:t>
            </a:r>
          </a:p>
          <a:p>
            <a:pPr lvl="3"/>
            <a:r>
              <a:rPr lang="en-US" dirty="0"/>
              <a:t>Third level</a:t>
            </a:r>
          </a:p>
          <a:p>
            <a:pPr lvl="4"/>
            <a:r>
              <a:rPr lang="en-US" dirty="0"/>
              <a:t>Fourth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173351860"/>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2" name="Content Placeholder 7">
            <a:extLst>
              <a:ext uri="{FF2B5EF4-FFF2-40B4-BE49-F238E27FC236}">
                <a16:creationId xmlns:a16="http://schemas.microsoft.com/office/drawing/2014/main" id="{586EA38C-F6E7-6920-BB69-BF63AE87EF5A}"/>
              </a:ext>
            </a:extLst>
          </p:cNvPr>
          <p:cNvSpPr>
            <a:spLocks noGrp="1"/>
          </p:cNvSpPr>
          <p:nvPr>
            <p:ph sz="quarter" idx="14"/>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ext Placeholder 9">
            <a:extLst>
              <a:ext uri="{FF2B5EF4-FFF2-40B4-BE49-F238E27FC236}">
                <a16:creationId xmlns:a16="http://schemas.microsoft.com/office/drawing/2014/main" id="{D27276B6-B7A9-8375-07A4-B3BEA2EE1DA0}"/>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Let’s Vote!</a:t>
            </a:r>
          </a:p>
        </p:txBody>
      </p:sp>
    </p:spTree>
    <p:extLst>
      <p:ext uri="{BB962C8B-B14F-4D97-AF65-F5344CB8AC3E}">
        <p14:creationId xmlns:p14="http://schemas.microsoft.com/office/powerpoint/2010/main" val="13213814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Content Placeholder 7">
            <a:extLst>
              <a:ext uri="{FF2B5EF4-FFF2-40B4-BE49-F238E27FC236}">
                <a16:creationId xmlns:a16="http://schemas.microsoft.com/office/drawing/2014/main" id="{E2250286-95D6-9C80-9D20-8C4C1DE341CC}"/>
              </a:ext>
            </a:extLst>
          </p:cNvPr>
          <p:cNvSpPr>
            <a:spLocks noGrp="1"/>
          </p:cNvSpPr>
          <p:nvPr>
            <p:ph sz="quarter" idx="15"/>
          </p:nvPr>
        </p:nvSpPr>
        <p:spPr>
          <a:xfrm>
            <a:off x="200452" y="1651129"/>
            <a:ext cx="5060524"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Text Placeholder 9">
            <a:extLst>
              <a:ext uri="{FF2B5EF4-FFF2-40B4-BE49-F238E27FC236}">
                <a16:creationId xmlns:a16="http://schemas.microsoft.com/office/drawing/2014/main" id="{6F4AEEB7-5169-2113-8064-38FFB83F44AB}"/>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Let’s Vote!</a:t>
            </a:r>
          </a:p>
        </p:txBody>
      </p:sp>
    </p:spTree>
    <p:extLst>
      <p:ext uri="{BB962C8B-B14F-4D97-AF65-F5344CB8AC3E}">
        <p14:creationId xmlns:p14="http://schemas.microsoft.com/office/powerpoint/2010/main" val="1914586464"/>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1006"/>
            <a:ext cx="10203103"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Tree>
    <p:extLst>
      <p:ext uri="{BB962C8B-B14F-4D97-AF65-F5344CB8AC3E}">
        <p14:creationId xmlns:p14="http://schemas.microsoft.com/office/powerpoint/2010/main" val="1124684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408358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0339865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568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sv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1.svg"/><Relationship Id="rId5" Type="http://schemas.openxmlformats.org/officeDocument/2006/relationships/slideLayout" Target="../slideLayouts/slideLayout28.xml"/><Relationship Id="rId10" Type="http://schemas.openxmlformats.org/officeDocument/2006/relationships/image" Target="../media/image4.svg"/><Relationship Id="rId4" Type="http://schemas.openxmlformats.org/officeDocument/2006/relationships/slideLayout" Target="../slideLayouts/slideLayout27.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slideLayout" Target="../slideLayouts/slideLayout34.xml"/><Relationship Id="rId7" Type="http://schemas.openxmlformats.org/officeDocument/2006/relationships/theme" Target="../theme/theme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 Id="rId9" Type="http://schemas.openxmlformats.org/officeDocument/2006/relationships/image" Target="../media/image1.sv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39.xml"/><Relationship Id="rId1" Type="http://schemas.openxmlformats.org/officeDocument/2006/relationships/slideLayout" Target="../slideLayouts/slideLayout3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image" Target="../media/image1.svg"/><Relationship Id="rId5" Type="http://schemas.openxmlformats.org/officeDocument/2006/relationships/slideLayout" Target="../slideLayouts/slideLayout44.xml"/><Relationship Id="rId10" Type="http://schemas.openxmlformats.org/officeDocument/2006/relationships/image" Target="../media/image4.svg"/><Relationship Id="rId4" Type="http://schemas.openxmlformats.org/officeDocument/2006/relationships/slideLayout" Target="../slideLayouts/slideLayout43.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4055515-144C-5AF8-3D68-A9C4A06D9917}"/>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pic>
        <p:nvPicPr>
          <p:cNvPr id="3" name="Graphic 2">
            <a:extLst>
              <a:ext uri="{FF2B5EF4-FFF2-40B4-BE49-F238E27FC236}">
                <a16:creationId xmlns:a16="http://schemas.microsoft.com/office/drawing/2014/main" id="{C9ABEAA8-D31A-60DA-8097-BA8326B141F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4"/>
              </a:ext>
            </a:extLst>
          </a:blip>
          <a:srcRect/>
          <a:stretch/>
        </p:blipFill>
        <p:spPr>
          <a:xfrm>
            <a:off x="149798" y="6281112"/>
            <a:ext cx="1141286" cy="434425"/>
          </a:xfrm>
          <a:prstGeom prst="rect">
            <a:avLst/>
          </a:prstGeom>
        </p:spPr>
      </p:pic>
    </p:spTree>
    <p:extLst>
      <p:ext uri="{BB962C8B-B14F-4D97-AF65-F5344CB8AC3E}">
        <p14:creationId xmlns:p14="http://schemas.microsoft.com/office/powerpoint/2010/main" val="991374509"/>
      </p:ext>
    </p:extLst>
  </p:cSld>
  <p:clrMap bg1="lt1" tx1="dk1" bg2="lt2" tx2="dk2" accent1="accent1" accent2="accent2" accent3="accent3" accent4="accent4" accent5="accent5" accent6="accent6" hlink="hlink" folHlink="folHlink"/>
  <p:sldLayoutIdLst>
    <p:sldLayoutId id="2147483790" r:id="rId1"/>
    <p:sldLayoutId id="2147483882" r:id="rId2"/>
    <p:sldLayoutId id="2147483777" r:id="rId3"/>
    <p:sldLayoutId id="2147483776" r:id="rId4"/>
    <p:sldLayoutId id="2147483778" r:id="rId5"/>
    <p:sldLayoutId id="2147483780" r:id="rId6"/>
    <p:sldLayoutId id="2147483787" r:id="rId7"/>
    <p:sldLayoutId id="2147483786" r:id="rId8"/>
    <p:sldLayoutId id="2147483785" r:id="rId9"/>
    <p:sldLayoutId id="2147483788" r:id="rId10"/>
    <p:sldLayoutId id="2147483792" r:id="rId11"/>
    <p:sldLayoutId id="2147483881" r:id="rId12"/>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36"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dirty="0"/>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4" name="Graphic 3">
            <a:extLst>
              <a:ext uri="{FF2B5EF4-FFF2-40B4-BE49-F238E27FC236}">
                <a16:creationId xmlns:a16="http://schemas.microsoft.com/office/drawing/2014/main" id="{0D8165B7-1258-072C-5E2B-7BDB254701C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3"/>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31819"/>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3770976416"/>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9" r:id="rId10"/>
    <p:sldLayoutId id="2147483850" r:id="rId11"/>
  </p:sldLayoutIdLst>
  <p:hf hdr="0" ftr="0" dt="0"/>
  <p:txStyles>
    <p:titleStyle>
      <a:lvl1pPr algn="l" defTabSz="914400" rtl="0" eaLnBrk="1" latinLnBrk="0" hangingPunct="1">
        <a:lnSpc>
          <a:spcPct val="110000"/>
        </a:lnSpc>
        <a:spcBef>
          <a:spcPts val="0"/>
        </a:spcBef>
        <a:buNone/>
        <a:tabLst>
          <a:tab pos="460375" algn="l"/>
        </a:tabLst>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1006"/>
            <a:ext cx="10115420" cy="502445"/>
          </a:xfrm>
          <a:prstGeom prst="rect">
            <a:avLst/>
          </a:prstGeom>
        </p:spPr>
        <p:txBody>
          <a:bodyPr vert="horz" wrap="square" lIns="0" tIns="0" rIns="0" bIns="0" rtlCol="0" anchor="ctr" anchorCtr="0">
            <a:spAutoFit/>
          </a:bodyPr>
          <a:lstStyle/>
          <a:p>
            <a:r>
              <a:rPr lang="en-US" dirty="0"/>
              <a:t>Click to edit Master title style</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10449868" y="286980"/>
            <a:ext cx="1511051" cy="6035264"/>
          </a:xfrm>
          <a:prstGeom prst="rect">
            <a:avLst/>
          </a:prstGeom>
        </p:spPr>
      </p:pic>
      <p:pic>
        <p:nvPicPr>
          <p:cNvPr id="3" name="Graphic 2">
            <a:extLst>
              <a:ext uri="{FF2B5EF4-FFF2-40B4-BE49-F238E27FC236}">
                <a16:creationId xmlns:a16="http://schemas.microsoft.com/office/drawing/2014/main" id="{C7FD9946-B0DD-FA95-2BF6-061AD216A0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7DB895DD-6C89-D3F3-94A3-1F9F82B60418}"/>
              </a:ext>
            </a:extLst>
          </p:cNvPr>
          <p:cNvSpPr>
            <a:spLocks noChangeArrowheads="1"/>
          </p:cNvSpPr>
          <p:nvPr userDrawn="1"/>
        </p:nvSpPr>
        <p:spPr bwMode="auto">
          <a:xfrm>
            <a:off x="9824582" y="6431819"/>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
        <p:nvSpPr>
          <p:cNvPr id="4" name="Slide Number Placeholder 4">
            <a:extLst>
              <a:ext uri="{FF2B5EF4-FFF2-40B4-BE49-F238E27FC236}">
                <a16:creationId xmlns:a16="http://schemas.microsoft.com/office/drawing/2014/main" id="{20B51908-9CB0-1B97-9B1A-F7D5F79DEBD0}"/>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Tree>
    <p:extLst>
      <p:ext uri="{BB962C8B-B14F-4D97-AF65-F5344CB8AC3E}">
        <p14:creationId xmlns:p14="http://schemas.microsoft.com/office/powerpoint/2010/main" val="347001613"/>
      </p:ext>
    </p:extLst>
  </p:cSld>
  <p:clrMap bg1="lt1" tx1="dk1" bg2="lt2" tx2="dk2" accent1="accent1" accent2="accent2" accent3="accent3" accent4="accent4" accent5="accent5" accent6="accent6" hlink="hlink" folHlink="folHlink"/>
  <p:sldLayoutIdLst>
    <p:sldLayoutId id="2147483854" r:id="rId1"/>
    <p:sldLayoutId id="2147483879" r:id="rId2"/>
    <p:sldLayoutId id="2147483869" r:id="rId3"/>
    <p:sldLayoutId id="2147483880" r:id="rId4"/>
    <p:sldLayoutId id="2147483856" r:id="rId5"/>
    <p:sldLayoutId id="2147483859" r:id="rId6"/>
    <p:sldLayoutId id="2147483860" r:id="rId7"/>
    <p:sldLayoutId id="2147483861" r:id="rId8"/>
  </p:sldLayoutIdLst>
  <p:hf hdr="0" ftr="0" dt="0"/>
  <p:txStyles>
    <p:titleStyle>
      <a:lvl1pPr algn="l" defTabSz="914400" rtl="0" eaLnBrk="1" latinLnBrk="0" hangingPunct="1">
        <a:lnSpc>
          <a:spcPct val="110000"/>
        </a:lnSpc>
        <a:spcBef>
          <a:spcPts val="0"/>
        </a:spcBef>
        <a:buNone/>
        <a:tabLst>
          <a:tab pos="460375" algn="l"/>
        </a:tabLst>
        <a:defRPr lang="en-US" sz="3200" b="1" i="0" kern="1200" spc="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pic>
        <p:nvPicPr>
          <p:cNvPr id="45" name="Graphic 44">
            <a:extLst>
              <a:ext uri="{FF2B5EF4-FFF2-40B4-BE49-F238E27FC236}">
                <a16:creationId xmlns:a16="http://schemas.microsoft.com/office/drawing/2014/main" id="{ADEB80E8-8AAE-CB90-2989-389F9D627B0E}"/>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10449868" y="286980"/>
            <a:ext cx="1511051" cy="6035264"/>
          </a:xfrm>
          <a:prstGeom prst="rect">
            <a:avLst/>
          </a:prstGeom>
        </p:spPr>
      </p:pic>
      <p:sp>
        <p:nvSpPr>
          <p:cNvPr id="50" name="Title Placeholder 1">
            <a:extLst>
              <a:ext uri="{FF2B5EF4-FFF2-40B4-BE49-F238E27FC236}">
                <a16:creationId xmlns:a16="http://schemas.microsoft.com/office/drawing/2014/main" id="{08F9960D-34D1-8547-2675-80B64F07EA3C}"/>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pic>
        <p:nvPicPr>
          <p:cNvPr id="2" name="Graphic 1">
            <a:extLst>
              <a:ext uri="{FF2B5EF4-FFF2-40B4-BE49-F238E27FC236}">
                <a16:creationId xmlns:a16="http://schemas.microsoft.com/office/drawing/2014/main" id="{03A0379F-9424-3B0C-AD20-B07011D11A0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a:xfrm>
            <a:off x="149798" y="6281112"/>
            <a:ext cx="1141286" cy="434425"/>
          </a:xfrm>
          <a:prstGeom prst="rect">
            <a:avLst/>
          </a:prstGeom>
        </p:spPr>
      </p:pic>
      <p:sp>
        <p:nvSpPr>
          <p:cNvPr id="3" name="Rectangle 2">
            <a:extLst>
              <a:ext uri="{FF2B5EF4-FFF2-40B4-BE49-F238E27FC236}">
                <a16:creationId xmlns:a16="http://schemas.microsoft.com/office/drawing/2014/main" id="{40BB9E9C-A227-E162-512C-07D4B5C6DFAC}"/>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4002000106"/>
      </p:ext>
    </p:extLst>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790729"/>
      </p:ext>
    </p:extLst>
  </p:cSld>
  <p:clrMap bg1="lt1" tx1="dk1" bg2="lt2" tx2="dk2" accent1="accent1" accent2="accent2" accent3="accent3" accent4="accent4" accent5="accent5" accent6="accent6" hlink="hlink" folHlink="folHlink"/>
  <p:sldLayoutIdLst>
    <p:sldLayoutId id="2147483837" r:id="rId1"/>
    <p:sldLayoutId id="2147483883" r:id="rId2"/>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1006"/>
            <a:ext cx="10115420" cy="502445"/>
          </a:xfrm>
          <a:prstGeom prst="rect">
            <a:avLst/>
          </a:prstGeom>
        </p:spPr>
        <p:txBody>
          <a:bodyPr vert="horz" wrap="square" lIns="0" tIns="0" rIns="0" bIns="0" rtlCol="0" anchor="ctr" anchorCtr="0">
            <a:spAutoFit/>
          </a:bodyPr>
          <a:lstStyle/>
          <a:p>
            <a:r>
              <a:rPr lang="en-US"/>
              <a:t>Click to edit Master title style</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10449868" y="286980"/>
            <a:ext cx="1511051" cy="6035264"/>
          </a:xfrm>
          <a:prstGeom prst="rect">
            <a:avLst/>
          </a:prstGeom>
        </p:spPr>
      </p:pic>
      <p:pic>
        <p:nvPicPr>
          <p:cNvPr id="3" name="Graphic 2">
            <a:extLst>
              <a:ext uri="{FF2B5EF4-FFF2-40B4-BE49-F238E27FC236}">
                <a16:creationId xmlns:a16="http://schemas.microsoft.com/office/drawing/2014/main" id="{C7FD9946-B0DD-FA95-2BF6-061AD216A0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7DB895DD-6C89-D3F3-94A3-1F9F82B60418}"/>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deceraclinical.com/education</a:t>
            </a:r>
          </a:p>
        </p:txBody>
      </p:sp>
      <p:sp>
        <p:nvSpPr>
          <p:cNvPr id="4" name="Slide Number Placeholder 4">
            <a:extLst>
              <a:ext uri="{FF2B5EF4-FFF2-40B4-BE49-F238E27FC236}">
                <a16:creationId xmlns:a16="http://schemas.microsoft.com/office/drawing/2014/main" id="{20B51908-9CB0-1B97-9B1A-F7D5F79DEBD0}"/>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Tree>
    <p:extLst>
      <p:ext uri="{BB962C8B-B14F-4D97-AF65-F5344CB8AC3E}">
        <p14:creationId xmlns:p14="http://schemas.microsoft.com/office/powerpoint/2010/main" val="3191364648"/>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9.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21.xml"/><Relationship Id="rId1" Type="http://schemas.openxmlformats.org/officeDocument/2006/relationships/slideLayout" Target="../slideLayouts/slideLayout15.xml"/><Relationship Id="rId5" Type="http://schemas.openxmlformats.org/officeDocument/2006/relationships/image" Target="../media/image12.svg"/><Relationship Id="rId4" Type="http://schemas.openxmlformats.org/officeDocument/2006/relationships/image" Target="../media/image11.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hyperlink" Target="https://deceraclinical.com/education" TargetMode="External"/><Relationship Id="rId2" Type="http://schemas.openxmlformats.org/officeDocument/2006/relationships/notesSlide" Target="../notesSlides/notesSlide25.xml"/><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solidFill>
            <a:schemeClr val="accent2"/>
          </a:solidFill>
        </p:spPr>
        <p:txBody>
          <a:bodyPr>
            <a:normAutofit/>
          </a:bodyPr>
          <a:lstStyle/>
          <a:p>
            <a:r>
              <a:rPr lang="en-US" altLang="en-US" sz="3600" dirty="0"/>
              <a:t>Choosing Optimal Second-line Therapy for PBC</a:t>
            </a:r>
          </a:p>
        </p:txBody>
      </p:sp>
      <p:sp>
        <p:nvSpPr>
          <p:cNvPr id="3" name="Text Placeholder 5">
            <a:extLst>
              <a:ext uri="{FF2B5EF4-FFF2-40B4-BE49-F238E27FC236}">
                <a16:creationId xmlns:a16="http://schemas.microsoft.com/office/drawing/2014/main" id="{A9E4934B-7AD1-ED6C-2EEC-F8606C3437AC}"/>
              </a:ext>
            </a:extLst>
          </p:cNvPr>
          <p:cNvSpPr txBox="1">
            <a:spLocks/>
          </p:cNvSpPr>
          <p:nvPr/>
        </p:nvSpPr>
        <p:spPr>
          <a:xfrm>
            <a:off x="228600" y="6053328"/>
            <a:ext cx="5927725"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dirty="0">
                <a:latin typeface="+mn-lt"/>
              </a:rPr>
              <a:t>Provided by Clinical Care Options, LLC dba Decera Clinical Education</a:t>
            </a:r>
          </a:p>
          <a:p>
            <a:r>
              <a:rPr lang="en-US" altLang="en-US" dirty="0">
                <a:latin typeface="+mn-lt"/>
              </a:rPr>
              <a:t>Supported by an educational grant from Gilead Sciences, Inc. </a:t>
            </a:r>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a:xfrm>
            <a:off x="231079" y="531006"/>
            <a:ext cx="10115420" cy="502445"/>
          </a:xfrm>
        </p:spPr>
        <p:txBody>
          <a:bodyPr/>
          <a:lstStyle/>
          <a:p>
            <a:r>
              <a:rPr lang="en-US" altLang="en-US" sz="3200" spc="0" dirty="0">
                <a:latin typeface="Times New Roman" panose="02020603050405020304" pitchFamily="18" charset="0"/>
                <a:cs typeface="Times New Roman" panose="02020603050405020304" pitchFamily="18" charset="0"/>
              </a:rPr>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p>
          <a:p>
            <a:pPr marL="12700" algn="ctr">
              <a:spcBef>
                <a:spcPts val="1600"/>
              </a:spcBef>
              <a:buSzPts val="2400"/>
              <a:defRPr/>
            </a:pPr>
            <a:endParaRPr lang="en-US" sz="1600" b="0" dirty="0">
              <a:cs typeface="Calibri" panose="020F0502020204030204" pitchFamily="34" charset="0"/>
            </a:endParaRPr>
          </a:p>
          <a:p>
            <a:pPr marL="12700" algn="ctr">
              <a:spcBef>
                <a:spcPts val="1600"/>
              </a:spcBef>
              <a:buSzPts val="2400"/>
              <a:defRPr/>
            </a:pPr>
            <a:r>
              <a:rPr lang="en-US" sz="1600" b="0" dirty="0">
                <a:cs typeface="Calibri" panose="020F0502020204030204" pitchFamily="34" charset="0"/>
              </a:rPr>
              <a:t>Slide credit: </a:t>
            </a:r>
            <a:r>
              <a:rPr lang="en-US" sz="1600" dirty="0">
                <a:solidFill>
                  <a:schemeClr val="accent1"/>
                </a:solidFill>
                <a:cs typeface="Calibri" panose="020F0502020204030204" pitchFamily="34" charset="0"/>
              </a:rPr>
              <a:t>deceraclinical.com/education </a:t>
            </a:r>
            <a:endParaRPr lang="en-US" altLang="en-US" sz="2200" dirty="0"/>
          </a:p>
          <a:p>
            <a:pPr marL="12700">
              <a:spcBef>
                <a:spcPts val="1600"/>
              </a:spcBef>
              <a:buSzPts val="2400"/>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Tree>
    <p:extLst>
      <p:ext uri="{BB962C8B-B14F-4D97-AF65-F5344CB8AC3E}">
        <p14:creationId xmlns:p14="http://schemas.microsoft.com/office/powerpoint/2010/main" val="23285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0116CCD-0DC8-00CC-E81D-6B64D4AFD84C}"/>
              </a:ext>
            </a:extLst>
          </p:cNvPr>
          <p:cNvSpPr>
            <a:spLocks noGrp="1"/>
          </p:cNvSpPr>
          <p:nvPr>
            <p:ph type="title"/>
          </p:nvPr>
        </p:nvSpPr>
        <p:spPr>
          <a:xfrm>
            <a:off x="231079" y="531006"/>
            <a:ext cx="10115420" cy="502445"/>
          </a:xfrm>
        </p:spPr>
        <p:txBody>
          <a:bodyPr/>
          <a:lstStyle/>
          <a:p>
            <a:r>
              <a:rPr lang="en-US" dirty="0"/>
              <a:t>Faculty and Disclosures</a:t>
            </a:r>
          </a:p>
        </p:txBody>
      </p:sp>
      <p:sp>
        <p:nvSpPr>
          <p:cNvPr id="7" name="Content Placeholder 6">
            <a:extLst>
              <a:ext uri="{FF2B5EF4-FFF2-40B4-BE49-F238E27FC236}">
                <a16:creationId xmlns:a16="http://schemas.microsoft.com/office/drawing/2014/main" id="{7CF35A90-CF14-AE0D-7A8A-14F14F7F4655}"/>
              </a:ext>
            </a:extLst>
          </p:cNvPr>
          <p:cNvSpPr>
            <a:spLocks noGrp="1"/>
          </p:cNvSpPr>
          <p:nvPr>
            <p:ph sz="quarter" idx="13"/>
          </p:nvPr>
        </p:nvSpPr>
        <p:spPr/>
        <p:txBody>
          <a:bodyPr/>
          <a:lstStyle/>
          <a:p>
            <a:pPr marL="0" indent="0">
              <a:buNone/>
            </a:pPr>
            <a:r>
              <a:rPr lang="en-US" b="1" dirty="0">
                <a:solidFill>
                  <a:schemeClr val="accent1"/>
                </a:solidFill>
              </a:rPr>
              <a:t>Gideon Hirschfield, MB BChir, FRCP, PhD</a:t>
            </a:r>
            <a:br>
              <a:rPr lang="en-US" b="1" dirty="0">
                <a:solidFill>
                  <a:schemeClr val="accent1"/>
                </a:solidFill>
              </a:rPr>
            </a:br>
            <a:r>
              <a:rPr lang="en-US" sz="2200" dirty="0"/>
              <a:t>The Autoimmune and Rare Liver Disease Programme</a:t>
            </a:r>
            <a:br>
              <a:rPr lang="en-US" sz="2200" dirty="0"/>
            </a:br>
            <a:r>
              <a:rPr lang="en-US" sz="2200" dirty="0"/>
              <a:t>Toronto General Hospital</a:t>
            </a:r>
            <a:br>
              <a:rPr lang="en-US" sz="2200" dirty="0"/>
            </a:br>
            <a:r>
              <a:rPr lang="en-US" sz="2200" dirty="0"/>
              <a:t>Toronto, Canada</a:t>
            </a:r>
          </a:p>
          <a:p>
            <a:pPr marL="0" indent="0">
              <a:buNone/>
            </a:pPr>
            <a:r>
              <a:rPr lang="en-US" sz="2200" b="1" dirty="0">
                <a:solidFill>
                  <a:schemeClr val="accent1"/>
                </a:solidFill>
              </a:rPr>
              <a:t>Gideon Hirschfield, MB BChir, FRCP, PhD: </a:t>
            </a:r>
            <a:r>
              <a:rPr lang="en-US" sz="2200" i="1" dirty="0"/>
              <a:t>consultant/advisor/speaker: </a:t>
            </a:r>
            <a:r>
              <a:rPr lang="en-US" sz="2200" dirty="0"/>
              <a:t>Advanz, Gilead, GSK, Kezar, Kowa, Intercept, Ipsen, Mirum, Pliant.</a:t>
            </a:r>
          </a:p>
          <a:p>
            <a:pPr marL="0" indent="0">
              <a:buNone/>
            </a:pPr>
            <a:endParaRPr lang="en-US" dirty="0"/>
          </a:p>
          <a:p>
            <a:pPr marL="0" indent="0">
              <a:buNone/>
            </a:pPr>
            <a:endParaRPr lang="en-US" sz="2000" dirty="0"/>
          </a:p>
          <a:p>
            <a:endParaRPr lang="en-US" sz="2000" dirty="0"/>
          </a:p>
        </p:txBody>
      </p:sp>
    </p:spTree>
    <p:extLst>
      <p:ext uri="{BB962C8B-B14F-4D97-AF65-F5344CB8AC3E}">
        <p14:creationId xmlns:p14="http://schemas.microsoft.com/office/powerpoint/2010/main" val="3428787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8766E4-AF72-0F11-0959-DF9FBE838F3E}"/>
              </a:ext>
            </a:extLst>
          </p:cNvPr>
          <p:cNvSpPr>
            <a:spLocks noGrp="1"/>
          </p:cNvSpPr>
          <p:nvPr>
            <p:ph type="title"/>
          </p:nvPr>
        </p:nvSpPr>
        <p:spPr/>
        <p:txBody>
          <a:bodyPr/>
          <a:lstStyle/>
          <a:p>
            <a:r>
              <a:rPr lang="en-US" dirty="0"/>
              <a:t>Learning Objectives</a:t>
            </a:r>
          </a:p>
        </p:txBody>
      </p:sp>
      <p:sp>
        <p:nvSpPr>
          <p:cNvPr id="2" name="Content Placeholder 1">
            <a:extLst>
              <a:ext uri="{FF2B5EF4-FFF2-40B4-BE49-F238E27FC236}">
                <a16:creationId xmlns:a16="http://schemas.microsoft.com/office/drawing/2014/main" id="{C2E280D8-8085-213B-07B8-C5045507B272}"/>
              </a:ext>
            </a:extLst>
          </p:cNvPr>
          <p:cNvSpPr>
            <a:spLocks noGrp="1"/>
          </p:cNvSpPr>
          <p:nvPr>
            <p:ph sz="quarter" idx="13"/>
          </p:nvPr>
        </p:nvSpPr>
        <p:spPr/>
        <p:txBody>
          <a:bodyPr/>
          <a:lstStyle/>
          <a:p>
            <a:r>
              <a:rPr lang="en-US" dirty="0"/>
              <a:t>Develop personalized management plans for patients with PBC based on individual risk, comorbidities, and symptoms</a:t>
            </a:r>
          </a:p>
          <a:p>
            <a:r>
              <a:rPr lang="en-US" dirty="0"/>
              <a:t>Apply best practices to select appropriate second-line PBC therapy in a timely manner</a:t>
            </a:r>
          </a:p>
        </p:txBody>
      </p:sp>
    </p:spTree>
    <p:extLst>
      <p:ext uri="{BB962C8B-B14F-4D97-AF65-F5344CB8AC3E}">
        <p14:creationId xmlns:p14="http://schemas.microsoft.com/office/powerpoint/2010/main" val="4045471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A1D4E-9424-1D69-8651-5769F089BC44}"/>
              </a:ext>
            </a:extLst>
          </p:cNvPr>
          <p:cNvSpPr>
            <a:spLocks noGrp="1"/>
          </p:cNvSpPr>
          <p:nvPr>
            <p:ph type="title"/>
          </p:nvPr>
        </p:nvSpPr>
        <p:spPr>
          <a:xfrm>
            <a:off x="231078" y="546715"/>
            <a:ext cx="11740260" cy="471026"/>
          </a:xfrm>
        </p:spPr>
        <p:txBody>
          <a:bodyPr/>
          <a:lstStyle/>
          <a:p>
            <a:r>
              <a:rPr lang="en-US" dirty="0">
                <a:latin typeface="Times New Roman" panose="02020603050405020304" pitchFamily="18" charset="0"/>
                <a:cs typeface="Times New Roman" panose="02020603050405020304" pitchFamily="18" charset="0"/>
              </a:rPr>
              <a:t>PBC Treatment Goals</a:t>
            </a:r>
          </a:p>
        </p:txBody>
      </p:sp>
      <p:sp>
        <p:nvSpPr>
          <p:cNvPr id="3" name="Content Placeholder 2">
            <a:extLst>
              <a:ext uri="{FF2B5EF4-FFF2-40B4-BE49-F238E27FC236}">
                <a16:creationId xmlns:a16="http://schemas.microsoft.com/office/drawing/2014/main" id="{C87051C3-C700-6AC0-5EAF-FAB23EE79BA3}"/>
              </a:ext>
            </a:extLst>
          </p:cNvPr>
          <p:cNvSpPr>
            <a:spLocks noGrp="1"/>
          </p:cNvSpPr>
          <p:nvPr>
            <p:ph sz="quarter" idx="10"/>
          </p:nvPr>
        </p:nvSpPr>
        <p:spPr/>
        <p:txBody>
          <a:bodyPr/>
          <a:lstStyle/>
          <a:p>
            <a:r>
              <a:rPr lang="en-US" dirty="0"/>
              <a:t>Cançado. Lancet Gastroenterol Hepatol. 2025;10:855.</a:t>
            </a:r>
          </a:p>
        </p:txBody>
      </p:sp>
      <p:sp>
        <p:nvSpPr>
          <p:cNvPr id="13" name="Content Placeholder 2">
            <a:extLst>
              <a:ext uri="{FF2B5EF4-FFF2-40B4-BE49-F238E27FC236}">
                <a16:creationId xmlns:a16="http://schemas.microsoft.com/office/drawing/2014/main" id="{83AC1A2C-B440-6E88-A8C2-86D4F21CEC7D}"/>
              </a:ext>
            </a:extLst>
          </p:cNvPr>
          <p:cNvSpPr txBox="1">
            <a:spLocks/>
          </p:cNvSpPr>
          <p:nvPr/>
        </p:nvSpPr>
        <p:spPr bwMode="auto">
          <a:xfrm>
            <a:off x="867655" y="1866901"/>
            <a:ext cx="5044195" cy="3175000"/>
          </a:xfrm>
          <a:prstGeom prst="rect">
            <a:avLst/>
          </a:prstGeom>
          <a:solidFill>
            <a:schemeClr val="accent1">
              <a:lumMod val="20000"/>
              <a:lumOff val="80000"/>
            </a:schemeClr>
          </a:solidFill>
          <a:ln w="19050">
            <a:solidFill>
              <a:schemeClr val="accent1"/>
            </a:solidFill>
          </a:ln>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800" b="1" i="0" u="none" strike="noStrike" kern="0" cap="none" spc="0" normalizeH="0" baseline="0" noProof="0" dirty="0">
                <a:ln>
                  <a:noFill/>
                </a:ln>
                <a:solidFill>
                  <a:srgbClr val="000000"/>
                </a:solidFill>
                <a:effectLst/>
                <a:uLnTx/>
                <a:uFillTx/>
                <a:latin typeface="Poppins"/>
                <a:ea typeface="+mn-ea"/>
                <a:cs typeface="+mn-cs"/>
              </a:rPr>
              <a:t>Prevent disease progression</a:t>
            </a:r>
            <a:endParaRPr kumimoji="0" lang="en-US" sz="2800" b="1" i="0" u="none" strike="noStrike" kern="0" cap="none" spc="0" normalizeH="0" baseline="30000" noProof="0" dirty="0">
              <a:ln>
                <a:noFill/>
              </a:ln>
              <a:solidFill>
                <a:srgbClr val="000000"/>
              </a:solidFill>
              <a:effectLst/>
              <a:uLnTx/>
              <a:uFillTx/>
              <a:latin typeface="Poppins"/>
              <a:ea typeface="+mn-ea"/>
              <a:cs typeface="+mn-cs"/>
            </a:endParaRP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Cirrhosis</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Liver decompensation</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Liver transplantation</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Liver-related death</a:t>
            </a:r>
          </a:p>
        </p:txBody>
      </p:sp>
      <p:sp>
        <p:nvSpPr>
          <p:cNvPr id="14" name="Content Placeholder 4">
            <a:extLst>
              <a:ext uri="{FF2B5EF4-FFF2-40B4-BE49-F238E27FC236}">
                <a16:creationId xmlns:a16="http://schemas.microsoft.com/office/drawing/2014/main" id="{E6F9F218-AD92-E184-75D4-E3587EE02AF2}"/>
              </a:ext>
            </a:extLst>
          </p:cNvPr>
          <p:cNvSpPr txBox="1">
            <a:spLocks/>
          </p:cNvSpPr>
          <p:nvPr/>
        </p:nvSpPr>
        <p:spPr bwMode="auto">
          <a:xfrm>
            <a:off x="6515100" y="1866901"/>
            <a:ext cx="4967288" cy="3175000"/>
          </a:xfrm>
          <a:prstGeom prst="rect">
            <a:avLst/>
          </a:prstGeom>
          <a:solidFill>
            <a:schemeClr val="accent3">
              <a:lumMod val="20000"/>
              <a:lumOff val="80000"/>
              <a:alpha val="20000"/>
            </a:schemeClr>
          </a:solidFill>
          <a:ln w="19050">
            <a:solidFill>
              <a:schemeClr val="accent6"/>
            </a:solid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800" b="1" i="0" u="none" strike="noStrike" kern="0" cap="none" spc="0" normalizeH="0" baseline="0" noProof="0" dirty="0">
                <a:ln>
                  <a:noFill/>
                </a:ln>
                <a:solidFill>
                  <a:srgbClr val="000000"/>
                </a:solidFill>
                <a:effectLst/>
                <a:uLnTx/>
                <a:uFillTx/>
                <a:latin typeface="Poppins"/>
                <a:ea typeface="+mn-ea"/>
                <a:cs typeface="+mn-cs"/>
              </a:rPr>
              <a:t>Improve quality of life</a:t>
            </a:r>
            <a:endParaRPr kumimoji="0" lang="en-US" sz="2800" b="1" i="0" u="none" strike="noStrike" kern="0" cap="none" spc="0" normalizeH="0" baseline="30000" noProof="0" dirty="0">
              <a:ln>
                <a:noFill/>
              </a:ln>
              <a:solidFill>
                <a:srgbClr val="000000"/>
              </a:solidFill>
              <a:effectLst/>
              <a:uLnTx/>
              <a:uFillTx/>
              <a:latin typeface="Poppins"/>
              <a:ea typeface="+mn-ea"/>
              <a:cs typeface="+mn-cs"/>
            </a:endParaRP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Pruritus</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Fatigue</a:t>
            </a:r>
          </a:p>
        </p:txBody>
      </p:sp>
      <p:grpSp>
        <p:nvGrpSpPr>
          <p:cNvPr id="15" name="Group 14">
            <a:extLst>
              <a:ext uri="{FF2B5EF4-FFF2-40B4-BE49-F238E27FC236}">
                <a16:creationId xmlns:a16="http://schemas.microsoft.com/office/drawing/2014/main" id="{3728EC10-FC80-34F5-3AFD-E0601591D069}"/>
              </a:ext>
            </a:extLst>
          </p:cNvPr>
          <p:cNvGrpSpPr/>
          <p:nvPr/>
        </p:nvGrpSpPr>
        <p:grpSpPr>
          <a:xfrm>
            <a:off x="367695" y="1638956"/>
            <a:ext cx="836265" cy="811790"/>
            <a:chOff x="367695" y="1638956"/>
            <a:chExt cx="904451" cy="811790"/>
          </a:xfrm>
          <a:solidFill>
            <a:schemeClr val="accent6"/>
          </a:solidFill>
        </p:grpSpPr>
        <p:sp>
          <p:nvSpPr>
            <p:cNvPr id="16" name="Oval 15">
              <a:extLst>
                <a:ext uri="{FF2B5EF4-FFF2-40B4-BE49-F238E27FC236}">
                  <a16:creationId xmlns:a16="http://schemas.microsoft.com/office/drawing/2014/main" id="{6C8BCE0A-A37E-C19D-408E-F167FFB772A8}"/>
                </a:ext>
              </a:extLst>
            </p:cNvPr>
            <p:cNvSpPr/>
            <p:nvPr/>
          </p:nvSpPr>
          <p:spPr bwMode="auto">
            <a:xfrm>
              <a:off x="367695" y="1638956"/>
              <a:ext cx="904451" cy="811790"/>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pic>
          <p:nvPicPr>
            <p:cNvPr id="17" name="Graphic 16" descr="Checkmark with solid fill">
              <a:extLst>
                <a:ext uri="{FF2B5EF4-FFF2-40B4-BE49-F238E27FC236}">
                  <a16:creationId xmlns:a16="http://schemas.microsoft.com/office/drawing/2014/main" id="{B8FD5975-A5BF-2722-8F2D-08CD12E2CE8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2651" y="1755278"/>
              <a:ext cx="630136" cy="655845"/>
            </a:xfrm>
            <a:prstGeom prst="rect">
              <a:avLst/>
            </a:prstGeom>
          </p:spPr>
        </p:pic>
      </p:grpSp>
      <p:grpSp>
        <p:nvGrpSpPr>
          <p:cNvPr id="18" name="Group 17">
            <a:extLst>
              <a:ext uri="{FF2B5EF4-FFF2-40B4-BE49-F238E27FC236}">
                <a16:creationId xmlns:a16="http://schemas.microsoft.com/office/drawing/2014/main" id="{286B3145-7D9C-9499-1E0E-D823CF0AD74F}"/>
              </a:ext>
            </a:extLst>
          </p:cNvPr>
          <p:cNvGrpSpPr/>
          <p:nvPr/>
        </p:nvGrpSpPr>
        <p:grpSpPr>
          <a:xfrm>
            <a:off x="5986442" y="1613701"/>
            <a:ext cx="836265" cy="811790"/>
            <a:chOff x="5986442" y="1613701"/>
            <a:chExt cx="904451" cy="811790"/>
          </a:xfrm>
          <a:solidFill>
            <a:schemeClr val="accent3"/>
          </a:solidFill>
        </p:grpSpPr>
        <p:sp>
          <p:nvSpPr>
            <p:cNvPr id="19" name="Oval 18">
              <a:extLst>
                <a:ext uri="{FF2B5EF4-FFF2-40B4-BE49-F238E27FC236}">
                  <a16:creationId xmlns:a16="http://schemas.microsoft.com/office/drawing/2014/main" id="{B23890D0-CA0E-BAFC-ACDA-254FCC7F85D9}"/>
                </a:ext>
              </a:extLst>
            </p:cNvPr>
            <p:cNvSpPr/>
            <p:nvPr/>
          </p:nvSpPr>
          <p:spPr bwMode="auto">
            <a:xfrm>
              <a:off x="5986442" y="1613701"/>
              <a:ext cx="904451" cy="811790"/>
            </a:xfrm>
            <a:prstGeom prst="ellipse">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pic>
          <p:nvPicPr>
            <p:cNvPr id="20" name="Graphic 19" descr="Checkmark with solid fill">
              <a:extLst>
                <a:ext uri="{FF2B5EF4-FFF2-40B4-BE49-F238E27FC236}">
                  <a16:creationId xmlns:a16="http://schemas.microsoft.com/office/drawing/2014/main" id="{148BBFCB-7359-AC3A-CEA5-25F01EC3E0B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21398" y="1730023"/>
              <a:ext cx="630136" cy="655845"/>
            </a:xfrm>
            <a:prstGeom prst="rect">
              <a:avLst/>
            </a:prstGeom>
          </p:spPr>
        </p:pic>
      </p:grpSp>
    </p:spTree>
    <p:extLst>
      <p:ext uri="{BB962C8B-B14F-4D97-AF65-F5344CB8AC3E}">
        <p14:creationId xmlns:p14="http://schemas.microsoft.com/office/powerpoint/2010/main" val="2108139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01021-E733-A2AE-A028-E3B6C067B5C4}"/>
            </a:ext>
          </a:extLst>
        </p:cNvPr>
        <p:cNvGrpSpPr/>
        <p:nvPr/>
      </p:nvGrpSpPr>
      <p:grpSpPr>
        <a:xfrm>
          <a:off x="0" y="0"/>
          <a:ext cx="0" cy="0"/>
          <a:chOff x="0" y="0"/>
          <a:chExt cx="0" cy="0"/>
        </a:xfrm>
      </p:grpSpPr>
      <p:sp>
        <p:nvSpPr>
          <p:cNvPr id="8" name="Content Placeholder 7">
            <a:extLst>
              <a:ext uri="{FF2B5EF4-FFF2-40B4-BE49-F238E27FC236}">
                <a16:creationId xmlns:a16="http://schemas.microsoft.com/office/drawing/2014/main" id="{0A5FB0A9-879A-627E-B922-394B25264708}"/>
              </a:ext>
            </a:extLst>
          </p:cNvPr>
          <p:cNvSpPr>
            <a:spLocks noGrp="1"/>
          </p:cNvSpPr>
          <p:nvPr>
            <p:ph idx="1"/>
          </p:nvPr>
        </p:nvSpPr>
        <p:spPr>
          <a:noFill/>
        </p:spPr>
        <p:txBody>
          <a:bodyPr/>
          <a:lstStyle/>
          <a:p>
            <a:pPr marL="0" indent="0">
              <a:buNone/>
            </a:pPr>
            <a:r>
              <a:rPr lang="en-US" b="1" dirty="0"/>
              <a:t>1. Start</a:t>
            </a:r>
            <a:r>
              <a:rPr lang="en-US" dirty="0"/>
              <a:t> first-line treatment</a:t>
            </a:r>
            <a:r>
              <a:rPr lang="en-US" baseline="30000" dirty="0"/>
              <a:t>1</a:t>
            </a:r>
            <a:endParaRPr lang="en-US" dirty="0"/>
          </a:p>
          <a:p>
            <a:pPr lvl="1"/>
            <a:r>
              <a:rPr lang="en-US" sz="2200" dirty="0"/>
              <a:t>UDCA 13-15 mg/kg/day</a:t>
            </a:r>
          </a:p>
          <a:p>
            <a:pPr marL="0" lvl="1" indent="0">
              <a:buNone/>
            </a:pPr>
            <a:endParaRPr lang="en-US" sz="2400" dirty="0"/>
          </a:p>
          <a:p>
            <a:r>
              <a:rPr lang="en-US" b="1" dirty="0"/>
              <a:t>2. Look at biochemical response</a:t>
            </a:r>
          </a:p>
          <a:p>
            <a:r>
              <a:rPr lang="en-US" dirty="0"/>
              <a:t>Response historically evaluated in clinical trials at </a:t>
            </a:r>
            <a:r>
              <a:rPr lang="en-US" b="1" dirty="0"/>
              <a:t>12 mo </a:t>
            </a:r>
            <a:r>
              <a:rPr lang="en-US" dirty="0"/>
              <a:t>but increasing evidence for </a:t>
            </a:r>
            <a:r>
              <a:rPr lang="en-US" b="1" dirty="0"/>
              <a:t>earlier and more ambitious goals (eg, 6 mo)</a:t>
            </a:r>
            <a:r>
              <a:rPr lang="en-US" baseline="30000" dirty="0"/>
              <a:t>2</a:t>
            </a:r>
          </a:p>
          <a:p>
            <a:pPr lvl="1"/>
            <a:r>
              <a:rPr lang="en-US" sz="2200" dirty="0"/>
              <a:t>Consider especially in people with risk factors such as advanced fibrosis or younger age</a:t>
            </a:r>
          </a:p>
          <a:p>
            <a:pPr marL="0" lvl="1" indent="0">
              <a:buNone/>
            </a:pPr>
            <a:endParaRPr lang="en-US" sz="2400" dirty="0"/>
          </a:p>
        </p:txBody>
      </p:sp>
      <p:sp>
        <p:nvSpPr>
          <p:cNvPr id="4" name="Title 3">
            <a:extLst>
              <a:ext uri="{FF2B5EF4-FFF2-40B4-BE49-F238E27FC236}">
                <a16:creationId xmlns:a16="http://schemas.microsoft.com/office/drawing/2014/main" id="{24F2E9BC-C657-5724-8BA7-748305C4E43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UDCA Response Measurement</a:t>
            </a:r>
          </a:p>
        </p:txBody>
      </p:sp>
      <p:sp>
        <p:nvSpPr>
          <p:cNvPr id="3" name="Content Placeholder 2">
            <a:extLst>
              <a:ext uri="{FF2B5EF4-FFF2-40B4-BE49-F238E27FC236}">
                <a16:creationId xmlns:a16="http://schemas.microsoft.com/office/drawing/2014/main" id="{A38255FF-7965-E989-6AE0-1457CB3AE474}"/>
              </a:ext>
            </a:extLst>
          </p:cNvPr>
          <p:cNvSpPr txBox="1">
            <a:spLocks/>
          </p:cNvSpPr>
          <p:nvPr/>
        </p:nvSpPr>
        <p:spPr>
          <a:xfrm>
            <a:off x="3253563" y="6302375"/>
            <a:ext cx="6038075" cy="327025"/>
          </a:xfrm>
          <a:prstGeom prst="rect">
            <a:avLst/>
          </a:prstGeom>
        </p:spPr>
        <p:txBody>
          <a:bodyPr vert="horz" lIns="0" tIns="0" rIns="0" bIns="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0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dirty="0"/>
              <a:t>1. Lindor. Hepatology. 2019;69:394. 2. Corpechot. Hepatology. 2024;79:39.</a:t>
            </a:r>
          </a:p>
        </p:txBody>
      </p:sp>
    </p:spTree>
    <p:extLst>
      <p:ext uri="{BB962C8B-B14F-4D97-AF65-F5344CB8AC3E}">
        <p14:creationId xmlns:p14="http://schemas.microsoft.com/office/powerpoint/2010/main" val="316667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0C2A0D-A07D-4F39-A322-47147F97329E}"/>
              </a:ext>
            </a:extLst>
          </p:cNvPr>
          <p:cNvSpPr>
            <a:spLocks noGrp="1"/>
          </p:cNvSpPr>
          <p:nvPr>
            <p:ph idx="1"/>
          </p:nvPr>
        </p:nvSpPr>
        <p:spPr>
          <a:xfrm>
            <a:off x="231078" y="1335023"/>
            <a:ext cx="11636244" cy="4754880"/>
          </a:xfrm>
        </p:spPr>
        <p:txBody>
          <a:bodyPr/>
          <a:lstStyle/>
          <a:p>
            <a:pPr marL="342900" indent="-342900">
              <a:buFont typeface="Arial" panose="020B0604020202020204" pitchFamily="34" charset="0"/>
              <a:buChar char="•"/>
            </a:pPr>
            <a:r>
              <a:rPr lang="en-US" sz="2200" dirty="0"/>
              <a:t>Baseline risk factors associated with </a:t>
            </a:r>
            <a:r>
              <a:rPr lang="en-US" sz="2200" b="1" dirty="0">
                <a:solidFill>
                  <a:schemeClr val="accent1"/>
                </a:solidFill>
              </a:rPr>
              <a:t>(1) increased risk of disease progression </a:t>
            </a:r>
            <a:r>
              <a:rPr lang="en-US" sz="2200" dirty="0"/>
              <a:t>to liver failure, death, liver transplant, and </a:t>
            </a:r>
            <a:r>
              <a:rPr lang="en-US" sz="2200" b="1" dirty="0">
                <a:solidFill>
                  <a:schemeClr val="accent1"/>
                </a:solidFill>
              </a:rPr>
              <a:t>(2) treatment failure </a:t>
            </a:r>
            <a:r>
              <a:rPr lang="en-US" sz="2200" dirty="0"/>
              <a:t>with UDCA:</a:t>
            </a:r>
          </a:p>
          <a:p>
            <a:pPr marL="574675" lvl="1" indent="-342900">
              <a:buFont typeface="Calibri" panose="020F0502020204030204" pitchFamily="34" charset="0"/>
              <a:buChar char="–"/>
            </a:pPr>
            <a:r>
              <a:rPr lang="en-US" b="1" dirty="0">
                <a:solidFill>
                  <a:schemeClr val="accent6"/>
                </a:solidFill>
              </a:rPr>
              <a:t>Advanced fibrosis </a:t>
            </a:r>
            <a:r>
              <a:rPr lang="en-US" dirty="0"/>
              <a:t>(eg, &gt;9.6 kPa [normal ≤5 kPa]) or </a:t>
            </a:r>
            <a:r>
              <a:rPr lang="en-US" b="1" dirty="0">
                <a:solidFill>
                  <a:schemeClr val="accent6"/>
                </a:solidFill>
              </a:rPr>
              <a:t>cirrhosis</a:t>
            </a:r>
            <a:r>
              <a:rPr lang="en-US" b="1" dirty="0"/>
              <a:t> </a:t>
            </a:r>
            <a:r>
              <a:rPr lang="en-US" dirty="0"/>
              <a:t>(&gt;15 kPa)</a:t>
            </a:r>
          </a:p>
          <a:p>
            <a:pPr marL="574675" lvl="1" indent="-342900">
              <a:buFont typeface="Calibri" panose="020F0502020204030204" pitchFamily="34" charset="0"/>
              <a:buChar char="–"/>
            </a:pPr>
            <a:r>
              <a:rPr lang="en-US" b="1" dirty="0">
                <a:solidFill>
                  <a:schemeClr val="accent6"/>
                </a:solidFill>
              </a:rPr>
              <a:t>Higher baseline ALP </a:t>
            </a:r>
            <a:r>
              <a:rPr lang="en-US" dirty="0"/>
              <a:t>(risk increases with higher ALP)</a:t>
            </a:r>
          </a:p>
          <a:p>
            <a:pPr marL="574675" lvl="1" indent="-342900">
              <a:buFont typeface="Calibri" panose="020F0502020204030204" pitchFamily="34" charset="0"/>
              <a:buChar char="–"/>
            </a:pPr>
            <a:r>
              <a:rPr lang="en-US" b="1" dirty="0">
                <a:solidFill>
                  <a:schemeClr val="accent6"/>
                </a:solidFill>
              </a:rPr>
              <a:t>Higher baseline bilirubin </a:t>
            </a:r>
            <a:r>
              <a:rPr lang="en-US" dirty="0"/>
              <a:t>(&gt;ULN)</a:t>
            </a:r>
          </a:p>
          <a:p>
            <a:pPr marL="574675" lvl="1" indent="-342900">
              <a:buFont typeface="Calibri" panose="020F0502020204030204" pitchFamily="34" charset="0"/>
              <a:buChar char="–"/>
            </a:pPr>
            <a:r>
              <a:rPr lang="en-US" b="1" dirty="0">
                <a:solidFill>
                  <a:schemeClr val="accent6"/>
                </a:solidFill>
              </a:rPr>
              <a:t>Ductopenia</a:t>
            </a:r>
            <a:r>
              <a:rPr lang="en-US" dirty="0"/>
              <a:t> (typically associated with more severe pruritus) and more severe </a:t>
            </a:r>
            <a:r>
              <a:rPr lang="en-US" b="1" dirty="0">
                <a:solidFill>
                  <a:schemeClr val="accent6"/>
                </a:solidFill>
              </a:rPr>
              <a:t>interface hepatitis</a:t>
            </a:r>
            <a:r>
              <a:rPr lang="en-US" b="1" dirty="0"/>
              <a:t> </a:t>
            </a:r>
            <a:r>
              <a:rPr lang="en-US" dirty="0"/>
              <a:t>on liver biopsy </a:t>
            </a:r>
          </a:p>
          <a:p>
            <a:pPr marL="574675" lvl="1" indent="-342900">
              <a:buFont typeface="Calibri" panose="020F0502020204030204" pitchFamily="34" charset="0"/>
              <a:buChar char="–"/>
            </a:pPr>
            <a:r>
              <a:rPr lang="en-US" b="1" dirty="0">
                <a:solidFill>
                  <a:schemeClr val="accent6"/>
                </a:solidFill>
              </a:rPr>
              <a:t>Younger age </a:t>
            </a:r>
            <a:r>
              <a:rPr lang="en-US" dirty="0"/>
              <a:t>(many will be UDCA nonresponders)</a:t>
            </a:r>
          </a:p>
          <a:p>
            <a:pPr marL="574675" lvl="1" indent="-342900">
              <a:buFont typeface="Calibri" panose="020F0502020204030204" pitchFamily="34" charset="0"/>
              <a:buChar char="–"/>
            </a:pPr>
            <a:r>
              <a:rPr lang="en-US" dirty="0"/>
              <a:t>Male</a:t>
            </a:r>
          </a:p>
          <a:p>
            <a:pPr marL="342900" indent="-342900">
              <a:buFont typeface="Calibri" panose="020F0502020204030204" pitchFamily="34" charset="0"/>
              <a:buChar char="–"/>
            </a:pPr>
            <a:endParaRPr lang="en-US" dirty="0"/>
          </a:p>
          <a:p>
            <a:endParaRPr lang="en-US" dirty="0"/>
          </a:p>
        </p:txBody>
      </p:sp>
      <p:sp>
        <p:nvSpPr>
          <p:cNvPr id="3" name="Title 2">
            <a:extLst>
              <a:ext uri="{FF2B5EF4-FFF2-40B4-BE49-F238E27FC236}">
                <a16:creationId xmlns:a16="http://schemas.microsoft.com/office/drawing/2014/main" id="{B1907B33-0882-A6E1-23C9-8886E52F175E}"/>
              </a:ext>
            </a:extLst>
          </p:cNvPr>
          <p:cNvSpPr>
            <a:spLocks noGrp="1"/>
          </p:cNvSpPr>
          <p:nvPr>
            <p:ph type="title"/>
          </p:nvPr>
        </p:nvSpPr>
        <p:spPr>
          <a:xfrm>
            <a:off x="231078" y="292799"/>
            <a:ext cx="11740260" cy="978858"/>
          </a:xfrm>
        </p:spPr>
        <p:txBody>
          <a:bodyPr/>
          <a:lstStyle/>
          <a:p>
            <a:r>
              <a:rPr lang="en-CA" dirty="0">
                <a:latin typeface="Times New Roman" panose="02020603050405020304" pitchFamily="18" charset="0"/>
                <a:cs typeface="Times New Roman" panose="02020603050405020304" pitchFamily="18" charset="0"/>
              </a:rPr>
              <a:t>When to Advance to Second-line Treatment: Baseline Risk Factors for Disease Progression/Treatment Failure</a:t>
            </a:r>
          </a:p>
        </p:txBody>
      </p:sp>
      <p:sp>
        <p:nvSpPr>
          <p:cNvPr id="7" name="Content Placeholder 6">
            <a:extLst>
              <a:ext uri="{FF2B5EF4-FFF2-40B4-BE49-F238E27FC236}">
                <a16:creationId xmlns:a16="http://schemas.microsoft.com/office/drawing/2014/main" id="{750E5BFF-D169-D017-AC4F-9B1A73CC69AB}"/>
              </a:ext>
            </a:extLst>
          </p:cNvPr>
          <p:cNvSpPr>
            <a:spLocks noGrp="1"/>
          </p:cNvSpPr>
          <p:nvPr>
            <p:ph sz="quarter" idx="10"/>
          </p:nvPr>
        </p:nvSpPr>
        <p:spPr>
          <a:xfrm>
            <a:off x="1842977" y="6302375"/>
            <a:ext cx="7448661" cy="327025"/>
          </a:xfrm>
        </p:spPr>
        <p:txBody>
          <a:bodyPr/>
          <a:lstStyle/>
          <a:p>
            <a:r>
              <a:rPr lang="en-US" dirty="0"/>
              <a:t>Gulamhusein. Nat Rev Gastroenterol Hepatol. 2020;17:93. Levy. Clin Gastroenterol Hepatol. 2023;21:2076. Hirschfield. Gut. 2018;67:1568. Carbone. Gastroenterology. 2013;144:560. Lammers. Gastroenterology. 2014;147:1338. Ding. Hepatol Int. 2024 18:206.</a:t>
            </a:r>
          </a:p>
        </p:txBody>
      </p:sp>
    </p:spTree>
    <p:extLst>
      <p:ext uri="{BB962C8B-B14F-4D97-AF65-F5344CB8AC3E}">
        <p14:creationId xmlns:p14="http://schemas.microsoft.com/office/powerpoint/2010/main" val="3537120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5DCAC-CA51-6E70-50AB-C56D7E659093}"/>
            </a:ext>
          </a:extLst>
        </p:cNvPr>
        <p:cNvGrpSpPr/>
        <p:nvPr/>
      </p:nvGrpSpPr>
      <p:grpSpPr>
        <a:xfrm>
          <a:off x="0" y="0"/>
          <a:ext cx="0" cy="0"/>
          <a:chOff x="0" y="0"/>
          <a:chExt cx="0" cy="0"/>
        </a:xfrm>
      </p:grpSpPr>
      <p:sp>
        <p:nvSpPr>
          <p:cNvPr id="43" name="Content Placeholder 6">
            <a:extLst>
              <a:ext uri="{FF2B5EF4-FFF2-40B4-BE49-F238E27FC236}">
                <a16:creationId xmlns:a16="http://schemas.microsoft.com/office/drawing/2014/main" id="{E6D35219-CA6C-C581-0DDC-9B69897E438E}"/>
              </a:ext>
            </a:extLst>
          </p:cNvPr>
          <p:cNvSpPr>
            <a:spLocks noGrp="1"/>
          </p:cNvSpPr>
          <p:nvPr>
            <p:ph idx="1"/>
          </p:nvPr>
        </p:nvSpPr>
        <p:spPr/>
        <p:txBody>
          <a:bodyPr/>
          <a:lstStyle/>
          <a:p>
            <a:endParaRPr lang="en-US" sz="2000" dirty="0"/>
          </a:p>
          <a:p>
            <a:pPr marL="342900" indent="-342900">
              <a:buFont typeface="Arial" panose="020B0604020202020204" pitchFamily="34" charset="0"/>
              <a:buChar char="•"/>
            </a:pPr>
            <a:endParaRPr lang="en-US" dirty="0"/>
          </a:p>
        </p:txBody>
      </p:sp>
      <p:sp>
        <p:nvSpPr>
          <p:cNvPr id="48" name="Title 4">
            <a:extLst>
              <a:ext uri="{FF2B5EF4-FFF2-40B4-BE49-F238E27FC236}">
                <a16:creationId xmlns:a16="http://schemas.microsoft.com/office/drawing/2014/main" id="{141774BB-3297-A629-4338-EBF950367F15}"/>
              </a:ext>
            </a:extLst>
          </p:cNvPr>
          <p:cNvSpPr>
            <a:spLocks noGrp="1"/>
          </p:cNvSpPr>
          <p:nvPr>
            <p:ph type="title"/>
          </p:nvPr>
        </p:nvSpPr>
        <p:spPr>
          <a:xfrm>
            <a:off x="231078" y="292799"/>
            <a:ext cx="11740260" cy="978858"/>
          </a:xfrm>
        </p:spPr>
        <p:txBody>
          <a:bodyPr/>
          <a:lstStyle/>
          <a:p>
            <a:r>
              <a:rPr lang="en-CA" dirty="0">
                <a:latin typeface="Times New Roman" panose="02020603050405020304" pitchFamily="18" charset="0"/>
                <a:cs typeface="Times New Roman" panose="02020603050405020304" pitchFamily="18" charset="0"/>
              </a:rPr>
              <a:t>Identifying Nonresponders to First-line Treatment:</a:t>
            </a:r>
            <a:br>
              <a:rPr lang="en-CA" dirty="0">
                <a:latin typeface="Times New Roman" panose="02020603050405020304" pitchFamily="18" charset="0"/>
                <a:cs typeface="Times New Roman" panose="02020603050405020304" pitchFamily="18" charset="0"/>
              </a:rPr>
            </a:br>
            <a:r>
              <a:rPr lang="en-CA" dirty="0">
                <a:latin typeface="Times New Roman" panose="02020603050405020304" pitchFamily="18" charset="0"/>
                <a:cs typeface="Times New Roman" panose="02020603050405020304" pitchFamily="18" charset="0"/>
              </a:rPr>
              <a:t>Assessing Response at 6 Mo</a:t>
            </a:r>
          </a:p>
        </p:txBody>
      </p:sp>
      <p:sp>
        <p:nvSpPr>
          <p:cNvPr id="42" name="Content Placeholder 41">
            <a:extLst>
              <a:ext uri="{FF2B5EF4-FFF2-40B4-BE49-F238E27FC236}">
                <a16:creationId xmlns:a16="http://schemas.microsoft.com/office/drawing/2014/main" id="{45F18944-FE38-08E9-FC43-2AEBE8110AA4}"/>
              </a:ext>
            </a:extLst>
          </p:cNvPr>
          <p:cNvSpPr>
            <a:spLocks noGrp="1"/>
          </p:cNvSpPr>
          <p:nvPr>
            <p:ph sz="quarter" idx="10"/>
          </p:nvPr>
        </p:nvSpPr>
        <p:spPr>
          <a:xfrm>
            <a:off x="1970567" y="6302375"/>
            <a:ext cx="7321071" cy="327025"/>
          </a:xfrm>
        </p:spPr>
        <p:txBody>
          <a:bodyPr/>
          <a:lstStyle/>
          <a:p>
            <a:pPr algn="ctr"/>
            <a:r>
              <a:rPr lang="en-US" dirty="0"/>
              <a:t>Murillo Perez. Liv Int. 2023;43:1497.</a:t>
            </a:r>
            <a:r>
              <a:rPr lang="sv-SE" dirty="0"/>
              <a:t> </a:t>
            </a:r>
            <a:endParaRPr lang="en-US" dirty="0"/>
          </a:p>
        </p:txBody>
      </p:sp>
      <p:grpSp>
        <p:nvGrpSpPr>
          <p:cNvPr id="53" name="Group 52">
            <a:extLst>
              <a:ext uri="{FF2B5EF4-FFF2-40B4-BE49-F238E27FC236}">
                <a16:creationId xmlns:a16="http://schemas.microsoft.com/office/drawing/2014/main" id="{F260252C-E4AA-3750-4F62-BDE802BA38DB}"/>
              </a:ext>
            </a:extLst>
          </p:cNvPr>
          <p:cNvGrpSpPr/>
          <p:nvPr/>
        </p:nvGrpSpPr>
        <p:grpSpPr>
          <a:xfrm>
            <a:off x="287023" y="1297635"/>
            <a:ext cx="11630165" cy="4339176"/>
            <a:chOff x="852908" y="1581279"/>
            <a:chExt cx="10375874" cy="3355002"/>
          </a:xfrm>
        </p:grpSpPr>
        <p:grpSp>
          <p:nvGrpSpPr>
            <p:cNvPr id="54" name="Group 53">
              <a:extLst>
                <a:ext uri="{FF2B5EF4-FFF2-40B4-BE49-F238E27FC236}">
                  <a16:creationId xmlns:a16="http://schemas.microsoft.com/office/drawing/2014/main" id="{E90B19F4-E73E-318A-01A5-5B493C15EE22}"/>
                </a:ext>
              </a:extLst>
            </p:cNvPr>
            <p:cNvGrpSpPr/>
            <p:nvPr/>
          </p:nvGrpSpPr>
          <p:grpSpPr>
            <a:xfrm>
              <a:off x="3706410" y="2438398"/>
              <a:ext cx="6439804" cy="1019507"/>
              <a:chOff x="2949668" y="2291255"/>
              <a:chExt cx="6439804" cy="1019507"/>
            </a:xfrm>
          </p:grpSpPr>
          <p:sp>
            <p:nvSpPr>
              <p:cNvPr id="80" name="Left Bracket 79">
                <a:extLst>
                  <a:ext uri="{FF2B5EF4-FFF2-40B4-BE49-F238E27FC236}">
                    <a16:creationId xmlns:a16="http://schemas.microsoft.com/office/drawing/2014/main" id="{2E3290A1-5F5D-B40C-CCEE-A106D1BB697C}"/>
                  </a:ext>
                </a:extLst>
              </p:cNvPr>
              <p:cNvSpPr/>
              <p:nvPr/>
            </p:nvSpPr>
            <p:spPr>
              <a:xfrm rot="5400000">
                <a:off x="5649308" y="583324"/>
                <a:ext cx="1019507" cy="4435369"/>
              </a:xfrm>
              <a:prstGeom prst="leftBracket">
                <a:avLst>
                  <a:gd name="adj" fmla="val 0"/>
                </a:avLst>
              </a:prstGeom>
              <a:ln w="12700">
                <a:solidFill>
                  <a:schemeClr val="accent2"/>
                </a:solidFill>
              </a:ln>
              <a:effectLst/>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grpSp>
            <p:nvGrpSpPr>
              <p:cNvPr id="81" name="Group 80">
                <a:extLst>
                  <a:ext uri="{FF2B5EF4-FFF2-40B4-BE49-F238E27FC236}">
                    <a16:creationId xmlns:a16="http://schemas.microsoft.com/office/drawing/2014/main" id="{42D91589-D1CA-8F4F-D9D1-82B9C059D0D4}"/>
                  </a:ext>
                </a:extLst>
              </p:cNvPr>
              <p:cNvGrpSpPr/>
              <p:nvPr/>
            </p:nvGrpSpPr>
            <p:grpSpPr>
              <a:xfrm>
                <a:off x="2949668" y="2412125"/>
                <a:ext cx="2004438" cy="551792"/>
                <a:chOff x="10124502" y="2049138"/>
                <a:chExt cx="1828800" cy="835572"/>
              </a:xfrm>
            </p:grpSpPr>
            <p:sp>
              <p:nvSpPr>
                <p:cNvPr id="85" name="Rectangle: Rounded Corners 17">
                  <a:extLst>
                    <a:ext uri="{FF2B5EF4-FFF2-40B4-BE49-F238E27FC236}">
                      <a16:creationId xmlns:a16="http://schemas.microsoft.com/office/drawing/2014/main" id="{5AD2493A-AFF3-8215-A7D3-CF4345D85AD9}"/>
                    </a:ext>
                  </a:extLst>
                </p:cNvPr>
                <p:cNvSpPr/>
                <p:nvPr/>
              </p:nvSpPr>
              <p:spPr>
                <a:xfrm>
                  <a:off x="10124502" y="2049138"/>
                  <a:ext cx="1828800" cy="835572"/>
                </a:xfrm>
                <a:prstGeom prst="roundRect">
                  <a:avLst>
                    <a:gd name="adj" fmla="val 12742"/>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86" name="Rectangle 85">
                  <a:extLst>
                    <a:ext uri="{FF2B5EF4-FFF2-40B4-BE49-F238E27FC236}">
                      <a16:creationId xmlns:a16="http://schemas.microsoft.com/office/drawing/2014/main" id="{9AA45A2E-1D78-1325-5196-3B9058D146C2}"/>
                    </a:ext>
                  </a:extLst>
                </p:cNvPr>
                <p:cNvSpPr/>
                <p:nvPr/>
              </p:nvSpPr>
              <p:spPr>
                <a:xfrm>
                  <a:off x="10154702" y="2167830"/>
                  <a:ext cx="1733492" cy="612602"/>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61616"/>
                      </a:solidFill>
                      <a:effectLst/>
                      <a:uLnTx/>
                      <a:uFillTx/>
                      <a:latin typeface="Poppins" panose="00000500000000000000" pitchFamily="2" charset="0"/>
                      <a:ea typeface="+mn-ea"/>
                      <a:cs typeface="Poppins" panose="00000500000000000000" pitchFamily="2" charset="0"/>
                    </a:rPr>
                    <a:t>ALP ≤1.9x ULN</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61616"/>
                      </a:solidFill>
                      <a:effectLst/>
                      <a:uLnTx/>
                      <a:uFillTx/>
                      <a:latin typeface="Poppins" panose="00000500000000000000" pitchFamily="2" charset="0"/>
                      <a:ea typeface="+mn-ea"/>
                      <a:cs typeface="Poppins" panose="00000500000000000000" pitchFamily="2" charset="0"/>
                    </a:rPr>
                    <a:t>n = 509 (68%)</a:t>
                  </a:r>
                </a:p>
              </p:txBody>
            </p:sp>
          </p:grpSp>
          <p:grpSp>
            <p:nvGrpSpPr>
              <p:cNvPr id="82" name="Group 81">
                <a:extLst>
                  <a:ext uri="{FF2B5EF4-FFF2-40B4-BE49-F238E27FC236}">
                    <a16:creationId xmlns:a16="http://schemas.microsoft.com/office/drawing/2014/main" id="{28269F13-789C-DB9C-B6D8-533986D02A42}"/>
                  </a:ext>
                </a:extLst>
              </p:cNvPr>
              <p:cNvGrpSpPr/>
              <p:nvPr/>
            </p:nvGrpSpPr>
            <p:grpSpPr>
              <a:xfrm>
                <a:off x="7385034" y="2412125"/>
                <a:ext cx="2004438" cy="551792"/>
                <a:chOff x="10124502" y="2049138"/>
                <a:chExt cx="1828800" cy="835572"/>
              </a:xfrm>
            </p:grpSpPr>
            <p:sp>
              <p:nvSpPr>
                <p:cNvPr id="83" name="Rectangle: Rounded Corners 20">
                  <a:extLst>
                    <a:ext uri="{FF2B5EF4-FFF2-40B4-BE49-F238E27FC236}">
                      <a16:creationId xmlns:a16="http://schemas.microsoft.com/office/drawing/2014/main" id="{66DE4DB3-943F-8796-BAE0-A9BAF6D2F3E8}"/>
                    </a:ext>
                  </a:extLst>
                </p:cNvPr>
                <p:cNvSpPr/>
                <p:nvPr/>
              </p:nvSpPr>
              <p:spPr>
                <a:xfrm>
                  <a:off x="10124502" y="2049138"/>
                  <a:ext cx="1828800" cy="835572"/>
                </a:xfrm>
                <a:prstGeom prst="roundRect">
                  <a:avLst>
                    <a:gd name="adj" fmla="val 16552"/>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84" name="Rectangle 83">
                  <a:extLst>
                    <a:ext uri="{FF2B5EF4-FFF2-40B4-BE49-F238E27FC236}">
                      <a16:creationId xmlns:a16="http://schemas.microsoft.com/office/drawing/2014/main" id="{4A4C0564-54D2-51D1-A7EC-284ACEA3534C}"/>
                    </a:ext>
                  </a:extLst>
                </p:cNvPr>
                <p:cNvSpPr/>
                <p:nvPr/>
              </p:nvSpPr>
              <p:spPr>
                <a:xfrm>
                  <a:off x="10154702" y="2167830"/>
                  <a:ext cx="1733492" cy="612602"/>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61616"/>
                      </a:solidFill>
                      <a:effectLst/>
                      <a:uLnTx/>
                      <a:uFillTx/>
                      <a:latin typeface="Poppins" panose="00000500000000000000" pitchFamily="2" charset="0"/>
                      <a:ea typeface="+mn-ea"/>
                      <a:cs typeface="Poppins" panose="00000500000000000000" pitchFamily="2" charset="0"/>
                    </a:rPr>
                    <a:t>ALP &gt;1.9x ULN</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61616"/>
                      </a:solidFill>
                      <a:effectLst/>
                      <a:uLnTx/>
                      <a:uFillTx/>
                      <a:latin typeface="Poppins" panose="00000500000000000000" pitchFamily="2" charset="0"/>
                      <a:ea typeface="+mn-ea"/>
                      <a:cs typeface="Poppins" panose="00000500000000000000" pitchFamily="2" charset="0"/>
                    </a:rPr>
                    <a:t>n = 235 (32%)</a:t>
                  </a:r>
                </a:p>
              </p:txBody>
            </p:sp>
          </p:grpSp>
        </p:grpSp>
        <p:cxnSp>
          <p:nvCxnSpPr>
            <p:cNvPr id="55" name="Straight Connector 54">
              <a:extLst>
                <a:ext uri="{FF2B5EF4-FFF2-40B4-BE49-F238E27FC236}">
                  <a16:creationId xmlns:a16="http://schemas.microsoft.com/office/drawing/2014/main" id="{60A63F0D-6E60-7141-97C4-1DA333C01681}"/>
                </a:ext>
              </a:extLst>
            </p:cNvPr>
            <p:cNvCxnSpPr/>
            <p:nvPr/>
          </p:nvCxnSpPr>
          <p:spPr>
            <a:xfrm>
              <a:off x="6926313" y="1986457"/>
              <a:ext cx="0" cy="462455"/>
            </a:xfrm>
            <a:prstGeom prst="line">
              <a:avLst/>
            </a:prstGeom>
            <a:ln w="12700">
              <a:solidFill>
                <a:schemeClr val="accent2"/>
              </a:solidFill>
            </a:ln>
            <a:effectLst/>
          </p:spPr>
          <p:style>
            <a:lnRef idx="3">
              <a:schemeClr val="accent5"/>
            </a:lnRef>
            <a:fillRef idx="0">
              <a:schemeClr val="accent5"/>
            </a:fillRef>
            <a:effectRef idx="2">
              <a:schemeClr val="accent5"/>
            </a:effectRef>
            <a:fontRef idx="minor">
              <a:schemeClr val="tx1"/>
            </a:fontRef>
          </p:style>
        </p:cxnSp>
        <p:sp>
          <p:nvSpPr>
            <p:cNvPr id="79" name="Rectangle 78">
              <a:extLst>
                <a:ext uri="{FF2B5EF4-FFF2-40B4-BE49-F238E27FC236}">
                  <a16:creationId xmlns:a16="http://schemas.microsoft.com/office/drawing/2014/main" id="{02342FBF-6B10-4B9A-07A4-BCEB03DBDBEF}"/>
                </a:ext>
              </a:extLst>
            </p:cNvPr>
            <p:cNvSpPr/>
            <p:nvPr/>
          </p:nvSpPr>
          <p:spPr>
            <a:xfrm>
              <a:off x="5797845" y="1581279"/>
              <a:ext cx="2259721" cy="737704"/>
            </a:xfrm>
            <a:prstGeom prst="rect">
              <a:avLst/>
            </a:prstGeom>
            <a:solidFill>
              <a:schemeClr val="bg2">
                <a:lumMod val="90000"/>
              </a:schemeClr>
            </a:solid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61616"/>
                  </a:solidFill>
                  <a:effectLst/>
                  <a:uLnTx/>
                  <a:uFillTx/>
                  <a:latin typeface="Poppins" panose="00000500000000000000" pitchFamily="2" charset="0"/>
                  <a:ea typeface="+mn-ea"/>
                  <a:cs typeface="Poppins" panose="00000500000000000000" pitchFamily="2" charset="0"/>
                </a:rPr>
                <a:t>Retrospective study of people with PBC treated with UDCA</a:t>
              </a:r>
              <a:br>
                <a:rPr kumimoji="0" lang="en-US" sz="1400" b="1" i="0" u="none" strike="noStrike" kern="1200" cap="none" spc="0" normalizeH="0" baseline="0" noProof="0" dirty="0">
                  <a:ln>
                    <a:noFill/>
                  </a:ln>
                  <a:solidFill>
                    <a:srgbClr val="161616"/>
                  </a:solidFill>
                  <a:effectLst/>
                  <a:uLnTx/>
                  <a:uFillTx/>
                  <a:latin typeface="Poppins" panose="00000500000000000000" pitchFamily="2" charset="0"/>
                  <a:ea typeface="+mn-ea"/>
                  <a:cs typeface="Poppins" panose="00000500000000000000" pitchFamily="2" charset="0"/>
                </a:rPr>
              </a:br>
              <a:r>
                <a:rPr kumimoji="0" lang="en-US" sz="1400" b="1" i="0" u="none" strike="noStrike" kern="1200" cap="none" spc="0" normalizeH="0" baseline="0" noProof="0" dirty="0">
                  <a:ln>
                    <a:noFill/>
                  </a:ln>
                  <a:solidFill>
                    <a:srgbClr val="161616"/>
                  </a:solidFill>
                  <a:effectLst/>
                  <a:uLnTx/>
                  <a:uFillTx/>
                  <a:latin typeface="Poppins" panose="00000500000000000000" pitchFamily="2" charset="0"/>
                  <a:ea typeface="+mn-ea"/>
                  <a:cs typeface="Poppins" panose="00000500000000000000" pitchFamily="2" charset="0"/>
                </a:rPr>
                <a:t>N = 744</a:t>
              </a:r>
            </a:p>
          </p:txBody>
        </p:sp>
        <p:grpSp>
          <p:nvGrpSpPr>
            <p:cNvPr id="57" name="Group 56">
              <a:extLst>
                <a:ext uri="{FF2B5EF4-FFF2-40B4-BE49-F238E27FC236}">
                  <a16:creationId xmlns:a16="http://schemas.microsoft.com/office/drawing/2014/main" id="{F95FC851-47B2-B287-D0AC-4A99C453E834}"/>
                </a:ext>
              </a:extLst>
            </p:cNvPr>
            <p:cNvGrpSpPr/>
            <p:nvPr/>
          </p:nvGrpSpPr>
          <p:grpSpPr>
            <a:xfrm>
              <a:off x="852908" y="3447392"/>
              <a:ext cx="5929999" cy="1488889"/>
              <a:chOff x="1199749" y="3531475"/>
              <a:chExt cx="5929999" cy="1488889"/>
            </a:xfrm>
          </p:grpSpPr>
          <p:sp>
            <p:nvSpPr>
              <p:cNvPr id="68" name="Left Bracket 67">
                <a:extLst>
                  <a:ext uri="{FF2B5EF4-FFF2-40B4-BE49-F238E27FC236}">
                    <a16:creationId xmlns:a16="http://schemas.microsoft.com/office/drawing/2014/main" id="{4F2A9E7C-C6FC-4399-36C5-DC2A43E3EB7F}"/>
                  </a:ext>
                </a:extLst>
              </p:cNvPr>
              <p:cNvSpPr/>
              <p:nvPr/>
            </p:nvSpPr>
            <p:spPr>
              <a:xfrm rot="5400000">
                <a:off x="4871541" y="2601311"/>
                <a:ext cx="325825" cy="2186153"/>
              </a:xfrm>
              <a:prstGeom prst="leftBracket">
                <a:avLst>
                  <a:gd name="adj" fmla="val 0"/>
                </a:avLst>
              </a:prstGeom>
              <a:ln w="12700">
                <a:solidFill>
                  <a:schemeClr val="accent2"/>
                </a:solidFill>
              </a:ln>
              <a:effectLst/>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grpSp>
            <p:nvGrpSpPr>
              <p:cNvPr id="69" name="Group 68">
                <a:extLst>
                  <a:ext uri="{FF2B5EF4-FFF2-40B4-BE49-F238E27FC236}">
                    <a16:creationId xmlns:a16="http://schemas.microsoft.com/office/drawing/2014/main" id="{C932E5CC-CF62-9AB8-F5B1-49DC603033BC}"/>
                  </a:ext>
                </a:extLst>
              </p:cNvPr>
              <p:cNvGrpSpPr/>
              <p:nvPr/>
            </p:nvGrpSpPr>
            <p:grpSpPr>
              <a:xfrm>
                <a:off x="1199749" y="3652345"/>
                <a:ext cx="5869150" cy="1368019"/>
                <a:chOff x="8527917" y="2049138"/>
                <a:chExt cx="5354868" cy="2071571"/>
              </a:xfrm>
            </p:grpSpPr>
            <p:sp>
              <p:nvSpPr>
                <p:cNvPr id="73" name="Rectangle: Rounded Corners 43">
                  <a:extLst>
                    <a:ext uri="{FF2B5EF4-FFF2-40B4-BE49-F238E27FC236}">
                      <a16:creationId xmlns:a16="http://schemas.microsoft.com/office/drawing/2014/main" id="{B933C3B9-2421-51A6-3DFA-C839ECC16646}"/>
                    </a:ext>
                  </a:extLst>
                </p:cNvPr>
                <p:cNvSpPr/>
                <p:nvPr/>
              </p:nvSpPr>
              <p:spPr>
                <a:xfrm>
                  <a:off x="10124502" y="2049138"/>
                  <a:ext cx="1828800" cy="835572"/>
                </a:xfrm>
                <a:prstGeom prst="roundRect">
                  <a:avLst>
                    <a:gd name="adj" fmla="val 1274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74" name="Rectangle 73">
                  <a:extLst>
                    <a:ext uri="{FF2B5EF4-FFF2-40B4-BE49-F238E27FC236}">
                      <a16:creationId xmlns:a16="http://schemas.microsoft.com/office/drawing/2014/main" id="{51A5CA5C-0F7E-AA9F-D8C6-BF428366E5E1}"/>
                    </a:ext>
                  </a:extLst>
                </p:cNvPr>
                <p:cNvSpPr/>
                <p:nvPr/>
              </p:nvSpPr>
              <p:spPr>
                <a:xfrm>
                  <a:off x="10154703" y="2167831"/>
                  <a:ext cx="1733492" cy="612601"/>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Poppins" panose="00000500000000000000" pitchFamily="2" charset="0"/>
                      <a:ea typeface="+mn-ea"/>
                      <a:cs typeface="Poppins" panose="00000500000000000000" pitchFamily="2" charset="0"/>
                    </a:rPr>
                    <a:t>Response</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Poppins" panose="00000500000000000000" pitchFamily="2" charset="0"/>
                      <a:ea typeface="+mn-ea"/>
                      <a:cs typeface="Poppins" panose="00000500000000000000" pitchFamily="2" charset="0"/>
                    </a:rPr>
                    <a:t>n = 406/509 (80%)</a:t>
                  </a:r>
                </a:p>
              </p:txBody>
            </p:sp>
            <p:sp>
              <p:nvSpPr>
                <p:cNvPr id="75" name="Rectangle 74">
                  <a:extLst>
                    <a:ext uri="{FF2B5EF4-FFF2-40B4-BE49-F238E27FC236}">
                      <a16:creationId xmlns:a16="http://schemas.microsoft.com/office/drawing/2014/main" id="{DF234687-ADF7-A089-F613-2E004DA431F5}"/>
                    </a:ext>
                  </a:extLst>
                </p:cNvPr>
                <p:cNvSpPr/>
                <p:nvPr/>
              </p:nvSpPr>
              <p:spPr>
                <a:xfrm>
                  <a:off x="10154703" y="2997856"/>
                  <a:ext cx="1733492" cy="1117096"/>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95.1%</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1.01 (0.80-1.28)</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220 (54.2%)</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0.90 (0.73-0.96)</a:t>
                  </a:r>
                </a:p>
              </p:txBody>
            </p:sp>
            <p:sp>
              <p:nvSpPr>
                <p:cNvPr id="76" name="Rectangle 75">
                  <a:extLst>
                    <a:ext uri="{FF2B5EF4-FFF2-40B4-BE49-F238E27FC236}">
                      <a16:creationId xmlns:a16="http://schemas.microsoft.com/office/drawing/2014/main" id="{CB325E74-7CE7-7F5E-9354-D35B28BFCD7D}"/>
                    </a:ext>
                  </a:extLst>
                </p:cNvPr>
                <p:cNvSpPr/>
                <p:nvPr/>
              </p:nvSpPr>
              <p:spPr>
                <a:xfrm>
                  <a:off x="8527917" y="3003613"/>
                  <a:ext cx="1800618" cy="1117096"/>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5-yr survival:</a:t>
                  </a:r>
                </a:p>
                <a:p>
                  <a:pPr marL="0" marR="0" lvl="0" indent="0" algn="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ALP, x ULN:</a:t>
                  </a:r>
                </a:p>
                <a:p>
                  <a:pPr marL="0" marR="0" lvl="0" indent="0" algn="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ALP normalization, n:</a:t>
                  </a:r>
                </a:p>
                <a:p>
                  <a:pPr marL="0" marR="0" lvl="0" indent="0" algn="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Response probability:</a:t>
                  </a:r>
                </a:p>
              </p:txBody>
            </p:sp>
            <p:sp>
              <p:nvSpPr>
                <p:cNvPr id="77" name="Rectangle 76">
                  <a:extLst>
                    <a:ext uri="{FF2B5EF4-FFF2-40B4-BE49-F238E27FC236}">
                      <a16:creationId xmlns:a16="http://schemas.microsoft.com/office/drawing/2014/main" id="{8C0FD2E5-9A16-E003-959F-2217F6689B35}"/>
                    </a:ext>
                  </a:extLst>
                </p:cNvPr>
                <p:cNvSpPr/>
                <p:nvPr/>
              </p:nvSpPr>
              <p:spPr>
                <a:xfrm>
                  <a:off x="12149293" y="2997856"/>
                  <a:ext cx="1733492" cy="1117095"/>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85.6%</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1.48 (1.12-1.72)</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16 (15.5%)</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0.75 (0.57-0.89)</a:t>
                  </a:r>
                </a:p>
              </p:txBody>
            </p:sp>
          </p:grpSp>
          <p:grpSp>
            <p:nvGrpSpPr>
              <p:cNvPr id="70" name="Group 69">
                <a:extLst>
                  <a:ext uri="{FF2B5EF4-FFF2-40B4-BE49-F238E27FC236}">
                    <a16:creationId xmlns:a16="http://schemas.microsoft.com/office/drawing/2014/main" id="{620AC079-DE79-C131-9802-DD1A10C17532}"/>
                  </a:ext>
                </a:extLst>
              </p:cNvPr>
              <p:cNvGrpSpPr/>
              <p:nvPr/>
            </p:nvGrpSpPr>
            <p:grpSpPr>
              <a:xfrm>
                <a:off x="5125310" y="3647436"/>
                <a:ext cx="2004438" cy="571126"/>
                <a:chOff x="10124502" y="2041707"/>
                <a:chExt cx="1828800" cy="864851"/>
              </a:xfrm>
            </p:grpSpPr>
            <p:sp>
              <p:nvSpPr>
                <p:cNvPr id="71" name="Rectangle: Rounded Corners 41">
                  <a:extLst>
                    <a:ext uri="{FF2B5EF4-FFF2-40B4-BE49-F238E27FC236}">
                      <a16:creationId xmlns:a16="http://schemas.microsoft.com/office/drawing/2014/main" id="{117120EA-BC0A-13EF-7A5C-9EBCADF3893F}"/>
                    </a:ext>
                  </a:extLst>
                </p:cNvPr>
                <p:cNvSpPr/>
                <p:nvPr/>
              </p:nvSpPr>
              <p:spPr>
                <a:xfrm>
                  <a:off x="10124502" y="2049138"/>
                  <a:ext cx="1828800" cy="835572"/>
                </a:xfrm>
                <a:prstGeom prst="roundRect">
                  <a:avLst>
                    <a:gd name="adj" fmla="val 1655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72" name="Rectangle 71">
                  <a:extLst>
                    <a:ext uri="{FF2B5EF4-FFF2-40B4-BE49-F238E27FC236}">
                      <a16:creationId xmlns:a16="http://schemas.microsoft.com/office/drawing/2014/main" id="{D423FC58-59A9-F6CC-C3CB-BB6DA6A6608E}"/>
                    </a:ext>
                  </a:extLst>
                </p:cNvPr>
                <p:cNvSpPr/>
                <p:nvPr/>
              </p:nvSpPr>
              <p:spPr>
                <a:xfrm>
                  <a:off x="10154702" y="2041707"/>
                  <a:ext cx="1733492" cy="864851"/>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Poppins" panose="00000500000000000000" pitchFamily="2" charset="0"/>
                      <a:ea typeface="+mn-ea"/>
                      <a:cs typeface="Poppins" panose="00000500000000000000" pitchFamily="2" charset="0"/>
                    </a:rPr>
                    <a:t>Insufficient Response</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Poppins" panose="00000500000000000000" pitchFamily="2" charset="0"/>
                      <a:ea typeface="+mn-ea"/>
                      <a:cs typeface="Poppins" panose="00000500000000000000" pitchFamily="2" charset="0"/>
                    </a:rPr>
                    <a:t>n = 103/509 (20%)</a:t>
                  </a:r>
                </a:p>
              </p:txBody>
            </p:sp>
          </p:grpSp>
        </p:grpSp>
        <p:grpSp>
          <p:nvGrpSpPr>
            <p:cNvPr id="58" name="Group 57">
              <a:extLst>
                <a:ext uri="{FF2B5EF4-FFF2-40B4-BE49-F238E27FC236}">
                  <a16:creationId xmlns:a16="http://schemas.microsoft.com/office/drawing/2014/main" id="{1CC4D14E-90BE-EE8C-07A5-0F93648C8F98}"/>
                </a:ext>
              </a:extLst>
            </p:cNvPr>
            <p:cNvGrpSpPr/>
            <p:nvPr/>
          </p:nvGrpSpPr>
          <p:grpSpPr>
            <a:xfrm>
              <a:off x="7048706" y="3447392"/>
              <a:ext cx="4180076" cy="1485076"/>
              <a:chOff x="2949672" y="3531475"/>
              <a:chExt cx="4180076" cy="1485076"/>
            </a:xfrm>
          </p:grpSpPr>
          <p:sp>
            <p:nvSpPr>
              <p:cNvPr id="59" name="Left Bracket 58">
                <a:extLst>
                  <a:ext uri="{FF2B5EF4-FFF2-40B4-BE49-F238E27FC236}">
                    <a16:creationId xmlns:a16="http://schemas.microsoft.com/office/drawing/2014/main" id="{6CA5918A-5C51-CD45-6081-25FEFE402269}"/>
                  </a:ext>
                </a:extLst>
              </p:cNvPr>
              <p:cNvSpPr/>
              <p:nvPr/>
            </p:nvSpPr>
            <p:spPr>
              <a:xfrm rot="5400000">
                <a:off x="4871541" y="2601311"/>
                <a:ext cx="325825" cy="2186153"/>
              </a:xfrm>
              <a:prstGeom prst="leftBracket">
                <a:avLst>
                  <a:gd name="adj" fmla="val 0"/>
                </a:avLst>
              </a:prstGeom>
              <a:ln w="12700">
                <a:solidFill>
                  <a:schemeClr val="accent2"/>
                </a:solidFill>
              </a:ln>
              <a:effectLst/>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grpSp>
            <p:nvGrpSpPr>
              <p:cNvPr id="60" name="Group 59">
                <a:extLst>
                  <a:ext uri="{FF2B5EF4-FFF2-40B4-BE49-F238E27FC236}">
                    <a16:creationId xmlns:a16="http://schemas.microsoft.com/office/drawing/2014/main" id="{46920FD4-7E24-8955-E411-518231AFDF01}"/>
                  </a:ext>
                </a:extLst>
              </p:cNvPr>
              <p:cNvGrpSpPr/>
              <p:nvPr/>
            </p:nvGrpSpPr>
            <p:grpSpPr>
              <a:xfrm>
                <a:off x="2949672" y="3647432"/>
                <a:ext cx="4119231" cy="1369119"/>
                <a:chOff x="10124502" y="2041708"/>
                <a:chExt cx="3758283" cy="2073244"/>
              </a:xfrm>
            </p:grpSpPr>
            <p:sp>
              <p:nvSpPr>
                <p:cNvPr id="64" name="Rectangle: Rounded Corners 57">
                  <a:extLst>
                    <a:ext uri="{FF2B5EF4-FFF2-40B4-BE49-F238E27FC236}">
                      <a16:creationId xmlns:a16="http://schemas.microsoft.com/office/drawing/2014/main" id="{558B352E-8D50-3ECB-8A56-09B2AA4B4F5B}"/>
                    </a:ext>
                  </a:extLst>
                </p:cNvPr>
                <p:cNvSpPr/>
                <p:nvPr/>
              </p:nvSpPr>
              <p:spPr>
                <a:xfrm>
                  <a:off x="10124502" y="2049138"/>
                  <a:ext cx="1828800" cy="835572"/>
                </a:xfrm>
                <a:prstGeom prst="roundRect">
                  <a:avLst>
                    <a:gd name="adj" fmla="val 127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65" name="Rectangle 64">
                  <a:extLst>
                    <a:ext uri="{FF2B5EF4-FFF2-40B4-BE49-F238E27FC236}">
                      <a16:creationId xmlns:a16="http://schemas.microsoft.com/office/drawing/2014/main" id="{CDE918EB-921D-0BD5-BA9F-4FB3756376CD}"/>
                    </a:ext>
                  </a:extLst>
                </p:cNvPr>
                <p:cNvSpPr/>
                <p:nvPr/>
              </p:nvSpPr>
              <p:spPr>
                <a:xfrm>
                  <a:off x="10154704" y="2041708"/>
                  <a:ext cx="1733492" cy="864851"/>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Poppins" panose="00000500000000000000" pitchFamily="2" charset="0"/>
                      <a:ea typeface="+mn-ea"/>
                      <a:cs typeface="Poppins" panose="00000500000000000000" pitchFamily="2" charset="0"/>
                    </a:rPr>
                    <a:t>Insufficient Response</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Poppins" panose="00000500000000000000" pitchFamily="2" charset="0"/>
                      <a:ea typeface="+mn-ea"/>
                      <a:cs typeface="Poppins" panose="00000500000000000000" pitchFamily="2" charset="0"/>
                    </a:rPr>
                    <a:t>n = 210/235 (89%)</a:t>
                  </a:r>
                </a:p>
              </p:txBody>
            </p:sp>
            <p:sp>
              <p:nvSpPr>
                <p:cNvPr id="66" name="Rectangle 65">
                  <a:extLst>
                    <a:ext uri="{FF2B5EF4-FFF2-40B4-BE49-F238E27FC236}">
                      <a16:creationId xmlns:a16="http://schemas.microsoft.com/office/drawing/2014/main" id="{36879638-811C-B54D-7681-9349C89B41CD}"/>
                    </a:ext>
                  </a:extLst>
                </p:cNvPr>
                <p:cNvSpPr/>
                <p:nvPr/>
              </p:nvSpPr>
              <p:spPr>
                <a:xfrm>
                  <a:off x="10154704" y="2997854"/>
                  <a:ext cx="1733492" cy="1117098"/>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83.4%</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3.13 (2.36-4.31)</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1 (0.5%)</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0.29 (0.14-0.49)</a:t>
                  </a:r>
                </a:p>
              </p:txBody>
            </p:sp>
            <p:sp>
              <p:nvSpPr>
                <p:cNvPr id="67" name="Rectangle 66">
                  <a:extLst>
                    <a:ext uri="{FF2B5EF4-FFF2-40B4-BE49-F238E27FC236}">
                      <a16:creationId xmlns:a16="http://schemas.microsoft.com/office/drawing/2014/main" id="{18CE60CE-C074-688D-323C-032BEBCBA12C}"/>
                    </a:ext>
                  </a:extLst>
                </p:cNvPr>
                <p:cNvSpPr/>
                <p:nvPr/>
              </p:nvSpPr>
              <p:spPr>
                <a:xfrm>
                  <a:off x="12149293" y="2997853"/>
                  <a:ext cx="1733492" cy="1117098"/>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86.3%</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2.15 (1.99-2.55)</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0</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0.39 (0.21-0.74)</a:t>
                  </a:r>
                </a:p>
              </p:txBody>
            </p:sp>
          </p:grpSp>
          <p:grpSp>
            <p:nvGrpSpPr>
              <p:cNvPr id="61" name="Group 60">
                <a:extLst>
                  <a:ext uri="{FF2B5EF4-FFF2-40B4-BE49-F238E27FC236}">
                    <a16:creationId xmlns:a16="http://schemas.microsoft.com/office/drawing/2014/main" id="{C8A77795-F52D-A2B7-2536-B40125B33FD6}"/>
                  </a:ext>
                </a:extLst>
              </p:cNvPr>
              <p:cNvGrpSpPr/>
              <p:nvPr/>
            </p:nvGrpSpPr>
            <p:grpSpPr>
              <a:xfrm>
                <a:off x="5125310" y="3652343"/>
                <a:ext cx="2004438" cy="551791"/>
                <a:chOff x="10124502" y="2049138"/>
                <a:chExt cx="1828800" cy="835572"/>
              </a:xfrm>
            </p:grpSpPr>
            <p:sp>
              <p:nvSpPr>
                <p:cNvPr id="62" name="Rectangle: Rounded Corners 55">
                  <a:extLst>
                    <a:ext uri="{FF2B5EF4-FFF2-40B4-BE49-F238E27FC236}">
                      <a16:creationId xmlns:a16="http://schemas.microsoft.com/office/drawing/2014/main" id="{3F9A0865-07BE-6BF1-3CD0-A6F3C5ACD6A8}"/>
                    </a:ext>
                  </a:extLst>
                </p:cNvPr>
                <p:cNvSpPr/>
                <p:nvPr/>
              </p:nvSpPr>
              <p:spPr>
                <a:xfrm>
                  <a:off x="10124502" y="2049138"/>
                  <a:ext cx="1828800" cy="835572"/>
                </a:xfrm>
                <a:prstGeom prst="roundRect">
                  <a:avLst>
                    <a:gd name="adj" fmla="val 1655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8895"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63" name="Rectangle 62">
                  <a:extLst>
                    <a:ext uri="{FF2B5EF4-FFF2-40B4-BE49-F238E27FC236}">
                      <a16:creationId xmlns:a16="http://schemas.microsoft.com/office/drawing/2014/main" id="{F3ADB0E6-B1FE-8D5F-9C9B-5698BADCACA8}"/>
                    </a:ext>
                  </a:extLst>
                </p:cNvPr>
                <p:cNvSpPr/>
                <p:nvPr/>
              </p:nvSpPr>
              <p:spPr>
                <a:xfrm>
                  <a:off x="10154702" y="2167829"/>
                  <a:ext cx="1733492" cy="612602"/>
                </a:xfrm>
                <a:prstGeom prst="rect">
                  <a:avLst/>
                </a:prstGeom>
                <a:solidFill>
                  <a:schemeClr val="accent6"/>
                </a:solidFill>
                <a:ln>
                  <a:noFill/>
                </a:ln>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Poppins" panose="00000500000000000000" pitchFamily="2" charset="0"/>
                      <a:ea typeface="+mn-ea"/>
                      <a:cs typeface="Poppins" panose="00000500000000000000" pitchFamily="2" charset="0"/>
                    </a:rPr>
                    <a:t>Response</a:t>
                  </a:r>
                </a:p>
                <a:p>
                  <a:pPr marL="0" marR="0" lvl="0" indent="0" algn="ctr" defTabSz="609448"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Poppins" panose="00000500000000000000" pitchFamily="2" charset="0"/>
                      <a:ea typeface="+mn-ea"/>
                      <a:cs typeface="Poppins" panose="00000500000000000000" pitchFamily="2" charset="0"/>
                    </a:rPr>
                    <a:t>n = 25/235 (11%)</a:t>
                  </a:r>
                </a:p>
              </p:txBody>
            </p:sp>
          </p:grpSp>
        </p:grpSp>
      </p:grpSp>
      <p:sp>
        <p:nvSpPr>
          <p:cNvPr id="87" name="TextBox 86">
            <a:extLst>
              <a:ext uri="{FF2B5EF4-FFF2-40B4-BE49-F238E27FC236}">
                <a16:creationId xmlns:a16="http://schemas.microsoft.com/office/drawing/2014/main" id="{DA112B0E-12CC-8307-BF7D-94941F628B0B}"/>
              </a:ext>
            </a:extLst>
          </p:cNvPr>
          <p:cNvSpPr txBox="1"/>
          <p:nvPr/>
        </p:nvSpPr>
        <p:spPr>
          <a:xfrm>
            <a:off x="2720238" y="2587079"/>
            <a:ext cx="851515" cy="6665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6 Mo</a:t>
            </a:r>
            <a:br>
              <a:rPr kumimoji="0" lang="en-US" sz="1800" b="1"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br>
            <a:r>
              <a:rPr kumimoji="0" lang="en-US" sz="1800" b="1"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(ALP)</a:t>
            </a:r>
          </a:p>
        </p:txBody>
      </p:sp>
      <p:sp>
        <p:nvSpPr>
          <p:cNvPr id="88" name="TextBox 87">
            <a:extLst>
              <a:ext uri="{FF2B5EF4-FFF2-40B4-BE49-F238E27FC236}">
                <a16:creationId xmlns:a16="http://schemas.microsoft.com/office/drawing/2014/main" id="{B1CC1BF6-8D56-2215-C959-A96584DF2FF2}"/>
              </a:ext>
            </a:extLst>
          </p:cNvPr>
          <p:cNvSpPr txBox="1"/>
          <p:nvPr/>
        </p:nvSpPr>
        <p:spPr>
          <a:xfrm>
            <a:off x="239100" y="3934573"/>
            <a:ext cx="2097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12 Mo</a:t>
            </a:r>
            <a:br>
              <a:rPr kumimoji="0" lang="en-US" sz="1800" b="1"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br>
            <a:r>
              <a:rPr kumimoji="0" lang="en-US" sz="1800" b="1"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(POISE criteria)</a:t>
            </a:r>
          </a:p>
        </p:txBody>
      </p:sp>
      <p:sp>
        <p:nvSpPr>
          <p:cNvPr id="2" name="TextBox 1">
            <a:extLst>
              <a:ext uri="{FF2B5EF4-FFF2-40B4-BE49-F238E27FC236}">
                <a16:creationId xmlns:a16="http://schemas.microsoft.com/office/drawing/2014/main" id="{E1025CD2-3B8D-574C-260E-222C5C638E9A}"/>
              </a:ext>
            </a:extLst>
          </p:cNvPr>
          <p:cNvSpPr txBox="1"/>
          <p:nvPr/>
        </p:nvSpPr>
        <p:spPr>
          <a:xfrm>
            <a:off x="4033774" y="5665780"/>
            <a:ext cx="6085332" cy="379095"/>
          </a:xfrm>
          <a:prstGeom prst="rect">
            <a:avLst/>
          </a:prstGeom>
        </p:spPr>
        <p:txBody>
          <a:bodyPr vert="horz" wrap="square" lIns="0" tIns="0" rIns="0" bIns="0" rtlCol="0">
            <a:noAutofit/>
          </a:bodyPr>
          <a:lstStyle/>
          <a:p>
            <a:pPr marL="0" marR="0" lvl="0" indent="0" algn="ctr" defTabSz="914400" rtl="0" eaLnBrk="0" fontAlgn="base" latinLnBrk="0" hangingPunct="0">
              <a:lnSpc>
                <a:spcPct val="120000"/>
              </a:lnSpc>
              <a:spcBef>
                <a:spcPct val="0"/>
              </a:spcBef>
              <a:spcAft>
                <a:spcPct val="0"/>
              </a:spcAft>
              <a:buClrTx/>
              <a:buSzTx/>
              <a:buFontTx/>
              <a:buNone/>
              <a:tabLst/>
              <a:defRPr/>
            </a:pPr>
            <a:r>
              <a:rPr kumimoji="0" lang="en-CA"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Among people with nonresponse at 12 mo,</a:t>
            </a:r>
            <a:br>
              <a:rPr kumimoji="0" lang="en-CA"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br>
            <a:r>
              <a:rPr kumimoji="0" lang="en-CA" sz="1800" b="1"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67% (210/313) </a:t>
            </a:r>
            <a:r>
              <a:rPr kumimoji="0" lang="en-CA" sz="18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could have been identified at </a:t>
            </a:r>
            <a:r>
              <a:rPr kumimoji="0" lang="en-CA" sz="1800" b="1" i="0" u="none" strike="noStrike" kern="1200" cap="none" spc="0" normalizeH="0" baseline="0" noProof="0" dirty="0">
                <a:ln>
                  <a:noFill/>
                </a:ln>
                <a:solidFill>
                  <a:srgbClr val="E04507"/>
                </a:solidFill>
                <a:effectLst/>
                <a:uLnTx/>
                <a:uFillTx/>
                <a:latin typeface="Poppins"/>
                <a:ea typeface="+mn-ea"/>
                <a:cs typeface="Arial" panose="020B0604020202020204" pitchFamily="34" charset="0"/>
              </a:rPr>
              <a:t>6 mo</a:t>
            </a:r>
          </a:p>
        </p:txBody>
      </p:sp>
      <p:sp>
        <p:nvSpPr>
          <p:cNvPr id="4" name="Left Bracket 3">
            <a:extLst>
              <a:ext uri="{FF2B5EF4-FFF2-40B4-BE49-F238E27FC236}">
                <a16:creationId xmlns:a16="http://schemas.microsoft.com/office/drawing/2014/main" id="{3358445E-DA26-1F7B-2FFA-A8A1D81BCF1C}"/>
              </a:ext>
            </a:extLst>
          </p:cNvPr>
          <p:cNvSpPr/>
          <p:nvPr/>
        </p:nvSpPr>
        <p:spPr>
          <a:xfrm rot="16200000">
            <a:off x="6954891" y="3221181"/>
            <a:ext cx="224791" cy="4662557"/>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dirty="0">
              <a:ln>
                <a:noFill/>
              </a:ln>
              <a:solidFill>
                <a:srgbClr val="161616"/>
              </a:solidFill>
              <a:effectLst/>
              <a:uLnTx/>
              <a:uFillTx/>
              <a:latin typeface="Poppins"/>
              <a:ea typeface="+mn-ea"/>
              <a:cs typeface="+mn-cs"/>
            </a:endParaRPr>
          </a:p>
        </p:txBody>
      </p:sp>
    </p:spTree>
    <p:extLst>
      <p:ext uri="{BB962C8B-B14F-4D97-AF65-F5344CB8AC3E}">
        <p14:creationId xmlns:p14="http://schemas.microsoft.com/office/powerpoint/2010/main" val="209302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A41E0DA-4782-03B1-1961-BFA8098B3E7F}"/>
              </a:ext>
            </a:extLst>
          </p:cNvPr>
          <p:cNvSpPr>
            <a:spLocks noGrp="1"/>
          </p:cNvSpPr>
          <p:nvPr>
            <p:ph idx="1"/>
          </p:nvPr>
        </p:nvSpPr>
        <p:spPr>
          <a:xfrm>
            <a:off x="231775" y="1358900"/>
            <a:ext cx="11739563" cy="4730750"/>
          </a:xfrm>
        </p:spPr>
        <p:txBody>
          <a:bodyPr/>
          <a:lstStyle/>
          <a:p>
            <a:r>
              <a:rPr lang="en-US" b="1" dirty="0">
                <a:solidFill>
                  <a:schemeClr val="accent1"/>
                </a:solidFill>
              </a:rPr>
              <a:t>Treatment goals have become clearer: normal bilirubin, normal alkaline phosphatase, no symptoms</a:t>
            </a:r>
          </a:p>
          <a:p>
            <a:endParaRPr lang="en-US" dirty="0"/>
          </a:p>
        </p:txBody>
      </p:sp>
      <p:sp>
        <p:nvSpPr>
          <p:cNvPr id="4" name="Title 3">
            <a:extLst>
              <a:ext uri="{FF2B5EF4-FFF2-40B4-BE49-F238E27FC236}">
                <a16:creationId xmlns:a16="http://schemas.microsoft.com/office/drawing/2014/main" id="{F4AB9D0E-B79B-4950-13D5-9683D6455B40}"/>
              </a:ext>
            </a:extLst>
          </p:cNvPr>
          <p:cNvSpPr>
            <a:spLocks noGrp="1"/>
          </p:cNvSpPr>
          <p:nvPr>
            <p:ph type="title"/>
          </p:nvPr>
        </p:nvSpPr>
        <p:spPr>
          <a:xfrm>
            <a:off x="231078" y="535756"/>
            <a:ext cx="11740260" cy="492944"/>
          </a:xfrm>
        </p:spPr>
        <p:txBody>
          <a:bodyPr anchor="ctr">
            <a:noAutofit/>
          </a:bodyPr>
          <a:lstStyle/>
          <a:p>
            <a:r>
              <a:rPr lang="en-US" dirty="0">
                <a:latin typeface="Times New Roman" panose="02020603050405020304" pitchFamily="18" charset="0"/>
                <a:cs typeface="Times New Roman" panose="02020603050405020304" pitchFamily="18" charset="0"/>
              </a:rPr>
              <a:t>Treatment Goals in PBC: What Response Should We Aim for?</a:t>
            </a:r>
          </a:p>
        </p:txBody>
      </p:sp>
      <p:sp>
        <p:nvSpPr>
          <p:cNvPr id="13" name="Content Placeholder 12">
            <a:extLst>
              <a:ext uri="{FF2B5EF4-FFF2-40B4-BE49-F238E27FC236}">
                <a16:creationId xmlns:a16="http://schemas.microsoft.com/office/drawing/2014/main" id="{317B28D5-530D-DF21-D5F3-F4DE7B077CF6}"/>
              </a:ext>
            </a:extLst>
          </p:cNvPr>
          <p:cNvSpPr>
            <a:spLocks noGrp="1"/>
          </p:cNvSpPr>
          <p:nvPr>
            <p:ph sz="quarter" idx="10"/>
          </p:nvPr>
        </p:nvSpPr>
        <p:spPr>
          <a:xfrm>
            <a:off x="3559175" y="6302375"/>
            <a:ext cx="5732463" cy="327025"/>
          </a:xfrm>
        </p:spPr>
        <p:txBody>
          <a:bodyPr/>
          <a:lstStyle/>
          <a:p>
            <a:r>
              <a:rPr lang="en-CA" dirty="0"/>
              <a:t>aasld.org/practice-guidelines/primary-biliary-cholangitis.</a:t>
            </a:r>
          </a:p>
        </p:txBody>
      </p:sp>
      <p:graphicFrame>
        <p:nvGraphicFramePr>
          <p:cNvPr id="10" name="Table 9">
            <a:extLst>
              <a:ext uri="{FF2B5EF4-FFF2-40B4-BE49-F238E27FC236}">
                <a16:creationId xmlns:a16="http://schemas.microsoft.com/office/drawing/2014/main" id="{BD0A5311-89F1-B263-774D-91B1D728DE1A}"/>
              </a:ext>
            </a:extLst>
          </p:cNvPr>
          <p:cNvGraphicFramePr>
            <a:graphicFrameLocks noGrp="1"/>
          </p:cNvGraphicFramePr>
          <p:nvPr>
            <p:extLst>
              <p:ext uri="{D42A27DB-BD31-4B8C-83A1-F6EECF244321}">
                <p14:modId xmlns:p14="http://schemas.microsoft.com/office/powerpoint/2010/main" val="317442168"/>
              </p:ext>
            </p:extLst>
          </p:nvPr>
        </p:nvGraphicFramePr>
        <p:xfrm>
          <a:off x="231078" y="2642366"/>
          <a:ext cx="11740260" cy="1188720"/>
        </p:xfrm>
        <a:graphic>
          <a:graphicData uri="http://schemas.openxmlformats.org/drawingml/2006/table">
            <a:tbl>
              <a:tblPr firstRow="1" bandRow="1">
                <a:tableStyleId>{5C22544A-7EE6-4342-B048-85BDC9FD1C3A}</a:tableStyleId>
              </a:tblPr>
              <a:tblGrid>
                <a:gridCol w="3071743">
                  <a:extLst>
                    <a:ext uri="{9D8B030D-6E8A-4147-A177-3AD203B41FA5}">
                      <a16:colId xmlns:a16="http://schemas.microsoft.com/office/drawing/2014/main" val="2226085757"/>
                    </a:ext>
                  </a:extLst>
                </a:gridCol>
                <a:gridCol w="4377565">
                  <a:extLst>
                    <a:ext uri="{9D8B030D-6E8A-4147-A177-3AD203B41FA5}">
                      <a16:colId xmlns:a16="http://schemas.microsoft.com/office/drawing/2014/main" val="1303861589"/>
                    </a:ext>
                  </a:extLst>
                </a:gridCol>
                <a:gridCol w="4290952">
                  <a:extLst>
                    <a:ext uri="{9D8B030D-6E8A-4147-A177-3AD203B41FA5}">
                      <a16:colId xmlns:a16="http://schemas.microsoft.com/office/drawing/2014/main" val="2423447377"/>
                    </a:ext>
                  </a:extLst>
                </a:gridCol>
              </a:tblGrid>
              <a:tr h="0">
                <a:tc>
                  <a:txBody>
                    <a:bodyPr/>
                    <a:lstStyle/>
                    <a:p>
                      <a:pPr algn="l"/>
                      <a:r>
                        <a:rPr lang="en-US" sz="2000" dirty="0">
                          <a:solidFill>
                            <a:schemeClr val="bg2"/>
                          </a:solidFill>
                          <a:latin typeface="+mn-lt"/>
                        </a:rPr>
                        <a:t>Parameter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2000" dirty="0">
                          <a:solidFill>
                            <a:schemeClr val="bg2"/>
                          </a:solidFill>
                          <a:latin typeface="+mn-lt"/>
                        </a:rPr>
                        <a:t>Potentially Adequate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2000" dirty="0">
                          <a:solidFill>
                            <a:schemeClr val="bg2"/>
                          </a:solidFill>
                          <a:latin typeface="+mn-lt"/>
                        </a:rPr>
                        <a:t>Ideal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295031256"/>
                  </a:ext>
                </a:extLst>
              </a:tr>
              <a:tr h="0">
                <a:tc>
                  <a:txBody>
                    <a:bodyPr/>
                    <a:lstStyle/>
                    <a:p>
                      <a:pPr algn="l"/>
                      <a:r>
                        <a:rPr lang="en-US" sz="2000" dirty="0">
                          <a:solidFill>
                            <a:schemeClr val="tx1"/>
                          </a:solidFill>
                          <a:latin typeface="+mn-lt"/>
                        </a:rPr>
                        <a:t>ALP</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2000" dirty="0"/>
                        <a:t>&lt;1.67x ULN</a:t>
                      </a:r>
                      <a:endParaRPr lang="en-US" sz="2000" baseline="30000" dirty="0">
                        <a:solidFill>
                          <a:schemeClr val="tx1"/>
                        </a:solidFill>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mn-lt"/>
                        </a:rPr>
                        <a:t>≤ULN</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958362253"/>
                  </a:ext>
                </a:extLst>
              </a:tr>
              <a:tr h="0">
                <a:tc>
                  <a:txBody>
                    <a:bodyPr/>
                    <a:lstStyle/>
                    <a:p>
                      <a:pPr algn="l"/>
                      <a:r>
                        <a:rPr lang="en-US" sz="2000" dirty="0">
                          <a:solidFill>
                            <a:schemeClr val="tx1"/>
                          </a:solidFill>
                          <a:latin typeface="+mn-lt"/>
                        </a:rPr>
                        <a:t>Bilirubin</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000" dirty="0">
                          <a:solidFill>
                            <a:schemeClr val="tx1"/>
                          </a:solidFill>
                          <a:latin typeface="+mn-lt"/>
                        </a:rPr>
                        <a:t>≤ULN</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ym typeface="Wingdings" pitchFamily="2" charset="2"/>
                        </a:rPr>
                        <a:t>&lt;0.6x ULN</a:t>
                      </a:r>
                      <a:endParaRPr lang="en-US" sz="2000" dirty="0"/>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10459903"/>
                  </a:ext>
                </a:extLst>
              </a:tr>
            </a:tbl>
          </a:graphicData>
        </a:graphic>
      </p:graphicFrame>
    </p:spTree>
    <p:extLst>
      <p:ext uri="{BB962C8B-B14F-4D97-AF65-F5344CB8AC3E}">
        <p14:creationId xmlns:p14="http://schemas.microsoft.com/office/powerpoint/2010/main" val="2260136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9BE2B-6C0A-4914-D4F7-86F234AEDC96}"/>
            </a:ext>
          </a:extLst>
        </p:cNvPr>
        <p:cNvGrpSpPr/>
        <p:nvPr/>
      </p:nvGrpSpPr>
      <p:grpSpPr>
        <a:xfrm>
          <a:off x="0" y="0"/>
          <a:ext cx="0" cy="0"/>
          <a:chOff x="0" y="0"/>
          <a:chExt cx="0" cy="0"/>
        </a:xfrm>
      </p:grpSpPr>
      <p:sp>
        <p:nvSpPr>
          <p:cNvPr id="34" name="Content Placeholder 33">
            <a:extLst>
              <a:ext uri="{FF2B5EF4-FFF2-40B4-BE49-F238E27FC236}">
                <a16:creationId xmlns:a16="http://schemas.microsoft.com/office/drawing/2014/main" id="{350D477F-7FCB-B685-23BC-41CDC754939E}"/>
              </a:ext>
            </a:extLst>
          </p:cNvPr>
          <p:cNvSpPr>
            <a:spLocks noGrp="1"/>
          </p:cNvSpPr>
          <p:nvPr>
            <p:ph idx="1"/>
          </p:nvPr>
        </p:nvSpPr>
        <p:spPr>
          <a:xfrm>
            <a:off x="231078" y="1335023"/>
            <a:ext cx="11740260" cy="847786"/>
          </a:xfrm>
        </p:spPr>
        <p:txBody>
          <a:bodyPr/>
          <a:lstStyle/>
          <a:p>
            <a:pPr marL="342900" lvl="0" indent="-342900">
              <a:spcBef>
                <a:spcPts val="1000"/>
              </a:spcBef>
              <a:buFont typeface="Arial" panose="020B0604020202020204" pitchFamily="34" charset="0"/>
              <a:buChar char="•"/>
            </a:pPr>
            <a:r>
              <a:rPr lang="en-US" altLang="en-US" sz="2000" dirty="0"/>
              <a:t>Retrospective study of 1047 people with adequate PBC response to UDCA (ALP ≤1.5x ULN)</a:t>
            </a:r>
          </a:p>
          <a:p>
            <a:pPr lvl="2">
              <a:spcBef>
                <a:spcPts val="1000"/>
              </a:spcBef>
            </a:pPr>
            <a:r>
              <a:rPr lang="en-US" altLang="en-US" dirty="0"/>
              <a:t>Examined outcomes in those with ALP ≤1.0x ULN vs ALP 1.0x to 1.5x ULN</a:t>
            </a:r>
          </a:p>
          <a:p>
            <a:pPr lvl="1">
              <a:spcBef>
                <a:spcPts val="1000"/>
              </a:spcBef>
            </a:pPr>
            <a:endParaRPr lang="en-US" altLang="en-US" dirty="0"/>
          </a:p>
          <a:p>
            <a:pPr>
              <a:spcBef>
                <a:spcPts val="1000"/>
              </a:spcBef>
            </a:pPr>
            <a:endParaRPr lang="en-US" dirty="0"/>
          </a:p>
        </p:txBody>
      </p:sp>
      <p:sp>
        <p:nvSpPr>
          <p:cNvPr id="2" name="Title 1">
            <a:extLst>
              <a:ext uri="{FF2B5EF4-FFF2-40B4-BE49-F238E27FC236}">
                <a16:creationId xmlns:a16="http://schemas.microsoft.com/office/drawing/2014/main" id="{69D785D8-15FE-0D7A-BEED-9F9EC8BE03BF}"/>
              </a:ext>
            </a:extLst>
          </p:cNvPr>
          <p:cNvSpPr>
            <a:spLocks noGrp="1"/>
          </p:cNvSpPr>
          <p:nvPr>
            <p:ph type="title"/>
          </p:nvPr>
        </p:nvSpPr>
        <p:spPr>
          <a:xfrm>
            <a:off x="231078" y="535756"/>
            <a:ext cx="11740260" cy="492944"/>
          </a:xfrm>
        </p:spPr>
        <p:txBody>
          <a:bodyPr>
            <a:noAutofit/>
          </a:bodyPr>
          <a:lstStyle/>
          <a:p>
            <a:r>
              <a:rPr lang="en-US" dirty="0">
                <a:latin typeface="Times New Roman" panose="02020603050405020304" pitchFamily="18" charset="0"/>
                <a:cs typeface="Times New Roman" panose="02020603050405020304" pitchFamily="18" charset="0"/>
              </a:rPr>
              <a:t>How Low Is Low Enough? ALP Adequate Response vs Normalization</a:t>
            </a:r>
          </a:p>
        </p:txBody>
      </p:sp>
      <p:sp>
        <p:nvSpPr>
          <p:cNvPr id="13" name="Content Placeholder 12">
            <a:extLst>
              <a:ext uri="{FF2B5EF4-FFF2-40B4-BE49-F238E27FC236}">
                <a16:creationId xmlns:a16="http://schemas.microsoft.com/office/drawing/2014/main" id="{14493866-5306-2C29-F511-C93BD7818EFC}"/>
              </a:ext>
            </a:extLst>
          </p:cNvPr>
          <p:cNvSpPr>
            <a:spLocks noGrp="1"/>
          </p:cNvSpPr>
          <p:nvPr>
            <p:ph sz="quarter" idx="10"/>
          </p:nvPr>
        </p:nvSpPr>
        <p:spPr>
          <a:xfrm>
            <a:off x="1922477" y="6302375"/>
            <a:ext cx="7369162" cy="327025"/>
          </a:xfrm>
        </p:spPr>
        <p:txBody>
          <a:bodyPr/>
          <a:lstStyle/>
          <a:p>
            <a:pPr algn="ctr"/>
            <a:r>
              <a:rPr lang="en-US" dirty="0"/>
              <a:t>Corpechot. Hepatology. 2024;79:39.</a:t>
            </a:r>
          </a:p>
        </p:txBody>
      </p:sp>
      <p:sp>
        <p:nvSpPr>
          <p:cNvPr id="12" name="Content Placeholder 3">
            <a:extLst>
              <a:ext uri="{FF2B5EF4-FFF2-40B4-BE49-F238E27FC236}">
                <a16:creationId xmlns:a16="http://schemas.microsoft.com/office/drawing/2014/main" id="{1F8C8613-6647-DB7D-8C2D-850E75DC8DB7}"/>
              </a:ext>
            </a:extLst>
          </p:cNvPr>
          <p:cNvSpPr txBox="1">
            <a:spLocks/>
          </p:cNvSpPr>
          <p:nvPr/>
        </p:nvSpPr>
        <p:spPr bwMode="auto">
          <a:xfrm>
            <a:off x="4227077" y="5642296"/>
            <a:ext cx="3327751" cy="492634"/>
          </a:xfrm>
          <a:prstGeom prst="rect">
            <a:avLst/>
          </a:prstGeom>
          <a:solidFill>
            <a:schemeClr val="accent1"/>
          </a:solidFill>
          <a:ln>
            <a:noFill/>
          </a:ln>
        </p:spPr>
        <p:txBody>
          <a:bodyPr vert="horz" wrap="square" lIns="91440" tIns="45720" rIns="91440" bIns="45720" numCol="1"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altLang="en-US" sz="2000" b="1" i="0" u="none" strike="noStrike" kern="0" cap="none" spc="0" normalizeH="0" baseline="0" noProof="0" dirty="0">
                <a:ln>
                  <a:noFill/>
                </a:ln>
                <a:effectLst/>
                <a:uLnTx/>
                <a:uFillTx/>
                <a:latin typeface="Calibri" panose="020F0502020204030204" pitchFamily="34" charset="0"/>
                <a:ea typeface="+mn-ea"/>
                <a:cs typeface="+mn-cs"/>
              </a:rPr>
              <a:t>The lower the ALP, the better</a:t>
            </a:r>
          </a:p>
        </p:txBody>
      </p:sp>
      <p:sp>
        <p:nvSpPr>
          <p:cNvPr id="174" name="Freeform: Shape 173">
            <a:extLst>
              <a:ext uri="{FF2B5EF4-FFF2-40B4-BE49-F238E27FC236}">
                <a16:creationId xmlns:a16="http://schemas.microsoft.com/office/drawing/2014/main" id="{D842B977-BB3E-690B-DAF7-FB3E9BE057B1}"/>
              </a:ext>
            </a:extLst>
          </p:cNvPr>
          <p:cNvSpPr/>
          <p:nvPr/>
        </p:nvSpPr>
        <p:spPr bwMode="auto">
          <a:xfrm>
            <a:off x="1435583" y="2449868"/>
            <a:ext cx="3671218" cy="585475"/>
          </a:xfrm>
          <a:custGeom>
            <a:avLst/>
            <a:gdLst>
              <a:gd name="connsiteX0" fmla="*/ 0 w 3671218"/>
              <a:gd name="connsiteY0" fmla="*/ 0 h 585475"/>
              <a:gd name="connsiteX1" fmla="*/ 448465 w 3671218"/>
              <a:gd name="connsiteY1" fmla="*/ 0 h 585475"/>
              <a:gd name="connsiteX2" fmla="*/ 448465 w 3671218"/>
              <a:gd name="connsiteY2" fmla="*/ 142 h 585475"/>
              <a:gd name="connsiteX3" fmla="*/ 480498 w 3671218"/>
              <a:gd name="connsiteY3" fmla="*/ 142 h 585475"/>
              <a:gd name="connsiteX4" fmla="*/ 480498 w 3671218"/>
              <a:gd name="connsiteY4" fmla="*/ 5967 h 585475"/>
              <a:gd name="connsiteX5" fmla="*/ 911489 w 3671218"/>
              <a:gd name="connsiteY5" fmla="*/ 5967 h 585475"/>
              <a:gd name="connsiteX6" fmla="*/ 911489 w 3671218"/>
              <a:gd name="connsiteY6" fmla="*/ 11791 h 585475"/>
              <a:gd name="connsiteX7" fmla="*/ 975554 w 3671218"/>
              <a:gd name="connsiteY7" fmla="*/ 11791 h 585475"/>
              <a:gd name="connsiteX8" fmla="*/ 1077479 w 3671218"/>
              <a:gd name="connsiteY8" fmla="*/ 11791 h 585475"/>
              <a:gd name="connsiteX9" fmla="*/ 1144457 w 3671218"/>
              <a:gd name="connsiteY9" fmla="*/ 11791 h 585475"/>
              <a:gd name="connsiteX10" fmla="*/ 1144457 w 3671218"/>
              <a:gd name="connsiteY10" fmla="*/ 17615 h 585475"/>
              <a:gd name="connsiteX11" fmla="*/ 1188138 w 3671218"/>
              <a:gd name="connsiteY11" fmla="*/ 17615 h 585475"/>
              <a:gd name="connsiteX12" fmla="*/ 1188138 w 3671218"/>
              <a:gd name="connsiteY12" fmla="*/ 26351 h 585475"/>
              <a:gd name="connsiteX13" fmla="*/ 1234732 w 3671218"/>
              <a:gd name="connsiteY13" fmla="*/ 26351 h 585475"/>
              <a:gd name="connsiteX14" fmla="*/ 1234732 w 3671218"/>
              <a:gd name="connsiteY14" fmla="*/ 32173 h 585475"/>
              <a:gd name="connsiteX15" fmla="*/ 1449354 w 3671218"/>
              <a:gd name="connsiteY15" fmla="*/ 32173 h 585475"/>
              <a:gd name="connsiteX16" fmla="*/ 1449354 w 3671218"/>
              <a:gd name="connsiteY16" fmla="*/ 37998 h 585475"/>
              <a:gd name="connsiteX17" fmla="*/ 1545454 w 3671218"/>
              <a:gd name="connsiteY17" fmla="*/ 37998 h 585475"/>
              <a:gd name="connsiteX18" fmla="*/ 1545454 w 3671218"/>
              <a:gd name="connsiteY18" fmla="*/ 49647 h 585475"/>
              <a:gd name="connsiteX19" fmla="*/ 1589134 w 3671218"/>
              <a:gd name="connsiteY19" fmla="*/ 49647 h 585475"/>
              <a:gd name="connsiteX20" fmla="*/ 1589134 w 3671218"/>
              <a:gd name="connsiteY20" fmla="*/ 52559 h 585475"/>
              <a:gd name="connsiteX21" fmla="*/ 1805503 w 3671218"/>
              <a:gd name="connsiteY21" fmla="*/ 52559 h 585475"/>
              <a:gd name="connsiteX22" fmla="*/ 1805503 w 3671218"/>
              <a:gd name="connsiteY22" fmla="*/ 56931 h 585475"/>
              <a:gd name="connsiteX23" fmla="*/ 1884130 w 3671218"/>
              <a:gd name="connsiteY23" fmla="*/ 56931 h 585475"/>
              <a:gd name="connsiteX24" fmla="*/ 1898691 w 3671218"/>
              <a:gd name="connsiteY24" fmla="*/ 56931 h 585475"/>
              <a:gd name="connsiteX25" fmla="*/ 1922253 w 3671218"/>
              <a:gd name="connsiteY25" fmla="*/ 56931 h 585475"/>
              <a:gd name="connsiteX26" fmla="*/ 1922253 w 3671218"/>
              <a:gd name="connsiteY26" fmla="*/ 56930 h 585475"/>
              <a:gd name="connsiteX27" fmla="*/ 2102538 w 3671218"/>
              <a:gd name="connsiteY27" fmla="*/ 56930 h 585475"/>
              <a:gd name="connsiteX28" fmla="*/ 2102538 w 3671218"/>
              <a:gd name="connsiteY28" fmla="*/ 69963 h 585475"/>
              <a:gd name="connsiteX29" fmla="*/ 2138026 w 3671218"/>
              <a:gd name="connsiteY29" fmla="*/ 69963 h 585475"/>
              <a:gd name="connsiteX30" fmla="*/ 2138026 w 3671218"/>
              <a:gd name="connsiteY30" fmla="*/ 72948 h 585475"/>
              <a:gd name="connsiteX31" fmla="*/ 2158464 w 3671218"/>
              <a:gd name="connsiteY31" fmla="*/ 72948 h 585475"/>
              <a:gd name="connsiteX32" fmla="*/ 2158464 w 3671218"/>
              <a:gd name="connsiteY32" fmla="*/ 75857 h 585475"/>
              <a:gd name="connsiteX33" fmla="*/ 2193908 w 3671218"/>
              <a:gd name="connsiteY33" fmla="*/ 75857 h 585475"/>
              <a:gd name="connsiteX34" fmla="*/ 2193908 w 3671218"/>
              <a:gd name="connsiteY34" fmla="*/ 78768 h 585475"/>
              <a:gd name="connsiteX35" fmla="*/ 2248143 w 3671218"/>
              <a:gd name="connsiteY35" fmla="*/ 78768 h 585475"/>
              <a:gd name="connsiteX36" fmla="*/ 2248143 w 3671218"/>
              <a:gd name="connsiteY36" fmla="*/ 87505 h 585475"/>
              <a:gd name="connsiteX37" fmla="*/ 2306385 w 3671218"/>
              <a:gd name="connsiteY37" fmla="*/ 87505 h 585475"/>
              <a:gd name="connsiteX38" fmla="*/ 2306385 w 3671218"/>
              <a:gd name="connsiteY38" fmla="*/ 96242 h 585475"/>
              <a:gd name="connsiteX39" fmla="*/ 2749023 w 3671218"/>
              <a:gd name="connsiteY39" fmla="*/ 96242 h 585475"/>
              <a:gd name="connsiteX40" fmla="*/ 2749023 w 3671218"/>
              <a:gd name="connsiteY40" fmla="*/ 113713 h 585475"/>
              <a:gd name="connsiteX41" fmla="*/ 2810178 w 3671218"/>
              <a:gd name="connsiteY41" fmla="*/ 113713 h 585475"/>
              <a:gd name="connsiteX42" fmla="*/ 2810178 w 3671218"/>
              <a:gd name="connsiteY42" fmla="*/ 137011 h 585475"/>
              <a:gd name="connsiteX43" fmla="*/ 3136334 w 3671218"/>
              <a:gd name="connsiteY43" fmla="*/ 137011 h 585475"/>
              <a:gd name="connsiteX44" fmla="*/ 3136334 w 3671218"/>
              <a:gd name="connsiteY44" fmla="*/ 148659 h 585475"/>
              <a:gd name="connsiteX45" fmla="*/ 3322707 w 3671218"/>
              <a:gd name="connsiteY45" fmla="*/ 148659 h 585475"/>
              <a:gd name="connsiteX46" fmla="*/ 3322707 w 3671218"/>
              <a:gd name="connsiteY46" fmla="*/ 171955 h 585475"/>
              <a:gd name="connsiteX47" fmla="*/ 3485786 w 3671218"/>
              <a:gd name="connsiteY47" fmla="*/ 171955 h 585475"/>
              <a:gd name="connsiteX48" fmla="*/ 3485786 w 3671218"/>
              <a:gd name="connsiteY48" fmla="*/ 186517 h 585475"/>
              <a:gd name="connsiteX49" fmla="*/ 3634303 w 3671218"/>
              <a:gd name="connsiteY49" fmla="*/ 186517 h 585475"/>
              <a:gd name="connsiteX50" fmla="*/ 3634303 w 3671218"/>
              <a:gd name="connsiteY50" fmla="*/ 206901 h 585475"/>
              <a:gd name="connsiteX51" fmla="*/ 3647922 w 3671218"/>
              <a:gd name="connsiteY51" fmla="*/ 206901 h 585475"/>
              <a:gd name="connsiteX52" fmla="*/ 3647922 w 3671218"/>
              <a:gd name="connsiteY52" fmla="*/ 227286 h 585475"/>
              <a:gd name="connsiteX53" fmla="*/ 3662482 w 3671218"/>
              <a:gd name="connsiteY53" fmla="*/ 227286 h 585475"/>
              <a:gd name="connsiteX54" fmla="*/ 3662482 w 3671218"/>
              <a:gd name="connsiteY54" fmla="*/ 238935 h 585475"/>
              <a:gd name="connsiteX55" fmla="*/ 3671218 w 3671218"/>
              <a:gd name="connsiteY55" fmla="*/ 238935 h 585475"/>
              <a:gd name="connsiteX56" fmla="*/ 3671218 w 3671218"/>
              <a:gd name="connsiteY56" fmla="*/ 585475 h 585475"/>
              <a:gd name="connsiteX57" fmla="*/ 3653745 w 3671218"/>
              <a:gd name="connsiteY57" fmla="*/ 585475 h 585475"/>
              <a:gd name="connsiteX58" fmla="*/ 3653745 w 3671218"/>
              <a:gd name="connsiteY58" fmla="*/ 530145 h 585475"/>
              <a:gd name="connsiteX59" fmla="*/ 3639185 w 3671218"/>
              <a:gd name="connsiteY59" fmla="*/ 530145 h 585475"/>
              <a:gd name="connsiteX60" fmla="*/ 3639185 w 3671218"/>
              <a:gd name="connsiteY60" fmla="*/ 509760 h 585475"/>
              <a:gd name="connsiteX61" fmla="*/ 3624625 w 3671218"/>
              <a:gd name="connsiteY61" fmla="*/ 509760 h 585475"/>
              <a:gd name="connsiteX62" fmla="*/ 3624625 w 3671218"/>
              <a:gd name="connsiteY62" fmla="*/ 460255 h 585475"/>
              <a:gd name="connsiteX63" fmla="*/ 3481932 w 3671218"/>
              <a:gd name="connsiteY63" fmla="*/ 460255 h 585475"/>
              <a:gd name="connsiteX64" fmla="*/ 3481932 w 3671218"/>
              <a:gd name="connsiteY64" fmla="*/ 404924 h 585475"/>
              <a:gd name="connsiteX65" fmla="*/ 3315942 w 3671218"/>
              <a:gd name="connsiteY65" fmla="*/ 404924 h 585475"/>
              <a:gd name="connsiteX66" fmla="*/ 3315942 w 3671218"/>
              <a:gd name="connsiteY66" fmla="*/ 358330 h 585475"/>
              <a:gd name="connsiteX67" fmla="*/ 3129566 w 3671218"/>
              <a:gd name="connsiteY67" fmla="*/ 358330 h 585475"/>
              <a:gd name="connsiteX68" fmla="*/ 3129566 w 3671218"/>
              <a:gd name="connsiteY68" fmla="*/ 326297 h 585475"/>
              <a:gd name="connsiteX69" fmla="*/ 2806323 w 3671218"/>
              <a:gd name="connsiteY69" fmla="*/ 326297 h 585475"/>
              <a:gd name="connsiteX70" fmla="*/ 2806323 w 3671218"/>
              <a:gd name="connsiteY70" fmla="*/ 285526 h 585475"/>
              <a:gd name="connsiteX71" fmla="*/ 2745170 w 3671218"/>
              <a:gd name="connsiteY71" fmla="*/ 285526 h 585475"/>
              <a:gd name="connsiteX72" fmla="*/ 2745170 w 3671218"/>
              <a:gd name="connsiteY72" fmla="*/ 244757 h 585475"/>
              <a:gd name="connsiteX73" fmla="*/ 2302530 w 3671218"/>
              <a:gd name="connsiteY73" fmla="*/ 244757 h 585475"/>
              <a:gd name="connsiteX74" fmla="*/ 2302530 w 3671218"/>
              <a:gd name="connsiteY74" fmla="*/ 224373 h 585475"/>
              <a:gd name="connsiteX75" fmla="*/ 2241376 w 3671218"/>
              <a:gd name="connsiteY75" fmla="*/ 224373 h 585475"/>
              <a:gd name="connsiteX76" fmla="*/ 2241376 w 3671218"/>
              <a:gd name="connsiteY76" fmla="*/ 206899 h 585475"/>
              <a:gd name="connsiteX77" fmla="*/ 2165661 w 3671218"/>
              <a:gd name="connsiteY77" fmla="*/ 206899 h 585475"/>
              <a:gd name="connsiteX78" fmla="*/ 2165661 w 3671218"/>
              <a:gd name="connsiteY78" fmla="*/ 189426 h 585475"/>
              <a:gd name="connsiteX79" fmla="*/ 2148189 w 3671218"/>
              <a:gd name="connsiteY79" fmla="*/ 189426 h 585475"/>
              <a:gd name="connsiteX80" fmla="*/ 2148189 w 3671218"/>
              <a:gd name="connsiteY80" fmla="*/ 186517 h 585475"/>
              <a:gd name="connsiteX81" fmla="*/ 2112745 w 3671218"/>
              <a:gd name="connsiteY81" fmla="*/ 186517 h 585475"/>
              <a:gd name="connsiteX82" fmla="*/ 2112745 w 3671218"/>
              <a:gd name="connsiteY82" fmla="*/ 183532 h 585475"/>
              <a:gd name="connsiteX83" fmla="*/ 2092307 w 3671218"/>
              <a:gd name="connsiteY83" fmla="*/ 183532 h 585475"/>
              <a:gd name="connsiteX84" fmla="*/ 2092307 w 3671218"/>
              <a:gd name="connsiteY84" fmla="*/ 170499 h 585475"/>
              <a:gd name="connsiteX85" fmla="*/ 1922253 w 3671218"/>
              <a:gd name="connsiteY85" fmla="*/ 170499 h 585475"/>
              <a:gd name="connsiteX86" fmla="*/ 1922253 w 3671218"/>
              <a:gd name="connsiteY86" fmla="*/ 163221 h 585475"/>
              <a:gd name="connsiteX87" fmla="*/ 1884130 w 3671218"/>
              <a:gd name="connsiteY87" fmla="*/ 163221 h 585475"/>
              <a:gd name="connsiteX88" fmla="*/ 1884130 w 3671218"/>
              <a:gd name="connsiteY88" fmla="*/ 154484 h 585475"/>
              <a:gd name="connsiteX89" fmla="*/ 1802591 w 3671218"/>
              <a:gd name="connsiteY89" fmla="*/ 154484 h 585475"/>
              <a:gd name="connsiteX90" fmla="*/ 1802591 w 3671218"/>
              <a:gd name="connsiteY90" fmla="*/ 145746 h 585475"/>
              <a:gd name="connsiteX91" fmla="*/ 1557975 w 3671218"/>
              <a:gd name="connsiteY91" fmla="*/ 145746 h 585475"/>
              <a:gd name="connsiteX92" fmla="*/ 1557975 w 3671218"/>
              <a:gd name="connsiteY92" fmla="*/ 142834 h 585475"/>
              <a:gd name="connsiteX93" fmla="*/ 1543415 w 3671218"/>
              <a:gd name="connsiteY93" fmla="*/ 142834 h 585475"/>
              <a:gd name="connsiteX94" fmla="*/ 1543415 w 3671218"/>
              <a:gd name="connsiteY94" fmla="*/ 131185 h 585475"/>
              <a:gd name="connsiteX95" fmla="*/ 1444404 w 3671218"/>
              <a:gd name="connsiteY95" fmla="*/ 131185 h 585475"/>
              <a:gd name="connsiteX96" fmla="*/ 1444404 w 3671218"/>
              <a:gd name="connsiteY96" fmla="*/ 125360 h 585475"/>
              <a:gd name="connsiteX97" fmla="*/ 1228907 w 3671218"/>
              <a:gd name="connsiteY97" fmla="*/ 125360 h 585475"/>
              <a:gd name="connsiteX98" fmla="*/ 1228907 w 3671218"/>
              <a:gd name="connsiteY98" fmla="*/ 104975 h 585475"/>
              <a:gd name="connsiteX99" fmla="*/ 1182314 w 3671218"/>
              <a:gd name="connsiteY99" fmla="*/ 104975 h 585475"/>
              <a:gd name="connsiteX100" fmla="*/ 1182314 w 3671218"/>
              <a:gd name="connsiteY100" fmla="*/ 96239 h 585475"/>
              <a:gd name="connsiteX101" fmla="*/ 1135720 w 3671218"/>
              <a:gd name="connsiteY101" fmla="*/ 96239 h 585475"/>
              <a:gd name="connsiteX102" fmla="*/ 1135720 w 3671218"/>
              <a:gd name="connsiteY102" fmla="*/ 90415 h 585475"/>
              <a:gd name="connsiteX103" fmla="*/ 975554 w 3671218"/>
              <a:gd name="connsiteY103" fmla="*/ 90415 h 585475"/>
              <a:gd name="connsiteX104" fmla="*/ 975554 w 3671218"/>
              <a:gd name="connsiteY104" fmla="*/ 72945 h 585475"/>
              <a:gd name="connsiteX105" fmla="*/ 908576 w 3671218"/>
              <a:gd name="connsiteY105" fmla="*/ 72945 h 585475"/>
              <a:gd name="connsiteX106" fmla="*/ 908576 w 3671218"/>
              <a:gd name="connsiteY106" fmla="*/ 58384 h 585475"/>
              <a:gd name="connsiteX107" fmla="*/ 463024 w 3671218"/>
              <a:gd name="connsiteY107" fmla="*/ 58384 h 585475"/>
              <a:gd name="connsiteX108" fmla="*/ 463024 w 3671218"/>
              <a:gd name="connsiteY108" fmla="*/ 40912 h 585475"/>
              <a:gd name="connsiteX109" fmla="*/ 32033 w 3671218"/>
              <a:gd name="connsiteY109" fmla="*/ 40912 h 585475"/>
              <a:gd name="connsiteX110" fmla="*/ 32033 w 3671218"/>
              <a:gd name="connsiteY110" fmla="*/ 32176 h 585475"/>
              <a:gd name="connsiteX111" fmla="*/ 0 w 3671218"/>
              <a:gd name="connsiteY111" fmla="*/ 32176 h 58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671218" h="585475">
                <a:moveTo>
                  <a:pt x="0" y="0"/>
                </a:moveTo>
                <a:lnTo>
                  <a:pt x="448465" y="0"/>
                </a:lnTo>
                <a:lnTo>
                  <a:pt x="448465" y="142"/>
                </a:lnTo>
                <a:lnTo>
                  <a:pt x="480498" y="142"/>
                </a:lnTo>
                <a:lnTo>
                  <a:pt x="480498" y="5967"/>
                </a:lnTo>
                <a:lnTo>
                  <a:pt x="911489" y="5967"/>
                </a:lnTo>
                <a:lnTo>
                  <a:pt x="911489" y="11791"/>
                </a:lnTo>
                <a:lnTo>
                  <a:pt x="975554" y="11791"/>
                </a:lnTo>
                <a:lnTo>
                  <a:pt x="1077479" y="11791"/>
                </a:lnTo>
                <a:lnTo>
                  <a:pt x="1144457" y="11791"/>
                </a:lnTo>
                <a:lnTo>
                  <a:pt x="1144457" y="17615"/>
                </a:lnTo>
                <a:lnTo>
                  <a:pt x="1188138" y="17615"/>
                </a:lnTo>
                <a:lnTo>
                  <a:pt x="1188138" y="26351"/>
                </a:lnTo>
                <a:lnTo>
                  <a:pt x="1234732" y="26351"/>
                </a:lnTo>
                <a:lnTo>
                  <a:pt x="1234732" y="32173"/>
                </a:lnTo>
                <a:lnTo>
                  <a:pt x="1449354" y="32173"/>
                </a:lnTo>
                <a:lnTo>
                  <a:pt x="1449354" y="37998"/>
                </a:lnTo>
                <a:lnTo>
                  <a:pt x="1545454" y="37998"/>
                </a:lnTo>
                <a:lnTo>
                  <a:pt x="1545454" y="49647"/>
                </a:lnTo>
                <a:lnTo>
                  <a:pt x="1589134" y="49647"/>
                </a:lnTo>
                <a:lnTo>
                  <a:pt x="1589134" y="52559"/>
                </a:lnTo>
                <a:lnTo>
                  <a:pt x="1805503" y="52559"/>
                </a:lnTo>
                <a:lnTo>
                  <a:pt x="1805503" y="56931"/>
                </a:lnTo>
                <a:lnTo>
                  <a:pt x="1884130" y="56931"/>
                </a:lnTo>
                <a:lnTo>
                  <a:pt x="1898691" y="56931"/>
                </a:lnTo>
                <a:lnTo>
                  <a:pt x="1922253" y="56931"/>
                </a:lnTo>
                <a:lnTo>
                  <a:pt x="1922253" y="56930"/>
                </a:lnTo>
                <a:lnTo>
                  <a:pt x="2102538" y="56930"/>
                </a:lnTo>
                <a:lnTo>
                  <a:pt x="2102538" y="69963"/>
                </a:lnTo>
                <a:lnTo>
                  <a:pt x="2138026" y="69963"/>
                </a:lnTo>
                <a:lnTo>
                  <a:pt x="2138026" y="72948"/>
                </a:lnTo>
                <a:lnTo>
                  <a:pt x="2158464" y="72948"/>
                </a:lnTo>
                <a:lnTo>
                  <a:pt x="2158464" y="75857"/>
                </a:lnTo>
                <a:lnTo>
                  <a:pt x="2193908" y="75857"/>
                </a:lnTo>
                <a:lnTo>
                  <a:pt x="2193908" y="78768"/>
                </a:lnTo>
                <a:lnTo>
                  <a:pt x="2248143" y="78768"/>
                </a:lnTo>
                <a:lnTo>
                  <a:pt x="2248143" y="87505"/>
                </a:lnTo>
                <a:lnTo>
                  <a:pt x="2306385" y="87505"/>
                </a:lnTo>
                <a:lnTo>
                  <a:pt x="2306385" y="96242"/>
                </a:lnTo>
                <a:lnTo>
                  <a:pt x="2749023" y="96242"/>
                </a:lnTo>
                <a:lnTo>
                  <a:pt x="2749023" y="113713"/>
                </a:lnTo>
                <a:lnTo>
                  <a:pt x="2810178" y="113713"/>
                </a:lnTo>
                <a:lnTo>
                  <a:pt x="2810178" y="137011"/>
                </a:lnTo>
                <a:lnTo>
                  <a:pt x="3136334" y="137011"/>
                </a:lnTo>
                <a:lnTo>
                  <a:pt x="3136334" y="148659"/>
                </a:lnTo>
                <a:lnTo>
                  <a:pt x="3322707" y="148659"/>
                </a:lnTo>
                <a:lnTo>
                  <a:pt x="3322707" y="171955"/>
                </a:lnTo>
                <a:lnTo>
                  <a:pt x="3485786" y="171955"/>
                </a:lnTo>
                <a:lnTo>
                  <a:pt x="3485786" y="186517"/>
                </a:lnTo>
                <a:lnTo>
                  <a:pt x="3634303" y="186517"/>
                </a:lnTo>
                <a:lnTo>
                  <a:pt x="3634303" y="206901"/>
                </a:lnTo>
                <a:lnTo>
                  <a:pt x="3647922" y="206901"/>
                </a:lnTo>
                <a:lnTo>
                  <a:pt x="3647922" y="227286"/>
                </a:lnTo>
                <a:lnTo>
                  <a:pt x="3662482" y="227286"/>
                </a:lnTo>
                <a:lnTo>
                  <a:pt x="3662482" y="238935"/>
                </a:lnTo>
                <a:lnTo>
                  <a:pt x="3671218" y="238935"/>
                </a:lnTo>
                <a:lnTo>
                  <a:pt x="3671218" y="585475"/>
                </a:lnTo>
                <a:lnTo>
                  <a:pt x="3653745" y="585475"/>
                </a:lnTo>
                <a:lnTo>
                  <a:pt x="3653745" y="530145"/>
                </a:lnTo>
                <a:lnTo>
                  <a:pt x="3639185" y="530145"/>
                </a:lnTo>
                <a:lnTo>
                  <a:pt x="3639185" y="509760"/>
                </a:lnTo>
                <a:lnTo>
                  <a:pt x="3624625" y="509760"/>
                </a:lnTo>
                <a:lnTo>
                  <a:pt x="3624625" y="460255"/>
                </a:lnTo>
                <a:lnTo>
                  <a:pt x="3481932" y="460255"/>
                </a:lnTo>
                <a:lnTo>
                  <a:pt x="3481932" y="404924"/>
                </a:lnTo>
                <a:lnTo>
                  <a:pt x="3315942" y="404924"/>
                </a:lnTo>
                <a:lnTo>
                  <a:pt x="3315942" y="358330"/>
                </a:lnTo>
                <a:lnTo>
                  <a:pt x="3129566" y="358330"/>
                </a:lnTo>
                <a:lnTo>
                  <a:pt x="3129566" y="326297"/>
                </a:lnTo>
                <a:lnTo>
                  <a:pt x="2806323" y="326297"/>
                </a:lnTo>
                <a:lnTo>
                  <a:pt x="2806323" y="285526"/>
                </a:lnTo>
                <a:lnTo>
                  <a:pt x="2745170" y="285526"/>
                </a:lnTo>
                <a:lnTo>
                  <a:pt x="2745170" y="244757"/>
                </a:lnTo>
                <a:lnTo>
                  <a:pt x="2302530" y="244757"/>
                </a:lnTo>
                <a:lnTo>
                  <a:pt x="2302530" y="224373"/>
                </a:lnTo>
                <a:lnTo>
                  <a:pt x="2241376" y="224373"/>
                </a:lnTo>
                <a:lnTo>
                  <a:pt x="2241376" y="206899"/>
                </a:lnTo>
                <a:lnTo>
                  <a:pt x="2165661" y="206899"/>
                </a:lnTo>
                <a:lnTo>
                  <a:pt x="2165661" y="189426"/>
                </a:lnTo>
                <a:lnTo>
                  <a:pt x="2148189" y="189426"/>
                </a:lnTo>
                <a:lnTo>
                  <a:pt x="2148189" y="186517"/>
                </a:lnTo>
                <a:lnTo>
                  <a:pt x="2112745" y="186517"/>
                </a:lnTo>
                <a:lnTo>
                  <a:pt x="2112745" y="183532"/>
                </a:lnTo>
                <a:lnTo>
                  <a:pt x="2092307" y="183532"/>
                </a:lnTo>
                <a:lnTo>
                  <a:pt x="2092307" y="170499"/>
                </a:lnTo>
                <a:lnTo>
                  <a:pt x="1922253" y="170499"/>
                </a:lnTo>
                <a:lnTo>
                  <a:pt x="1922253" y="163221"/>
                </a:lnTo>
                <a:lnTo>
                  <a:pt x="1884130" y="163221"/>
                </a:lnTo>
                <a:lnTo>
                  <a:pt x="1884130" y="154484"/>
                </a:lnTo>
                <a:lnTo>
                  <a:pt x="1802591" y="154484"/>
                </a:lnTo>
                <a:lnTo>
                  <a:pt x="1802591" y="145746"/>
                </a:lnTo>
                <a:lnTo>
                  <a:pt x="1557975" y="145746"/>
                </a:lnTo>
                <a:lnTo>
                  <a:pt x="1557975" y="142834"/>
                </a:lnTo>
                <a:lnTo>
                  <a:pt x="1543415" y="142834"/>
                </a:lnTo>
                <a:lnTo>
                  <a:pt x="1543415" y="131185"/>
                </a:lnTo>
                <a:lnTo>
                  <a:pt x="1444404" y="131185"/>
                </a:lnTo>
                <a:lnTo>
                  <a:pt x="1444404" y="125360"/>
                </a:lnTo>
                <a:lnTo>
                  <a:pt x="1228907" y="125360"/>
                </a:lnTo>
                <a:lnTo>
                  <a:pt x="1228907" y="104975"/>
                </a:lnTo>
                <a:lnTo>
                  <a:pt x="1182314" y="104975"/>
                </a:lnTo>
                <a:lnTo>
                  <a:pt x="1182314" y="96239"/>
                </a:lnTo>
                <a:lnTo>
                  <a:pt x="1135720" y="96239"/>
                </a:lnTo>
                <a:lnTo>
                  <a:pt x="1135720" y="90415"/>
                </a:lnTo>
                <a:lnTo>
                  <a:pt x="975554" y="90415"/>
                </a:lnTo>
                <a:lnTo>
                  <a:pt x="975554" y="72945"/>
                </a:lnTo>
                <a:lnTo>
                  <a:pt x="908576" y="72945"/>
                </a:lnTo>
                <a:lnTo>
                  <a:pt x="908576" y="58384"/>
                </a:lnTo>
                <a:lnTo>
                  <a:pt x="463024" y="58384"/>
                </a:lnTo>
                <a:lnTo>
                  <a:pt x="463024" y="40912"/>
                </a:lnTo>
                <a:lnTo>
                  <a:pt x="32033" y="40912"/>
                </a:lnTo>
                <a:lnTo>
                  <a:pt x="32033" y="32176"/>
                </a:lnTo>
                <a:lnTo>
                  <a:pt x="0" y="32176"/>
                </a:lnTo>
                <a:close/>
              </a:path>
            </a:pathLst>
          </a:custGeom>
          <a:solidFill>
            <a:schemeClr val="accent6">
              <a:lumMod val="20000"/>
              <a:lumOff val="80000"/>
            </a:schemeClr>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cxnSp>
        <p:nvCxnSpPr>
          <p:cNvPr id="176" name="Straight Connector 175">
            <a:extLst>
              <a:ext uri="{FF2B5EF4-FFF2-40B4-BE49-F238E27FC236}">
                <a16:creationId xmlns:a16="http://schemas.microsoft.com/office/drawing/2014/main" id="{1A38FC71-BB59-0FEA-B1A2-7D9293104C45}"/>
              </a:ext>
            </a:extLst>
          </p:cNvPr>
          <p:cNvCxnSpPr/>
          <p:nvPr/>
        </p:nvCxnSpPr>
        <p:spPr bwMode="auto">
          <a:xfrm>
            <a:off x="1695547" y="3734382"/>
            <a:ext cx="307361" cy="0"/>
          </a:xfrm>
          <a:prstGeom prst="line">
            <a:avLst/>
          </a:prstGeom>
          <a:noFill/>
          <a:ln w="28575" cap="flat" cmpd="sng" algn="ctr">
            <a:solidFill>
              <a:schemeClr val="accent6"/>
            </a:solidFill>
            <a:prstDash val="solid"/>
            <a:round/>
            <a:headEnd type="none" w="med" len="med"/>
            <a:tailEnd type="none" w="med" len="med"/>
          </a:ln>
          <a:effectLst/>
        </p:spPr>
      </p:cxnSp>
      <p:sp>
        <p:nvSpPr>
          <p:cNvPr id="177" name="Freeform: Shape 176">
            <a:extLst>
              <a:ext uri="{FF2B5EF4-FFF2-40B4-BE49-F238E27FC236}">
                <a16:creationId xmlns:a16="http://schemas.microsoft.com/office/drawing/2014/main" id="{8F052175-EA9B-11CD-BAA8-D8DF46748FA2}"/>
              </a:ext>
            </a:extLst>
          </p:cNvPr>
          <p:cNvSpPr/>
          <p:nvPr/>
        </p:nvSpPr>
        <p:spPr bwMode="auto">
          <a:xfrm>
            <a:off x="1768849" y="2482886"/>
            <a:ext cx="3337953" cy="345848"/>
          </a:xfrm>
          <a:custGeom>
            <a:avLst/>
            <a:gdLst>
              <a:gd name="connsiteX0" fmla="*/ 0 w 3337953"/>
              <a:gd name="connsiteY0" fmla="*/ 0 h 345848"/>
              <a:gd name="connsiteX1" fmla="*/ 571172 w 3337953"/>
              <a:gd name="connsiteY1" fmla="*/ 0 h 345848"/>
              <a:gd name="connsiteX2" fmla="*/ 571172 w 3337953"/>
              <a:gd name="connsiteY2" fmla="*/ 13100 h 345848"/>
              <a:gd name="connsiteX3" fmla="*/ 848898 w 3337953"/>
              <a:gd name="connsiteY3" fmla="*/ 13100 h 345848"/>
              <a:gd name="connsiteX4" fmla="*/ 848898 w 3337953"/>
              <a:gd name="connsiteY4" fmla="*/ 23581 h 345848"/>
              <a:gd name="connsiteX5" fmla="*/ 885579 w 3337953"/>
              <a:gd name="connsiteY5" fmla="*/ 23581 h 345848"/>
              <a:gd name="connsiteX6" fmla="*/ 880339 w 3337953"/>
              <a:gd name="connsiteY6" fmla="*/ 28821 h 345848"/>
              <a:gd name="connsiteX7" fmla="*/ 1100424 w 3337953"/>
              <a:gd name="connsiteY7" fmla="*/ 28821 h 345848"/>
              <a:gd name="connsiteX8" fmla="*/ 1100424 w 3337953"/>
              <a:gd name="connsiteY8" fmla="*/ 41921 h 345848"/>
              <a:gd name="connsiteX9" fmla="*/ 1220946 w 3337953"/>
              <a:gd name="connsiteY9" fmla="*/ 41921 h 345848"/>
              <a:gd name="connsiteX10" fmla="*/ 1220946 w 3337953"/>
              <a:gd name="connsiteY10" fmla="*/ 55021 h 345848"/>
              <a:gd name="connsiteX11" fmla="*/ 1469852 w 3337953"/>
              <a:gd name="connsiteY11" fmla="*/ 55021 h 345848"/>
              <a:gd name="connsiteX12" fmla="*/ 1469852 w 3337953"/>
              <a:gd name="connsiteY12" fmla="*/ 68122 h 345848"/>
              <a:gd name="connsiteX13" fmla="*/ 1750198 w 3337953"/>
              <a:gd name="connsiteY13" fmla="*/ 68122 h 345848"/>
              <a:gd name="connsiteX14" fmla="*/ 1750198 w 3337953"/>
              <a:gd name="connsiteY14" fmla="*/ 81222 h 345848"/>
              <a:gd name="connsiteX15" fmla="*/ 1786879 w 3337953"/>
              <a:gd name="connsiteY15" fmla="*/ 81222 h 345848"/>
              <a:gd name="connsiteX16" fmla="*/ 1786879 w 3337953"/>
              <a:gd name="connsiteY16" fmla="*/ 91702 h 345848"/>
              <a:gd name="connsiteX17" fmla="*/ 1907401 w 3337953"/>
              <a:gd name="connsiteY17" fmla="*/ 91702 h 345848"/>
              <a:gd name="connsiteX18" fmla="*/ 1907401 w 3337953"/>
              <a:gd name="connsiteY18" fmla="*/ 107422 h 345848"/>
              <a:gd name="connsiteX19" fmla="*/ 1970283 w 3337953"/>
              <a:gd name="connsiteY19" fmla="*/ 107422 h 345848"/>
              <a:gd name="connsiteX20" fmla="*/ 1970283 w 3337953"/>
              <a:gd name="connsiteY20" fmla="*/ 123143 h 345848"/>
              <a:gd name="connsiteX21" fmla="*/ 2420933 w 3337953"/>
              <a:gd name="connsiteY21" fmla="*/ 123143 h 345848"/>
              <a:gd name="connsiteX22" fmla="*/ 2420933 w 3337953"/>
              <a:gd name="connsiteY22" fmla="*/ 159824 h 345848"/>
              <a:gd name="connsiteX23" fmla="*/ 2462854 w 3337953"/>
              <a:gd name="connsiteY23" fmla="*/ 159824 h 345848"/>
              <a:gd name="connsiteX24" fmla="*/ 2462854 w 3337953"/>
              <a:gd name="connsiteY24" fmla="*/ 175544 h 345848"/>
              <a:gd name="connsiteX25" fmla="*/ 2806081 w 3337953"/>
              <a:gd name="connsiteY25" fmla="*/ 175544 h 345848"/>
              <a:gd name="connsiteX26" fmla="*/ 2806081 w 3337953"/>
              <a:gd name="connsiteY26" fmla="*/ 193884 h 345848"/>
              <a:gd name="connsiteX27" fmla="*/ 2986865 w 3337953"/>
              <a:gd name="connsiteY27" fmla="*/ 193884 h 345848"/>
              <a:gd name="connsiteX28" fmla="*/ 2986865 w 3337953"/>
              <a:gd name="connsiteY28" fmla="*/ 225325 h 345848"/>
              <a:gd name="connsiteX29" fmla="*/ 3151929 w 3337953"/>
              <a:gd name="connsiteY29" fmla="*/ 225325 h 345848"/>
              <a:gd name="connsiteX30" fmla="*/ 3151929 w 3337953"/>
              <a:gd name="connsiteY30" fmla="*/ 269866 h 345848"/>
              <a:gd name="connsiteX31" fmla="*/ 3298652 w 3337953"/>
              <a:gd name="connsiteY31" fmla="*/ 269866 h 345848"/>
              <a:gd name="connsiteX32" fmla="*/ 3298652 w 3337953"/>
              <a:gd name="connsiteY32" fmla="*/ 296067 h 345848"/>
              <a:gd name="connsiteX33" fmla="*/ 3314372 w 3337953"/>
              <a:gd name="connsiteY33" fmla="*/ 296067 h 345848"/>
              <a:gd name="connsiteX34" fmla="*/ 3314372 w 3337953"/>
              <a:gd name="connsiteY34" fmla="*/ 345848 h 345848"/>
              <a:gd name="connsiteX35" fmla="*/ 3337953 w 3337953"/>
              <a:gd name="connsiteY35" fmla="*/ 345848 h 345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37953" h="345848">
                <a:moveTo>
                  <a:pt x="0" y="0"/>
                </a:moveTo>
                <a:lnTo>
                  <a:pt x="571172" y="0"/>
                </a:lnTo>
                <a:lnTo>
                  <a:pt x="571172" y="13100"/>
                </a:lnTo>
                <a:lnTo>
                  <a:pt x="848898" y="13100"/>
                </a:lnTo>
                <a:lnTo>
                  <a:pt x="848898" y="23581"/>
                </a:lnTo>
                <a:lnTo>
                  <a:pt x="885579" y="23581"/>
                </a:lnTo>
                <a:lnTo>
                  <a:pt x="880339" y="28821"/>
                </a:lnTo>
                <a:lnTo>
                  <a:pt x="1100424" y="28821"/>
                </a:lnTo>
                <a:lnTo>
                  <a:pt x="1100424" y="41921"/>
                </a:lnTo>
                <a:lnTo>
                  <a:pt x="1220946" y="41921"/>
                </a:lnTo>
                <a:lnTo>
                  <a:pt x="1220946" y="55021"/>
                </a:lnTo>
                <a:lnTo>
                  <a:pt x="1469852" y="55021"/>
                </a:lnTo>
                <a:lnTo>
                  <a:pt x="1469852" y="68122"/>
                </a:lnTo>
                <a:lnTo>
                  <a:pt x="1750198" y="68122"/>
                </a:lnTo>
                <a:lnTo>
                  <a:pt x="1750198" y="81222"/>
                </a:lnTo>
                <a:lnTo>
                  <a:pt x="1786879" y="81222"/>
                </a:lnTo>
                <a:lnTo>
                  <a:pt x="1786879" y="91702"/>
                </a:lnTo>
                <a:lnTo>
                  <a:pt x="1907401" y="91702"/>
                </a:lnTo>
                <a:lnTo>
                  <a:pt x="1907401" y="107422"/>
                </a:lnTo>
                <a:lnTo>
                  <a:pt x="1970283" y="107422"/>
                </a:lnTo>
                <a:lnTo>
                  <a:pt x="1970283" y="123143"/>
                </a:lnTo>
                <a:lnTo>
                  <a:pt x="2420933" y="123143"/>
                </a:lnTo>
                <a:lnTo>
                  <a:pt x="2420933" y="159824"/>
                </a:lnTo>
                <a:lnTo>
                  <a:pt x="2462854" y="159824"/>
                </a:lnTo>
                <a:lnTo>
                  <a:pt x="2462854" y="175544"/>
                </a:lnTo>
                <a:lnTo>
                  <a:pt x="2806081" y="175544"/>
                </a:lnTo>
                <a:lnTo>
                  <a:pt x="2806081" y="193884"/>
                </a:lnTo>
                <a:lnTo>
                  <a:pt x="2986865" y="193884"/>
                </a:lnTo>
                <a:lnTo>
                  <a:pt x="2986865" y="225325"/>
                </a:lnTo>
                <a:lnTo>
                  <a:pt x="3151929" y="225325"/>
                </a:lnTo>
                <a:lnTo>
                  <a:pt x="3151929" y="269866"/>
                </a:lnTo>
                <a:lnTo>
                  <a:pt x="3298652" y="269866"/>
                </a:lnTo>
                <a:lnTo>
                  <a:pt x="3298652" y="296067"/>
                </a:lnTo>
                <a:lnTo>
                  <a:pt x="3314372" y="296067"/>
                </a:lnTo>
                <a:lnTo>
                  <a:pt x="3314372" y="345848"/>
                </a:lnTo>
                <a:lnTo>
                  <a:pt x="3337953" y="345848"/>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78" name="Rectangle 177">
            <a:extLst>
              <a:ext uri="{FF2B5EF4-FFF2-40B4-BE49-F238E27FC236}">
                <a16:creationId xmlns:a16="http://schemas.microsoft.com/office/drawing/2014/main" id="{E2F88CD1-999D-D0CA-C710-2ABCBAC01F60}"/>
              </a:ext>
            </a:extLst>
          </p:cNvPr>
          <p:cNvSpPr/>
          <p:nvPr/>
        </p:nvSpPr>
        <p:spPr bwMode="auto">
          <a:xfrm>
            <a:off x="1695547" y="3860715"/>
            <a:ext cx="307361" cy="115036"/>
          </a:xfrm>
          <a:prstGeom prst="rect">
            <a:avLst/>
          </a:prstGeom>
          <a:solidFill>
            <a:schemeClr val="accent6">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79" name="TextBox 178">
            <a:extLst>
              <a:ext uri="{FF2B5EF4-FFF2-40B4-BE49-F238E27FC236}">
                <a16:creationId xmlns:a16="http://schemas.microsoft.com/office/drawing/2014/main" id="{8980AA45-EE86-06C8-964F-D78A97E04AA3}"/>
              </a:ext>
            </a:extLst>
          </p:cNvPr>
          <p:cNvSpPr txBox="1"/>
          <p:nvPr/>
        </p:nvSpPr>
        <p:spPr bwMode="auto">
          <a:xfrm>
            <a:off x="2002908" y="3590539"/>
            <a:ext cx="11352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ALP ≤1.0x ULN</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95% CI</a:t>
            </a:r>
          </a:p>
        </p:txBody>
      </p:sp>
      <p:cxnSp>
        <p:nvCxnSpPr>
          <p:cNvPr id="180" name="Straight Connector 179">
            <a:extLst>
              <a:ext uri="{FF2B5EF4-FFF2-40B4-BE49-F238E27FC236}">
                <a16:creationId xmlns:a16="http://schemas.microsoft.com/office/drawing/2014/main" id="{91E5D812-51BD-49A8-989D-F6D37AFB7220}"/>
              </a:ext>
            </a:extLst>
          </p:cNvPr>
          <p:cNvCxnSpPr/>
          <p:nvPr/>
        </p:nvCxnSpPr>
        <p:spPr bwMode="auto">
          <a:xfrm>
            <a:off x="1689702" y="4146078"/>
            <a:ext cx="307361" cy="0"/>
          </a:xfrm>
          <a:prstGeom prst="line">
            <a:avLst/>
          </a:prstGeom>
          <a:noFill/>
          <a:ln w="28575" cap="flat" cmpd="sng" algn="ctr">
            <a:solidFill>
              <a:srgbClr val="E1471D"/>
            </a:solidFill>
            <a:prstDash val="solid"/>
            <a:round/>
            <a:headEnd type="none" w="med" len="med"/>
            <a:tailEnd type="none" w="med" len="med"/>
          </a:ln>
          <a:effectLst/>
        </p:spPr>
      </p:cxnSp>
      <p:sp>
        <p:nvSpPr>
          <p:cNvPr id="181" name="Rectangle 180">
            <a:extLst>
              <a:ext uri="{FF2B5EF4-FFF2-40B4-BE49-F238E27FC236}">
                <a16:creationId xmlns:a16="http://schemas.microsoft.com/office/drawing/2014/main" id="{A290C47F-EB53-3A8D-3F04-76EF8A6B8303}"/>
              </a:ext>
            </a:extLst>
          </p:cNvPr>
          <p:cNvSpPr/>
          <p:nvPr/>
        </p:nvSpPr>
        <p:spPr bwMode="auto">
          <a:xfrm>
            <a:off x="1689702" y="4272411"/>
            <a:ext cx="307361" cy="115036"/>
          </a:xfrm>
          <a:prstGeom prst="rect">
            <a:avLst/>
          </a:prstGeom>
          <a:solidFill>
            <a:srgbClr val="E1471D">
              <a:lumMod val="20000"/>
              <a:lumOff val="80000"/>
            </a:srgb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82" name="TextBox 181">
            <a:extLst>
              <a:ext uri="{FF2B5EF4-FFF2-40B4-BE49-F238E27FC236}">
                <a16:creationId xmlns:a16="http://schemas.microsoft.com/office/drawing/2014/main" id="{87A70291-2502-A2E2-2273-18537B8F9B97}"/>
              </a:ext>
            </a:extLst>
          </p:cNvPr>
          <p:cNvSpPr txBox="1"/>
          <p:nvPr/>
        </p:nvSpPr>
        <p:spPr bwMode="auto">
          <a:xfrm>
            <a:off x="1997063" y="4002235"/>
            <a:ext cx="12682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ALP 1.0x to 1.5x </a:t>
            </a:r>
            <a:endPar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95% CI</a:t>
            </a:r>
          </a:p>
        </p:txBody>
      </p:sp>
      <p:cxnSp>
        <p:nvCxnSpPr>
          <p:cNvPr id="183" name="Straight Connector 182">
            <a:extLst>
              <a:ext uri="{FF2B5EF4-FFF2-40B4-BE49-F238E27FC236}">
                <a16:creationId xmlns:a16="http://schemas.microsoft.com/office/drawing/2014/main" id="{33AA12C7-0319-1235-2AD8-3B33D35B847B}"/>
              </a:ext>
            </a:extLst>
          </p:cNvPr>
          <p:cNvCxnSpPr>
            <a:cxnSpLocks/>
          </p:cNvCxnSpPr>
          <p:nvPr/>
        </p:nvCxnSpPr>
        <p:spPr bwMode="auto">
          <a:xfrm>
            <a:off x="6882469" y="3737114"/>
            <a:ext cx="307361" cy="0"/>
          </a:xfrm>
          <a:prstGeom prst="line">
            <a:avLst/>
          </a:prstGeom>
          <a:noFill/>
          <a:ln w="28575" cap="flat" cmpd="sng" algn="ctr">
            <a:solidFill>
              <a:schemeClr val="accent6"/>
            </a:solidFill>
            <a:prstDash val="solid"/>
            <a:round/>
            <a:headEnd type="none" w="med" len="med"/>
            <a:tailEnd type="none" w="med" len="med"/>
          </a:ln>
          <a:effectLst/>
        </p:spPr>
      </p:cxnSp>
      <p:sp>
        <p:nvSpPr>
          <p:cNvPr id="184" name="TextBox 183">
            <a:extLst>
              <a:ext uri="{FF2B5EF4-FFF2-40B4-BE49-F238E27FC236}">
                <a16:creationId xmlns:a16="http://schemas.microsoft.com/office/drawing/2014/main" id="{E8A1EF8A-51C4-70CC-21CC-771FA9044158}"/>
              </a:ext>
            </a:extLst>
          </p:cNvPr>
          <p:cNvSpPr txBox="1"/>
          <p:nvPr/>
        </p:nvSpPr>
        <p:spPr bwMode="auto">
          <a:xfrm>
            <a:off x="7171812" y="3649782"/>
            <a:ext cx="12266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ALP ≤1.0x ULN</a:t>
            </a:r>
          </a:p>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en-US" alt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ALP 1.0x to 1.5x</a:t>
            </a:r>
            <a:endPar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endParaRPr>
          </a:p>
        </p:txBody>
      </p:sp>
      <p:cxnSp>
        <p:nvCxnSpPr>
          <p:cNvPr id="185" name="Straight Connector 184">
            <a:extLst>
              <a:ext uri="{FF2B5EF4-FFF2-40B4-BE49-F238E27FC236}">
                <a16:creationId xmlns:a16="http://schemas.microsoft.com/office/drawing/2014/main" id="{BBB1EDC2-E16D-780B-B63B-8E250C236FF2}"/>
              </a:ext>
            </a:extLst>
          </p:cNvPr>
          <p:cNvCxnSpPr>
            <a:cxnSpLocks/>
          </p:cNvCxnSpPr>
          <p:nvPr/>
        </p:nvCxnSpPr>
        <p:spPr bwMode="auto">
          <a:xfrm>
            <a:off x="6882469" y="4099231"/>
            <a:ext cx="307361" cy="0"/>
          </a:xfrm>
          <a:prstGeom prst="line">
            <a:avLst/>
          </a:prstGeom>
          <a:noFill/>
          <a:ln w="28575" cap="flat" cmpd="sng" algn="ctr">
            <a:solidFill>
              <a:srgbClr val="E1471D"/>
            </a:solidFill>
            <a:prstDash val="solid"/>
            <a:round/>
            <a:headEnd type="none" w="med" len="med"/>
            <a:tailEnd type="none" w="med" len="med"/>
          </a:ln>
          <a:effectLst/>
        </p:spPr>
      </p:cxnSp>
      <p:sp>
        <p:nvSpPr>
          <p:cNvPr id="187" name="TextBox 186">
            <a:extLst>
              <a:ext uri="{FF2B5EF4-FFF2-40B4-BE49-F238E27FC236}">
                <a16:creationId xmlns:a16="http://schemas.microsoft.com/office/drawing/2014/main" id="{E1AAB556-445C-E7A2-DAA8-76BB53CF1902}"/>
              </a:ext>
            </a:extLst>
          </p:cNvPr>
          <p:cNvSpPr txBox="1"/>
          <p:nvPr/>
        </p:nvSpPr>
        <p:spPr bwMode="auto">
          <a:xfrm>
            <a:off x="10925498" y="2628029"/>
            <a:ext cx="7713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&lt;10 kPa</a:t>
            </a:r>
          </a:p>
        </p:txBody>
      </p:sp>
      <p:cxnSp>
        <p:nvCxnSpPr>
          <p:cNvPr id="188" name="Straight Connector 187">
            <a:extLst>
              <a:ext uri="{FF2B5EF4-FFF2-40B4-BE49-F238E27FC236}">
                <a16:creationId xmlns:a16="http://schemas.microsoft.com/office/drawing/2014/main" id="{7760C43D-139F-ABDA-9315-8D9EFFEC6E3C}"/>
              </a:ext>
            </a:extLst>
          </p:cNvPr>
          <p:cNvCxnSpPr>
            <a:cxnSpLocks/>
          </p:cNvCxnSpPr>
          <p:nvPr/>
        </p:nvCxnSpPr>
        <p:spPr bwMode="auto">
          <a:xfrm>
            <a:off x="6882469" y="3826512"/>
            <a:ext cx="307361" cy="0"/>
          </a:xfrm>
          <a:prstGeom prst="line">
            <a:avLst/>
          </a:prstGeom>
          <a:noFill/>
          <a:ln w="28575" cap="flat" cmpd="sng" algn="ctr">
            <a:solidFill>
              <a:schemeClr val="accent6">
                <a:lumMod val="20000"/>
                <a:lumOff val="80000"/>
              </a:schemeClr>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38980264-7E07-4250-2DAA-D238860E2100}"/>
              </a:ext>
            </a:extLst>
          </p:cNvPr>
          <p:cNvCxnSpPr>
            <a:cxnSpLocks/>
          </p:cNvCxnSpPr>
          <p:nvPr/>
        </p:nvCxnSpPr>
        <p:spPr bwMode="auto">
          <a:xfrm>
            <a:off x="6882469" y="4190951"/>
            <a:ext cx="307361" cy="0"/>
          </a:xfrm>
          <a:prstGeom prst="line">
            <a:avLst/>
          </a:prstGeom>
          <a:noFill/>
          <a:ln w="28575" cap="flat" cmpd="sng" algn="ctr">
            <a:solidFill>
              <a:srgbClr val="E1471D">
                <a:lumMod val="60000"/>
                <a:lumOff val="40000"/>
              </a:srgbClr>
            </a:solidFill>
            <a:prstDash val="solid"/>
            <a:round/>
            <a:headEnd type="none" w="med" len="med"/>
            <a:tailEnd type="none" w="med" len="med"/>
          </a:ln>
          <a:effectLst/>
        </p:spPr>
      </p:cxnSp>
      <p:sp>
        <p:nvSpPr>
          <p:cNvPr id="196" name="TextBox 195">
            <a:extLst>
              <a:ext uri="{FF2B5EF4-FFF2-40B4-BE49-F238E27FC236}">
                <a16:creationId xmlns:a16="http://schemas.microsoft.com/office/drawing/2014/main" id="{5EFEF7E4-22D2-77DF-09FA-5C0F4028644E}"/>
              </a:ext>
            </a:extLst>
          </p:cNvPr>
          <p:cNvSpPr txBox="1"/>
          <p:nvPr/>
        </p:nvSpPr>
        <p:spPr bwMode="auto">
          <a:xfrm>
            <a:off x="10931138" y="3412164"/>
            <a:ext cx="7649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≥10 kPa</a:t>
            </a:r>
          </a:p>
        </p:txBody>
      </p:sp>
      <p:sp>
        <p:nvSpPr>
          <p:cNvPr id="197" name="TextBox 196">
            <a:extLst>
              <a:ext uri="{FF2B5EF4-FFF2-40B4-BE49-F238E27FC236}">
                <a16:creationId xmlns:a16="http://schemas.microsoft.com/office/drawing/2014/main" id="{7D00334C-01D8-35D9-8DB1-CD2D9F14EEE4}"/>
              </a:ext>
            </a:extLst>
          </p:cNvPr>
          <p:cNvSpPr txBox="1"/>
          <p:nvPr/>
        </p:nvSpPr>
        <p:spPr bwMode="auto">
          <a:xfrm rot="16200000">
            <a:off x="-735753" y="3448118"/>
            <a:ext cx="23244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Survival Without Poor Clinical Outcomes</a:t>
            </a:r>
          </a:p>
        </p:txBody>
      </p:sp>
      <p:sp>
        <p:nvSpPr>
          <p:cNvPr id="201" name="TextBox 200">
            <a:extLst>
              <a:ext uri="{FF2B5EF4-FFF2-40B4-BE49-F238E27FC236}">
                <a16:creationId xmlns:a16="http://schemas.microsoft.com/office/drawing/2014/main" id="{DCAA86A5-BDE7-EFF9-85D8-06C09D10E923}"/>
              </a:ext>
            </a:extLst>
          </p:cNvPr>
          <p:cNvSpPr txBox="1"/>
          <p:nvPr/>
        </p:nvSpPr>
        <p:spPr bwMode="auto">
          <a:xfrm>
            <a:off x="1991728" y="5182800"/>
            <a:ext cx="23244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Yr</a:t>
            </a:r>
          </a:p>
        </p:txBody>
      </p:sp>
      <p:sp>
        <p:nvSpPr>
          <p:cNvPr id="204" name="TextBox 203">
            <a:extLst>
              <a:ext uri="{FF2B5EF4-FFF2-40B4-BE49-F238E27FC236}">
                <a16:creationId xmlns:a16="http://schemas.microsoft.com/office/drawing/2014/main" id="{BCAC1BE7-5DA7-D59C-5086-15519B706D8C}"/>
              </a:ext>
            </a:extLst>
          </p:cNvPr>
          <p:cNvSpPr txBox="1"/>
          <p:nvPr/>
        </p:nvSpPr>
        <p:spPr bwMode="auto">
          <a:xfrm>
            <a:off x="7556663" y="5239428"/>
            <a:ext cx="23244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Yr</a:t>
            </a:r>
          </a:p>
        </p:txBody>
      </p:sp>
      <p:sp>
        <p:nvSpPr>
          <p:cNvPr id="209" name="TextBox 208">
            <a:extLst>
              <a:ext uri="{FF2B5EF4-FFF2-40B4-BE49-F238E27FC236}">
                <a16:creationId xmlns:a16="http://schemas.microsoft.com/office/drawing/2014/main" id="{00391722-869B-8FDD-6044-57BC70DE82B6}"/>
              </a:ext>
            </a:extLst>
          </p:cNvPr>
          <p:cNvSpPr txBox="1"/>
          <p:nvPr/>
        </p:nvSpPr>
        <p:spPr bwMode="auto">
          <a:xfrm rot="16200000">
            <a:off x="4724458" y="3555840"/>
            <a:ext cx="23244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Probability of Survival</a:t>
            </a:r>
          </a:p>
        </p:txBody>
      </p:sp>
      <p:sp>
        <p:nvSpPr>
          <p:cNvPr id="216" name="TextBox 215">
            <a:extLst>
              <a:ext uri="{FF2B5EF4-FFF2-40B4-BE49-F238E27FC236}">
                <a16:creationId xmlns:a16="http://schemas.microsoft.com/office/drawing/2014/main" id="{9635DAB8-6C72-2CA9-E4F4-739F723A4B4D}"/>
              </a:ext>
            </a:extLst>
          </p:cNvPr>
          <p:cNvSpPr txBox="1"/>
          <p:nvPr/>
        </p:nvSpPr>
        <p:spPr bwMode="auto">
          <a:xfrm>
            <a:off x="769926" y="2269858"/>
            <a:ext cx="5052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1.00</a:t>
            </a:r>
          </a:p>
        </p:txBody>
      </p:sp>
      <p:sp>
        <p:nvSpPr>
          <p:cNvPr id="217" name="TextBox 216">
            <a:extLst>
              <a:ext uri="{FF2B5EF4-FFF2-40B4-BE49-F238E27FC236}">
                <a16:creationId xmlns:a16="http://schemas.microsoft.com/office/drawing/2014/main" id="{B4ED6AA1-0962-3EB4-A203-A046D7A34FF9}"/>
              </a:ext>
            </a:extLst>
          </p:cNvPr>
          <p:cNvSpPr txBox="1"/>
          <p:nvPr/>
        </p:nvSpPr>
        <p:spPr bwMode="auto">
          <a:xfrm>
            <a:off x="721884" y="2912916"/>
            <a:ext cx="545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0.75</a:t>
            </a:r>
          </a:p>
        </p:txBody>
      </p:sp>
      <p:sp>
        <p:nvSpPr>
          <p:cNvPr id="218" name="TextBox 217">
            <a:extLst>
              <a:ext uri="{FF2B5EF4-FFF2-40B4-BE49-F238E27FC236}">
                <a16:creationId xmlns:a16="http://schemas.microsoft.com/office/drawing/2014/main" id="{27C3E16E-EBD1-2A8A-46AE-73D584B2FCC0}"/>
              </a:ext>
            </a:extLst>
          </p:cNvPr>
          <p:cNvSpPr txBox="1"/>
          <p:nvPr/>
        </p:nvSpPr>
        <p:spPr bwMode="auto">
          <a:xfrm>
            <a:off x="710454" y="3540631"/>
            <a:ext cx="5597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0.50</a:t>
            </a:r>
          </a:p>
        </p:txBody>
      </p:sp>
      <p:sp>
        <p:nvSpPr>
          <p:cNvPr id="219" name="TextBox 218">
            <a:extLst>
              <a:ext uri="{FF2B5EF4-FFF2-40B4-BE49-F238E27FC236}">
                <a16:creationId xmlns:a16="http://schemas.microsoft.com/office/drawing/2014/main" id="{7FDC99CD-2706-F70F-EEA9-1995824B9EF5}"/>
              </a:ext>
            </a:extLst>
          </p:cNvPr>
          <p:cNvSpPr txBox="1"/>
          <p:nvPr/>
        </p:nvSpPr>
        <p:spPr bwMode="auto">
          <a:xfrm>
            <a:off x="710454" y="4174875"/>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0.25</a:t>
            </a:r>
          </a:p>
        </p:txBody>
      </p:sp>
      <p:sp>
        <p:nvSpPr>
          <p:cNvPr id="220" name="TextBox 219">
            <a:extLst>
              <a:ext uri="{FF2B5EF4-FFF2-40B4-BE49-F238E27FC236}">
                <a16:creationId xmlns:a16="http://schemas.microsoft.com/office/drawing/2014/main" id="{10956DC6-88DF-C79B-5622-9E511D35B172}"/>
              </a:ext>
            </a:extLst>
          </p:cNvPr>
          <p:cNvSpPr txBox="1"/>
          <p:nvPr/>
        </p:nvSpPr>
        <p:spPr bwMode="auto">
          <a:xfrm>
            <a:off x="1170148" y="4995001"/>
            <a:ext cx="296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228" name="TextBox 227">
            <a:extLst>
              <a:ext uri="{FF2B5EF4-FFF2-40B4-BE49-F238E27FC236}">
                <a16:creationId xmlns:a16="http://schemas.microsoft.com/office/drawing/2014/main" id="{5FCE5066-1F46-2DCA-B20E-68A765C165F5}"/>
              </a:ext>
            </a:extLst>
          </p:cNvPr>
          <p:cNvSpPr txBox="1"/>
          <p:nvPr/>
        </p:nvSpPr>
        <p:spPr bwMode="auto">
          <a:xfrm>
            <a:off x="1945121" y="4995001"/>
            <a:ext cx="2872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a:t>
            </a:r>
          </a:p>
        </p:txBody>
      </p:sp>
      <p:sp>
        <p:nvSpPr>
          <p:cNvPr id="229" name="TextBox 228">
            <a:extLst>
              <a:ext uri="{FF2B5EF4-FFF2-40B4-BE49-F238E27FC236}">
                <a16:creationId xmlns:a16="http://schemas.microsoft.com/office/drawing/2014/main" id="{286A2596-E7C9-676F-FCF5-26443E869233}"/>
              </a:ext>
            </a:extLst>
          </p:cNvPr>
          <p:cNvSpPr txBox="1"/>
          <p:nvPr/>
        </p:nvSpPr>
        <p:spPr bwMode="auto">
          <a:xfrm>
            <a:off x="2709484" y="4995001"/>
            <a:ext cx="296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a:t>
            </a:r>
          </a:p>
        </p:txBody>
      </p:sp>
      <p:sp>
        <p:nvSpPr>
          <p:cNvPr id="230" name="TextBox 229">
            <a:extLst>
              <a:ext uri="{FF2B5EF4-FFF2-40B4-BE49-F238E27FC236}">
                <a16:creationId xmlns:a16="http://schemas.microsoft.com/office/drawing/2014/main" id="{E8733985-B03D-E554-7A37-33169B2C82D3}"/>
              </a:ext>
            </a:extLst>
          </p:cNvPr>
          <p:cNvSpPr txBox="1"/>
          <p:nvPr/>
        </p:nvSpPr>
        <p:spPr bwMode="auto">
          <a:xfrm>
            <a:off x="3453874" y="4995001"/>
            <a:ext cx="2984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a:t>
            </a:r>
          </a:p>
        </p:txBody>
      </p:sp>
      <p:sp>
        <p:nvSpPr>
          <p:cNvPr id="231" name="TextBox 230">
            <a:extLst>
              <a:ext uri="{FF2B5EF4-FFF2-40B4-BE49-F238E27FC236}">
                <a16:creationId xmlns:a16="http://schemas.microsoft.com/office/drawing/2014/main" id="{52A1A7B5-D445-AB13-137D-B0B26C058952}"/>
              </a:ext>
            </a:extLst>
          </p:cNvPr>
          <p:cNvSpPr txBox="1"/>
          <p:nvPr/>
        </p:nvSpPr>
        <p:spPr bwMode="auto">
          <a:xfrm>
            <a:off x="4216005" y="4995001"/>
            <a:ext cx="2984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a:t>
            </a:r>
          </a:p>
        </p:txBody>
      </p:sp>
      <p:sp>
        <p:nvSpPr>
          <p:cNvPr id="232" name="TextBox 231">
            <a:extLst>
              <a:ext uri="{FF2B5EF4-FFF2-40B4-BE49-F238E27FC236}">
                <a16:creationId xmlns:a16="http://schemas.microsoft.com/office/drawing/2014/main" id="{7A1E26CC-E26B-D20F-BA3F-C2CB67488987}"/>
              </a:ext>
            </a:extLst>
          </p:cNvPr>
          <p:cNvSpPr txBox="1"/>
          <p:nvPr/>
        </p:nvSpPr>
        <p:spPr bwMode="auto">
          <a:xfrm>
            <a:off x="4939306" y="4995001"/>
            <a:ext cx="3545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a:t>
            </a:r>
          </a:p>
        </p:txBody>
      </p:sp>
      <p:sp>
        <p:nvSpPr>
          <p:cNvPr id="234" name="TextBox 233">
            <a:extLst>
              <a:ext uri="{FF2B5EF4-FFF2-40B4-BE49-F238E27FC236}">
                <a16:creationId xmlns:a16="http://schemas.microsoft.com/office/drawing/2014/main" id="{E8C1D933-636F-3AE1-AFF8-F27D99BD8F09}"/>
              </a:ext>
            </a:extLst>
          </p:cNvPr>
          <p:cNvSpPr txBox="1"/>
          <p:nvPr/>
        </p:nvSpPr>
        <p:spPr bwMode="auto">
          <a:xfrm>
            <a:off x="1004524" y="4835414"/>
            <a:ext cx="296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241" name="TextBox 240">
            <a:extLst>
              <a:ext uri="{FF2B5EF4-FFF2-40B4-BE49-F238E27FC236}">
                <a16:creationId xmlns:a16="http://schemas.microsoft.com/office/drawing/2014/main" id="{7D411E0E-C643-564A-7A4B-AD11CA7FF13F}"/>
              </a:ext>
            </a:extLst>
          </p:cNvPr>
          <p:cNvSpPr txBox="1"/>
          <p:nvPr/>
        </p:nvSpPr>
        <p:spPr bwMode="auto">
          <a:xfrm>
            <a:off x="6028203" y="2912916"/>
            <a:ext cx="545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0.75</a:t>
            </a:r>
          </a:p>
        </p:txBody>
      </p:sp>
      <p:sp>
        <p:nvSpPr>
          <p:cNvPr id="242" name="TextBox 241">
            <a:extLst>
              <a:ext uri="{FF2B5EF4-FFF2-40B4-BE49-F238E27FC236}">
                <a16:creationId xmlns:a16="http://schemas.microsoft.com/office/drawing/2014/main" id="{6E910069-4145-B2A7-E398-860E2351DB5D}"/>
              </a:ext>
            </a:extLst>
          </p:cNvPr>
          <p:cNvSpPr txBox="1"/>
          <p:nvPr/>
        </p:nvSpPr>
        <p:spPr bwMode="auto">
          <a:xfrm>
            <a:off x="6016773" y="3540631"/>
            <a:ext cx="5597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0.50</a:t>
            </a:r>
          </a:p>
        </p:txBody>
      </p:sp>
      <p:sp>
        <p:nvSpPr>
          <p:cNvPr id="243" name="TextBox 242">
            <a:extLst>
              <a:ext uri="{FF2B5EF4-FFF2-40B4-BE49-F238E27FC236}">
                <a16:creationId xmlns:a16="http://schemas.microsoft.com/office/drawing/2014/main" id="{FDC33E54-9214-C6BE-08B9-022211E468C7}"/>
              </a:ext>
            </a:extLst>
          </p:cNvPr>
          <p:cNvSpPr txBox="1"/>
          <p:nvPr/>
        </p:nvSpPr>
        <p:spPr bwMode="auto">
          <a:xfrm>
            <a:off x="6016773" y="4174875"/>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0.25</a:t>
            </a:r>
          </a:p>
        </p:txBody>
      </p:sp>
      <p:sp>
        <p:nvSpPr>
          <p:cNvPr id="251" name="TextBox 250">
            <a:extLst>
              <a:ext uri="{FF2B5EF4-FFF2-40B4-BE49-F238E27FC236}">
                <a16:creationId xmlns:a16="http://schemas.microsoft.com/office/drawing/2014/main" id="{4E6E3222-845C-5D1F-FA66-4947AEDE1B02}"/>
              </a:ext>
            </a:extLst>
          </p:cNvPr>
          <p:cNvSpPr txBox="1"/>
          <p:nvPr/>
        </p:nvSpPr>
        <p:spPr bwMode="auto">
          <a:xfrm>
            <a:off x="6310843" y="4835414"/>
            <a:ext cx="296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252" name="TextBox 251">
            <a:extLst>
              <a:ext uri="{FF2B5EF4-FFF2-40B4-BE49-F238E27FC236}">
                <a16:creationId xmlns:a16="http://schemas.microsoft.com/office/drawing/2014/main" id="{9AA9B890-C623-653C-2E81-C4179414616F}"/>
              </a:ext>
            </a:extLst>
          </p:cNvPr>
          <p:cNvSpPr txBox="1"/>
          <p:nvPr/>
        </p:nvSpPr>
        <p:spPr bwMode="auto">
          <a:xfrm>
            <a:off x="6103292" y="2269858"/>
            <a:ext cx="5052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1.00</a:t>
            </a:r>
          </a:p>
        </p:txBody>
      </p:sp>
      <p:sp>
        <p:nvSpPr>
          <p:cNvPr id="253" name="TextBox 252">
            <a:extLst>
              <a:ext uri="{FF2B5EF4-FFF2-40B4-BE49-F238E27FC236}">
                <a16:creationId xmlns:a16="http://schemas.microsoft.com/office/drawing/2014/main" id="{534536B7-C534-C47C-967F-7B36A9E72018}"/>
              </a:ext>
            </a:extLst>
          </p:cNvPr>
          <p:cNvSpPr txBox="1"/>
          <p:nvPr/>
        </p:nvSpPr>
        <p:spPr bwMode="auto">
          <a:xfrm>
            <a:off x="6489528" y="5023576"/>
            <a:ext cx="296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254" name="TextBox 253">
            <a:extLst>
              <a:ext uri="{FF2B5EF4-FFF2-40B4-BE49-F238E27FC236}">
                <a16:creationId xmlns:a16="http://schemas.microsoft.com/office/drawing/2014/main" id="{EE546C6E-FD63-9215-7CDC-4F2B9BA637E6}"/>
              </a:ext>
            </a:extLst>
          </p:cNvPr>
          <p:cNvSpPr txBox="1"/>
          <p:nvPr/>
        </p:nvSpPr>
        <p:spPr bwMode="auto">
          <a:xfrm>
            <a:off x="7303501" y="5023576"/>
            <a:ext cx="2872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a:t>
            </a:r>
          </a:p>
        </p:txBody>
      </p:sp>
      <p:sp>
        <p:nvSpPr>
          <p:cNvPr id="255" name="TextBox 254">
            <a:extLst>
              <a:ext uri="{FF2B5EF4-FFF2-40B4-BE49-F238E27FC236}">
                <a16:creationId xmlns:a16="http://schemas.microsoft.com/office/drawing/2014/main" id="{AE4AA595-D060-3689-0AD2-E532F9BAF38E}"/>
              </a:ext>
            </a:extLst>
          </p:cNvPr>
          <p:cNvSpPr txBox="1"/>
          <p:nvPr/>
        </p:nvSpPr>
        <p:spPr bwMode="auto">
          <a:xfrm>
            <a:off x="8171414" y="5023576"/>
            <a:ext cx="296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a:t>
            </a:r>
          </a:p>
        </p:txBody>
      </p:sp>
      <p:sp>
        <p:nvSpPr>
          <p:cNvPr id="256" name="TextBox 255">
            <a:extLst>
              <a:ext uri="{FF2B5EF4-FFF2-40B4-BE49-F238E27FC236}">
                <a16:creationId xmlns:a16="http://schemas.microsoft.com/office/drawing/2014/main" id="{40A776F4-0881-BCC1-2ACC-7A121F37019D}"/>
              </a:ext>
            </a:extLst>
          </p:cNvPr>
          <p:cNvSpPr txBox="1"/>
          <p:nvPr/>
        </p:nvSpPr>
        <p:spPr bwMode="auto">
          <a:xfrm>
            <a:off x="9010341" y="5023576"/>
            <a:ext cx="2984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a:t>
            </a:r>
          </a:p>
        </p:txBody>
      </p:sp>
      <p:sp>
        <p:nvSpPr>
          <p:cNvPr id="257" name="TextBox 256">
            <a:extLst>
              <a:ext uri="{FF2B5EF4-FFF2-40B4-BE49-F238E27FC236}">
                <a16:creationId xmlns:a16="http://schemas.microsoft.com/office/drawing/2014/main" id="{D773927C-E9B8-FBFD-650C-AD6C2C2B1C6B}"/>
              </a:ext>
            </a:extLst>
          </p:cNvPr>
          <p:cNvSpPr txBox="1"/>
          <p:nvPr/>
        </p:nvSpPr>
        <p:spPr bwMode="auto">
          <a:xfrm>
            <a:off x="9876411" y="5023576"/>
            <a:ext cx="2984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a:t>
            </a:r>
          </a:p>
        </p:txBody>
      </p:sp>
      <p:sp>
        <p:nvSpPr>
          <p:cNvPr id="258" name="Freeform: Shape 257">
            <a:extLst>
              <a:ext uri="{FF2B5EF4-FFF2-40B4-BE49-F238E27FC236}">
                <a16:creationId xmlns:a16="http://schemas.microsoft.com/office/drawing/2014/main" id="{4F1E76F3-1AD7-C34E-A9B0-0A703B41FE63}"/>
              </a:ext>
            </a:extLst>
          </p:cNvPr>
          <p:cNvSpPr/>
          <p:nvPr/>
        </p:nvSpPr>
        <p:spPr bwMode="auto">
          <a:xfrm>
            <a:off x="1531582" y="2462144"/>
            <a:ext cx="3546113" cy="973931"/>
          </a:xfrm>
          <a:custGeom>
            <a:avLst/>
            <a:gdLst>
              <a:gd name="connsiteX0" fmla="*/ 242887 w 3546113"/>
              <a:gd name="connsiteY0" fmla="*/ 0 h 973931"/>
              <a:gd name="connsiteX1" fmla="*/ 402624 w 3546113"/>
              <a:gd name="connsiteY1" fmla="*/ 0 h 973931"/>
              <a:gd name="connsiteX2" fmla="*/ 402624 w 3546113"/>
              <a:gd name="connsiteY2" fmla="*/ 2381 h 973931"/>
              <a:gd name="connsiteX3" fmla="*/ 443387 w 3546113"/>
              <a:gd name="connsiteY3" fmla="*/ 2381 h 973931"/>
              <a:gd name="connsiteX4" fmla="*/ 443387 w 3546113"/>
              <a:gd name="connsiteY4" fmla="*/ 4763 h 973931"/>
              <a:gd name="connsiteX5" fmla="*/ 650274 w 3546113"/>
              <a:gd name="connsiteY5" fmla="*/ 4763 h 973931"/>
              <a:gd name="connsiteX6" fmla="*/ 650274 w 3546113"/>
              <a:gd name="connsiteY6" fmla="*/ 13363 h 973931"/>
              <a:gd name="connsiteX7" fmla="*/ 666555 w 3546113"/>
              <a:gd name="connsiteY7" fmla="*/ 13363 h 973931"/>
              <a:gd name="connsiteX8" fmla="*/ 666555 w 3546113"/>
              <a:gd name="connsiteY8" fmla="*/ 21431 h 973931"/>
              <a:gd name="connsiteX9" fmla="*/ 677986 w 3546113"/>
              <a:gd name="connsiteY9" fmla="*/ 21431 h 973931"/>
              <a:gd name="connsiteX10" fmla="*/ 677986 w 3546113"/>
              <a:gd name="connsiteY10" fmla="*/ 35718 h 973931"/>
              <a:gd name="connsiteX11" fmla="*/ 824105 w 3546113"/>
              <a:gd name="connsiteY11" fmla="*/ 35718 h 973931"/>
              <a:gd name="connsiteX12" fmla="*/ 824105 w 3546113"/>
              <a:gd name="connsiteY12" fmla="*/ 42862 h 973931"/>
              <a:gd name="connsiteX13" fmla="*/ 945549 w 3546113"/>
              <a:gd name="connsiteY13" fmla="*/ 42862 h 973931"/>
              <a:gd name="connsiteX14" fmla="*/ 945549 w 3546113"/>
              <a:gd name="connsiteY14" fmla="*/ 52388 h 973931"/>
              <a:gd name="connsiteX15" fmla="*/ 1036036 w 3546113"/>
              <a:gd name="connsiteY15" fmla="*/ 52388 h 973931"/>
              <a:gd name="connsiteX16" fmla="*/ 1036036 w 3546113"/>
              <a:gd name="connsiteY16" fmla="*/ 61913 h 973931"/>
              <a:gd name="connsiteX17" fmla="*/ 1076802 w 3546113"/>
              <a:gd name="connsiteY17" fmla="*/ 61913 h 973931"/>
              <a:gd name="connsiteX18" fmla="*/ 1076802 w 3546113"/>
              <a:gd name="connsiteY18" fmla="*/ 69055 h 973931"/>
              <a:gd name="connsiteX19" fmla="*/ 1267018 w 3546113"/>
              <a:gd name="connsiteY19" fmla="*/ 69055 h 973931"/>
              <a:gd name="connsiteX20" fmla="*/ 1267018 w 3546113"/>
              <a:gd name="connsiteY20" fmla="*/ 71438 h 973931"/>
              <a:gd name="connsiteX21" fmla="*/ 1421798 w 3546113"/>
              <a:gd name="connsiteY21" fmla="*/ 71438 h 973931"/>
              <a:gd name="connsiteX22" fmla="*/ 1421798 w 3546113"/>
              <a:gd name="connsiteY22" fmla="*/ 85725 h 973931"/>
              <a:gd name="connsiteX23" fmla="*/ 1490855 w 3546113"/>
              <a:gd name="connsiteY23" fmla="*/ 85725 h 973931"/>
              <a:gd name="connsiteX24" fmla="*/ 1490855 w 3546113"/>
              <a:gd name="connsiteY24" fmla="*/ 100013 h 973931"/>
              <a:gd name="connsiteX25" fmla="*/ 1516859 w 3546113"/>
              <a:gd name="connsiteY25" fmla="*/ 100013 h 973931"/>
              <a:gd name="connsiteX26" fmla="*/ 1516859 w 3546113"/>
              <a:gd name="connsiteY26" fmla="*/ 102394 h 973931"/>
              <a:gd name="connsiteX27" fmla="*/ 1530785 w 3546113"/>
              <a:gd name="connsiteY27" fmla="*/ 102394 h 973931"/>
              <a:gd name="connsiteX28" fmla="*/ 1530785 w 3546113"/>
              <a:gd name="connsiteY28" fmla="*/ 126206 h 973931"/>
              <a:gd name="connsiteX29" fmla="*/ 1573647 w 3546113"/>
              <a:gd name="connsiteY29" fmla="*/ 126206 h 973931"/>
              <a:gd name="connsiteX30" fmla="*/ 1573647 w 3546113"/>
              <a:gd name="connsiteY30" fmla="*/ 133349 h 973931"/>
              <a:gd name="connsiteX31" fmla="*/ 1800417 w 3546113"/>
              <a:gd name="connsiteY31" fmla="*/ 133349 h 973931"/>
              <a:gd name="connsiteX32" fmla="*/ 1800417 w 3546113"/>
              <a:gd name="connsiteY32" fmla="*/ 147638 h 973931"/>
              <a:gd name="connsiteX33" fmla="*/ 1836136 w 3546113"/>
              <a:gd name="connsiteY33" fmla="*/ 147638 h 973931"/>
              <a:gd name="connsiteX34" fmla="*/ 1836136 w 3546113"/>
              <a:gd name="connsiteY34" fmla="*/ 154781 h 973931"/>
              <a:gd name="connsiteX35" fmla="*/ 2050449 w 3546113"/>
              <a:gd name="connsiteY35" fmla="*/ 154781 h 973931"/>
              <a:gd name="connsiteX36" fmla="*/ 2050449 w 3546113"/>
              <a:gd name="connsiteY36" fmla="*/ 171449 h 973931"/>
              <a:gd name="connsiteX37" fmla="*/ 2064979 w 3546113"/>
              <a:gd name="connsiteY37" fmla="*/ 171449 h 973931"/>
              <a:gd name="connsiteX38" fmla="*/ 2064979 w 3546113"/>
              <a:gd name="connsiteY38" fmla="*/ 188119 h 973931"/>
              <a:gd name="connsiteX39" fmla="*/ 2155225 w 3546113"/>
              <a:gd name="connsiteY39" fmla="*/ 188119 h 973931"/>
              <a:gd name="connsiteX40" fmla="*/ 2155225 w 3546113"/>
              <a:gd name="connsiteY40" fmla="*/ 202405 h 973931"/>
              <a:gd name="connsiteX41" fmla="*/ 2433829 w 3546113"/>
              <a:gd name="connsiteY41" fmla="*/ 202405 h 973931"/>
              <a:gd name="connsiteX42" fmla="*/ 2433829 w 3546113"/>
              <a:gd name="connsiteY42" fmla="*/ 247650 h 973931"/>
              <a:gd name="connsiteX43" fmla="*/ 2500479 w 3546113"/>
              <a:gd name="connsiteY43" fmla="*/ 247650 h 973931"/>
              <a:gd name="connsiteX44" fmla="*/ 2500479 w 3546113"/>
              <a:gd name="connsiteY44" fmla="*/ 271462 h 973931"/>
              <a:gd name="connsiteX45" fmla="*/ 2562419 w 3546113"/>
              <a:gd name="connsiteY45" fmla="*/ 271462 h 973931"/>
              <a:gd name="connsiteX46" fmla="*/ 2562419 w 3546113"/>
              <a:gd name="connsiteY46" fmla="*/ 295275 h 973931"/>
              <a:gd name="connsiteX47" fmla="*/ 2695768 w 3546113"/>
              <a:gd name="connsiteY47" fmla="*/ 295275 h 973931"/>
              <a:gd name="connsiteX48" fmla="*/ 2695768 w 3546113"/>
              <a:gd name="connsiteY48" fmla="*/ 319088 h 973931"/>
              <a:gd name="connsiteX49" fmla="*/ 2895792 w 3546113"/>
              <a:gd name="connsiteY49" fmla="*/ 319088 h 973931"/>
              <a:gd name="connsiteX50" fmla="*/ 2895792 w 3546113"/>
              <a:gd name="connsiteY50" fmla="*/ 350044 h 973931"/>
              <a:gd name="connsiteX51" fmla="*/ 2955324 w 3546113"/>
              <a:gd name="connsiteY51" fmla="*/ 350044 h 973931"/>
              <a:gd name="connsiteX52" fmla="*/ 2955324 w 3546113"/>
              <a:gd name="connsiteY52" fmla="*/ 378619 h 973931"/>
              <a:gd name="connsiteX53" fmla="*/ 2993286 w 3546113"/>
              <a:gd name="connsiteY53" fmla="*/ 378619 h 973931"/>
              <a:gd name="connsiteX54" fmla="*/ 2993286 w 3546113"/>
              <a:gd name="connsiteY54" fmla="*/ 409575 h 973931"/>
              <a:gd name="connsiteX55" fmla="*/ 3512536 w 3546113"/>
              <a:gd name="connsiteY55" fmla="*/ 409575 h 973931"/>
              <a:gd name="connsiteX56" fmla="*/ 3512536 w 3546113"/>
              <a:gd name="connsiteY56" fmla="*/ 450772 h 973931"/>
              <a:gd name="connsiteX57" fmla="*/ 3546113 w 3546113"/>
              <a:gd name="connsiteY57" fmla="*/ 450772 h 973931"/>
              <a:gd name="connsiteX58" fmla="*/ 3546113 w 3546113"/>
              <a:gd name="connsiteY58" fmla="*/ 973931 h 973931"/>
              <a:gd name="connsiteX59" fmla="*/ 3500394 w 3546113"/>
              <a:gd name="connsiteY59" fmla="*/ 973931 h 973931"/>
              <a:gd name="connsiteX60" fmla="*/ 3500394 w 3546113"/>
              <a:gd name="connsiteY60" fmla="*/ 835735 h 973931"/>
              <a:gd name="connsiteX61" fmla="*/ 2986109 w 3546113"/>
              <a:gd name="connsiteY61" fmla="*/ 835735 h 973931"/>
              <a:gd name="connsiteX62" fmla="*/ 2986109 w 3546113"/>
              <a:gd name="connsiteY62" fmla="*/ 782169 h 973931"/>
              <a:gd name="connsiteX63" fmla="*/ 2947567 w 3546113"/>
              <a:gd name="connsiteY63" fmla="*/ 782169 h 973931"/>
              <a:gd name="connsiteX64" fmla="*/ 2947567 w 3546113"/>
              <a:gd name="connsiteY64" fmla="*/ 731604 h 973931"/>
              <a:gd name="connsiteX65" fmla="*/ 2892810 w 3546113"/>
              <a:gd name="connsiteY65" fmla="*/ 731604 h 973931"/>
              <a:gd name="connsiteX66" fmla="*/ 2892810 w 3546113"/>
              <a:gd name="connsiteY66" fmla="*/ 676498 h 973931"/>
              <a:gd name="connsiteX67" fmla="*/ 2690345 w 3546113"/>
              <a:gd name="connsiteY67" fmla="*/ 676498 h 973931"/>
              <a:gd name="connsiteX68" fmla="*/ 2690345 w 3546113"/>
              <a:gd name="connsiteY68" fmla="*/ 639195 h 973931"/>
              <a:gd name="connsiteX69" fmla="*/ 2555533 w 3546113"/>
              <a:gd name="connsiteY69" fmla="*/ 639195 h 973931"/>
              <a:gd name="connsiteX70" fmla="*/ 2555533 w 3546113"/>
              <a:gd name="connsiteY70" fmla="*/ 595913 h 973931"/>
              <a:gd name="connsiteX71" fmla="*/ 2489199 w 3546113"/>
              <a:gd name="connsiteY71" fmla="*/ 595913 h 973931"/>
              <a:gd name="connsiteX72" fmla="*/ 2489199 w 3546113"/>
              <a:gd name="connsiteY72" fmla="*/ 551462 h 973931"/>
              <a:gd name="connsiteX73" fmla="*/ 2427259 w 3546113"/>
              <a:gd name="connsiteY73" fmla="*/ 551462 h 973931"/>
              <a:gd name="connsiteX74" fmla="*/ 2427259 w 3546113"/>
              <a:gd name="connsiteY74" fmla="*/ 479428 h 973931"/>
              <a:gd name="connsiteX75" fmla="*/ 2146656 w 3546113"/>
              <a:gd name="connsiteY75" fmla="*/ 479428 h 973931"/>
              <a:gd name="connsiteX76" fmla="*/ 2146656 w 3546113"/>
              <a:gd name="connsiteY76" fmla="*/ 441993 h 973931"/>
              <a:gd name="connsiteX77" fmla="*/ 2063709 w 3546113"/>
              <a:gd name="connsiteY77" fmla="*/ 441993 h 973931"/>
              <a:gd name="connsiteX78" fmla="*/ 2063709 w 3546113"/>
              <a:gd name="connsiteY78" fmla="*/ 416186 h 973931"/>
              <a:gd name="connsiteX79" fmla="*/ 2049237 w 3546113"/>
              <a:gd name="connsiteY79" fmla="*/ 416186 h 973931"/>
              <a:gd name="connsiteX80" fmla="*/ 2049237 w 3546113"/>
              <a:gd name="connsiteY80" fmla="*/ 384843 h 973931"/>
              <a:gd name="connsiteX81" fmla="*/ 1830347 w 3546113"/>
              <a:gd name="connsiteY81" fmla="*/ 384843 h 973931"/>
              <a:gd name="connsiteX82" fmla="*/ 1830347 w 3546113"/>
              <a:gd name="connsiteY82" fmla="*/ 361030 h 973931"/>
              <a:gd name="connsiteX83" fmla="*/ 1789866 w 3546113"/>
              <a:gd name="connsiteY83" fmla="*/ 361030 h 973931"/>
              <a:gd name="connsiteX84" fmla="*/ 1789866 w 3546113"/>
              <a:gd name="connsiteY84" fmla="*/ 337216 h 973931"/>
              <a:gd name="connsiteX85" fmla="*/ 1570790 w 3546113"/>
              <a:gd name="connsiteY85" fmla="*/ 337216 h 973931"/>
              <a:gd name="connsiteX86" fmla="*/ 1570790 w 3546113"/>
              <a:gd name="connsiteY86" fmla="*/ 315785 h 973931"/>
              <a:gd name="connsiteX87" fmla="*/ 1527928 w 3546113"/>
              <a:gd name="connsiteY87" fmla="*/ 315785 h 973931"/>
              <a:gd name="connsiteX88" fmla="*/ 1527928 w 3546113"/>
              <a:gd name="connsiteY88" fmla="*/ 291973 h 973931"/>
              <a:gd name="connsiteX89" fmla="*/ 1516498 w 3546113"/>
              <a:gd name="connsiteY89" fmla="*/ 291973 h 973931"/>
              <a:gd name="connsiteX90" fmla="*/ 1516498 w 3546113"/>
              <a:gd name="connsiteY90" fmla="*/ 275304 h 973931"/>
              <a:gd name="connsiteX91" fmla="*/ 1485903 w 3546113"/>
              <a:gd name="connsiteY91" fmla="*/ 275304 h 973931"/>
              <a:gd name="connsiteX92" fmla="*/ 1485903 w 3546113"/>
              <a:gd name="connsiteY92" fmla="*/ 246729 h 973931"/>
              <a:gd name="connsiteX93" fmla="*/ 1416847 w 3546113"/>
              <a:gd name="connsiteY93" fmla="*/ 246729 h 973931"/>
              <a:gd name="connsiteX94" fmla="*/ 1416847 w 3546113"/>
              <a:gd name="connsiteY94" fmla="*/ 222916 h 973931"/>
              <a:gd name="connsiteX95" fmla="*/ 1262065 w 3546113"/>
              <a:gd name="connsiteY95" fmla="*/ 222916 h 973931"/>
              <a:gd name="connsiteX96" fmla="*/ 1262065 w 3546113"/>
              <a:gd name="connsiteY96" fmla="*/ 213390 h 973931"/>
              <a:gd name="connsiteX97" fmla="*/ 1066802 w 3546113"/>
              <a:gd name="connsiteY97" fmla="*/ 213390 h 973931"/>
              <a:gd name="connsiteX98" fmla="*/ 1066802 w 3546113"/>
              <a:gd name="connsiteY98" fmla="*/ 191959 h 973931"/>
              <a:gd name="connsiteX99" fmla="*/ 1031083 w 3546113"/>
              <a:gd name="connsiteY99" fmla="*/ 191959 h 973931"/>
              <a:gd name="connsiteX100" fmla="*/ 1031083 w 3546113"/>
              <a:gd name="connsiteY100" fmla="*/ 175290 h 973931"/>
              <a:gd name="connsiteX101" fmla="*/ 940595 w 3546113"/>
              <a:gd name="connsiteY101" fmla="*/ 175290 h 973931"/>
              <a:gd name="connsiteX102" fmla="*/ 940595 w 3546113"/>
              <a:gd name="connsiteY102" fmla="*/ 156239 h 973931"/>
              <a:gd name="connsiteX103" fmla="*/ 792957 w 3546113"/>
              <a:gd name="connsiteY103" fmla="*/ 156239 h 973931"/>
              <a:gd name="connsiteX104" fmla="*/ 792957 w 3546113"/>
              <a:gd name="connsiteY104" fmla="*/ 149095 h 973931"/>
              <a:gd name="connsiteX105" fmla="*/ 671513 w 3546113"/>
              <a:gd name="connsiteY105" fmla="*/ 149095 h 973931"/>
              <a:gd name="connsiteX106" fmla="*/ 671513 w 3546113"/>
              <a:gd name="connsiteY106" fmla="*/ 134808 h 973931"/>
              <a:gd name="connsiteX107" fmla="*/ 659606 w 3546113"/>
              <a:gd name="connsiteY107" fmla="*/ 134808 h 973931"/>
              <a:gd name="connsiteX108" fmla="*/ 659606 w 3546113"/>
              <a:gd name="connsiteY108" fmla="*/ 118139 h 973931"/>
              <a:gd name="connsiteX109" fmla="*/ 648175 w 3546113"/>
              <a:gd name="connsiteY109" fmla="*/ 118139 h 973931"/>
              <a:gd name="connsiteX110" fmla="*/ 648175 w 3546113"/>
              <a:gd name="connsiteY110" fmla="*/ 89564 h 973931"/>
              <a:gd name="connsiteX111" fmla="*/ 431006 w 3546113"/>
              <a:gd name="connsiteY111" fmla="*/ 89564 h 973931"/>
              <a:gd name="connsiteX112" fmla="*/ 431006 w 3546113"/>
              <a:gd name="connsiteY112" fmla="*/ 82420 h 973931"/>
              <a:gd name="connsiteX113" fmla="*/ 397668 w 3546113"/>
              <a:gd name="connsiteY113" fmla="*/ 82420 h 973931"/>
              <a:gd name="connsiteX114" fmla="*/ 397668 w 3546113"/>
              <a:gd name="connsiteY114" fmla="*/ 68132 h 973931"/>
              <a:gd name="connsiteX115" fmla="*/ 242887 w 3546113"/>
              <a:gd name="connsiteY115" fmla="*/ 68132 h 973931"/>
              <a:gd name="connsiteX116" fmla="*/ 242887 w 3546113"/>
              <a:gd name="connsiteY116" fmla="*/ 53844 h 973931"/>
              <a:gd name="connsiteX117" fmla="*/ 0 w 3546113"/>
              <a:gd name="connsiteY117" fmla="*/ 53844 h 973931"/>
              <a:gd name="connsiteX118" fmla="*/ 0 w 3546113"/>
              <a:gd name="connsiteY118" fmla="*/ 7144 h 973931"/>
              <a:gd name="connsiteX119" fmla="*/ 242887 w 3546113"/>
              <a:gd name="connsiteY119" fmla="*/ 7144 h 973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3546113" h="973931">
                <a:moveTo>
                  <a:pt x="242887" y="0"/>
                </a:moveTo>
                <a:lnTo>
                  <a:pt x="402624" y="0"/>
                </a:lnTo>
                <a:lnTo>
                  <a:pt x="402624" y="2381"/>
                </a:lnTo>
                <a:lnTo>
                  <a:pt x="443387" y="2381"/>
                </a:lnTo>
                <a:lnTo>
                  <a:pt x="443387" y="4763"/>
                </a:lnTo>
                <a:lnTo>
                  <a:pt x="650274" y="4763"/>
                </a:lnTo>
                <a:lnTo>
                  <a:pt x="650274" y="13363"/>
                </a:lnTo>
                <a:lnTo>
                  <a:pt x="666555" y="13363"/>
                </a:lnTo>
                <a:lnTo>
                  <a:pt x="666555" y="21431"/>
                </a:lnTo>
                <a:lnTo>
                  <a:pt x="677986" y="21431"/>
                </a:lnTo>
                <a:lnTo>
                  <a:pt x="677986" y="35718"/>
                </a:lnTo>
                <a:lnTo>
                  <a:pt x="824105" y="35718"/>
                </a:lnTo>
                <a:lnTo>
                  <a:pt x="824105" y="42862"/>
                </a:lnTo>
                <a:lnTo>
                  <a:pt x="945549" y="42862"/>
                </a:lnTo>
                <a:lnTo>
                  <a:pt x="945549" y="52388"/>
                </a:lnTo>
                <a:lnTo>
                  <a:pt x="1036036" y="52388"/>
                </a:lnTo>
                <a:lnTo>
                  <a:pt x="1036036" y="61913"/>
                </a:lnTo>
                <a:lnTo>
                  <a:pt x="1076802" y="61913"/>
                </a:lnTo>
                <a:lnTo>
                  <a:pt x="1076802" y="69055"/>
                </a:lnTo>
                <a:lnTo>
                  <a:pt x="1267018" y="69055"/>
                </a:lnTo>
                <a:lnTo>
                  <a:pt x="1267018" y="71438"/>
                </a:lnTo>
                <a:lnTo>
                  <a:pt x="1421798" y="71438"/>
                </a:lnTo>
                <a:lnTo>
                  <a:pt x="1421798" y="85725"/>
                </a:lnTo>
                <a:lnTo>
                  <a:pt x="1490855" y="85725"/>
                </a:lnTo>
                <a:lnTo>
                  <a:pt x="1490855" y="100013"/>
                </a:lnTo>
                <a:lnTo>
                  <a:pt x="1516859" y="100013"/>
                </a:lnTo>
                <a:lnTo>
                  <a:pt x="1516859" y="102394"/>
                </a:lnTo>
                <a:lnTo>
                  <a:pt x="1530785" y="102394"/>
                </a:lnTo>
                <a:lnTo>
                  <a:pt x="1530785" y="126206"/>
                </a:lnTo>
                <a:lnTo>
                  <a:pt x="1573647" y="126206"/>
                </a:lnTo>
                <a:lnTo>
                  <a:pt x="1573647" y="133349"/>
                </a:lnTo>
                <a:lnTo>
                  <a:pt x="1800417" y="133349"/>
                </a:lnTo>
                <a:lnTo>
                  <a:pt x="1800417" y="147638"/>
                </a:lnTo>
                <a:lnTo>
                  <a:pt x="1836136" y="147638"/>
                </a:lnTo>
                <a:lnTo>
                  <a:pt x="1836136" y="154781"/>
                </a:lnTo>
                <a:lnTo>
                  <a:pt x="2050449" y="154781"/>
                </a:lnTo>
                <a:lnTo>
                  <a:pt x="2050449" y="171449"/>
                </a:lnTo>
                <a:lnTo>
                  <a:pt x="2064979" y="171449"/>
                </a:lnTo>
                <a:lnTo>
                  <a:pt x="2064979" y="188119"/>
                </a:lnTo>
                <a:lnTo>
                  <a:pt x="2155225" y="188119"/>
                </a:lnTo>
                <a:lnTo>
                  <a:pt x="2155225" y="202405"/>
                </a:lnTo>
                <a:lnTo>
                  <a:pt x="2433829" y="202405"/>
                </a:lnTo>
                <a:lnTo>
                  <a:pt x="2433829" y="247650"/>
                </a:lnTo>
                <a:lnTo>
                  <a:pt x="2500479" y="247650"/>
                </a:lnTo>
                <a:lnTo>
                  <a:pt x="2500479" y="271462"/>
                </a:lnTo>
                <a:lnTo>
                  <a:pt x="2562419" y="271462"/>
                </a:lnTo>
                <a:lnTo>
                  <a:pt x="2562419" y="295275"/>
                </a:lnTo>
                <a:lnTo>
                  <a:pt x="2695768" y="295275"/>
                </a:lnTo>
                <a:lnTo>
                  <a:pt x="2695768" y="319088"/>
                </a:lnTo>
                <a:lnTo>
                  <a:pt x="2895792" y="319088"/>
                </a:lnTo>
                <a:lnTo>
                  <a:pt x="2895792" y="350044"/>
                </a:lnTo>
                <a:lnTo>
                  <a:pt x="2955324" y="350044"/>
                </a:lnTo>
                <a:lnTo>
                  <a:pt x="2955324" y="378619"/>
                </a:lnTo>
                <a:lnTo>
                  <a:pt x="2993286" y="378619"/>
                </a:lnTo>
                <a:lnTo>
                  <a:pt x="2993286" y="409575"/>
                </a:lnTo>
                <a:lnTo>
                  <a:pt x="3512536" y="409575"/>
                </a:lnTo>
                <a:lnTo>
                  <a:pt x="3512536" y="450772"/>
                </a:lnTo>
                <a:lnTo>
                  <a:pt x="3546113" y="450772"/>
                </a:lnTo>
                <a:lnTo>
                  <a:pt x="3546113" y="973931"/>
                </a:lnTo>
                <a:lnTo>
                  <a:pt x="3500394" y="973931"/>
                </a:lnTo>
                <a:lnTo>
                  <a:pt x="3500394" y="835735"/>
                </a:lnTo>
                <a:lnTo>
                  <a:pt x="2986109" y="835735"/>
                </a:lnTo>
                <a:lnTo>
                  <a:pt x="2986109" y="782169"/>
                </a:lnTo>
                <a:lnTo>
                  <a:pt x="2947567" y="782169"/>
                </a:lnTo>
                <a:lnTo>
                  <a:pt x="2947567" y="731604"/>
                </a:lnTo>
                <a:lnTo>
                  <a:pt x="2892810" y="731604"/>
                </a:lnTo>
                <a:lnTo>
                  <a:pt x="2892810" y="676498"/>
                </a:lnTo>
                <a:lnTo>
                  <a:pt x="2690345" y="676498"/>
                </a:lnTo>
                <a:lnTo>
                  <a:pt x="2690345" y="639195"/>
                </a:lnTo>
                <a:lnTo>
                  <a:pt x="2555533" y="639195"/>
                </a:lnTo>
                <a:lnTo>
                  <a:pt x="2555533" y="595913"/>
                </a:lnTo>
                <a:lnTo>
                  <a:pt x="2489199" y="595913"/>
                </a:lnTo>
                <a:lnTo>
                  <a:pt x="2489199" y="551462"/>
                </a:lnTo>
                <a:lnTo>
                  <a:pt x="2427259" y="551462"/>
                </a:lnTo>
                <a:lnTo>
                  <a:pt x="2427259" y="479428"/>
                </a:lnTo>
                <a:lnTo>
                  <a:pt x="2146656" y="479428"/>
                </a:lnTo>
                <a:lnTo>
                  <a:pt x="2146656" y="441993"/>
                </a:lnTo>
                <a:lnTo>
                  <a:pt x="2063709" y="441993"/>
                </a:lnTo>
                <a:lnTo>
                  <a:pt x="2063709" y="416186"/>
                </a:lnTo>
                <a:lnTo>
                  <a:pt x="2049237" y="416186"/>
                </a:lnTo>
                <a:lnTo>
                  <a:pt x="2049237" y="384843"/>
                </a:lnTo>
                <a:lnTo>
                  <a:pt x="1830347" y="384843"/>
                </a:lnTo>
                <a:lnTo>
                  <a:pt x="1830347" y="361030"/>
                </a:lnTo>
                <a:lnTo>
                  <a:pt x="1789866" y="361030"/>
                </a:lnTo>
                <a:lnTo>
                  <a:pt x="1789866" y="337216"/>
                </a:lnTo>
                <a:lnTo>
                  <a:pt x="1570790" y="337216"/>
                </a:lnTo>
                <a:lnTo>
                  <a:pt x="1570790" y="315785"/>
                </a:lnTo>
                <a:lnTo>
                  <a:pt x="1527928" y="315785"/>
                </a:lnTo>
                <a:lnTo>
                  <a:pt x="1527928" y="291973"/>
                </a:lnTo>
                <a:lnTo>
                  <a:pt x="1516498" y="291973"/>
                </a:lnTo>
                <a:lnTo>
                  <a:pt x="1516498" y="275304"/>
                </a:lnTo>
                <a:lnTo>
                  <a:pt x="1485903" y="275304"/>
                </a:lnTo>
                <a:lnTo>
                  <a:pt x="1485903" y="246729"/>
                </a:lnTo>
                <a:lnTo>
                  <a:pt x="1416847" y="246729"/>
                </a:lnTo>
                <a:lnTo>
                  <a:pt x="1416847" y="222916"/>
                </a:lnTo>
                <a:lnTo>
                  <a:pt x="1262065" y="222916"/>
                </a:lnTo>
                <a:lnTo>
                  <a:pt x="1262065" y="213390"/>
                </a:lnTo>
                <a:lnTo>
                  <a:pt x="1066802" y="213390"/>
                </a:lnTo>
                <a:lnTo>
                  <a:pt x="1066802" y="191959"/>
                </a:lnTo>
                <a:lnTo>
                  <a:pt x="1031083" y="191959"/>
                </a:lnTo>
                <a:lnTo>
                  <a:pt x="1031083" y="175290"/>
                </a:lnTo>
                <a:lnTo>
                  <a:pt x="940595" y="175290"/>
                </a:lnTo>
                <a:lnTo>
                  <a:pt x="940595" y="156239"/>
                </a:lnTo>
                <a:lnTo>
                  <a:pt x="792957" y="156239"/>
                </a:lnTo>
                <a:lnTo>
                  <a:pt x="792957" y="149095"/>
                </a:lnTo>
                <a:lnTo>
                  <a:pt x="671513" y="149095"/>
                </a:lnTo>
                <a:lnTo>
                  <a:pt x="671513" y="134808"/>
                </a:lnTo>
                <a:lnTo>
                  <a:pt x="659606" y="134808"/>
                </a:lnTo>
                <a:lnTo>
                  <a:pt x="659606" y="118139"/>
                </a:lnTo>
                <a:lnTo>
                  <a:pt x="648175" y="118139"/>
                </a:lnTo>
                <a:lnTo>
                  <a:pt x="648175" y="89564"/>
                </a:lnTo>
                <a:lnTo>
                  <a:pt x="431006" y="89564"/>
                </a:lnTo>
                <a:lnTo>
                  <a:pt x="431006" y="82420"/>
                </a:lnTo>
                <a:lnTo>
                  <a:pt x="397668" y="82420"/>
                </a:lnTo>
                <a:lnTo>
                  <a:pt x="397668" y="68132"/>
                </a:lnTo>
                <a:lnTo>
                  <a:pt x="242887" y="68132"/>
                </a:lnTo>
                <a:lnTo>
                  <a:pt x="242887" y="53844"/>
                </a:lnTo>
                <a:lnTo>
                  <a:pt x="0" y="53844"/>
                </a:lnTo>
                <a:lnTo>
                  <a:pt x="0" y="7144"/>
                </a:lnTo>
                <a:lnTo>
                  <a:pt x="242887" y="7144"/>
                </a:lnTo>
                <a:close/>
              </a:path>
            </a:pathLst>
          </a:custGeom>
          <a:solidFill>
            <a:srgbClr val="F9DAD2"/>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259" name="TextBox 258">
            <a:extLst>
              <a:ext uri="{FF2B5EF4-FFF2-40B4-BE49-F238E27FC236}">
                <a16:creationId xmlns:a16="http://schemas.microsoft.com/office/drawing/2014/main" id="{697DB9A4-C30E-3EED-3265-DC0BD0A050F0}"/>
              </a:ext>
            </a:extLst>
          </p:cNvPr>
          <p:cNvSpPr txBox="1"/>
          <p:nvPr/>
        </p:nvSpPr>
        <p:spPr bwMode="auto">
          <a:xfrm>
            <a:off x="10658970" y="5023576"/>
            <a:ext cx="3545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a:t>
            </a:r>
          </a:p>
        </p:txBody>
      </p:sp>
      <p:sp>
        <p:nvSpPr>
          <p:cNvPr id="260" name="Freeform: Shape 259">
            <a:extLst>
              <a:ext uri="{FF2B5EF4-FFF2-40B4-BE49-F238E27FC236}">
                <a16:creationId xmlns:a16="http://schemas.microsoft.com/office/drawing/2014/main" id="{1DC08370-15DE-16A9-1EB1-000C7622D2AA}"/>
              </a:ext>
            </a:extLst>
          </p:cNvPr>
          <p:cNvSpPr/>
          <p:nvPr/>
        </p:nvSpPr>
        <p:spPr bwMode="auto">
          <a:xfrm>
            <a:off x="1328892" y="2454524"/>
            <a:ext cx="3740468" cy="688658"/>
          </a:xfrm>
          <a:custGeom>
            <a:avLst/>
            <a:gdLst>
              <a:gd name="connsiteX0" fmla="*/ 0 w 3740468"/>
              <a:gd name="connsiteY0" fmla="*/ 0 h 688658"/>
              <a:gd name="connsiteX1" fmla="*/ 214313 w 3740468"/>
              <a:gd name="connsiteY1" fmla="*/ 0 h 688658"/>
              <a:gd name="connsiteX2" fmla="*/ 214313 w 3740468"/>
              <a:gd name="connsiteY2" fmla="*/ 17145 h 688658"/>
              <a:gd name="connsiteX3" fmla="*/ 448628 w 3740468"/>
              <a:gd name="connsiteY3" fmla="*/ 17145 h 688658"/>
              <a:gd name="connsiteX4" fmla="*/ 440055 w 3740468"/>
              <a:gd name="connsiteY4" fmla="*/ 25718 h 688658"/>
              <a:gd name="connsiteX5" fmla="*/ 597218 w 3740468"/>
              <a:gd name="connsiteY5" fmla="*/ 25718 h 688658"/>
              <a:gd name="connsiteX6" fmla="*/ 597218 w 3740468"/>
              <a:gd name="connsiteY6" fmla="*/ 40005 h 688658"/>
              <a:gd name="connsiteX7" fmla="*/ 637223 w 3740468"/>
              <a:gd name="connsiteY7" fmla="*/ 40005 h 688658"/>
              <a:gd name="connsiteX8" fmla="*/ 637223 w 3740468"/>
              <a:gd name="connsiteY8" fmla="*/ 45720 h 688658"/>
              <a:gd name="connsiteX9" fmla="*/ 860108 w 3740468"/>
              <a:gd name="connsiteY9" fmla="*/ 45720 h 688658"/>
              <a:gd name="connsiteX10" fmla="*/ 860108 w 3740468"/>
              <a:gd name="connsiteY10" fmla="*/ 62865 h 688658"/>
              <a:gd name="connsiteX11" fmla="*/ 871538 w 3740468"/>
              <a:gd name="connsiteY11" fmla="*/ 62865 h 688658"/>
              <a:gd name="connsiteX12" fmla="*/ 871538 w 3740468"/>
              <a:gd name="connsiteY12" fmla="*/ 82868 h 688658"/>
              <a:gd name="connsiteX13" fmla="*/ 988695 w 3740468"/>
              <a:gd name="connsiteY13" fmla="*/ 82868 h 688658"/>
              <a:gd name="connsiteX14" fmla="*/ 988695 w 3740468"/>
              <a:gd name="connsiteY14" fmla="*/ 97155 h 688658"/>
              <a:gd name="connsiteX15" fmla="*/ 1140143 w 3740468"/>
              <a:gd name="connsiteY15" fmla="*/ 97155 h 688658"/>
              <a:gd name="connsiteX16" fmla="*/ 1140143 w 3740468"/>
              <a:gd name="connsiteY16" fmla="*/ 108585 h 688658"/>
              <a:gd name="connsiteX17" fmla="*/ 1225868 w 3740468"/>
              <a:gd name="connsiteY17" fmla="*/ 108585 h 688658"/>
              <a:gd name="connsiteX18" fmla="*/ 1225868 w 3740468"/>
              <a:gd name="connsiteY18" fmla="*/ 114300 h 688658"/>
              <a:gd name="connsiteX19" fmla="*/ 1254443 w 3740468"/>
              <a:gd name="connsiteY19" fmla="*/ 114300 h 688658"/>
              <a:gd name="connsiteX20" fmla="*/ 1254443 w 3740468"/>
              <a:gd name="connsiteY20" fmla="*/ 125730 h 688658"/>
              <a:gd name="connsiteX21" fmla="*/ 1463040 w 3740468"/>
              <a:gd name="connsiteY21" fmla="*/ 125730 h 688658"/>
              <a:gd name="connsiteX22" fmla="*/ 1463040 w 3740468"/>
              <a:gd name="connsiteY22" fmla="*/ 142875 h 688658"/>
              <a:gd name="connsiteX23" fmla="*/ 1620203 w 3740468"/>
              <a:gd name="connsiteY23" fmla="*/ 142875 h 688658"/>
              <a:gd name="connsiteX24" fmla="*/ 1620203 w 3740468"/>
              <a:gd name="connsiteY24" fmla="*/ 157163 h 688658"/>
              <a:gd name="connsiteX25" fmla="*/ 1677353 w 3740468"/>
              <a:gd name="connsiteY25" fmla="*/ 157163 h 688658"/>
              <a:gd name="connsiteX26" fmla="*/ 1677353 w 3740468"/>
              <a:gd name="connsiteY26" fmla="*/ 177165 h 688658"/>
              <a:gd name="connsiteX27" fmla="*/ 1717358 w 3740468"/>
              <a:gd name="connsiteY27" fmla="*/ 177165 h 688658"/>
              <a:gd name="connsiteX28" fmla="*/ 1717358 w 3740468"/>
              <a:gd name="connsiteY28" fmla="*/ 185738 h 688658"/>
              <a:gd name="connsiteX29" fmla="*/ 1725930 w 3740468"/>
              <a:gd name="connsiteY29" fmla="*/ 185738 h 688658"/>
              <a:gd name="connsiteX30" fmla="*/ 1725930 w 3740468"/>
              <a:gd name="connsiteY30" fmla="*/ 205740 h 688658"/>
              <a:gd name="connsiteX31" fmla="*/ 1763078 w 3740468"/>
              <a:gd name="connsiteY31" fmla="*/ 205740 h 688658"/>
              <a:gd name="connsiteX32" fmla="*/ 1763078 w 3740468"/>
              <a:gd name="connsiteY32" fmla="*/ 225743 h 688658"/>
              <a:gd name="connsiteX33" fmla="*/ 1997393 w 3740468"/>
              <a:gd name="connsiteY33" fmla="*/ 225743 h 688658"/>
              <a:gd name="connsiteX34" fmla="*/ 1997393 w 3740468"/>
              <a:gd name="connsiteY34" fmla="*/ 240030 h 688658"/>
              <a:gd name="connsiteX35" fmla="*/ 2023110 w 3740468"/>
              <a:gd name="connsiteY35" fmla="*/ 240030 h 688658"/>
              <a:gd name="connsiteX36" fmla="*/ 2023110 w 3740468"/>
              <a:gd name="connsiteY36" fmla="*/ 257175 h 688658"/>
              <a:gd name="connsiteX37" fmla="*/ 2243138 w 3740468"/>
              <a:gd name="connsiteY37" fmla="*/ 257175 h 688658"/>
              <a:gd name="connsiteX38" fmla="*/ 2243138 w 3740468"/>
              <a:gd name="connsiteY38" fmla="*/ 277178 h 688658"/>
              <a:gd name="connsiteX39" fmla="*/ 2263140 w 3740468"/>
              <a:gd name="connsiteY39" fmla="*/ 277178 h 688658"/>
              <a:gd name="connsiteX40" fmla="*/ 2263140 w 3740468"/>
              <a:gd name="connsiteY40" fmla="*/ 305753 h 688658"/>
              <a:gd name="connsiteX41" fmla="*/ 2346008 w 3740468"/>
              <a:gd name="connsiteY41" fmla="*/ 305753 h 688658"/>
              <a:gd name="connsiteX42" fmla="*/ 2346008 w 3740468"/>
              <a:gd name="connsiteY42" fmla="*/ 328613 h 688658"/>
              <a:gd name="connsiteX43" fmla="*/ 2637473 w 3740468"/>
              <a:gd name="connsiteY43" fmla="*/ 328613 h 688658"/>
              <a:gd name="connsiteX44" fmla="*/ 2637473 w 3740468"/>
              <a:gd name="connsiteY44" fmla="*/ 391478 h 688658"/>
              <a:gd name="connsiteX45" fmla="*/ 2694623 w 3740468"/>
              <a:gd name="connsiteY45" fmla="*/ 391478 h 688658"/>
              <a:gd name="connsiteX46" fmla="*/ 2694623 w 3740468"/>
              <a:gd name="connsiteY46" fmla="*/ 411480 h 688658"/>
              <a:gd name="connsiteX47" fmla="*/ 2754630 w 3740468"/>
              <a:gd name="connsiteY47" fmla="*/ 411480 h 688658"/>
              <a:gd name="connsiteX48" fmla="*/ 2754630 w 3740468"/>
              <a:gd name="connsiteY48" fmla="*/ 442913 h 688658"/>
              <a:gd name="connsiteX49" fmla="*/ 2891790 w 3740468"/>
              <a:gd name="connsiteY49" fmla="*/ 442913 h 688658"/>
              <a:gd name="connsiteX50" fmla="*/ 2891790 w 3740468"/>
              <a:gd name="connsiteY50" fmla="*/ 477203 h 688658"/>
              <a:gd name="connsiteX51" fmla="*/ 3091815 w 3740468"/>
              <a:gd name="connsiteY51" fmla="*/ 477203 h 688658"/>
              <a:gd name="connsiteX52" fmla="*/ 3091815 w 3740468"/>
              <a:gd name="connsiteY52" fmla="*/ 517208 h 688658"/>
              <a:gd name="connsiteX53" fmla="*/ 3151823 w 3740468"/>
              <a:gd name="connsiteY53" fmla="*/ 517208 h 688658"/>
              <a:gd name="connsiteX54" fmla="*/ 3151823 w 3740468"/>
              <a:gd name="connsiteY54" fmla="*/ 568643 h 688658"/>
              <a:gd name="connsiteX55" fmla="*/ 3183255 w 3740468"/>
              <a:gd name="connsiteY55" fmla="*/ 568643 h 688658"/>
              <a:gd name="connsiteX56" fmla="*/ 3183255 w 3740468"/>
              <a:gd name="connsiteY56" fmla="*/ 602933 h 688658"/>
              <a:gd name="connsiteX57" fmla="*/ 3714750 w 3740468"/>
              <a:gd name="connsiteY57" fmla="*/ 602933 h 688658"/>
              <a:gd name="connsiteX58" fmla="*/ 3714750 w 3740468"/>
              <a:gd name="connsiteY58" fmla="*/ 688658 h 688658"/>
              <a:gd name="connsiteX59" fmla="*/ 3740468 w 3740468"/>
              <a:gd name="connsiteY59" fmla="*/ 688658 h 688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740468" h="688658">
                <a:moveTo>
                  <a:pt x="0" y="0"/>
                </a:moveTo>
                <a:lnTo>
                  <a:pt x="214313" y="0"/>
                </a:lnTo>
                <a:lnTo>
                  <a:pt x="214313" y="17145"/>
                </a:lnTo>
                <a:lnTo>
                  <a:pt x="448628" y="17145"/>
                </a:lnTo>
                <a:lnTo>
                  <a:pt x="440055" y="25718"/>
                </a:lnTo>
                <a:lnTo>
                  <a:pt x="597218" y="25718"/>
                </a:lnTo>
                <a:lnTo>
                  <a:pt x="597218" y="40005"/>
                </a:lnTo>
                <a:lnTo>
                  <a:pt x="637223" y="40005"/>
                </a:lnTo>
                <a:lnTo>
                  <a:pt x="637223" y="45720"/>
                </a:lnTo>
                <a:lnTo>
                  <a:pt x="860108" y="45720"/>
                </a:lnTo>
                <a:lnTo>
                  <a:pt x="860108" y="62865"/>
                </a:lnTo>
                <a:lnTo>
                  <a:pt x="871538" y="62865"/>
                </a:lnTo>
                <a:lnTo>
                  <a:pt x="871538" y="82868"/>
                </a:lnTo>
                <a:lnTo>
                  <a:pt x="988695" y="82868"/>
                </a:lnTo>
                <a:lnTo>
                  <a:pt x="988695" y="97155"/>
                </a:lnTo>
                <a:lnTo>
                  <a:pt x="1140143" y="97155"/>
                </a:lnTo>
                <a:lnTo>
                  <a:pt x="1140143" y="108585"/>
                </a:lnTo>
                <a:lnTo>
                  <a:pt x="1225868" y="108585"/>
                </a:lnTo>
                <a:lnTo>
                  <a:pt x="1225868" y="114300"/>
                </a:lnTo>
                <a:lnTo>
                  <a:pt x="1254443" y="114300"/>
                </a:lnTo>
                <a:lnTo>
                  <a:pt x="1254443" y="125730"/>
                </a:lnTo>
                <a:lnTo>
                  <a:pt x="1463040" y="125730"/>
                </a:lnTo>
                <a:lnTo>
                  <a:pt x="1463040" y="142875"/>
                </a:lnTo>
                <a:lnTo>
                  <a:pt x="1620203" y="142875"/>
                </a:lnTo>
                <a:lnTo>
                  <a:pt x="1620203" y="157163"/>
                </a:lnTo>
                <a:lnTo>
                  <a:pt x="1677353" y="157163"/>
                </a:lnTo>
                <a:lnTo>
                  <a:pt x="1677353" y="177165"/>
                </a:lnTo>
                <a:lnTo>
                  <a:pt x="1717358" y="177165"/>
                </a:lnTo>
                <a:lnTo>
                  <a:pt x="1717358" y="185738"/>
                </a:lnTo>
                <a:lnTo>
                  <a:pt x="1725930" y="185738"/>
                </a:lnTo>
                <a:lnTo>
                  <a:pt x="1725930" y="205740"/>
                </a:lnTo>
                <a:lnTo>
                  <a:pt x="1763078" y="205740"/>
                </a:lnTo>
                <a:lnTo>
                  <a:pt x="1763078" y="225743"/>
                </a:lnTo>
                <a:lnTo>
                  <a:pt x="1997393" y="225743"/>
                </a:lnTo>
                <a:lnTo>
                  <a:pt x="1997393" y="240030"/>
                </a:lnTo>
                <a:lnTo>
                  <a:pt x="2023110" y="240030"/>
                </a:lnTo>
                <a:lnTo>
                  <a:pt x="2023110" y="257175"/>
                </a:lnTo>
                <a:lnTo>
                  <a:pt x="2243138" y="257175"/>
                </a:lnTo>
                <a:lnTo>
                  <a:pt x="2243138" y="277178"/>
                </a:lnTo>
                <a:lnTo>
                  <a:pt x="2263140" y="277178"/>
                </a:lnTo>
                <a:lnTo>
                  <a:pt x="2263140" y="305753"/>
                </a:lnTo>
                <a:lnTo>
                  <a:pt x="2346008" y="305753"/>
                </a:lnTo>
                <a:lnTo>
                  <a:pt x="2346008" y="328613"/>
                </a:lnTo>
                <a:lnTo>
                  <a:pt x="2637473" y="328613"/>
                </a:lnTo>
                <a:lnTo>
                  <a:pt x="2637473" y="391478"/>
                </a:lnTo>
                <a:lnTo>
                  <a:pt x="2694623" y="391478"/>
                </a:lnTo>
                <a:lnTo>
                  <a:pt x="2694623" y="411480"/>
                </a:lnTo>
                <a:lnTo>
                  <a:pt x="2754630" y="411480"/>
                </a:lnTo>
                <a:lnTo>
                  <a:pt x="2754630" y="442913"/>
                </a:lnTo>
                <a:lnTo>
                  <a:pt x="2891790" y="442913"/>
                </a:lnTo>
                <a:lnTo>
                  <a:pt x="2891790" y="477203"/>
                </a:lnTo>
                <a:lnTo>
                  <a:pt x="3091815" y="477203"/>
                </a:lnTo>
                <a:lnTo>
                  <a:pt x="3091815" y="517208"/>
                </a:lnTo>
                <a:lnTo>
                  <a:pt x="3151823" y="517208"/>
                </a:lnTo>
                <a:lnTo>
                  <a:pt x="3151823" y="568643"/>
                </a:lnTo>
                <a:lnTo>
                  <a:pt x="3183255" y="568643"/>
                </a:lnTo>
                <a:lnTo>
                  <a:pt x="3183255" y="602933"/>
                </a:lnTo>
                <a:lnTo>
                  <a:pt x="3714750" y="602933"/>
                </a:lnTo>
                <a:lnTo>
                  <a:pt x="3714750" y="688658"/>
                </a:lnTo>
                <a:lnTo>
                  <a:pt x="3740468" y="688658"/>
                </a:lnTo>
              </a:path>
            </a:pathLst>
          </a:custGeom>
          <a:noFill/>
          <a:ln w="28575">
            <a:solidFill>
              <a:srgbClr val="E1471D"/>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nvGrpSpPr>
          <p:cNvPr id="3" name="Group 2">
            <a:extLst>
              <a:ext uri="{FF2B5EF4-FFF2-40B4-BE49-F238E27FC236}">
                <a16:creationId xmlns:a16="http://schemas.microsoft.com/office/drawing/2014/main" id="{8F8F47F4-8A0E-7577-D165-8AB419DB4F15}"/>
              </a:ext>
            </a:extLst>
          </p:cNvPr>
          <p:cNvGrpSpPr/>
          <p:nvPr/>
        </p:nvGrpSpPr>
        <p:grpSpPr>
          <a:xfrm>
            <a:off x="1243166" y="2454524"/>
            <a:ext cx="3897631" cy="2634615"/>
            <a:chOff x="1243166" y="2454524"/>
            <a:chExt cx="3897631" cy="2634615"/>
          </a:xfrm>
        </p:grpSpPr>
        <p:grpSp>
          <p:nvGrpSpPr>
            <p:cNvPr id="210" name="Group 209">
              <a:extLst>
                <a:ext uri="{FF2B5EF4-FFF2-40B4-BE49-F238E27FC236}">
                  <a16:creationId xmlns:a16="http://schemas.microsoft.com/office/drawing/2014/main" id="{11048E1E-19B0-04DF-48ED-BACD93ECE956}"/>
                </a:ext>
              </a:extLst>
            </p:cNvPr>
            <p:cNvGrpSpPr/>
            <p:nvPr/>
          </p:nvGrpSpPr>
          <p:grpSpPr>
            <a:xfrm>
              <a:off x="1243166" y="2454524"/>
              <a:ext cx="91441" cy="2554605"/>
              <a:chOff x="1617345" y="2811780"/>
              <a:chExt cx="317203" cy="2554605"/>
            </a:xfrm>
          </p:grpSpPr>
          <p:cxnSp>
            <p:nvCxnSpPr>
              <p:cNvPr id="211" name="Straight Connector 210">
                <a:extLst>
                  <a:ext uri="{FF2B5EF4-FFF2-40B4-BE49-F238E27FC236}">
                    <a16:creationId xmlns:a16="http://schemas.microsoft.com/office/drawing/2014/main" id="{5BD09291-E678-3292-3299-A7E988DF4291}"/>
                  </a:ext>
                </a:extLst>
              </p:cNvPr>
              <p:cNvCxnSpPr/>
              <p:nvPr/>
            </p:nvCxnSpPr>
            <p:spPr bwMode="auto">
              <a:xfrm>
                <a:off x="1617345" y="2811780"/>
                <a:ext cx="317203" cy="0"/>
              </a:xfrm>
              <a:prstGeom prst="line">
                <a:avLst/>
              </a:prstGeom>
              <a:noFill/>
              <a:ln w="12700" cap="flat" cmpd="sng" algn="ctr">
                <a:solidFill>
                  <a:srgbClr val="000000"/>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376BDE83-BADA-FF6F-433E-D538B5181308}"/>
                  </a:ext>
                </a:extLst>
              </p:cNvPr>
              <p:cNvCxnSpPr/>
              <p:nvPr/>
            </p:nvCxnSpPr>
            <p:spPr bwMode="auto">
              <a:xfrm>
                <a:off x="1617345" y="3450431"/>
                <a:ext cx="317203" cy="0"/>
              </a:xfrm>
              <a:prstGeom prst="line">
                <a:avLst/>
              </a:prstGeom>
              <a:noFill/>
              <a:ln w="12700" cap="flat" cmpd="sng" algn="ctr">
                <a:solidFill>
                  <a:srgbClr val="000000"/>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0F626D44-1F35-27BB-3A4E-1E36CF1AE8C4}"/>
                  </a:ext>
                </a:extLst>
              </p:cNvPr>
              <p:cNvCxnSpPr/>
              <p:nvPr/>
            </p:nvCxnSpPr>
            <p:spPr bwMode="auto">
              <a:xfrm>
                <a:off x="1617345" y="4089082"/>
                <a:ext cx="317203" cy="0"/>
              </a:xfrm>
              <a:prstGeom prst="line">
                <a:avLst/>
              </a:prstGeom>
              <a:noFill/>
              <a:ln w="12700" cap="flat" cmpd="sng" algn="ctr">
                <a:solidFill>
                  <a:srgbClr val="000000"/>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F014371E-C4D0-6EEB-D95C-D9AD160E501F}"/>
                  </a:ext>
                </a:extLst>
              </p:cNvPr>
              <p:cNvCxnSpPr/>
              <p:nvPr/>
            </p:nvCxnSpPr>
            <p:spPr bwMode="auto">
              <a:xfrm>
                <a:off x="1617345" y="4727733"/>
                <a:ext cx="317203" cy="0"/>
              </a:xfrm>
              <a:prstGeom prst="line">
                <a:avLst/>
              </a:prstGeom>
              <a:noFill/>
              <a:ln w="12700" cap="flat" cmpd="sng" algn="ctr">
                <a:solidFill>
                  <a:srgbClr val="000000"/>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660A9824-AFBC-1AB6-0B68-797DC637CF0B}"/>
                  </a:ext>
                </a:extLst>
              </p:cNvPr>
              <p:cNvCxnSpPr/>
              <p:nvPr/>
            </p:nvCxnSpPr>
            <p:spPr bwMode="auto">
              <a:xfrm>
                <a:off x="1617345" y="5366385"/>
                <a:ext cx="317203" cy="0"/>
              </a:xfrm>
              <a:prstGeom prst="line">
                <a:avLst/>
              </a:prstGeom>
              <a:noFill/>
              <a:ln w="12700" cap="flat" cmpd="sng" algn="ctr">
                <a:solidFill>
                  <a:srgbClr val="000000"/>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FA2B0FEB-3A9B-B898-73AE-31C450792276}"/>
                </a:ext>
              </a:extLst>
            </p:cNvPr>
            <p:cNvGrpSpPr/>
            <p:nvPr/>
          </p:nvGrpSpPr>
          <p:grpSpPr>
            <a:xfrm>
              <a:off x="1320641" y="5013932"/>
              <a:ext cx="3806794" cy="75207"/>
              <a:chOff x="1917704" y="5371188"/>
              <a:chExt cx="3806794" cy="168868"/>
            </a:xfrm>
          </p:grpSpPr>
          <p:cxnSp>
            <p:nvCxnSpPr>
              <p:cNvPr id="222" name="Straight Connector 221">
                <a:extLst>
                  <a:ext uri="{FF2B5EF4-FFF2-40B4-BE49-F238E27FC236}">
                    <a16:creationId xmlns:a16="http://schemas.microsoft.com/office/drawing/2014/main" id="{36EE9802-76B5-BA42-1936-49F5C992B044}"/>
                  </a:ext>
                </a:extLst>
              </p:cNvPr>
              <p:cNvCxnSpPr>
                <a:cxnSpLocks/>
              </p:cNvCxnSpPr>
              <p:nvPr/>
            </p:nvCxnSpPr>
            <p:spPr bwMode="auto">
              <a:xfrm>
                <a:off x="1917704" y="5371188"/>
                <a:ext cx="0" cy="168868"/>
              </a:xfrm>
              <a:prstGeom prst="line">
                <a:avLst/>
              </a:prstGeom>
              <a:noFill/>
              <a:ln w="12700" cap="flat" cmpd="sng" algn="ctr">
                <a:solidFill>
                  <a:srgbClr val="000000"/>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A7E7E349-AD8C-A641-3F84-675103BB64EA}"/>
                  </a:ext>
                </a:extLst>
              </p:cNvPr>
              <p:cNvCxnSpPr>
                <a:cxnSpLocks/>
              </p:cNvCxnSpPr>
              <p:nvPr/>
            </p:nvCxnSpPr>
            <p:spPr bwMode="auto">
              <a:xfrm>
                <a:off x="2679063" y="5371188"/>
                <a:ext cx="0" cy="168868"/>
              </a:xfrm>
              <a:prstGeom prst="line">
                <a:avLst/>
              </a:prstGeom>
              <a:noFill/>
              <a:ln w="12700" cap="flat" cmpd="sng" algn="ctr">
                <a:solidFill>
                  <a:srgbClr val="000000"/>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8647EE47-07B9-86F7-A2CA-B96B7181612F}"/>
                  </a:ext>
                </a:extLst>
              </p:cNvPr>
              <p:cNvCxnSpPr>
                <a:cxnSpLocks/>
              </p:cNvCxnSpPr>
              <p:nvPr/>
            </p:nvCxnSpPr>
            <p:spPr bwMode="auto">
              <a:xfrm>
                <a:off x="3440422" y="5371188"/>
                <a:ext cx="0" cy="168868"/>
              </a:xfrm>
              <a:prstGeom prst="line">
                <a:avLst/>
              </a:prstGeom>
              <a:noFill/>
              <a:ln w="12700" cap="flat" cmpd="sng" algn="ctr">
                <a:solidFill>
                  <a:srgbClr val="000000"/>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AD4DD5AF-4950-883D-DFE1-DFA9345F6AD1}"/>
                  </a:ext>
                </a:extLst>
              </p:cNvPr>
              <p:cNvCxnSpPr>
                <a:cxnSpLocks/>
              </p:cNvCxnSpPr>
              <p:nvPr/>
            </p:nvCxnSpPr>
            <p:spPr bwMode="auto">
              <a:xfrm>
                <a:off x="4201781" y="5371188"/>
                <a:ext cx="0" cy="168868"/>
              </a:xfrm>
              <a:prstGeom prst="line">
                <a:avLst/>
              </a:prstGeom>
              <a:noFill/>
              <a:ln w="12700" cap="flat" cmpd="sng" algn="ctr">
                <a:solidFill>
                  <a:srgbClr val="000000"/>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87C4CEFF-AAEF-3FA4-9406-628F6CF4AE12}"/>
                  </a:ext>
                </a:extLst>
              </p:cNvPr>
              <p:cNvCxnSpPr>
                <a:cxnSpLocks/>
              </p:cNvCxnSpPr>
              <p:nvPr/>
            </p:nvCxnSpPr>
            <p:spPr bwMode="auto">
              <a:xfrm>
                <a:off x="4963140" y="5371188"/>
                <a:ext cx="0" cy="168868"/>
              </a:xfrm>
              <a:prstGeom prst="line">
                <a:avLst/>
              </a:prstGeom>
              <a:noFill/>
              <a:ln w="12700" cap="flat" cmpd="sng" algn="ctr">
                <a:solidFill>
                  <a:srgbClr val="000000"/>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52F06962-10FB-2C4B-1109-D788680C1577}"/>
                  </a:ext>
                </a:extLst>
              </p:cNvPr>
              <p:cNvCxnSpPr>
                <a:cxnSpLocks/>
              </p:cNvCxnSpPr>
              <p:nvPr/>
            </p:nvCxnSpPr>
            <p:spPr bwMode="auto">
              <a:xfrm>
                <a:off x="5724498" y="5371188"/>
                <a:ext cx="0" cy="168868"/>
              </a:xfrm>
              <a:prstGeom prst="line">
                <a:avLst/>
              </a:prstGeom>
              <a:noFill/>
              <a:ln w="12700" cap="flat" cmpd="sng" algn="ctr">
                <a:solidFill>
                  <a:srgbClr val="000000"/>
                </a:solidFill>
                <a:prstDash val="solid"/>
                <a:round/>
                <a:headEnd type="none" w="med" len="med"/>
                <a:tailEnd type="none" w="med" len="med"/>
              </a:ln>
              <a:effectLst/>
            </p:spPr>
          </p:cxnSp>
        </p:grpSp>
        <p:sp>
          <p:nvSpPr>
            <p:cNvPr id="261" name="Freeform: Shape 260">
              <a:extLst>
                <a:ext uri="{FF2B5EF4-FFF2-40B4-BE49-F238E27FC236}">
                  <a16:creationId xmlns:a16="http://schemas.microsoft.com/office/drawing/2014/main" id="{9D5722C4-3035-B87F-057E-54EF17DDCA8D}"/>
                </a:ext>
              </a:extLst>
            </p:cNvPr>
            <p:cNvSpPr/>
            <p:nvPr/>
          </p:nvSpPr>
          <p:spPr bwMode="auto">
            <a:xfrm>
              <a:off x="1323177" y="2460239"/>
              <a:ext cx="3817620" cy="2548890"/>
            </a:xfrm>
            <a:custGeom>
              <a:avLst/>
              <a:gdLst>
                <a:gd name="connsiteX0" fmla="*/ 0 w 3817620"/>
                <a:gd name="connsiteY0" fmla="*/ 0 h 2548890"/>
                <a:gd name="connsiteX1" fmla="*/ 0 w 3817620"/>
                <a:gd name="connsiteY1" fmla="*/ 2548890 h 2548890"/>
                <a:gd name="connsiteX2" fmla="*/ 3817620 w 3817620"/>
                <a:gd name="connsiteY2" fmla="*/ 2548890 h 2548890"/>
              </a:gdLst>
              <a:ahLst/>
              <a:cxnLst>
                <a:cxn ang="0">
                  <a:pos x="connsiteX0" y="connsiteY0"/>
                </a:cxn>
                <a:cxn ang="0">
                  <a:pos x="connsiteX1" y="connsiteY1"/>
                </a:cxn>
                <a:cxn ang="0">
                  <a:pos x="connsiteX2" y="connsiteY2"/>
                </a:cxn>
              </a:cxnLst>
              <a:rect l="l" t="t" r="r" b="b"/>
              <a:pathLst>
                <a:path w="3817620" h="2548890">
                  <a:moveTo>
                    <a:pt x="0" y="0"/>
                  </a:moveTo>
                  <a:lnTo>
                    <a:pt x="0" y="2548890"/>
                  </a:lnTo>
                  <a:lnTo>
                    <a:pt x="3817620" y="2548890"/>
                  </a:lnTo>
                </a:path>
              </a:pathLst>
            </a:custGeom>
            <a:noFill/>
            <a:ln w="12700">
              <a:solidFill>
                <a:srgbClr val="000000"/>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sp>
        <p:nvSpPr>
          <p:cNvPr id="262" name="TextBox 261">
            <a:extLst>
              <a:ext uri="{FF2B5EF4-FFF2-40B4-BE49-F238E27FC236}">
                <a16:creationId xmlns:a16="http://schemas.microsoft.com/office/drawing/2014/main" id="{A08A277C-BA8B-A2F5-0A32-D44FD5D64282}"/>
              </a:ext>
            </a:extLst>
          </p:cNvPr>
          <p:cNvSpPr txBox="1"/>
          <p:nvPr/>
        </p:nvSpPr>
        <p:spPr bwMode="auto">
          <a:xfrm>
            <a:off x="1922476" y="4538604"/>
            <a:ext cx="16177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Log-rank </a:t>
            </a:r>
            <a:r>
              <a:rPr kumimoji="0" lang="en-US" sz="12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a:t>
            </a:r>
            <a:r>
              <a:rPr kumimoji="0" lang="en-US" sz="12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 .0009</a:t>
            </a:r>
          </a:p>
        </p:txBody>
      </p:sp>
      <p:sp>
        <p:nvSpPr>
          <p:cNvPr id="265" name="Freeform: Shape 264">
            <a:extLst>
              <a:ext uri="{FF2B5EF4-FFF2-40B4-BE49-F238E27FC236}">
                <a16:creationId xmlns:a16="http://schemas.microsoft.com/office/drawing/2014/main" id="{5AA0C273-43B3-A041-2206-8113E0D5F432}"/>
              </a:ext>
            </a:extLst>
          </p:cNvPr>
          <p:cNvSpPr/>
          <p:nvPr/>
        </p:nvSpPr>
        <p:spPr bwMode="auto">
          <a:xfrm>
            <a:off x="6633029" y="2456645"/>
            <a:ext cx="4202833" cy="251629"/>
          </a:xfrm>
          <a:custGeom>
            <a:avLst/>
            <a:gdLst>
              <a:gd name="connsiteX0" fmla="*/ 0 w 14442332"/>
              <a:gd name="connsiteY0" fmla="*/ 0 h 864681"/>
              <a:gd name="connsiteX1" fmla="*/ 793345 w 14442332"/>
              <a:gd name="connsiteY1" fmla="*/ 0 h 864681"/>
              <a:gd name="connsiteX2" fmla="*/ 793345 w 14442332"/>
              <a:gd name="connsiteY2" fmla="*/ 30263 h 864681"/>
              <a:gd name="connsiteX3" fmla="*/ 2250332 w 14442332"/>
              <a:gd name="connsiteY3" fmla="*/ 30263 h 864681"/>
              <a:gd name="connsiteX4" fmla="*/ 2250332 w 14442332"/>
              <a:gd name="connsiteY4" fmla="*/ 54042 h 864681"/>
              <a:gd name="connsiteX5" fmla="*/ 3268494 w 14442332"/>
              <a:gd name="connsiteY5" fmla="*/ 54042 h 864681"/>
              <a:gd name="connsiteX6" fmla="*/ 3268494 w 14442332"/>
              <a:gd name="connsiteY6" fmla="*/ 77821 h 864681"/>
              <a:gd name="connsiteX7" fmla="*/ 3862962 w 14442332"/>
              <a:gd name="connsiteY7" fmla="*/ 77821 h 864681"/>
              <a:gd name="connsiteX8" fmla="*/ 3862962 w 14442332"/>
              <a:gd name="connsiteY8" fmla="*/ 101600 h 864681"/>
              <a:gd name="connsiteX9" fmla="*/ 4366638 w 14442332"/>
              <a:gd name="connsiteY9" fmla="*/ 101600 h 864681"/>
              <a:gd name="connsiteX10" fmla="*/ 4360153 w 14442332"/>
              <a:gd name="connsiteY10" fmla="*/ 108085 h 864681"/>
              <a:gd name="connsiteX11" fmla="*/ 4723319 w 14442332"/>
              <a:gd name="connsiteY11" fmla="*/ 108085 h 864681"/>
              <a:gd name="connsiteX12" fmla="*/ 4723319 w 14442332"/>
              <a:gd name="connsiteY12" fmla="*/ 121055 h 864681"/>
              <a:gd name="connsiteX13" fmla="*/ 4911387 w 14442332"/>
              <a:gd name="connsiteY13" fmla="*/ 121055 h 864681"/>
              <a:gd name="connsiteX14" fmla="*/ 4911387 w 14442332"/>
              <a:gd name="connsiteY14" fmla="*/ 136187 h 864681"/>
              <a:gd name="connsiteX15" fmla="*/ 5566383 w 14442332"/>
              <a:gd name="connsiteY15" fmla="*/ 136187 h 864681"/>
              <a:gd name="connsiteX16" fmla="*/ 5566383 w 14442332"/>
              <a:gd name="connsiteY16" fmla="*/ 155642 h 864681"/>
              <a:gd name="connsiteX17" fmla="*/ 6065736 w 14442332"/>
              <a:gd name="connsiteY17" fmla="*/ 155642 h 864681"/>
              <a:gd name="connsiteX18" fmla="*/ 6065736 w 14442332"/>
              <a:gd name="connsiteY18" fmla="*/ 172936 h 864681"/>
              <a:gd name="connsiteX19" fmla="*/ 6186792 w 14442332"/>
              <a:gd name="connsiteY19" fmla="*/ 172936 h 864681"/>
              <a:gd name="connsiteX20" fmla="*/ 6186792 w 14442332"/>
              <a:gd name="connsiteY20" fmla="*/ 185906 h 864681"/>
              <a:gd name="connsiteX21" fmla="*/ 6413770 w 14442332"/>
              <a:gd name="connsiteY21" fmla="*/ 185906 h 864681"/>
              <a:gd name="connsiteX22" fmla="*/ 6413770 w 14442332"/>
              <a:gd name="connsiteY22" fmla="*/ 207523 h 864681"/>
              <a:gd name="connsiteX23" fmla="*/ 6606162 w 14442332"/>
              <a:gd name="connsiteY23" fmla="*/ 207523 h 864681"/>
              <a:gd name="connsiteX24" fmla="*/ 6606162 w 14442332"/>
              <a:gd name="connsiteY24" fmla="*/ 224817 h 864681"/>
              <a:gd name="connsiteX25" fmla="*/ 7246026 w 14442332"/>
              <a:gd name="connsiteY25" fmla="*/ 224817 h 864681"/>
              <a:gd name="connsiteX26" fmla="*/ 7246026 w 14442332"/>
              <a:gd name="connsiteY26" fmla="*/ 239949 h 864681"/>
              <a:gd name="connsiteX27" fmla="*/ 7635132 w 14442332"/>
              <a:gd name="connsiteY27" fmla="*/ 239949 h 864681"/>
              <a:gd name="connsiteX28" fmla="*/ 7641617 w 14442332"/>
              <a:gd name="connsiteY28" fmla="*/ 246434 h 864681"/>
              <a:gd name="connsiteX29" fmla="*/ 7734570 w 14442332"/>
              <a:gd name="connsiteY29" fmla="*/ 246434 h 864681"/>
              <a:gd name="connsiteX30" fmla="*/ 7734570 w 14442332"/>
              <a:gd name="connsiteY30" fmla="*/ 261566 h 864681"/>
              <a:gd name="connsiteX31" fmla="*/ 8357140 w 14442332"/>
              <a:gd name="connsiteY31" fmla="*/ 261566 h 864681"/>
              <a:gd name="connsiteX32" fmla="*/ 8357140 w 14442332"/>
              <a:gd name="connsiteY32" fmla="*/ 283183 h 864681"/>
              <a:gd name="connsiteX33" fmla="*/ 8508460 w 14442332"/>
              <a:gd name="connsiteY33" fmla="*/ 283183 h 864681"/>
              <a:gd name="connsiteX34" fmla="*/ 8508460 w 14442332"/>
              <a:gd name="connsiteY34" fmla="*/ 291829 h 864681"/>
              <a:gd name="connsiteX35" fmla="*/ 8612221 w 14442332"/>
              <a:gd name="connsiteY35" fmla="*/ 291829 h 864681"/>
              <a:gd name="connsiteX36" fmla="*/ 8612221 w 14442332"/>
              <a:gd name="connsiteY36" fmla="*/ 313446 h 864681"/>
              <a:gd name="connsiteX37" fmla="*/ 8668426 w 14442332"/>
              <a:gd name="connsiteY37" fmla="*/ 313446 h 864681"/>
              <a:gd name="connsiteX38" fmla="*/ 8668426 w 14442332"/>
              <a:gd name="connsiteY38" fmla="*/ 330740 h 864681"/>
              <a:gd name="connsiteX39" fmla="*/ 8949447 w 14442332"/>
              <a:gd name="connsiteY39" fmla="*/ 330740 h 864681"/>
              <a:gd name="connsiteX40" fmla="*/ 8949447 w 14442332"/>
              <a:gd name="connsiteY40" fmla="*/ 363166 h 864681"/>
              <a:gd name="connsiteX41" fmla="*/ 9185072 w 14442332"/>
              <a:gd name="connsiteY41" fmla="*/ 363166 h 864681"/>
              <a:gd name="connsiteX42" fmla="*/ 9185072 w 14442332"/>
              <a:gd name="connsiteY42" fmla="*/ 371812 h 864681"/>
              <a:gd name="connsiteX43" fmla="*/ 10036783 w 14442332"/>
              <a:gd name="connsiteY43" fmla="*/ 371812 h 864681"/>
              <a:gd name="connsiteX44" fmla="*/ 10036783 w 14442332"/>
              <a:gd name="connsiteY44" fmla="*/ 412885 h 864681"/>
              <a:gd name="connsiteX45" fmla="*/ 10296187 w 14442332"/>
              <a:gd name="connsiteY45" fmla="*/ 412885 h 864681"/>
              <a:gd name="connsiteX46" fmla="*/ 10296187 w 14442332"/>
              <a:gd name="connsiteY46" fmla="*/ 432340 h 864681"/>
              <a:gd name="connsiteX47" fmla="*/ 10538298 w 14442332"/>
              <a:gd name="connsiteY47" fmla="*/ 432340 h 864681"/>
              <a:gd name="connsiteX48" fmla="*/ 10538298 w 14442332"/>
              <a:gd name="connsiteY48" fmla="*/ 445310 h 864681"/>
              <a:gd name="connsiteX49" fmla="*/ 10910111 w 14442332"/>
              <a:gd name="connsiteY49" fmla="*/ 445310 h 864681"/>
              <a:gd name="connsiteX50" fmla="*/ 10910111 w 14442332"/>
              <a:gd name="connsiteY50" fmla="*/ 492868 h 864681"/>
              <a:gd name="connsiteX51" fmla="*/ 11022519 w 14442332"/>
              <a:gd name="connsiteY51" fmla="*/ 492868 h 864681"/>
              <a:gd name="connsiteX52" fmla="*/ 11022519 w 14442332"/>
              <a:gd name="connsiteY52" fmla="*/ 512323 h 864681"/>
              <a:gd name="connsiteX53" fmla="*/ 11096017 w 14442332"/>
              <a:gd name="connsiteY53" fmla="*/ 512323 h 864681"/>
              <a:gd name="connsiteX54" fmla="*/ 11096017 w 14442332"/>
              <a:gd name="connsiteY54" fmla="*/ 536102 h 864681"/>
              <a:gd name="connsiteX55" fmla="*/ 11841804 w 14442332"/>
              <a:gd name="connsiteY55" fmla="*/ 536102 h 864681"/>
              <a:gd name="connsiteX56" fmla="*/ 11841804 w 14442332"/>
              <a:gd name="connsiteY56" fmla="*/ 555557 h 864681"/>
              <a:gd name="connsiteX57" fmla="*/ 12049328 w 14442332"/>
              <a:gd name="connsiteY57" fmla="*/ 555557 h 864681"/>
              <a:gd name="connsiteX58" fmla="*/ 12049328 w 14442332"/>
              <a:gd name="connsiteY58" fmla="*/ 583659 h 864681"/>
              <a:gd name="connsiteX59" fmla="*/ 12189838 w 14442332"/>
              <a:gd name="connsiteY59" fmla="*/ 583659 h 864681"/>
              <a:gd name="connsiteX60" fmla="*/ 12189838 w 14442332"/>
              <a:gd name="connsiteY60" fmla="*/ 609600 h 864681"/>
              <a:gd name="connsiteX61" fmla="*/ 12367098 w 14442332"/>
              <a:gd name="connsiteY61" fmla="*/ 609600 h 864681"/>
              <a:gd name="connsiteX62" fmla="*/ 12367098 w 14442332"/>
              <a:gd name="connsiteY62" fmla="*/ 631217 h 864681"/>
              <a:gd name="connsiteX63" fmla="*/ 13099915 w 14442332"/>
              <a:gd name="connsiteY63" fmla="*/ 631217 h 864681"/>
              <a:gd name="connsiteX64" fmla="*/ 13099915 w 14442332"/>
              <a:gd name="connsiteY64" fmla="*/ 672289 h 864681"/>
              <a:gd name="connsiteX65" fmla="*/ 13696545 w 14442332"/>
              <a:gd name="connsiteY65" fmla="*/ 672289 h 864681"/>
              <a:gd name="connsiteX66" fmla="*/ 13696545 w 14442332"/>
              <a:gd name="connsiteY66" fmla="*/ 704715 h 864681"/>
              <a:gd name="connsiteX67" fmla="*/ 14195898 w 14442332"/>
              <a:gd name="connsiteY67" fmla="*/ 704715 h 864681"/>
              <a:gd name="connsiteX68" fmla="*/ 14195898 w 14442332"/>
              <a:gd name="connsiteY68" fmla="*/ 756595 h 864681"/>
              <a:gd name="connsiteX69" fmla="*/ 14297498 w 14442332"/>
              <a:gd name="connsiteY69" fmla="*/ 756595 h 864681"/>
              <a:gd name="connsiteX70" fmla="*/ 14297498 w 14442332"/>
              <a:gd name="connsiteY70" fmla="*/ 801991 h 864681"/>
              <a:gd name="connsiteX71" fmla="*/ 14340732 w 14442332"/>
              <a:gd name="connsiteY71" fmla="*/ 801991 h 864681"/>
              <a:gd name="connsiteX72" fmla="*/ 14340732 w 14442332"/>
              <a:gd name="connsiteY72" fmla="*/ 836578 h 864681"/>
              <a:gd name="connsiteX73" fmla="*/ 14375319 w 14442332"/>
              <a:gd name="connsiteY73" fmla="*/ 836578 h 864681"/>
              <a:gd name="connsiteX74" fmla="*/ 14375319 w 14442332"/>
              <a:gd name="connsiteY74" fmla="*/ 864681 h 864681"/>
              <a:gd name="connsiteX75" fmla="*/ 14442332 w 14442332"/>
              <a:gd name="connsiteY75" fmla="*/ 864681 h 86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4442332" h="864681">
                <a:moveTo>
                  <a:pt x="0" y="0"/>
                </a:moveTo>
                <a:lnTo>
                  <a:pt x="793345" y="0"/>
                </a:lnTo>
                <a:lnTo>
                  <a:pt x="793345" y="30263"/>
                </a:lnTo>
                <a:lnTo>
                  <a:pt x="2250332" y="30263"/>
                </a:lnTo>
                <a:lnTo>
                  <a:pt x="2250332" y="54042"/>
                </a:lnTo>
                <a:lnTo>
                  <a:pt x="3268494" y="54042"/>
                </a:lnTo>
                <a:lnTo>
                  <a:pt x="3268494" y="77821"/>
                </a:lnTo>
                <a:lnTo>
                  <a:pt x="3862962" y="77821"/>
                </a:lnTo>
                <a:lnTo>
                  <a:pt x="3862962" y="101600"/>
                </a:lnTo>
                <a:lnTo>
                  <a:pt x="4366638" y="101600"/>
                </a:lnTo>
                <a:lnTo>
                  <a:pt x="4360153" y="108085"/>
                </a:lnTo>
                <a:lnTo>
                  <a:pt x="4723319" y="108085"/>
                </a:lnTo>
                <a:lnTo>
                  <a:pt x="4723319" y="121055"/>
                </a:lnTo>
                <a:lnTo>
                  <a:pt x="4911387" y="121055"/>
                </a:lnTo>
                <a:lnTo>
                  <a:pt x="4911387" y="136187"/>
                </a:lnTo>
                <a:lnTo>
                  <a:pt x="5566383" y="136187"/>
                </a:lnTo>
                <a:lnTo>
                  <a:pt x="5566383" y="155642"/>
                </a:lnTo>
                <a:lnTo>
                  <a:pt x="6065736" y="155642"/>
                </a:lnTo>
                <a:lnTo>
                  <a:pt x="6065736" y="172936"/>
                </a:lnTo>
                <a:lnTo>
                  <a:pt x="6186792" y="172936"/>
                </a:lnTo>
                <a:lnTo>
                  <a:pt x="6186792" y="185906"/>
                </a:lnTo>
                <a:lnTo>
                  <a:pt x="6413770" y="185906"/>
                </a:lnTo>
                <a:lnTo>
                  <a:pt x="6413770" y="207523"/>
                </a:lnTo>
                <a:lnTo>
                  <a:pt x="6606162" y="207523"/>
                </a:lnTo>
                <a:lnTo>
                  <a:pt x="6606162" y="224817"/>
                </a:lnTo>
                <a:lnTo>
                  <a:pt x="7246026" y="224817"/>
                </a:lnTo>
                <a:lnTo>
                  <a:pt x="7246026" y="239949"/>
                </a:lnTo>
                <a:lnTo>
                  <a:pt x="7635132" y="239949"/>
                </a:lnTo>
                <a:lnTo>
                  <a:pt x="7641617" y="246434"/>
                </a:lnTo>
                <a:lnTo>
                  <a:pt x="7734570" y="246434"/>
                </a:lnTo>
                <a:lnTo>
                  <a:pt x="7734570" y="261566"/>
                </a:lnTo>
                <a:lnTo>
                  <a:pt x="8357140" y="261566"/>
                </a:lnTo>
                <a:lnTo>
                  <a:pt x="8357140" y="283183"/>
                </a:lnTo>
                <a:lnTo>
                  <a:pt x="8508460" y="283183"/>
                </a:lnTo>
                <a:lnTo>
                  <a:pt x="8508460" y="291829"/>
                </a:lnTo>
                <a:lnTo>
                  <a:pt x="8612221" y="291829"/>
                </a:lnTo>
                <a:lnTo>
                  <a:pt x="8612221" y="313446"/>
                </a:lnTo>
                <a:lnTo>
                  <a:pt x="8668426" y="313446"/>
                </a:lnTo>
                <a:lnTo>
                  <a:pt x="8668426" y="330740"/>
                </a:lnTo>
                <a:lnTo>
                  <a:pt x="8949447" y="330740"/>
                </a:lnTo>
                <a:lnTo>
                  <a:pt x="8949447" y="363166"/>
                </a:lnTo>
                <a:lnTo>
                  <a:pt x="9185072" y="363166"/>
                </a:lnTo>
                <a:lnTo>
                  <a:pt x="9185072" y="371812"/>
                </a:lnTo>
                <a:lnTo>
                  <a:pt x="10036783" y="371812"/>
                </a:lnTo>
                <a:lnTo>
                  <a:pt x="10036783" y="412885"/>
                </a:lnTo>
                <a:lnTo>
                  <a:pt x="10296187" y="412885"/>
                </a:lnTo>
                <a:lnTo>
                  <a:pt x="10296187" y="432340"/>
                </a:lnTo>
                <a:lnTo>
                  <a:pt x="10538298" y="432340"/>
                </a:lnTo>
                <a:lnTo>
                  <a:pt x="10538298" y="445310"/>
                </a:lnTo>
                <a:lnTo>
                  <a:pt x="10910111" y="445310"/>
                </a:lnTo>
                <a:lnTo>
                  <a:pt x="10910111" y="492868"/>
                </a:lnTo>
                <a:lnTo>
                  <a:pt x="11022519" y="492868"/>
                </a:lnTo>
                <a:lnTo>
                  <a:pt x="11022519" y="512323"/>
                </a:lnTo>
                <a:lnTo>
                  <a:pt x="11096017" y="512323"/>
                </a:lnTo>
                <a:lnTo>
                  <a:pt x="11096017" y="536102"/>
                </a:lnTo>
                <a:lnTo>
                  <a:pt x="11841804" y="536102"/>
                </a:lnTo>
                <a:lnTo>
                  <a:pt x="11841804" y="555557"/>
                </a:lnTo>
                <a:lnTo>
                  <a:pt x="12049328" y="555557"/>
                </a:lnTo>
                <a:lnTo>
                  <a:pt x="12049328" y="583659"/>
                </a:lnTo>
                <a:lnTo>
                  <a:pt x="12189838" y="583659"/>
                </a:lnTo>
                <a:lnTo>
                  <a:pt x="12189838" y="609600"/>
                </a:lnTo>
                <a:lnTo>
                  <a:pt x="12367098" y="609600"/>
                </a:lnTo>
                <a:lnTo>
                  <a:pt x="12367098" y="631217"/>
                </a:lnTo>
                <a:lnTo>
                  <a:pt x="13099915" y="631217"/>
                </a:lnTo>
                <a:lnTo>
                  <a:pt x="13099915" y="672289"/>
                </a:lnTo>
                <a:lnTo>
                  <a:pt x="13696545" y="672289"/>
                </a:lnTo>
                <a:lnTo>
                  <a:pt x="13696545" y="704715"/>
                </a:lnTo>
                <a:lnTo>
                  <a:pt x="14195898" y="704715"/>
                </a:lnTo>
                <a:lnTo>
                  <a:pt x="14195898" y="756595"/>
                </a:lnTo>
                <a:lnTo>
                  <a:pt x="14297498" y="756595"/>
                </a:lnTo>
                <a:lnTo>
                  <a:pt x="14297498" y="801991"/>
                </a:lnTo>
                <a:lnTo>
                  <a:pt x="14340732" y="801991"/>
                </a:lnTo>
                <a:lnTo>
                  <a:pt x="14340732" y="836578"/>
                </a:lnTo>
                <a:lnTo>
                  <a:pt x="14375319" y="836578"/>
                </a:lnTo>
                <a:lnTo>
                  <a:pt x="14375319" y="864681"/>
                </a:lnTo>
                <a:lnTo>
                  <a:pt x="14442332" y="864681"/>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nvGrpSpPr>
          <p:cNvPr id="266" name="Group 265">
            <a:extLst>
              <a:ext uri="{FF2B5EF4-FFF2-40B4-BE49-F238E27FC236}">
                <a16:creationId xmlns:a16="http://schemas.microsoft.com/office/drawing/2014/main" id="{D2099EC1-B433-12A3-84E3-045438AC402A}"/>
              </a:ext>
            </a:extLst>
          </p:cNvPr>
          <p:cNvGrpSpPr/>
          <p:nvPr/>
        </p:nvGrpSpPr>
        <p:grpSpPr>
          <a:xfrm>
            <a:off x="6634287" y="2457903"/>
            <a:ext cx="4200317" cy="454820"/>
            <a:chOff x="14779557" y="-239949"/>
            <a:chExt cx="14433686" cy="1562912"/>
          </a:xfrm>
        </p:grpSpPr>
        <p:sp>
          <p:nvSpPr>
            <p:cNvPr id="267" name="Freeform: Shape 266">
              <a:extLst>
                <a:ext uri="{FF2B5EF4-FFF2-40B4-BE49-F238E27FC236}">
                  <a16:creationId xmlns:a16="http://schemas.microsoft.com/office/drawing/2014/main" id="{E8854539-E874-35A5-4F19-AED001DFC757}"/>
                </a:ext>
              </a:extLst>
            </p:cNvPr>
            <p:cNvSpPr/>
            <p:nvPr/>
          </p:nvSpPr>
          <p:spPr bwMode="auto">
            <a:xfrm>
              <a:off x="14779557" y="-239949"/>
              <a:ext cx="5570707" cy="265889"/>
            </a:xfrm>
            <a:custGeom>
              <a:avLst/>
              <a:gdLst>
                <a:gd name="connsiteX0" fmla="*/ 0 w 5570707"/>
                <a:gd name="connsiteY0" fmla="*/ 0 h 265889"/>
                <a:gd name="connsiteX1" fmla="*/ 786860 w 5570707"/>
                <a:gd name="connsiteY1" fmla="*/ 0 h 265889"/>
                <a:gd name="connsiteX2" fmla="*/ 786860 w 5570707"/>
                <a:gd name="connsiteY2" fmla="*/ 19455 h 265889"/>
                <a:gd name="connsiteX3" fmla="*/ 2239524 w 5570707"/>
                <a:gd name="connsiteY3" fmla="*/ 19455 h 265889"/>
                <a:gd name="connsiteX4" fmla="*/ 2239524 w 5570707"/>
                <a:gd name="connsiteY4" fmla="*/ 51881 h 265889"/>
                <a:gd name="connsiteX5" fmla="*/ 2354094 w 5570707"/>
                <a:gd name="connsiteY5" fmla="*/ 51881 h 265889"/>
                <a:gd name="connsiteX6" fmla="*/ 2354094 w 5570707"/>
                <a:gd name="connsiteY6" fmla="*/ 92953 h 265889"/>
                <a:gd name="connsiteX7" fmla="*/ 3236069 w 5570707"/>
                <a:gd name="connsiteY7" fmla="*/ 92953 h 265889"/>
                <a:gd name="connsiteX8" fmla="*/ 3236069 w 5570707"/>
                <a:gd name="connsiteY8" fmla="*/ 127540 h 265889"/>
                <a:gd name="connsiteX9" fmla="*/ 3311728 w 5570707"/>
                <a:gd name="connsiteY9" fmla="*/ 127540 h 265889"/>
                <a:gd name="connsiteX10" fmla="*/ 3311728 w 5570707"/>
                <a:gd name="connsiteY10" fmla="*/ 144834 h 265889"/>
                <a:gd name="connsiteX11" fmla="*/ 3763524 w 5570707"/>
                <a:gd name="connsiteY11" fmla="*/ 144834 h 265889"/>
                <a:gd name="connsiteX12" fmla="*/ 3763524 w 5570707"/>
                <a:gd name="connsiteY12" fmla="*/ 168613 h 265889"/>
                <a:gd name="connsiteX13" fmla="*/ 4087779 w 5570707"/>
                <a:gd name="connsiteY13" fmla="*/ 168613 h 265889"/>
                <a:gd name="connsiteX14" fmla="*/ 4087779 w 5570707"/>
                <a:gd name="connsiteY14" fmla="*/ 188068 h 265889"/>
                <a:gd name="connsiteX15" fmla="*/ 4714673 w 5570707"/>
                <a:gd name="connsiteY15" fmla="*/ 188068 h 265889"/>
                <a:gd name="connsiteX16" fmla="*/ 4714673 w 5570707"/>
                <a:gd name="connsiteY16" fmla="*/ 222655 h 265889"/>
                <a:gd name="connsiteX17" fmla="*/ 4842213 w 5570707"/>
                <a:gd name="connsiteY17" fmla="*/ 222655 h 265889"/>
                <a:gd name="connsiteX18" fmla="*/ 4842213 w 5570707"/>
                <a:gd name="connsiteY18" fmla="*/ 233464 h 265889"/>
                <a:gd name="connsiteX19" fmla="*/ 5038928 w 5570707"/>
                <a:gd name="connsiteY19" fmla="*/ 233464 h 265889"/>
                <a:gd name="connsiteX20" fmla="*/ 5038928 w 5570707"/>
                <a:gd name="connsiteY20" fmla="*/ 246434 h 265889"/>
                <a:gd name="connsiteX21" fmla="*/ 5570707 w 5570707"/>
                <a:gd name="connsiteY21" fmla="*/ 246434 h 265889"/>
                <a:gd name="connsiteX22" fmla="*/ 5551252 w 5570707"/>
                <a:gd name="connsiteY22" fmla="*/ 265889 h 265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70707" h="265889">
                  <a:moveTo>
                    <a:pt x="0" y="0"/>
                  </a:moveTo>
                  <a:lnTo>
                    <a:pt x="786860" y="0"/>
                  </a:lnTo>
                  <a:lnTo>
                    <a:pt x="786860" y="19455"/>
                  </a:lnTo>
                  <a:lnTo>
                    <a:pt x="2239524" y="19455"/>
                  </a:lnTo>
                  <a:lnTo>
                    <a:pt x="2239524" y="51881"/>
                  </a:lnTo>
                  <a:lnTo>
                    <a:pt x="2354094" y="51881"/>
                  </a:lnTo>
                  <a:lnTo>
                    <a:pt x="2354094" y="92953"/>
                  </a:lnTo>
                  <a:lnTo>
                    <a:pt x="3236069" y="92953"/>
                  </a:lnTo>
                  <a:lnTo>
                    <a:pt x="3236069" y="127540"/>
                  </a:lnTo>
                  <a:lnTo>
                    <a:pt x="3311728" y="127540"/>
                  </a:lnTo>
                  <a:lnTo>
                    <a:pt x="3311728" y="144834"/>
                  </a:lnTo>
                  <a:lnTo>
                    <a:pt x="3763524" y="144834"/>
                  </a:lnTo>
                  <a:lnTo>
                    <a:pt x="3763524" y="168613"/>
                  </a:lnTo>
                  <a:lnTo>
                    <a:pt x="4087779" y="168613"/>
                  </a:lnTo>
                  <a:lnTo>
                    <a:pt x="4087779" y="188068"/>
                  </a:lnTo>
                  <a:lnTo>
                    <a:pt x="4714673" y="188068"/>
                  </a:lnTo>
                  <a:lnTo>
                    <a:pt x="4714673" y="222655"/>
                  </a:lnTo>
                  <a:lnTo>
                    <a:pt x="4842213" y="222655"/>
                  </a:lnTo>
                  <a:lnTo>
                    <a:pt x="4842213" y="233464"/>
                  </a:lnTo>
                  <a:lnTo>
                    <a:pt x="5038928" y="233464"/>
                  </a:lnTo>
                  <a:lnTo>
                    <a:pt x="5038928" y="246434"/>
                  </a:lnTo>
                  <a:lnTo>
                    <a:pt x="5570707" y="246434"/>
                  </a:lnTo>
                  <a:lnTo>
                    <a:pt x="5551252" y="265889"/>
                  </a:lnTo>
                </a:path>
              </a:pathLst>
            </a:custGeom>
            <a:noFill/>
            <a:ln w="28575">
              <a:solidFill>
                <a:srgbClr val="E1471D"/>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268" name="Freeform: Shape 267">
              <a:extLst>
                <a:ext uri="{FF2B5EF4-FFF2-40B4-BE49-F238E27FC236}">
                  <a16:creationId xmlns:a16="http://schemas.microsoft.com/office/drawing/2014/main" id="{45E666AC-A5E8-8C54-3DD0-FAB7062C8125}"/>
                </a:ext>
              </a:extLst>
            </p:cNvPr>
            <p:cNvSpPr/>
            <p:nvPr/>
          </p:nvSpPr>
          <p:spPr bwMode="auto">
            <a:xfrm>
              <a:off x="20343779" y="30264"/>
              <a:ext cx="3607881" cy="386945"/>
            </a:xfrm>
            <a:custGeom>
              <a:avLst/>
              <a:gdLst>
                <a:gd name="connsiteX0" fmla="*/ 0 w 3607881"/>
                <a:gd name="connsiteY0" fmla="*/ 0 h 386945"/>
                <a:gd name="connsiteX1" fmla="*/ 352357 w 3607881"/>
                <a:gd name="connsiteY1" fmla="*/ 0 h 386945"/>
                <a:gd name="connsiteX2" fmla="*/ 352357 w 3607881"/>
                <a:gd name="connsiteY2" fmla="*/ 21617 h 386945"/>
                <a:gd name="connsiteX3" fmla="*/ 490706 w 3607881"/>
                <a:gd name="connsiteY3" fmla="*/ 21617 h 386945"/>
                <a:gd name="connsiteX4" fmla="*/ 490706 w 3607881"/>
                <a:gd name="connsiteY4" fmla="*/ 41072 h 386945"/>
                <a:gd name="connsiteX5" fmla="*/ 603115 w 3607881"/>
                <a:gd name="connsiteY5" fmla="*/ 41072 h 386945"/>
                <a:gd name="connsiteX6" fmla="*/ 603115 w 3607881"/>
                <a:gd name="connsiteY6" fmla="*/ 64851 h 386945"/>
                <a:gd name="connsiteX7" fmla="*/ 866842 w 3607881"/>
                <a:gd name="connsiteY7" fmla="*/ 64851 h 386945"/>
                <a:gd name="connsiteX8" fmla="*/ 866842 w 3607881"/>
                <a:gd name="connsiteY8" fmla="*/ 88630 h 386945"/>
                <a:gd name="connsiteX9" fmla="*/ 998706 w 3607881"/>
                <a:gd name="connsiteY9" fmla="*/ 88630 h 386945"/>
                <a:gd name="connsiteX10" fmla="*/ 998706 w 3607881"/>
                <a:gd name="connsiteY10" fmla="*/ 121055 h 386945"/>
                <a:gd name="connsiteX11" fmla="*/ 1180289 w 3607881"/>
                <a:gd name="connsiteY11" fmla="*/ 121055 h 386945"/>
                <a:gd name="connsiteX12" fmla="*/ 1180289 w 3607881"/>
                <a:gd name="connsiteY12" fmla="*/ 151319 h 386945"/>
                <a:gd name="connsiteX13" fmla="*/ 1692612 w 3607881"/>
                <a:gd name="connsiteY13" fmla="*/ 151319 h 386945"/>
                <a:gd name="connsiteX14" fmla="*/ 1692612 w 3607881"/>
                <a:gd name="connsiteY14" fmla="*/ 164289 h 386945"/>
                <a:gd name="connsiteX15" fmla="*/ 2077395 w 3607881"/>
                <a:gd name="connsiteY15" fmla="*/ 164289 h 386945"/>
                <a:gd name="connsiteX16" fmla="*/ 2077395 w 3607881"/>
                <a:gd name="connsiteY16" fmla="*/ 196715 h 386945"/>
                <a:gd name="connsiteX17" fmla="*/ 2174672 w 3607881"/>
                <a:gd name="connsiteY17" fmla="*/ 196715 h 386945"/>
                <a:gd name="connsiteX18" fmla="*/ 2174672 w 3607881"/>
                <a:gd name="connsiteY18" fmla="*/ 220493 h 386945"/>
                <a:gd name="connsiteX19" fmla="*/ 2779949 w 3607881"/>
                <a:gd name="connsiteY19" fmla="*/ 220493 h 386945"/>
                <a:gd name="connsiteX20" fmla="*/ 2779949 w 3607881"/>
                <a:gd name="connsiteY20" fmla="*/ 235625 h 386945"/>
                <a:gd name="connsiteX21" fmla="*/ 2916136 w 3607881"/>
                <a:gd name="connsiteY21" fmla="*/ 235625 h 386945"/>
                <a:gd name="connsiteX22" fmla="*/ 2916136 w 3607881"/>
                <a:gd name="connsiteY22" fmla="*/ 270213 h 386945"/>
                <a:gd name="connsiteX23" fmla="*/ 3015574 w 3607881"/>
                <a:gd name="connsiteY23" fmla="*/ 270213 h 386945"/>
                <a:gd name="connsiteX24" fmla="*/ 3015574 w 3607881"/>
                <a:gd name="connsiteY24" fmla="*/ 285345 h 386945"/>
                <a:gd name="connsiteX25" fmla="*/ 3086910 w 3607881"/>
                <a:gd name="connsiteY25" fmla="*/ 285345 h 386945"/>
                <a:gd name="connsiteX26" fmla="*/ 3086910 w 3607881"/>
                <a:gd name="connsiteY26" fmla="*/ 326417 h 386945"/>
                <a:gd name="connsiteX27" fmla="*/ 3354961 w 3607881"/>
                <a:gd name="connsiteY27" fmla="*/ 326417 h 386945"/>
                <a:gd name="connsiteX28" fmla="*/ 3354961 w 3607881"/>
                <a:gd name="connsiteY28" fmla="*/ 356681 h 386945"/>
                <a:gd name="connsiteX29" fmla="*/ 3398195 w 3607881"/>
                <a:gd name="connsiteY29" fmla="*/ 356681 h 386945"/>
                <a:gd name="connsiteX30" fmla="*/ 3398195 w 3607881"/>
                <a:gd name="connsiteY30" fmla="*/ 386945 h 386945"/>
                <a:gd name="connsiteX31" fmla="*/ 3607881 w 3607881"/>
                <a:gd name="connsiteY31" fmla="*/ 386945 h 38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607881" h="386945">
                  <a:moveTo>
                    <a:pt x="0" y="0"/>
                  </a:moveTo>
                  <a:lnTo>
                    <a:pt x="352357" y="0"/>
                  </a:lnTo>
                  <a:lnTo>
                    <a:pt x="352357" y="21617"/>
                  </a:lnTo>
                  <a:lnTo>
                    <a:pt x="490706" y="21617"/>
                  </a:lnTo>
                  <a:lnTo>
                    <a:pt x="490706" y="41072"/>
                  </a:lnTo>
                  <a:lnTo>
                    <a:pt x="603115" y="41072"/>
                  </a:lnTo>
                  <a:lnTo>
                    <a:pt x="603115" y="64851"/>
                  </a:lnTo>
                  <a:lnTo>
                    <a:pt x="866842" y="64851"/>
                  </a:lnTo>
                  <a:lnTo>
                    <a:pt x="866842" y="88630"/>
                  </a:lnTo>
                  <a:lnTo>
                    <a:pt x="998706" y="88630"/>
                  </a:lnTo>
                  <a:lnTo>
                    <a:pt x="998706" y="121055"/>
                  </a:lnTo>
                  <a:lnTo>
                    <a:pt x="1180289" y="121055"/>
                  </a:lnTo>
                  <a:lnTo>
                    <a:pt x="1180289" y="151319"/>
                  </a:lnTo>
                  <a:lnTo>
                    <a:pt x="1692612" y="151319"/>
                  </a:lnTo>
                  <a:lnTo>
                    <a:pt x="1692612" y="164289"/>
                  </a:lnTo>
                  <a:lnTo>
                    <a:pt x="2077395" y="164289"/>
                  </a:lnTo>
                  <a:lnTo>
                    <a:pt x="2077395" y="196715"/>
                  </a:lnTo>
                  <a:lnTo>
                    <a:pt x="2174672" y="196715"/>
                  </a:lnTo>
                  <a:lnTo>
                    <a:pt x="2174672" y="220493"/>
                  </a:lnTo>
                  <a:lnTo>
                    <a:pt x="2779949" y="220493"/>
                  </a:lnTo>
                  <a:lnTo>
                    <a:pt x="2779949" y="235625"/>
                  </a:lnTo>
                  <a:lnTo>
                    <a:pt x="2916136" y="235625"/>
                  </a:lnTo>
                  <a:lnTo>
                    <a:pt x="2916136" y="270213"/>
                  </a:lnTo>
                  <a:lnTo>
                    <a:pt x="3015574" y="270213"/>
                  </a:lnTo>
                  <a:lnTo>
                    <a:pt x="3015574" y="285345"/>
                  </a:lnTo>
                  <a:lnTo>
                    <a:pt x="3086910" y="285345"/>
                  </a:lnTo>
                  <a:lnTo>
                    <a:pt x="3086910" y="326417"/>
                  </a:lnTo>
                  <a:lnTo>
                    <a:pt x="3354961" y="326417"/>
                  </a:lnTo>
                  <a:lnTo>
                    <a:pt x="3354961" y="356681"/>
                  </a:lnTo>
                  <a:lnTo>
                    <a:pt x="3398195" y="356681"/>
                  </a:lnTo>
                  <a:lnTo>
                    <a:pt x="3398195" y="386945"/>
                  </a:lnTo>
                  <a:lnTo>
                    <a:pt x="3607881" y="386945"/>
                  </a:lnTo>
                </a:path>
              </a:pathLst>
            </a:custGeom>
            <a:noFill/>
            <a:ln w="28575">
              <a:solidFill>
                <a:srgbClr val="E1471D"/>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269" name="Freeform: Shape 268">
              <a:extLst>
                <a:ext uri="{FF2B5EF4-FFF2-40B4-BE49-F238E27FC236}">
                  <a16:creationId xmlns:a16="http://schemas.microsoft.com/office/drawing/2014/main" id="{9439BCA4-25BD-D47D-9FF4-24636D493EDC}"/>
                </a:ext>
              </a:extLst>
            </p:cNvPr>
            <p:cNvSpPr/>
            <p:nvPr/>
          </p:nvSpPr>
          <p:spPr bwMode="auto">
            <a:xfrm>
              <a:off x="23750621" y="417209"/>
              <a:ext cx="5462622" cy="905754"/>
            </a:xfrm>
            <a:custGeom>
              <a:avLst/>
              <a:gdLst>
                <a:gd name="connsiteX0" fmla="*/ 5462622 w 5462622"/>
                <a:gd name="connsiteY0" fmla="*/ 905754 h 905754"/>
                <a:gd name="connsiteX1" fmla="*/ 5373992 w 5462622"/>
                <a:gd name="connsiteY1" fmla="*/ 905754 h 905754"/>
                <a:gd name="connsiteX2" fmla="*/ 5373992 w 5462622"/>
                <a:gd name="connsiteY2" fmla="*/ 814962 h 905754"/>
                <a:gd name="connsiteX3" fmla="*/ 5337243 w 5462622"/>
                <a:gd name="connsiteY3" fmla="*/ 814962 h 905754"/>
                <a:gd name="connsiteX4" fmla="*/ 5337243 w 5462622"/>
                <a:gd name="connsiteY4" fmla="*/ 722009 h 905754"/>
                <a:gd name="connsiteX5" fmla="*/ 5224834 w 5462622"/>
                <a:gd name="connsiteY5" fmla="*/ 722009 h 905754"/>
                <a:gd name="connsiteX6" fmla="*/ 5224834 w 5462622"/>
                <a:gd name="connsiteY6" fmla="*/ 629056 h 905754"/>
                <a:gd name="connsiteX7" fmla="*/ 4725481 w 5462622"/>
                <a:gd name="connsiteY7" fmla="*/ 629056 h 905754"/>
                <a:gd name="connsiteX8" fmla="*/ 4725481 w 5462622"/>
                <a:gd name="connsiteY8" fmla="*/ 583660 h 905754"/>
                <a:gd name="connsiteX9" fmla="*/ 4102911 w 5462622"/>
                <a:gd name="connsiteY9" fmla="*/ 583660 h 905754"/>
                <a:gd name="connsiteX10" fmla="*/ 4102911 w 5462622"/>
                <a:gd name="connsiteY10" fmla="*/ 495030 h 905754"/>
                <a:gd name="connsiteX11" fmla="*/ 3383064 w 5462622"/>
                <a:gd name="connsiteY11" fmla="*/ 495030 h 905754"/>
                <a:gd name="connsiteX12" fmla="*/ 3383064 w 5462622"/>
                <a:gd name="connsiteY12" fmla="*/ 449634 h 905754"/>
                <a:gd name="connsiteX13" fmla="*/ 3197158 w 5462622"/>
                <a:gd name="connsiteY13" fmla="*/ 449634 h 905754"/>
                <a:gd name="connsiteX14" fmla="*/ 3197158 w 5462622"/>
                <a:gd name="connsiteY14" fmla="*/ 410724 h 905754"/>
                <a:gd name="connsiteX15" fmla="*/ 3082588 w 5462622"/>
                <a:gd name="connsiteY15" fmla="*/ 410724 h 905754"/>
                <a:gd name="connsiteX16" fmla="*/ 3082588 w 5462622"/>
                <a:gd name="connsiteY16" fmla="*/ 363166 h 905754"/>
                <a:gd name="connsiteX17" fmla="*/ 2857770 w 5462622"/>
                <a:gd name="connsiteY17" fmla="*/ 363166 h 905754"/>
                <a:gd name="connsiteX18" fmla="*/ 2857770 w 5462622"/>
                <a:gd name="connsiteY18" fmla="*/ 309124 h 905754"/>
                <a:gd name="connsiteX19" fmla="*/ 2109822 w 5462622"/>
                <a:gd name="connsiteY19" fmla="*/ 309124 h 905754"/>
                <a:gd name="connsiteX20" fmla="*/ 2109822 w 5462622"/>
                <a:gd name="connsiteY20" fmla="*/ 265890 h 905754"/>
                <a:gd name="connsiteX21" fmla="*/ 2057941 w 5462622"/>
                <a:gd name="connsiteY21" fmla="*/ 265890 h 905754"/>
                <a:gd name="connsiteX22" fmla="*/ 2057941 w 5462622"/>
                <a:gd name="connsiteY22" fmla="*/ 224817 h 905754"/>
                <a:gd name="connsiteX23" fmla="*/ 1936885 w 5462622"/>
                <a:gd name="connsiteY23" fmla="*/ 224817 h 905754"/>
                <a:gd name="connsiteX24" fmla="*/ 1936885 w 5462622"/>
                <a:gd name="connsiteY24" fmla="*/ 155643 h 905754"/>
                <a:gd name="connsiteX25" fmla="*/ 1571558 w 5462622"/>
                <a:gd name="connsiteY25" fmla="*/ 155643 h 905754"/>
                <a:gd name="connsiteX26" fmla="*/ 1571558 w 5462622"/>
                <a:gd name="connsiteY26" fmla="*/ 121056 h 905754"/>
                <a:gd name="connsiteX27" fmla="*/ 1316477 w 5462622"/>
                <a:gd name="connsiteY27" fmla="*/ 121056 h 905754"/>
                <a:gd name="connsiteX28" fmla="*/ 1316477 w 5462622"/>
                <a:gd name="connsiteY28" fmla="*/ 71337 h 905754"/>
                <a:gd name="connsiteX29" fmla="*/ 1080851 w 5462622"/>
                <a:gd name="connsiteY29" fmla="*/ 71337 h 905754"/>
                <a:gd name="connsiteX30" fmla="*/ 1080851 w 5462622"/>
                <a:gd name="connsiteY30" fmla="*/ 23779 h 905754"/>
                <a:gd name="connsiteX31" fmla="*/ 214009 w 5462622"/>
                <a:gd name="connsiteY31" fmla="*/ 23779 h 905754"/>
                <a:gd name="connsiteX32" fmla="*/ 214009 w 5462622"/>
                <a:gd name="connsiteY32" fmla="*/ 0 h 905754"/>
                <a:gd name="connsiteX33" fmla="*/ 0 w 5462622"/>
                <a:gd name="connsiteY33" fmla="*/ 0 h 90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462622" h="905754">
                  <a:moveTo>
                    <a:pt x="5462622" y="905754"/>
                  </a:moveTo>
                  <a:lnTo>
                    <a:pt x="5373992" y="905754"/>
                  </a:lnTo>
                  <a:lnTo>
                    <a:pt x="5373992" y="814962"/>
                  </a:lnTo>
                  <a:lnTo>
                    <a:pt x="5337243" y="814962"/>
                  </a:lnTo>
                  <a:lnTo>
                    <a:pt x="5337243" y="722009"/>
                  </a:lnTo>
                  <a:lnTo>
                    <a:pt x="5224834" y="722009"/>
                  </a:lnTo>
                  <a:lnTo>
                    <a:pt x="5224834" y="629056"/>
                  </a:lnTo>
                  <a:lnTo>
                    <a:pt x="4725481" y="629056"/>
                  </a:lnTo>
                  <a:lnTo>
                    <a:pt x="4725481" y="583660"/>
                  </a:lnTo>
                  <a:lnTo>
                    <a:pt x="4102911" y="583660"/>
                  </a:lnTo>
                  <a:lnTo>
                    <a:pt x="4102911" y="495030"/>
                  </a:lnTo>
                  <a:lnTo>
                    <a:pt x="3383064" y="495030"/>
                  </a:lnTo>
                  <a:lnTo>
                    <a:pt x="3383064" y="449634"/>
                  </a:lnTo>
                  <a:lnTo>
                    <a:pt x="3197158" y="449634"/>
                  </a:lnTo>
                  <a:lnTo>
                    <a:pt x="3197158" y="410724"/>
                  </a:lnTo>
                  <a:lnTo>
                    <a:pt x="3082588" y="410724"/>
                  </a:lnTo>
                  <a:lnTo>
                    <a:pt x="3082588" y="363166"/>
                  </a:lnTo>
                  <a:lnTo>
                    <a:pt x="2857770" y="363166"/>
                  </a:lnTo>
                  <a:lnTo>
                    <a:pt x="2857770" y="309124"/>
                  </a:lnTo>
                  <a:lnTo>
                    <a:pt x="2109822" y="309124"/>
                  </a:lnTo>
                  <a:lnTo>
                    <a:pt x="2109822" y="265890"/>
                  </a:lnTo>
                  <a:lnTo>
                    <a:pt x="2057941" y="265890"/>
                  </a:lnTo>
                  <a:lnTo>
                    <a:pt x="2057941" y="224817"/>
                  </a:lnTo>
                  <a:lnTo>
                    <a:pt x="1936885" y="224817"/>
                  </a:lnTo>
                  <a:lnTo>
                    <a:pt x="1936885" y="155643"/>
                  </a:lnTo>
                  <a:lnTo>
                    <a:pt x="1571558" y="155643"/>
                  </a:lnTo>
                  <a:lnTo>
                    <a:pt x="1571558" y="121056"/>
                  </a:lnTo>
                  <a:lnTo>
                    <a:pt x="1316477" y="121056"/>
                  </a:lnTo>
                  <a:lnTo>
                    <a:pt x="1316477" y="71337"/>
                  </a:lnTo>
                  <a:lnTo>
                    <a:pt x="1080851" y="71337"/>
                  </a:lnTo>
                  <a:lnTo>
                    <a:pt x="1080851" y="23779"/>
                  </a:lnTo>
                  <a:lnTo>
                    <a:pt x="214009" y="23779"/>
                  </a:lnTo>
                  <a:lnTo>
                    <a:pt x="214009" y="0"/>
                  </a:lnTo>
                  <a:lnTo>
                    <a:pt x="0" y="0"/>
                  </a:lnTo>
                </a:path>
              </a:pathLst>
            </a:custGeom>
            <a:noFill/>
            <a:ln w="28575">
              <a:solidFill>
                <a:srgbClr val="E1471D"/>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grpSp>
        <p:nvGrpSpPr>
          <p:cNvPr id="270" name="Group 269">
            <a:extLst>
              <a:ext uri="{FF2B5EF4-FFF2-40B4-BE49-F238E27FC236}">
                <a16:creationId xmlns:a16="http://schemas.microsoft.com/office/drawing/2014/main" id="{082D6A8F-64C7-DFD5-533D-06F48566658E}"/>
              </a:ext>
            </a:extLst>
          </p:cNvPr>
          <p:cNvGrpSpPr/>
          <p:nvPr/>
        </p:nvGrpSpPr>
        <p:grpSpPr>
          <a:xfrm>
            <a:off x="6633261" y="2455785"/>
            <a:ext cx="4199389" cy="871452"/>
            <a:chOff x="14776027" y="-247227"/>
            <a:chExt cx="14430494" cy="2994602"/>
          </a:xfrm>
        </p:grpSpPr>
        <p:sp>
          <p:nvSpPr>
            <p:cNvPr id="271" name="Freeform: Shape 270">
              <a:extLst>
                <a:ext uri="{FF2B5EF4-FFF2-40B4-BE49-F238E27FC236}">
                  <a16:creationId xmlns:a16="http://schemas.microsoft.com/office/drawing/2014/main" id="{88FC376C-132F-1B5E-E514-12694A098DFB}"/>
                </a:ext>
              </a:extLst>
            </p:cNvPr>
            <p:cNvSpPr/>
            <p:nvPr/>
          </p:nvSpPr>
          <p:spPr bwMode="auto">
            <a:xfrm>
              <a:off x="14776027" y="-247227"/>
              <a:ext cx="8917093" cy="1283547"/>
            </a:xfrm>
            <a:custGeom>
              <a:avLst/>
              <a:gdLst>
                <a:gd name="connsiteX0" fmla="*/ 0 w 8917093"/>
                <a:gd name="connsiteY0" fmla="*/ 0 h 1283547"/>
                <a:gd name="connsiteX1" fmla="*/ 362373 w 8917093"/>
                <a:gd name="connsiteY1" fmla="*/ 0 h 1283547"/>
                <a:gd name="connsiteX2" fmla="*/ 362373 w 8917093"/>
                <a:gd name="connsiteY2" fmla="*/ 47414 h 1283547"/>
                <a:gd name="connsiteX3" fmla="*/ 501226 w 8917093"/>
                <a:gd name="connsiteY3" fmla="*/ 47414 h 1283547"/>
                <a:gd name="connsiteX4" fmla="*/ 501226 w 8917093"/>
                <a:gd name="connsiteY4" fmla="*/ 71120 h 1283547"/>
                <a:gd name="connsiteX5" fmla="*/ 1679786 w 8917093"/>
                <a:gd name="connsiteY5" fmla="*/ 71120 h 1283547"/>
                <a:gd name="connsiteX6" fmla="*/ 2248746 w 8917093"/>
                <a:gd name="connsiteY6" fmla="*/ 71120 h 1283547"/>
                <a:gd name="connsiteX7" fmla="*/ 2248746 w 8917093"/>
                <a:gd name="connsiteY7" fmla="*/ 142240 h 1283547"/>
                <a:gd name="connsiteX8" fmla="*/ 2394373 w 8917093"/>
                <a:gd name="connsiteY8" fmla="*/ 142240 h 1283547"/>
                <a:gd name="connsiteX9" fmla="*/ 2394373 w 8917093"/>
                <a:gd name="connsiteY9" fmla="*/ 199814 h 1283547"/>
                <a:gd name="connsiteX10" fmla="*/ 3230880 w 8917093"/>
                <a:gd name="connsiteY10" fmla="*/ 199814 h 1283547"/>
                <a:gd name="connsiteX11" fmla="*/ 3230880 w 8917093"/>
                <a:gd name="connsiteY11" fmla="*/ 270934 h 1283547"/>
                <a:gd name="connsiteX12" fmla="*/ 3302000 w 8917093"/>
                <a:gd name="connsiteY12" fmla="*/ 270934 h 1283547"/>
                <a:gd name="connsiteX13" fmla="*/ 3302000 w 8917093"/>
                <a:gd name="connsiteY13" fmla="*/ 318347 h 1283547"/>
                <a:gd name="connsiteX14" fmla="*/ 3769360 w 8917093"/>
                <a:gd name="connsiteY14" fmla="*/ 318347 h 1283547"/>
                <a:gd name="connsiteX15" fmla="*/ 3769360 w 8917093"/>
                <a:gd name="connsiteY15" fmla="*/ 345440 h 1283547"/>
                <a:gd name="connsiteX16" fmla="*/ 3867573 w 8917093"/>
                <a:gd name="connsiteY16" fmla="*/ 345440 h 1283547"/>
                <a:gd name="connsiteX17" fmla="*/ 3867573 w 8917093"/>
                <a:gd name="connsiteY17" fmla="*/ 382694 h 1283547"/>
                <a:gd name="connsiteX18" fmla="*/ 4334933 w 8917093"/>
                <a:gd name="connsiteY18" fmla="*/ 382694 h 1283547"/>
                <a:gd name="connsiteX19" fmla="*/ 4334933 w 8917093"/>
                <a:gd name="connsiteY19" fmla="*/ 416560 h 1283547"/>
                <a:gd name="connsiteX20" fmla="*/ 4704080 w 8917093"/>
                <a:gd name="connsiteY20" fmla="*/ 416560 h 1283547"/>
                <a:gd name="connsiteX21" fmla="*/ 4704080 w 8917093"/>
                <a:gd name="connsiteY21" fmla="*/ 470747 h 1283547"/>
                <a:gd name="connsiteX22" fmla="*/ 4829386 w 8917093"/>
                <a:gd name="connsiteY22" fmla="*/ 470747 h 1283547"/>
                <a:gd name="connsiteX23" fmla="*/ 4930986 w 8917093"/>
                <a:gd name="connsiteY23" fmla="*/ 470747 h 1283547"/>
                <a:gd name="connsiteX24" fmla="*/ 4930986 w 8917093"/>
                <a:gd name="connsiteY24" fmla="*/ 535094 h 1283547"/>
                <a:gd name="connsiteX25" fmla="*/ 5574453 w 8917093"/>
                <a:gd name="connsiteY25" fmla="*/ 535094 h 1283547"/>
                <a:gd name="connsiteX26" fmla="*/ 5574453 w 8917093"/>
                <a:gd name="connsiteY26" fmla="*/ 582507 h 1283547"/>
                <a:gd name="connsiteX27" fmla="*/ 5916506 w 8917093"/>
                <a:gd name="connsiteY27" fmla="*/ 582507 h 1283547"/>
                <a:gd name="connsiteX28" fmla="*/ 5916506 w 8917093"/>
                <a:gd name="connsiteY28" fmla="*/ 626534 h 1283547"/>
                <a:gd name="connsiteX29" fmla="*/ 6045200 w 8917093"/>
                <a:gd name="connsiteY29" fmla="*/ 626534 h 1283547"/>
                <a:gd name="connsiteX30" fmla="*/ 6045200 w 8917093"/>
                <a:gd name="connsiteY30" fmla="*/ 657014 h 1283547"/>
                <a:gd name="connsiteX31" fmla="*/ 6150186 w 8917093"/>
                <a:gd name="connsiteY31" fmla="*/ 657014 h 1283547"/>
                <a:gd name="connsiteX32" fmla="*/ 6150186 w 8917093"/>
                <a:gd name="connsiteY32" fmla="*/ 694267 h 1283547"/>
                <a:gd name="connsiteX33" fmla="*/ 6292426 w 8917093"/>
                <a:gd name="connsiteY33" fmla="*/ 694267 h 1283547"/>
                <a:gd name="connsiteX34" fmla="*/ 6292426 w 8917093"/>
                <a:gd name="connsiteY34" fmla="*/ 738294 h 1283547"/>
                <a:gd name="connsiteX35" fmla="*/ 6414346 w 8917093"/>
                <a:gd name="connsiteY35" fmla="*/ 738294 h 1283547"/>
                <a:gd name="connsiteX36" fmla="*/ 6414346 w 8917093"/>
                <a:gd name="connsiteY36" fmla="*/ 775547 h 1283547"/>
                <a:gd name="connsiteX37" fmla="*/ 6522720 w 8917093"/>
                <a:gd name="connsiteY37" fmla="*/ 775547 h 1283547"/>
                <a:gd name="connsiteX38" fmla="*/ 6522720 w 8917093"/>
                <a:gd name="connsiteY38" fmla="*/ 812800 h 1283547"/>
                <a:gd name="connsiteX39" fmla="*/ 6597226 w 8917093"/>
                <a:gd name="connsiteY39" fmla="*/ 812800 h 1283547"/>
                <a:gd name="connsiteX40" fmla="*/ 6597226 w 8917093"/>
                <a:gd name="connsiteY40" fmla="*/ 836507 h 1283547"/>
                <a:gd name="connsiteX41" fmla="*/ 6753013 w 8917093"/>
                <a:gd name="connsiteY41" fmla="*/ 836507 h 1283547"/>
                <a:gd name="connsiteX42" fmla="*/ 6753013 w 8917093"/>
                <a:gd name="connsiteY42" fmla="*/ 870374 h 1283547"/>
                <a:gd name="connsiteX43" fmla="*/ 7254240 w 8917093"/>
                <a:gd name="connsiteY43" fmla="*/ 870374 h 1283547"/>
                <a:gd name="connsiteX44" fmla="*/ 7254240 w 8917093"/>
                <a:gd name="connsiteY44" fmla="*/ 924560 h 1283547"/>
                <a:gd name="connsiteX45" fmla="*/ 7623386 w 8917093"/>
                <a:gd name="connsiteY45" fmla="*/ 924560 h 1283547"/>
                <a:gd name="connsiteX46" fmla="*/ 7623386 w 8917093"/>
                <a:gd name="connsiteY46" fmla="*/ 965200 h 1283547"/>
                <a:gd name="connsiteX47" fmla="*/ 7735146 w 8917093"/>
                <a:gd name="connsiteY47" fmla="*/ 965200 h 1283547"/>
                <a:gd name="connsiteX48" fmla="*/ 7735146 w 8917093"/>
                <a:gd name="connsiteY48" fmla="*/ 1026160 h 1283547"/>
                <a:gd name="connsiteX49" fmla="*/ 8341360 w 8917093"/>
                <a:gd name="connsiteY49" fmla="*/ 1026160 h 1283547"/>
                <a:gd name="connsiteX50" fmla="*/ 8341360 w 8917093"/>
                <a:gd name="connsiteY50" fmla="*/ 1063414 h 1283547"/>
                <a:gd name="connsiteX51" fmla="*/ 8486986 w 8917093"/>
                <a:gd name="connsiteY51" fmla="*/ 1063414 h 1283547"/>
                <a:gd name="connsiteX52" fmla="*/ 8486986 w 8917093"/>
                <a:gd name="connsiteY52" fmla="*/ 1124374 h 1283547"/>
                <a:gd name="connsiteX53" fmla="*/ 8598746 w 8917093"/>
                <a:gd name="connsiteY53" fmla="*/ 1124374 h 1283547"/>
                <a:gd name="connsiteX54" fmla="*/ 8598746 w 8917093"/>
                <a:gd name="connsiteY54" fmla="*/ 1171787 h 1283547"/>
                <a:gd name="connsiteX55" fmla="*/ 8659706 w 8917093"/>
                <a:gd name="connsiteY55" fmla="*/ 1171787 h 1283547"/>
                <a:gd name="connsiteX56" fmla="*/ 8659706 w 8917093"/>
                <a:gd name="connsiteY56" fmla="*/ 1236134 h 1283547"/>
                <a:gd name="connsiteX57" fmla="*/ 8917093 w 8917093"/>
                <a:gd name="connsiteY57" fmla="*/ 1236134 h 1283547"/>
                <a:gd name="connsiteX58" fmla="*/ 8917093 w 8917093"/>
                <a:gd name="connsiteY58" fmla="*/ 1283547 h 1283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8917093" h="1283547">
                  <a:moveTo>
                    <a:pt x="0" y="0"/>
                  </a:moveTo>
                  <a:lnTo>
                    <a:pt x="362373" y="0"/>
                  </a:lnTo>
                  <a:lnTo>
                    <a:pt x="362373" y="47414"/>
                  </a:lnTo>
                  <a:lnTo>
                    <a:pt x="501226" y="47414"/>
                  </a:lnTo>
                  <a:lnTo>
                    <a:pt x="501226" y="71120"/>
                  </a:lnTo>
                  <a:lnTo>
                    <a:pt x="1679786" y="71120"/>
                  </a:lnTo>
                  <a:lnTo>
                    <a:pt x="2248746" y="71120"/>
                  </a:lnTo>
                  <a:lnTo>
                    <a:pt x="2248746" y="142240"/>
                  </a:lnTo>
                  <a:lnTo>
                    <a:pt x="2394373" y="142240"/>
                  </a:lnTo>
                  <a:lnTo>
                    <a:pt x="2394373" y="199814"/>
                  </a:lnTo>
                  <a:lnTo>
                    <a:pt x="3230880" y="199814"/>
                  </a:lnTo>
                  <a:lnTo>
                    <a:pt x="3230880" y="270934"/>
                  </a:lnTo>
                  <a:lnTo>
                    <a:pt x="3302000" y="270934"/>
                  </a:lnTo>
                  <a:lnTo>
                    <a:pt x="3302000" y="318347"/>
                  </a:lnTo>
                  <a:lnTo>
                    <a:pt x="3769360" y="318347"/>
                  </a:lnTo>
                  <a:lnTo>
                    <a:pt x="3769360" y="345440"/>
                  </a:lnTo>
                  <a:lnTo>
                    <a:pt x="3867573" y="345440"/>
                  </a:lnTo>
                  <a:lnTo>
                    <a:pt x="3867573" y="382694"/>
                  </a:lnTo>
                  <a:lnTo>
                    <a:pt x="4334933" y="382694"/>
                  </a:lnTo>
                  <a:lnTo>
                    <a:pt x="4334933" y="416560"/>
                  </a:lnTo>
                  <a:lnTo>
                    <a:pt x="4704080" y="416560"/>
                  </a:lnTo>
                  <a:lnTo>
                    <a:pt x="4704080" y="470747"/>
                  </a:lnTo>
                  <a:lnTo>
                    <a:pt x="4829386" y="470747"/>
                  </a:lnTo>
                  <a:lnTo>
                    <a:pt x="4930986" y="470747"/>
                  </a:lnTo>
                  <a:lnTo>
                    <a:pt x="4930986" y="535094"/>
                  </a:lnTo>
                  <a:lnTo>
                    <a:pt x="5574453" y="535094"/>
                  </a:lnTo>
                  <a:lnTo>
                    <a:pt x="5574453" y="582507"/>
                  </a:lnTo>
                  <a:lnTo>
                    <a:pt x="5916506" y="582507"/>
                  </a:lnTo>
                  <a:lnTo>
                    <a:pt x="5916506" y="626534"/>
                  </a:lnTo>
                  <a:lnTo>
                    <a:pt x="6045200" y="626534"/>
                  </a:lnTo>
                  <a:lnTo>
                    <a:pt x="6045200" y="657014"/>
                  </a:lnTo>
                  <a:lnTo>
                    <a:pt x="6150186" y="657014"/>
                  </a:lnTo>
                  <a:lnTo>
                    <a:pt x="6150186" y="694267"/>
                  </a:lnTo>
                  <a:lnTo>
                    <a:pt x="6292426" y="694267"/>
                  </a:lnTo>
                  <a:lnTo>
                    <a:pt x="6292426" y="738294"/>
                  </a:lnTo>
                  <a:lnTo>
                    <a:pt x="6414346" y="738294"/>
                  </a:lnTo>
                  <a:lnTo>
                    <a:pt x="6414346" y="775547"/>
                  </a:lnTo>
                  <a:lnTo>
                    <a:pt x="6522720" y="775547"/>
                  </a:lnTo>
                  <a:lnTo>
                    <a:pt x="6522720" y="812800"/>
                  </a:lnTo>
                  <a:lnTo>
                    <a:pt x="6597226" y="812800"/>
                  </a:lnTo>
                  <a:lnTo>
                    <a:pt x="6597226" y="836507"/>
                  </a:lnTo>
                  <a:lnTo>
                    <a:pt x="6753013" y="836507"/>
                  </a:lnTo>
                  <a:lnTo>
                    <a:pt x="6753013" y="870374"/>
                  </a:lnTo>
                  <a:lnTo>
                    <a:pt x="7254240" y="870374"/>
                  </a:lnTo>
                  <a:lnTo>
                    <a:pt x="7254240" y="924560"/>
                  </a:lnTo>
                  <a:lnTo>
                    <a:pt x="7623386" y="924560"/>
                  </a:lnTo>
                  <a:lnTo>
                    <a:pt x="7623386" y="965200"/>
                  </a:lnTo>
                  <a:lnTo>
                    <a:pt x="7735146" y="965200"/>
                  </a:lnTo>
                  <a:lnTo>
                    <a:pt x="7735146" y="1026160"/>
                  </a:lnTo>
                  <a:lnTo>
                    <a:pt x="8341360" y="1026160"/>
                  </a:lnTo>
                  <a:lnTo>
                    <a:pt x="8341360" y="1063414"/>
                  </a:lnTo>
                  <a:lnTo>
                    <a:pt x="8486986" y="1063414"/>
                  </a:lnTo>
                  <a:lnTo>
                    <a:pt x="8486986" y="1124374"/>
                  </a:lnTo>
                  <a:lnTo>
                    <a:pt x="8598746" y="1124374"/>
                  </a:lnTo>
                  <a:lnTo>
                    <a:pt x="8598746" y="1171787"/>
                  </a:lnTo>
                  <a:lnTo>
                    <a:pt x="8659706" y="1171787"/>
                  </a:lnTo>
                  <a:lnTo>
                    <a:pt x="8659706" y="1236134"/>
                  </a:lnTo>
                  <a:lnTo>
                    <a:pt x="8917093" y="1236134"/>
                  </a:lnTo>
                  <a:lnTo>
                    <a:pt x="8917093" y="1283547"/>
                  </a:lnTo>
                </a:path>
              </a:pathLst>
            </a:custGeom>
            <a:noFill/>
            <a:ln w="28575">
              <a:solidFill>
                <a:schemeClr val="accent6">
                  <a:lumMod val="20000"/>
                  <a:lumOff val="8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272" name="Freeform: Shape 271">
              <a:extLst>
                <a:ext uri="{FF2B5EF4-FFF2-40B4-BE49-F238E27FC236}">
                  <a16:creationId xmlns:a16="http://schemas.microsoft.com/office/drawing/2014/main" id="{52133566-E9B2-995C-CA90-2876F6A8B2C9}"/>
                </a:ext>
              </a:extLst>
            </p:cNvPr>
            <p:cNvSpPr/>
            <p:nvPr/>
          </p:nvSpPr>
          <p:spPr bwMode="auto">
            <a:xfrm>
              <a:off x="23686718" y="1025047"/>
              <a:ext cx="5519803" cy="1722328"/>
            </a:xfrm>
            <a:custGeom>
              <a:avLst/>
              <a:gdLst>
                <a:gd name="connsiteX0" fmla="*/ 0 w 5519803"/>
                <a:gd name="connsiteY0" fmla="*/ 0 h 1722328"/>
                <a:gd name="connsiteX1" fmla="*/ 52192 w 5519803"/>
                <a:gd name="connsiteY1" fmla="*/ 0 h 1722328"/>
                <a:gd name="connsiteX2" fmla="*/ 52192 w 5519803"/>
                <a:gd name="connsiteY2" fmla="*/ 73068 h 1722328"/>
                <a:gd name="connsiteX3" fmla="*/ 271397 w 5519803"/>
                <a:gd name="connsiteY3" fmla="*/ 73068 h 1722328"/>
                <a:gd name="connsiteX4" fmla="*/ 271397 w 5519803"/>
                <a:gd name="connsiteY4" fmla="*/ 131523 h 1722328"/>
                <a:gd name="connsiteX5" fmla="*/ 1144044 w 5519803"/>
                <a:gd name="connsiteY5" fmla="*/ 131523 h 1722328"/>
                <a:gd name="connsiteX6" fmla="*/ 1144044 w 5519803"/>
                <a:gd name="connsiteY6" fmla="*/ 265134 h 1722328"/>
                <a:gd name="connsiteX7" fmla="*/ 1369512 w 5519803"/>
                <a:gd name="connsiteY7" fmla="*/ 265134 h 1722328"/>
                <a:gd name="connsiteX8" fmla="*/ 1369512 w 5519803"/>
                <a:gd name="connsiteY8" fmla="*/ 321501 h 1722328"/>
                <a:gd name="connsiteX9" fmla="*/ 1642997 w 5519803"/>
                <a:gd name="connsiteY9" fmla="*/ 321501 h 1722328"/>
                <a:gd name="connsiteX10" fmla="*/ 1642997 w 5519803"/>
                <a:gd name="connsiteY10" fmla="*/ 390394 h 1722328"/>
                <a:gd name="connsiteX11" fmla="*/ 1993726 w 5519803"/>
                <a:gd name="connsiteY11" fmla="*/ 390394 h 1722328"/>
                <a:gd name="connsiteX12" fmla="*/ 1993726 w 5519803"/>
                <a:gd name="connsiteY12" fmla="*/ 551145 h 1722328"/>
                <a:gd name="connsiteX13" fmla="*/ 2112723 w 5519803"/>
                <a:gd name="connsiteY13" fmla="*/ 551145 h 1722328"/>
                <a:gd name="connsiteX14" fmla="*/ 2112723 w 5519803"/>
                <a:gd name="connsiteY14" fmla="*/ 609600 h 1722328"/>
                <a:gd name="connsiteX15" fmla="*/ 2169090 w 5519803"/>
                <a:gd name="connsiteY15" fmla="*/ 609600 h 1722328"/>
                <a:gd name="connsiteX16" fmla="*/ 2169090 w 5519803"/>
                <a:gd name="connsiteY16" fmla="*/ 688931 h 1722328"/>
                <a:gd name="connsiteX17" fmla="*/ 2922740 w 5519803"/>
                <a:gd name="connsiteY17" fmla="*/ 688931 h 1722328"/>
                <a:gd name="connsiteX18" fmla="*/ 2922740 w 5519803"/>
                <a:gd name="connsiteY18" fmla="*/ 770350 h 1722328"/>
                <a:gd name="connsiteX19" fmla="*/ 3133594 w 5519803"/>
                <a:gd name="connsiteY19" fmla="*/ 770350 h 1722328"/>
                <a:gd name="connsiteX20" fmla="*/ 3133594 w 5519803"/>
                <a:gd name="connsiteY20" fmla="*/ 858032 h 1722328"/>
                <a:gd name="connsiteX21" fmla="*/ 3265118 w 5519803"/>
                <a:gd name="connsiteY21" fmla="*/ 858032 h 1722328"/>
                <a:gd name="connsiteX22" fmla="*/ 3265118 w 5519803"/>
                <a:gd name="connsiteY22" fmla="*/ 947802 h 1722328"/>
                <a:gd name="connsiteX23" fmla="*/ 3459271 w 5519803"/>
                <a:gd name="connsiteY23" fmla="*/ 947802 h 1722328"/>
                <a:gd name="connsiteX24" fmla="*/ 3459271 w 5519803"/>
                <a:gd name="connsiteY24" fmla="*/ 1045923 h 1722328"/>
                <a:gd name="connsiteX25" fmla="*/ 4173255 w 5519803"/>
                <a:gd name="connsiteY25" fmla="*/ 1045923 h 1722328"/>
                <a:gd name="connsiteX26" fmla="*/ 4173255 w 5519803"/>
                <a:gd name="connsiteY26" fmla="*/ 1164920 h 1722328"/>
                <a:gd name="connsiteX27" fmla="*/ 4776592 w 5519803"/>
                <a:gd name="connsiteY27" fmla="*/ 1164920 h 1722328"/>
                <a:gd name="connsiteX28" fmla="*/ 4776592 w 5519803"/>
                <a:gd name="connsiteY28" fmla="*/ 1300619 h 1722328"/>
                <a:gd name="connsiteX29" fmla="*/ 5288071 w 5519803"/>
                <a:gd name="connsiteY29" fmla="*/ 1300619 h 1722328"/>
                <a:gd name="connsiteX30" fmla="*/ 5288071 w 5519803"/>
                <a:gd name="connsiteY30" fmla="*/ 1409178 h 1722328"/>
                <a:gd name="connsiteX31" fmla="*/ 5402893 w 5519803"/>
                <a:gd name="connsiteY31" fmla="*/ 1409178 h 1722328"/>
                <a:gd name="connsiteX32" fmla="*/ 5402893 w 5519803"/>
                <a:gd name="connsiteY32" fmla="*/ 1590805 h 1722328"/>
                <a:gd name="connsiteX33" fmla="*/ 5430033 w 5519803"/>
                <a:gd name="connsiteY33" fmla="*/ 1590805 h 1722328"/>
                <a:gd name="connsiteX34" fmla="*/ 5430033 w 5519803"/>
                <a:gd name="connsiteY34" fmla="*/ 1722328 h 1722328"/>
                <a:gd name="connsiteX35" fmla="*/ 5519803 w 5519803"/>
                <a:gd name="connsiteY35" fmla="*/ 1722328 h 1722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19803" h="1722328">
                  <a:moveTo>
                    <a:pt x="0" y="0"/>
                  </a:moveTo>
                  <a:lnTo>
                    <a:pt x="52192" y="0"/>
                  </a:lnTo>
                  <a:lnTo>
                    <a:pt x="52192" y="73068"/>
                  </a:lnTo>
                  <a:lnTo>
                    <a:pt x="271397" y="73068"/>
                  </a:lnTo>
                  <a:lnTo>
                    <a:pt x="271397" y="131523"/>
                  </a:lnTo>
                  <a:lnTo>
                    <a:pt x="1144044" y="131523"/>
                  </a:lnTo>
                  <a:lnTo>
                    <a:pt x="1144044" y="265134"/>
                  </a:lnTo>
                  <a:lnTo>
                    <a:pt x="1369512" y="265134"/>
                  </a:lnTo>
                  <a:lnTo>
                    <a:pt x="1369512" y="321501"/>
                  </a:lnTo>
                  <a:lnTo>
                    <a:pt x="1642997" y="321501"/>
                  </a:lnTo>
                  <a:lnTo>
                    <a:pt x="1642997" y="390394"/>
                  </a:lnTo>
                  <a:lnTo>
                    <a:pt x="1993726" y="390394"/>
                  </a:lnTo>
                  <a:lnTo>
                    <a:pt x="1993726" y="551145"/>
                  </a:lnTo>
                  <a:lnTo>
                    <a:pt x="2112723" y="551145"/>
                  </a:lnTo>
                  <a:lnTo>
                    <a:pt x="2112723" y="609600"/>
                  </a:lnTo>
                  <a:lnTo>
                    <a:pt x="2169090" y="609600"/>
                  </a:lnTo>
                  <a:lnTo>
                    <a:pt x="2169090" y="688931"/>
                  </a:lnTo>
                  <a:lnTo>
                    <a:pt x="2922740" y="688931"/>
                  </a:lnTo>
                  <a:lnTo>
                    <a:pt x="2922740" y="770350"/>
                  </a:lnTo>
                  <a:lnTo>
                    <a:pt x="3133594" y="770350"/>
                  </a:lnTo>
                  <a:lnTo>
                    <a:pt x="3133594" y="858032"/>
                  </a:lnTo>
                  <a:lnTo>
                    <a:pt x="3265118" y="858032"/>
                  </a:lnTo>
                  <a:lnTo>
                    <a:pt x="3265118" y="947802"/>
                  </a:lnTo>
                  <a:lnTo>
                    <a:pt x="3459271" y="947802"/>
                  </a:lnTo>
                  <a:lnTo>
                    <a:pt x="3459271" y="1045923"/>
                  </a:lnTo>
                  <a:lnTo>
                    <a:pt x="4173255" y="1045923"/>
                  </a:lnTo>
                  <a:lnTo>
                    <a:pt x="4173255" y="1164920"/>
                  </a:lnTo>
                  <a:lnTo>
                    <a:pt x="4776592" y="1164920"/>
                  </a:lnTo>
                  <a:lnTo>
                    <a:pt x="4776592" y="1300619"/>
                  </a:lnTo>
                  <a:lnTo>
                    <a:pt x="5288071" y="1300619"/>
                  </a:lnTo>
                  <a:lnTo>
                    <a:pt x="5288071" y="1409178"/>
                  </a:lnTo>
                  <a:lnTo>
                    <a:pt x="5402893" y="1409178"/>
                  </a:lnTo>
                  <a:lnTo>
                    <a:pt x="5402893" y="1590805"/>
                  </a:lnTo>
                  <a:lnTo>
                    <a:pt x="5430033" y="1590805"/>
                  </a:lnTo>
                  <a:lnTo>
                    <a:pt x="5430033" y="1722328"/>
                  </a:lnTo>
                  <a:lnTo>
                    <a:pt x="5519803" y="1722328"/>
                  </a:lnTo>
                </a:path>
              </a:pathLst>
            </a:custGeom>
            <a:noFill/>
            <a:ln w="28575">
              <a:solidFill>
                <a:schemeClr val="accent6">
                  <a:lumMod val="20000"/>
                  <a:lumOff val="8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sp>
        <p:nvSpPr>
          <p:cNvPr id="273" name="Freeform: Shape 272">
            <a:extLst>
              <a:ext uri="{FF2B5EF4-FFF2-40B4-BE49-F238E27FC236}">
                <a16:creationId xmlns:a16="http://schemas.microsoft.com/office/drawing/2014/main" id="{5FDF25BD-4DFB-ECD7-E598-F66AB0105D40}"/>
              </a:ext>
            </a:extLst>
          </p:cNvPr>
          <p:cNvSpPr/>
          <p:nvPr/>
        </p:nvSpPr>
        <p:spPr bwMode="auto">
          <a:xfrm>
            <a:off x="6633215" y="2456368"/>
            <a:ext cx="4201319" cy="1387942"/>
          </a:xfrm>
          <a:custGeom>
            <a:avLst/>
            <a:gdLst>
              <a:gd name="connsiteX0" fmla="*/ 0 w 14437129"/>
              <a:gd name="connsiteY0" fmla="*/ 0 h 4769427"/>
              <a:gd name="connsiteX1" fmla="*/ 365760 w 14437129"/>
              <a:gd name="connsiteY1" fmla="*/ 0 h 4769427"/>
              <a:gd name="connsiteX2" fmla="*/ 365760 w 14437129"/>
              <a:gd name="connsiteY2" fmla="*/ 39485 h 4769427"/>
              <a:gd name="connsiteX3" fmla="*/ 500842 w 14437129"/>
              <a:gd name="connsiteY3" fmla="*/ 39485 h 4769427"/>
              <a:gd name="connsiteX4" fmla="*/ 500842 w 14437129"/>
              <a:gd name="connsiteY4" fmla="*/ 74814 h 4769427"/>
              <a:gd name="connsiteX5" fmla="*/ 773083 w 14437129"/>
              <a:gd name="connsiteY5" fmla="*/ 74814 h 4769427"/>
              <a:gd name="connsiteX6" fmla="*/ 773083 w 14437129"/>
              <a:gd name="connsiteY6" fmla="*/ 112221 h 4769427"/>
              <a:gd name="connsiteX7" fmla="*/ 822960 w 14437129"/>
              <a:gd name="connsiteY7" fmla="*/ 112221 h 4769427"/>
              <a:gd name="connsiteX8" fmla="*/ 843742 w 14437129"/>
              <a:gd name="connsiteY8" fmla="*/ 133003 h 4769427"/>
              <a:gd name="connsiteX9" fmla="*/ 1679171 w 14437129"/>
              <a:gd name="connsiteY9" fmla="*/ 133003 h 4769427"/>
              <a:gd name="connsiteX10" fmla="*/ 1679171 w 14437129"/>
              <a:gd name="connsiteY10" fmla="*/ 172489 h 4769427"/>
              <a:gd name="connsiteX11" fmla="*/ 2229889 w 14437129"/>
              <a:gd name="connsiteY11" fmla="*/ 172489 h 4769427"/>
              <a:gd name="connsiteX12" fmla="*/ 2229889 w 14437129"/>
              <a:gd name="connsiteY12" fmla="*/ 238990 h 4769427"/>
              <a:gd name="connsiteX13" fmla="*/ 2273531 w 14437129"/>
              <a:gd name="connsiteY13" fmla="*/ 238990 h 4769427"/>
              <a:gd name="connsiteX14" fmla="*/ 2273531 w 14437129"/>
              <a:gd name="connsiteY14" fmla="*/ 280554 h 4769427"/>
              <a:gd name="connsiteX15" fmla="*/ 2385752 w 14437129"/>
              <a:gd name="connsiteY15" fmla="*/ 280554 h 4769427"/>
              <a:gd name="connsiteX16" fmla="*/ 2385752 w 14437129"/>
              <a:gd name="connsiteY16" fmla="*/ 322118 h 4769427"/>
              <a:gd name="connsiteX17" fmla="*/ 2425238 w 14437129"/>
              <a:gd name="connsiteY17" fmla="*/ 322118 h 4769427"/>
              <a:gd name="connsiteX18" fmla="*/ 2425238 w 14437129"/>
              <a:gd name="connsiteY18" fmla="*/ 355369 h 4769427"/>
              <a:gd name="connsiteX19" fmla="*/ 2894907 w 14437129"/>
              <a:gd name="connsiteY19" fmla="*/ 355369 h 4769427"/>
              <a:gd name="connsiteX20" fmla="*/ 2894907 w 14437129"/>
              <a:gd name="connsiteY20" fmla="*/ 394854 h 4769427"/>
              <a:gd name="connsiteX21" fmla="*/ 3250276 w 14437129"/>
              <a:gd name="connsiteY21" fmla="*/ 394854 h 4769427"/>
              <a:gd name="connsiteX22" fmla="*/ 3250276 w 14437129"/>
              <a:gd name="connsiteY22" fmla="*/ 523701 h 4769427"/>
              <a:gd name="connsiteX23" fmla="*/ 3318856 w 14437129"/>
              <a:gd name="connsiteY23" fmla="*/ 523701 h 4769427"/>
              <a:gd name="connsiteX24" fmla="*/ 3318856 w 14437129"/>
              <a:gd name="connsiteY24" fmla="*/ 556952 h 4769427"/>
              <a:gd name="connsiteX25" fmla="*/ 3761509 w 14437129"/>
              <a:gd name="connsiteY25" fmla="*/ 556952 h 4769427"/>
              <a:gd name="connsiteX26" fmla="*/ 3761509 w 14437129"/>
              <a:gd name="connsiteY26" fmla="*/ 602672 h 4769427"/>
              <a:gd name="connsiteX27" fmla="*/ 3850871 w 14437129"/>
              <a:gd name="connsiteY27" fmla="*/ 602672 h 4769427"/>
              <a:gd name="connsiteX28" fmla="*/ 3850871 w 14437129"/>
              <a:gd name="connsiteY28" fmla="*/ 654627 h 4769427"/>
              <a:gd name="connsiteX29" fmla="*/ 4089862 w 14437129"/>
              <a:gd name="connsiteY29" fmla="*/ 654627 h 4769427"/>
              <a:gd name="connsiteX30" fmla="*/ 4089862 w 14437129"/>
              <a:gd name="connsiteY30" fmla="*/ 694112 h 4769427"/>
              <a:gd name="connsiteX31" fmla="*/ 4341322 w 14437129"/>
              <a:gd name="connsiteY31" fmla="*/ 694112 h 4769427"/>
              <a:gd name="connsiteX32" fmla="*/ 4341322 w 14437129"/>
              <a:gd name="connsiteY32" fmla="*/ 739832 h 4769427"/>
              <a:gd name="connsiteX33" fmla="*/ 4694612 w 14437129"/>
              <a:gd name="connsiteY33" fmla="*/ 739832 h 4769427"/>
              <a:gd name="connsiteX34" fmla="*/ 4694612 w 14437129"/>
              <a:gd name="connsiteY34" fmla="*/ 802178 h 4769427"/>
              <a:gd name="connsiteX35" fmla="*/ 4736176 w 14437129"/>
              <a:gd name="connsiteY35" fmla="*/ 802178 h 4769427"/>
              <a:gd name="connsiteX36" fmla="*/ 4736176 w 14437129"/>
              <a:gd name="connsiteY36" fmla="*/ 852054 h 4769427"/>
              <a:gd name="connsiteX37" fmla="*/ 4838007 w 14437129"/>
              <a:gd name="connsiteY37" fmla="*/ 852054 h 4769427"/>
              <a:gd name="connsiteX38" fmla="*/ 4838007 w 14437129"/>
              <a:gd name="connsiteY38" fmla="*/ 891540 h 4769427"/>
              <a:gd name="connsiteX39" fmla="*/ 4939838 w 14437129"/>
              <a:gd name="connsiteY39" fmla="*/ 891540 h 4769427"/>
              <a:gd name="connsiteX40" fmla="*/ 4939838 w 14437129"/>
              <a:gd name="connsiteY40" fmla="*/ 945572 h 4769427"/>
              <a:gd name="connsiteX41" fmla="*/ 5060372 w 14437129"/>
              <a:gd name="connsiteY41" fmla="*/ 945572 h 4769427"/>
              <a:gd name="connsiteX42" fmla="*/ 5060372 w 14437129"/>
              <a:gd name="connsiteY42" fmla="*/ 1014152 h 4769427"/>
              <a:gd name="connsiteX43" fmla="*/ 5557058 w 14437129"/>
              <a:gd name="connsiteY43" fmla="*/ 1014152 h 4769427"/>
              <a:gd name="connsiteX44" fmla="*/ 5557058 w 14437129"/>
              <a:gd name="connsiteY44" fmla="*/ 1061950 h 4769427"/>
              <a:gd name="connsiteX45" fmla="*/ 5931131 w 14437129"/>
              <a:gd name="connsiteY45" fmla="*/ 1061950 h 4769427"/>
              <a:gd name="connsiteX46" fmla="*/ 5931131 w 14437129"/>
              <a:gd name="connsiteY46" fmla="*/ 1118061 h 4769427"/>
              <a:gd name="connsiteX47" fmla="*/ 6045431 w 14437129"/>
              <a:gd name="connsiteY47" fmla="*/ 1118061 h 4769427"/>
              <a:gd name="connsiteX48" fmla="*/ 6045431 w 14437129"/>
              <a:gd name="connsiteY48" fmla="*/ 1178329 h 4769427"/>
              <a:gd name="connsiteX49" fmla="*/ 6168043 w 14437129"/>
              <a:gd name="connsiteY49" fmla="*/ 1178329 h 4769427"/>
              <a:gd name="connsiteX50" fmla="*/ 6168043 w 14437129"/>
              <a:gd name="connsiteY50" fmla="*/ 1236518 h 4769427"/>
              <a:gd name="connsiteX51" fmla="*/ 6284422 w 14437129"/>
              <a:gd name="connsiteY51" fmla="*/ 1236518 h 4769427"/>
              <a:gd name="connsiteX52" fmla="*/ 6284422 w 14437129"/>
              <a:gd name="connsiteY52" fmla="*/ 1309254 h 4769427"/>
              <a:gd name="connsiteX53" fmla="*/ 6411191 w 14437129"/>
              <a:gd name="connsiteY53" fmla="*/ 1309254 h 4769427"/>
              <a:gd name="connsiteX54" fmla="*/ 6411191 w 14437129"/>
              <a:gd name="connsiteY54" fmla="*/ 1369521 h 4769427"/>
              <a:gd name="connsiteX55" fmla="*/ 6525491 w 14437129"/>
              <a:gd name="connsiteY55" fmla="*/ 1369521 h 4769427"/>
              <a:gd name="connsiteX56" fmla="*/ 6525491 w 14437129"/>
              <a:gd name="connsiteY56" fmla="*/ 1440180 h 4769427"/>
              <a:gd name="connsiteX57" fmla="*/ 6614852 w 14437129"/>
              <a:gd name="connsiteY57" fmla="*/ 1440180 h 4769427"/>
              <a:gd name="connsiteX58" fmla="*/ 6614852 w 14437129"/>
              <a:gd name="connsiteY58" fmla="*/ 1514994 h 4769427"/>
              <a:gd name="connsiteX59" fmla="*/ 6741622 w 14437129"/>
              <a:gd name="connsiteY59" fmla="*/ 1514994 h 4769427"/>
              <a:gd name="connsiteX60" fmla="*/ 6768638 w 14437129"/>
              <a:gd name="connsiteY60" fmla="*/ 1542010 h 4769427"/>
              <a:gd name="connsiteX61" fmla="*/ 7269480 w 14437129"/>
              <a:gd name="connsiteY61" fmla="*/ 1542010 h 4769427"/>
              <a:gd name="connsiteX62" fmla="*/ 7269480 w 14437129"/>
              <a:gd name="connsiteY62" fmla="*/ 1650076 h 4769427"/>
              <a:gd name="connsiteX63" fmla="*/ 7635240 w 14437129"/>
              <a:gd name="connsiteY63" fmla="*/ 1650076 h 4769427"/>
              <a:gd name="connsiteX64" fmla="*/ 7635240 w 14437129"/>
              <a:gd name="connsiteY64" fmla="*/ 1726969 h 4769427"/>
              <a:gd name="connsiteX65" fmla="*/ 7745383 w 14437129"/>
              <a:gd name="connsiteY65" fmla="*/ 1726969 h 4769427"/>
              <a:gd name="connsiteX66" fmla="*/ 7745383 w 14437129"/>
              <a:gd name="connsiteY66" fmla="*/ 1820487 h 4769427"/>
              <a:gd name="connsiteX67" fmla="*/ 8343900 w 14437129"/>
              <a:gd name="connsiteY67" fmla="*/ 1820487 h 4769427"/>
              <a:gd name="connsiteX68" fmla="*/ 8343900 w 14437129"/>
              <a:gd name="connsiteY68" fmla="*/ 1907770 h 4769427"/>
              <a:gd name="connsiteX69" fmla="*/ 8495607 w 14437129"/>
              <a:gd name="connsiteY69" fmla="*/ 1907770 h 4769427"/>
              <a:gd name="connsiteX70" fmla="*/ 8495607 w 14437129"/>
              <a:gd name="connsiteY70" fmla="*/ 1984663 h 4769427"/>
              <a:gd name="connsiteX71" fmla="*/ 8591203 w 14437129"/>
              <a:gd name="connsiteY71" fmla="*/ 1984663 h 4769427"/>
              <a:gd name="connsiteX72" fmla="*/ 8591203 w 14437129"/>
              <a:gd name="connsiteY72" fmla="*/ 2074025 h 4769427"/>
              <a:gd name="connsiteX73" fmla="*/ 8661862 w 14437129"/>
              <a:gd name="connsiteY73" fmla="*/ 2074025 h 4769427"/>
              <a:gd name="connsiteX74" fmla="*/ 8661862 w 14437129"/>
              <a:gd name="connsiteY74" fmla="*/ 2175856 h 4769427"/>
              <a:gd name="connsiteX75" fmla="*/ 8919556 w 14437129"/>
              <a:gd name="connsiteY75" fmla="*/ 2175856 h 4769427"/>
              <a:gd name="connsiteX76" fmla="*/ 8919556 w 14437129"/>
              <a:gd name="connsiteY76" fmla="*/ 2261061 h 4769427"/>
              <a:gd name="connsiteX77" fmla="*/ 8975667 w 14437129"/>
              <a:gd name="connsiteY77" fmla="*/ 2261061 h 4769427"/>
              <a:gd name="connsiteX78" fmla="*/ 8975667 w 14437129"/>
              <a:gd name="connsiteY78" fmla="*/ 2354580 h 4769427"/>
              <a:gd name="connsiteX79" fmla="*/ 9189720 w 14437129"/>
              <a:gd name="connsiteY79" fmla="*/ 2354580 h 4769427"/>
              <a:gd name="connsiteX80" fmla="*/ 9189720 w 14437129"/>
              <a:gd name="connsiteY80" fmla="*/ 2446020 h 4769427"/>
              <a:gd name="connsiteX81" fmla="*/ 10045931 w 14437129"/>
              <a:gd name="connsiteY81" fmla="*/ 2446020 h 4769427"/>
              <a:gd name="connsiteX82" fmla="*/ 10045931 w 14437129"/>
              <a:gd name="connsiteY82" fmla="*/ 2653838 h 4769427"/>
              <a:gd name="connsiteX83" fmla="*/ 10282843 w 14437129"/>
              <a:gd name="connsiteY83" fmla="*/ 2653838 h 4769427"/>
              <a:gd name="connsiteX84" fmla="*/ 10282843 w 14437129"/>
              <a:gd name="connsiteY84" fmla="*/ 2739043 h 4769427"/>
              <a:gd name="connsiteX85" fmla="*/ 10542616 w 14437129"/>
              <a:gd name="connsiteY85" fmla="*/ 2739043 h 4769427"/>
              <a:gd name="connsiteX86" fmla="*/ 10542616 w 14437129"/>
              <a:gd name="connsiteY86" fmla="*/ 2851265 h 4769427"/>
              <a:gd name="connsiteX87" fmla="*/ 10895907 w 14437129"/>
              <a:gd name="connsiteY87" fmla="*/ 2851265 h 4769427"/>
              <a:gd name="connsiteX88" fmla="*/ 10895907 w 14437129"/>
              <a:gd name="connsiteY88" fmla="*/ 2980112 h 4769427"/>
              <a:gd name="connsiteX89" fmla="*/ 10931236 w 14437129"/>
              <a:gd name="connsiteY89" fmla="*/ 2980112 h 4769427"/>
              <a:gd name="connsiteX90" fmla="*/ 10931236 w 14437129"/>
              <a:gd name="connsiteY90" fmla="*/ 3081943 h 4769427"/>
              <a:gd name="connsiteX91" fmla="*/ 11020598 w 14437129"/>
              <a:gd name="connsiteY91" fmla="*/ 3081943 h 4769427"/>
              <a:gd name="connsiteX92" fmla="*/ 11020598 w 14437129"/>
              <a:gd name="connsiteY92" fmla="*/ 3190009 h 4769427"/>
              <a:gd name="connsiteX93" fmla="*/ 11080865 w 14437129"/>
              <a:gd name="connsiteY93" fmla="*/ 3190009 h 4769427"/>
              <a:gd name="connsiteX94" fmla="*/ 11080865 w 14437129"/>
              <a:gd name="connsiteY94" fmla="*/ 3308465 h 4769427"/>
              <a:gd name="connsiteX95" fmla="*/ 11818620 w 14437129"/>
              <a:gd name="connsiteY95" fmla="*/ 3308465 h 4769427"/>
              <a:gd name="connsiteX96" fmla="*/ 11818620 w 14437129"/>
              <a:gd name="connsiteY96" fmla="*/ 3435234 h 4769427"/>
              <a:gd name="connsiteX97" fmla="*/ 12043063 w 14437129"/>
              <a:gd name="connsiteY97" fmla="*/ 3435234 h 4769427"/>
              <a:gd name="connsiteX98" fmla="*/ 12043063 w 14437129"/>
              <a:gd name="connsiteY98" fmla="*/ 3555769 h 4769427"/>
              <a:gd name="connsiteX99" fmla="*/ 12153207 w 14437129"/>
              <a:gd name="connsiteY99" fmla="*/ 3555769 h 4769427"/>
              <a:gd name="connsiteX100" fmla="*/ 12169832 w 14437129"/>
              <a:gd name="connsiteY100" fmla="*/ 3568238 h 4769427"/>
              <a:gd name="connsiteX101" fmla="*/ 12169832 w 14437129"/>
              <a:gd name="connsiteY101" fmla="*/ 3568238 h 4769427"/>
              <a:gd name="connsiteX102" fmla="*/ 12169832 w 14437129"/>
              <a:gd name="connsiteY102" fmla="*/ 3699163 h 4769427"/>
              <a:gd name="connsiteX103" fmla="*/ 12361025 w 14437129"/>
              <a:gd name="connsiteY103" fmla="*/ 3699163 h 4769427"/>
              <a:gd name="connsiteX104" fmla="*/ 12361025 w 14437129"/>
              <a:gd name="connsiteY104" fmla="*/ 3830089 h 4769427"/>
              <a:gd name="connsiteX105" fmla="*/ 13082154 w 14437129"/>
              <a:gd name="connsiteY105" fmla="*/ 3830089 h 4769427"/>
              <a:gd name="connsiteX106" fmla="*/ 13082154 w 14437129"/>
              <a:gd name="connsiteY106" fmla="*/ 4008812 h 4769427"/>
              <a:gd name="connsiteX107" fmla="*/ 13716000 w 14437129"/>
              <a:gd name="connsiteY107" fmla="*/ 4008812 h 4769427"/>
              <a:gd name="connsiteX108" fmla="*/ 13716000 w 14437129"/>
              <a:gd name="connsiteY108" fmla="*/ 4187536 h 4769427"/>
              <a:gd name="connsiteX109" fmla="*/ 14179434 w 14437129"/>
              <a:gd name="connsiteY109" fmla="*/ 4187536 h 4769427"/>
              <a:gd name="connsiteX110" fmla="*/ 14179434 w 14437129"/>
              <a:gd name="connsiteY110" fmla="*/ 4368338 h 4769427"/>
              <a:gd name="connsiteX111" fmla="*/ 14308282 w 14437129"/>
              <a:gd name="connsiteY111" fmla="*/ 4368338 h 4769427"/>
              <a:gd name="connsiteX112" fmla="*/ 14308282 w 14437129"/>
              <a:gd name="connsiteY112" fmla="*/ 4582390 h 4769427"/>
              <a:gd name="connsiteX113" fmla="*/ 14360236 w 14437129"/>
              <a:gd name="connsiteY113" fmla="*/ 4582390 h 4769427"/>
              <a:gd name="connsiteX114" fmla="*/ 14360236 w 14437129"/>
              <a:gd name="connsiteY114" fmla="*/ 4769427 h 4769427"/>
              <a:gd name="connsiteX115" fmla="*/ 14437129 w 14437129"/>
              <a:gd name="connsiteY115" fmla="*/ 4769427 h 4769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14437129" h="4769427">
                <a:moveTo>
                  <a:pt x="0" y="0"/>
                </a:moveTo>
                <a:lnTo>
                  <a:pt x="365760" y="0"/>
                </a:lnTo>
                <a:lnTo>
                  <a:pt x="365760" y="39485"/>
                </a:lnTo>
                <a:lnTo>
                  <a:pt x="500842" y="39485"/>
                </a:lnTo>
                <a:lnTo>
                  <a:pt x="500842" y="74814"/>
                </a:lnTo>
                <a:lnTo>
                  <a:pt x="773083" y="74814"/>
                </a:lnTo>
                <a:lnTo>
                  <a:pt x="773083" y="112221"/>
                </a:lnTo>
                <a:lnTo>
                  <a:pt x="822960" y="112221"/>
                </a:lnTo>
                <a:lnTo>
                  <a:pt x="843742" y="133003"/>
                </a:lnTo>
                <a:lnTo>
                  <a:pt x="1679171" y="133003"/>
                </a:lnTo>
                <a:lnTo>
                  <a:pt x="1679171" y="172489"/>
                </a:lnTo>
                <a:lnTo>
                  <a:pt x="2229889" y="172489"/>
                </a:lnTo>
                <a:lnTo>
                  <a:pt x="2229889" y="238990"/>
                </a:lnTo>
                <a:lnTo>
                  <a:pt x="2273531" y="238990"/>
                </a:lnTo>
                <a:lnTo>
                  <a:pt x="2273531" y="280554"/>
                </a:lnTo>
                <a:lnTo>
                  <a:pt x="2385752" y="280554"/>
                </a:lnTo>
                <a:lnTo>
                  <a:pt x="2385752" y="322118"/>
                </a:lnTo>
                <a:lnTo>
                  <a:pt x="2425238" y="322118"/>
                </a:lnTo>
                <a:lnTo>
                  <a:pt x="2425238" y="355369"/>
                </a:lnTo>
                <a:lnTo>
                  <a:pt x="2894907" y="355369"/>
                </a:lnTo>
                <a:lnTo>
                  <a:pt x="2894907" y="394854"/>
                </a:lnTo>
                <a:lnTo>
                  <a:pt x="3250276" y="394854"/>
                </a:lnTo>
                <a:lnTo>
                  <a:pt x="3250276" y="523701"/>
                </a:lnTo>
                <a:lnTo>
                  <a:pt x="3318856" y="523701"/>
                </a:lnTo>
                <a:lnTo>
                  <a:pt x="3318856" y="556952"/>
                </a:lnTo>
                <a:lnTo>
                  <a:pt x="3761509" y="556952"/>
                </a:lnTo>
                <a:lnTo>
                  <a:pt x="3761509" y="602672"/>
                </a:lnTo>
                <a:lnTo>
                  <a:pt x="3850871" y="602672"/>
                </a:lnTo>
                <a:lnTo>
                  <a:pt x="3850871" y="654627"/>
                </a:lnTo>
                <a:lnTo>
                  <a:pt x="4089862" y="654627"/>
                </a:lnTo>
                <a:lnTo>
                  <a:pt x="4089862" y="694112"/>
                </a:lnTo>
                <a:lnTo>
                  <a:pt x="4341322" y="694112"/>
                </a:lnTo>
                <a:lnTo>
                  <a:pt x="4341322" y="739832"/>
                </a:lnTo>
                <a:lnTo>
                  <a:pt x="4694612" y="739832"/>
                </a:lnTo>
                <a:lnTo>
                  <a:pt x="4694612" y="802178"/>
                </a:lnTo>
                <a:lnTo>
                  <a:pt x="4736176" y="802178"/>
                </a:lnTo>
                <a:lnTo>
                  <a:pt x="4736176" y="852054"/>
                </a:lnTo>
                <a:lnTo>
                  <a:pt x="4838007" y="852054"/>
                </a:lnTo>
                <a:lnTo>
                  <a:pt x="4838007" y="891540"/>
                </a:lnTo>
                <a:lnTo>
                  <a:pt x="4939838" y="891540"/>
                </a:lnTo>
                <a:lnTo>
                  <a:pt x="4939838" y="945572"/>
                </a:lnTo>
                <a:lnTo>
                  <a:pt x="5060372" y="945572"/>
                </a:lnTo>
                <a:lnTo>
                  <a:pt x="5060372" y="1014152"/>
                </a:lnTo>
                <a:lnTo>
                  <a:pt x="5557058" y="1014152"/>
                </a:lnTo>
                <a:lnTo>
                  <a:pt x="5557058" y="1061950"/>
                </a:lnTo>
                <a:lnTo>
                  <a:pt x="5931131" y="1061950"/>
                </a:lnTo>
                <a:lnTo>
                  <a:pt x="5931131" y="1118061"/>
                </a:lnTo>
                <a:lnTo>
                  <a:pt x="6045431" y="1118061"/>
                </a:lnTo>
                <a:lnTo>
                  <a:pt x="6045431" y="1178329"/>
                </a:lnTo>
                <a:lnTo>
                  <a:pt x="6168043" y="1178329"/>
                </a:lnTo>
                <a:lnTo>
                  <a:pt x="6168043" y="1236518"/>
                </a:lnTo>
                <a:lnTo>
                  <a:pt x="6284422" y="1236518"/>
                </a:lnTo>
                <a:lnTo>
                  <a:pt x="6284422" y="1309254"/>
                </a:lnTo>
                <a:lnTo>
                  <a:pt x="6411191" y="1309254"/>
                </a:lnTo>
                <a:lnTo>
                  <a:pt x="6411191" y="1369521"/>
                </a:lnTo>
                <a:lnTo>
                  <a:pt x="6525491" y="1369521"/>
                </a:lnTo>
                <a:lnTo>
                  <a:pt x="6525491" y="1440180"/>
                </a:lnTo>
                <a:lnTo>
                  <a:pt x="6614852" y="1440180"/>
                </a:lnTo>
                <a:lnTo>
                  <a:pt x="6614852" y="1514994"/>
                </a:lnTo>
                <a:lnTo>
                  <a:pt x="6741622" y="1514994"/>
                </a:lnTo>
                <a:lnTo>
                  <a:pt x="6768638" y="1542010"/>
                </a:lnTo>
                <a:lnTo>
                  <a:pt x="7269480" y="1542010"/>
                </a:lnTo>
                <a:lnTo>
                  <a:pt x="7269480" y="1650076"/>
                </a:lnTo>
                <a:lnTo>
                  <a:pt x="7635240" y="1650076"/>
                </a:lnTo>
                <a:lnTo>
                  <a:pt x="7635240" y="1726969"/>
                </a:lnTo>
                <a:lnTo>
                  <a:pt x="7745383" y="1726969"/>
                </a:lnTo>
                <a:lnTo>
                  <a:pt x="7745383" y="1820487"/>
                </a:lnTo>
                <a:lnTo>
                  <a:pt x="8343900" y="1820487"/>
                </a:lnTo>
                <a:lnTo>
                  <a:pt x="8343900" y="1907770"/>
                </a:lnTo>
                <a:lnTo>
                  <a:pt x="8495607" y="1907770"/>
                </a:lnTo>
                <a:lnTo>
                  <a:pt x="8495607" y="1984663"/>
                </a:lnTo>
                <a:lnTo>
                  <a:pt x="8591203" y="1984663"/>
                </a:lnTo>
                <a:lnTo>
                  <a:pt x="8591203" y="2074025"/>
                </a:lnTo>
                <a:lnTo>
                  <a:pt x="8661862" y="2074025"/>
                </a:lnTo>
                <a:lnTo>
                  <a:pt x="8661862" y="2175856"/>
                </a:lnTo>
                <a:lnTo>
                  <a:pt x="8919556" y="2175856"/>
                </a:lnTo>
                <a:lnTo>
                  <a:pt x="8919556" y="2261061"/>
                </a:lnTo>
                <a:lnTo>
                  <a:pt x="8975667" y="2261061"/>
                </a:lnTo>
                <a:lnTo>
                  <a:pt x="8975667" y="2354580"/>
                </a:lnTo>
                <a:lnTo>
                  <a:pt x="9189720" y="2354580"/>
                </a:lnTo>
                <a:lnTo>
                  <a:pt x="9189720" y="2446020"/>
                </a:lnTo>
                <a:lnTo>
                  <a:pt x="10045931" y="2446020"/>
                </a:lnTo>
                <a:lnTo>
                  <a:pt x="10045931" y="2653838"/>
                </a:lnTo>
                <a:lnTo>
                  <a:pt x="10282843" y="2653838"/>
                </a:lnTo>
                <a:lnTo>
                  <a:pt x="10282843" y="2739043"/>
                </a:lnTo>
                <a:lnTo>
                  <a:pt x="10542616" y="2739043"/>
                </a:lnTo>
                <a:lnTo>
                  <a:pt x="10542616" y="2851265"/>
                </a:lnTo>
                <a:lnTo>
                  <a:pt x="10895907" y="2851265"/>
                </a:lnTo>
                <a:lnTo>
                  <a:pt x="10895907" y="2980112"/>
                </a:lnTo>
                <a:lnTo>
                  <a:pt x="10931236" y="2980112"/>
                </a:lnTo>
                <a:lnTo>
                  <a:pt x="10931236" y="3081943"/>
                </a:lnTo>
                <a:lnTo>
                  <a:pt x="11020598" y="3081943"/>
                </a:lnTo>
                <a:lnTo>
                  <a:pt x="11020598" y="3190009"/>
                </a:lnTo>
                <a:lnTo>
                  <a:pt x="11080865" y="3190009"/>
                </a:lnTo>
                <a:lnTo>
                  <a:pt x="11080865" y="3308465"/>
                </a:lnTo>
                <a:lnTo>
                  <a:pt x="11818620" y="3308465"/>
                </a:lnTo>
                <a:lnTo>
                  <a:pt x="11818620" y="3435234"/>
                </a:lnTo>
                <a:lnTo>
                  <a:pt x="12043063" y="3435234"/>
                </a:lnTo>
                <a:lnTo>
                  <a:pt x="12043063" y="3555769"/>
                </a:lnTo>
                <a:lnTo>
                  <a:pt x="12153207" y="3555769"/>
                </a:lnTo>
                <a:lnTo>
                  <a:pt x="12169832" y="3568238"/>
                </a:lnTo>
                <a:lnTo>
                  <a:pt x="12169832" y="3568238"/>
                </a:lnTo>
                <a:lnTo>
                  <a:pt x="12169832" y="3699163"/>
                </a:lnTo>
                <a:lnTo>
                  <a:pt x="12361025" y="3699163"/>
                </a:lnTo>
                <a:lnTo>
                  <a:pt x="12361025" y="3830089"/>
                </a:lnTo>
                <a:lnTo>
                  <a:pt x="13082154" y="3830089"/>
                </a:lnTo>
                <a:lnTo>
                  <a:pt x="13082154" y="4008812"/>
                </a:lnTo>
                <a:lnTo>
                  <a:pt x="13716000" y="4008812"/>
                </a:lnTo>
                <a:lnTo>
                  <a:pt x="13716000" y="4187536"/>
                </a:lnTo>
                <a:lnTo>
                  <a:pt x="14179434" y="4187536"/>
                </a:lnTo>
                <a:lnTo>
                  <a:pt x="14179434" y="4368338"/>
                </a:lnTo>
                <a:lnTo>
                  <a:pt x="14308282" y="4368338"/>
                </a:lnTo>
                <a:lnTo>
                  <a:pt x="14308282" y="4582390"/>
                </a:lnTo>
                <a:lnTo>
                  <a:pt x="14360236" y="4582390"/>
                </a:lnTo>
                <a:lnTo>
                  <a:pt x="14360236" y="4769427"/>
                </a:lnTo>
                <a:lnTo>
                  <a:pt x="14437129" y="4769427"/>
                </a:lnTo>
              </a:path>
            </a:pathLst>
          </a:custGeom>
          <a:noFill/>
          <a:ln w="28575">
            <a:solidFill>
              <a:srgbClr val="E1471D">
                <a:lumMod val="60000"/>
                <a:lumOff val="40000"/>
              </a:srgb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nvGrpSpPr>
          <p:cNvPr id="4" name="Group 3">
            <a:extLst>
              <a:ext uri="{FF2B5EF4-FFF2-40B4-BE49-F238E27FC236}">
                <a16:creationId xmlns:a16="http://schemas.microsoft.com/office/drawing/2014/main" id="{F9D80EE3-539A-3330-C16F-ECC6A4C266F7}"/>
              </a:ext>
            </a:extLst>
          </p:cNvPr>
          <p:cNvGrpSpPr/>
          <p:nvPr/>
        </p:nvGrpSpPr>
        <p:grpSpPr>
          <a:xfrm>
            <a:off x="6549485" y="2454524"/>
            <a:ext cx="4310977" cy="2634615"/>
            <a:chOff x="6549485" y="2454524"/>
            <a:chExt cx="4310977" cy="2634615"/>
          </a:xfrm>
        </p:grpSpPr>
        <p:grpSp>
          <p:nvGrpSpPr>
            <p:cNvPr id="235" name="Group 234">
              <a:extLst>
                <a:ext uri="{FF2B5EF4-FFF2-40B4-BE49-F238E27FC236}">
                  <a16:creationId xmlns:a16="http://schemas.microsoft.com/office/drawing/2014/main" id="{B3E23C4E-0D34-9FB5-604D-BC07ACFA23FC}"/>
                </a:ext>
              </a:extLst>
            </p:cNvPr>
            <p:cNvGrpSpPr/>
            <p:nvPr/>
          </p:nvGrpSpPr>
          <p:grpSpPr>
            <a:xfrm>
              <a:off x="6549485" y="2454524"/>
              <a:ext cx="91441" cy="2554605"/>
              <a:chOff x="1617345" y="2811780"/>
              <a:chExt cx="317203" cy="2554605"/>
            </a:xfrm>
          </p:grpSpPr>
          <p:cxnSp>
            <p:nvCxnSpPr>
              <p:cNvPr id="236" name="Straight Connector 235">
                <a:extLst>
                  <a:ext uri="{FF2B5EF4-FFF2-40B4-BE49-F238E27FC236}">
                    <a16:creationId xmlns:a16="http://schemas.microsoft.com/office/drawing/2014/main" id="{B78C35BC-4A6A-1759-B82B-D498175E9316}"/>
                  </a:ext>
                </a:extLst>
              </p:cNvPr>
              <p:cNvCxnSpPr/>
              <p:nvPr/>
            </p:nvCxnSpPr>
            <p:spPr bwMode="auto">
              <a:xfrm>
                <a:off x="1617345" y="2811780"/>
                <a:ext cx="317203" cy="0"/>
              </a:xfrm>
              <a:prstGeom prst="line">
                <a:avLst/>
              </a:prstGeom>
              <a:noFill/>
              <a:ln w="12700" cap="flat" cmpd="sng" algn="ctr">
                <a:solidFill>
                  <a:srgbClr val="000000"/>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9283887B-2E7D-FF4A-C882-F6BA85785FB5}"/>
                  </a:ext>
                </a:extLst>
              </p:cNvPr>
              <p:cNvCxnSpPr/>
              <p:nvPr/>
            </p:nvCxnSpPr>
            <p:spPr bwMode="auto">
              <a:xfrm>
                <a:off x="1617345" y="3450431"/>
                <a:ext cx="317203" cy="0"/>
              </a:xfrm>
              <a:prstGeom prst="line">
                <a:avLst/>
              </a:prstGeom>
              <a:noFill/>
              <a:ln w="12700" cap="flat" cmpd="sng" algn="ctr">
                <a:solidFill>
                  <a:srgbClr val="000000"/>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B0C73236-57E7-2F47-42D3-3A8464B6D21B}"/>
                  </a:ext>
                </a:extLst>
              </p:cNvPr>
              <p:cNvCxnSpPr/>
              <p:nvPr/>
            </p:nvCxnSpPr>
            <p:spPr bwMode="auto">
              <a:xfrm>
                <a:off x="1617345" y="4089082"/>
                <a:ext cx="317203" cy="0"/>
              </a:xfrm>
              <a:prstGeom prst="line">
                <a:avLst/>
              </a:prstGeom>
              <a:noFill/>
              <a:ln w="12700" cap="flat" cmpd="sng" algn="ctr">
                <a:solidFill>
                  <a:srgbClr val="000000"/>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26669F45-0E9F-B9EC-B54A-808460AB1D35}"/>
                  </a:ext>
                </a:extLst>
              </p:cNvPr>
              <p:cNvCxnSpPr/>
              <p:nvPr/>
            </p:nvCxnSpPr>
            <p:spPr bwMode="auto">
              <a:xfrm>
                <a:off x="1617345" y="4727733"/>
                <a:ext cx="317203" cy="0"/>
              </a:xfrm>
              <a:prstGeom prst="line">
                <a:avLst/>
              </a:prstGeom>
              <a:noFill/>
              <a:ln w="12700" cap="flat" cmpd="sng" algn="ctr">
                <a:solidFill>
                  <a:srgbClr val="000000"/>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864B1C06-E0C6-D04A-E92B-426A4FF87EC3}"/>
                  </a:ext>
                </a:extLst>
              </p:cNvPr>
              <p:cNvCxnSpPr/>
              <p:nvPr/>
            </p:nvCxnSpPr>
            <p:spPr bwMode="auto">
              <a:xfrm>
                <a:off x="1617345" y="5366385"/>
                <a:ext cx="317203" cy="0"/>
              </a:xfrm>
              <a:prstGeom prst="line">
                <a:avLst/>
              </a:prstGeom>
              <a:noFill/>
              <a:ln w="12700" cap="flat" cmpd="sng" algn="ctr">
                <a:solidFill>
                  <a:srgbClr val="000000"/>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C281A11C-B2AF-13B2-6960-38EF4A0B77A8}"/>
                </a:ext>
              </a:extLst>
            </p:cNvPr>
            <p:cNvGrpSpPr/>
            <p:nvPr/>
          </p:nvGrpSpPr>
          <p:grpSpPr>
            <a:xfrm>
              <a:off x="6626960" y="5013932"/>
              <a:ext cx="4219644" cy="75207"/>
              <a:chOff x="1917704" y="5371188"/>
              <a:chExt cx="3806794" cy="168868"/>
            </a:xfrm>
          </p:grpSpPr>
          <p:cxnSp>
            <p:nvCxnSpPr>
              <p:cNvPr id="245" name="Straight Connector 244">
                <a:extLst>
                  <a:ext uri="{FF2B5EF4-FFF2-40B4-BE49-F238E27FC236}">
                    <a16:creationId xmlns:a16="http://schemas.microsoft.com/office/drawing/2014/main" id="{6AAB7EAD-220D-8BDB-D9D5-77C0A98DA575}"/>
                  </a:ext>
                </a:extLst>
              </p:cNvPr>
              <p:cNvCxnSpPr>
                <a:cxnSpLocks/>
              </p:cNvCxnSpPr>
              <p:nvPr/>
            </p:nvCxnSpPr>
            <p:spPr bwMode="auto">
              <a:xfrm>
                <a:off x="1917704" y="5371188"/>
                <a:ext cx="0" cy="168868"/>
              </a:xfrm>
              <a:prstGeom prst="line">
                <a:avLst/>
              </a:prstGeom>
              <a:noFill/>
              <a:ln w="12700" cap="flat" cmpd="sng" algn="ctr">
                <a:solidFill>
                  <a:srgbClr val="000000"/>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3ECB7478-878C-9AAF-CC30-BF71A49A6DBE}"/>
                  </a:ext>
                </a:extLst>
              </p:cNvPr>
              <p:cNvCxnSpPr>
                <a:cxnSpLocks/>
              </p:cNvCxnSpPr>
              <p:nvPr/>
            </p:nvCxnSpPr>
            <p:spPr bwMode="auto">
              <a:xfrm>
                <a:off x="2679063" y="5371188"/>
                <a:ext cx="0" cy="168868"/>
              </a:xfrm>
              <a:prstGeom prst="line">
                <a:avLst/>
              </a:prstGeom>
              <a:noFill/>
              <a:ln w="12700" cap="flat" cmpd="sng" algn="ctr">
                <a:solidFill>
                  <a:srgbClr val="000000"/>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2EDCFC1F-628E-E20E-C250-53E5E98C4C67}"/>
                  </a:ext>
                </a:extLst>
              </p:cNvPr>
              <p:cNvCxnSpPr>
                <a:cxnSpLocks/>
              </p:cNvCxnSpPr>
              <p:nvPr/>
            </p:nvCxnSpPr>
            <p:spPr bwMode="auto">
              <a:xfrm>
                <a:off x="3440422" y="5371188"/>
                <a:ext cx="0" cy="168868"/>
              </a:xfrm>
              <a:prstGeom prst="line">
                <a:avLst/>
              </a:prstGeom>
              <a:noFill/>
              <a:ln w="12700" cap="flat" cmpd="sng" algn="ctr">
                <a:solidFill>
                  <a:srgbClr val="000000"/>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FDDDAC68-6035-E963-D4A9-D66833F3AFB9}"/>
                  </a:ext>
                </a:extLst>
              </p:cNvPr>
              <p:cNvCxnSpPr>
                <a:cxnSpLocks/>
              </p:cNvCxnSpPr>
              <p:nvPr/>
            </p:nvCxnSpPr>
            <p:spPr bwMode="auto">
              <a:xfrm>
                <a:off x="4201781" y="5371188"/>
                <a:ext cx="0" cy="168868"/>
              </a:xfrm>
              <a:prstGeom prst="line">
                <a:avLst/>
              </a:prstGeom>
              <a:noFill/>
              <a:ln w="12700" cap="flat" cmpd="sng" algn="ctr">
                <a:solidFill>
                  <a:srgbClr val="000000"/>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5CBA639B-144A-A1B4-8BD6-A6F6D3532F46}"/>
                  </a:ext>
                </a:extLst>
              </p:cNvPr>
              <p:cNvCxnSpPr>
                <a:cxnSpLocks/>
              </p:cNvCxnSpPr>
              <p:nvPr/>
            </p:nvCxnSpPr>
            <p:spPr bwMode="auto">
              <a:xfrm>
                <a:off x="4963140" y="5371188"/>
                <a:ext cx="0" cy="168868"/>
              </a:xfrm>
              <a:prstGeom prst="line">
                <a:avLst/>
              </a:prstGeom>
              <a:noFill/>
              <a:ln w="12700" cap="flat" cmpd="sng" algn="ctr">
                <a:solidFill>
                  <a:srgbClr val="000000"/>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334859F6-B9BA-D052-F817-24D5883ABA6A}"/>
                  </a:ext>
                </a:extLst>
              </p:cNvPr>
              <p:cNvCxnSpPr>
                <a:cxnSpLocks/>
              </p:cNvCxnSpPr>
              <p:nvPr/>
            </p:nvCxnSpPr>
            <p:spPr bwMode="auto">
              <a:xfrm>
                <a:off x="5724498" y="5371188"/>
                <a:ext cx="0" cy="168868"/>
              </a:xfrm>
              <a:prstGeom prst="line">
                <a:avLst/>
              </a:prstGeom>
              <a:noFill/>
              <a:ln w="12700" cap="flat" cmpd="sng" algn="ctr">
                <a:solidFill>
                  <a:srgbClr val="000000"/>
                </a:solidFill>
                <a:prstDash val="solid"/>
                <a:round/>
                <a:headEnd type="none" w="med" len="med"/>
                <a:tailEnd type="none" w="med" len="med"/>
              </a:ln>
              <a:effectLst/>
            </p:spPr>
          </p:cxnSp>
        </p:grpSp>
        <p:sp>
          <p:nvSpPr>
            <p:cNvPr id="274" name="Freeform: Shape 273">
              <a:extLst>
                <a:ext uri="{FF2B5EF4-FFF2-40B4-BE49-F238E27FC236}">
                  <a16:creationId xmlns:a16="http://schemas.microsoft.com/office/drawing/2014/main" id="{F0E4C214-2B06-6AB0-9673-83611FEFF9E7}"/>
                </a:ext>
              </a:extLst>
            </p:cNvPr>
            <p:cNvSpPr/>
            <p:nvPr/>
          </p:nvSpPr>
          <p:spPr bwMode="auto">
            <a:xfrm>
              <a:off x="6629495" y="2460239"/>
              <a:ext cx="4230967" cy="2548890"/>
            </a:xfrm>
            <a:custGeom>
              <a:avLst/>
              <a:gdLst>
                <a:gd name="connsiteX0" fmla="*/ 0 w 3817620"/>
                <a:gd name="connsiteY0" fmla="*/ 0 h 2548890"/>
                <a:gd name="connsiteX1" fmla="*/ 0 w 3817620"/>
                <a:gd name="connsiteY1" fmla="*/ 2548890 h 2548890"/>
                <a:gd name="connsiteX2" fmla="*/ 3817620 w 3817620"/>
                <a:gd name="connsiteY2" fmla="*/ 2548890 h 2548890"/>
              </a:gdLst>
              <a:ahLst/>
              <a:cxnLst>
                <a:cxn ang="0">
                  <a:pos x="connsiteX0" y="connsiteY0"/>
                </a:cxn>
                <a:cxn ang="0">
                  <a:pos x="connsiteX1" y="connsiteY1"/>
                </a:cxn>
                <a:cxn ang="0">
                  <a:pos x="connsiteX2" y="connsiteY2"/>
                </a:cxn>
              </a:cxnLst>
              <a:rect l="l" t="t" r="r" b="b"/>
              <a:pathLst>
                <a:path w="3817620" h="2548890">
                  <a:moveTo>
                    <a:pt x="0" y="0"/>
                  </a:moveTo>
                  <a:lnTo>
                    <a:pt x="0" y="2548890"/>
                  </a:lnTo>
                  <a:lnTo>
                    <a:pt x="3817620" y="2548890"/>
                  </a:lnTo>
                </a:path>
              </a:pathLst>
            </a:custGeom>
            <a:noFill/>
            <a:ln w="12700">
              <a:solidFill>
                <a:srgbClr val="000000"/>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sp>
        <p:nvSpPr>
          <p:cNvPr id="5" name="Right Brace 4">
            <a:extLst>
              <a:ext uri="{FF2B5EF4-FFF2-40B4-BE49-F238E27FC236}">
                <a16:creationId xmlns:a16="http://schemas.microsoft.com/office/drawing/2014/main" id="{F3D62627-CE22-3E84-14A4-B85122EBE2DC}"/>
              </a:ext>
            </a:extLst>
          </p:cNvPr>
          <p:cNvSpPr/>
          <p:nvPr/>
        </p:nvSpPr>
        <p:spPr>
          <a:xfrm>
            <a:off x="10873034" y="2553095"/>
            <a:ext cx="88499" cy="407948"/>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Right Brace 5">
            <a:extLst>
              <a:ext uri="{FF2B5EF4-FFF2-40B4-BE49-F238E27FC236}">
                <a16:creationId xmlns:a16="http://schemas.microsoft.com/office/drawing/2014/main" id="{F74F54B0-401A-5B1F-9C91-EB612851B452}"/>
              </a:ext>
            </a:extLst>
          </p:cNvPr>
          <p:cNvSpPr/>
          <p:nvPr/>
        </p:nvSpPr>
        <p:spPr>
          <a:xfrm>
            <a:off x="10879527" y="3196383"/>
            <a:ext cx="88499" cy="700575"/>
          </a:xfrm>
          <a:prstGeom prst="righ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2168531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1E02A-E293-099B-A0DC-C8547AC4BE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1F87FF-6A7E-0635-0520-516AD920CB1D}"/>
              </a:ext>
            </a:extLst>
          </p:cNvPr>
          <p:cNvSpPr>
            <a:spLocks noGrp="1"/>
          </p:cNvSpPr>
          <p:nvPr>
            <p:ph type="title"/>
          </p:nvPr>
        </p:nvSpPr>
        <p:spPr>
          <a:xfrm>
            <a:off x="231078" y="546715"/>
            <a:ext cx="11740260" cy="471026"/>
          </a:xfrm>
        </p:spPr>
        <p:txBody>
          <a:bodyPr/>
          <a:lstStyle/>
          <a:p>
            <a:r>
              <a:rPr lang="en-US" dirty="0">
                <a:latin typeface="Times New Roman" panose="02020603050405020304" pitchFamily="18" charset="0"/>
                <a:cs typeface="Times New Roman" panose="02020603050405020304" pitchFamily="18" charset="0"/>
              </a:rPr>
              <a:t>Second-line Treatment of PBC</a:t>
            </a:r>
          </a:p>
        </p:txBody>
      </p:sp>
      <p:sp>
        <p:nvSpPr>
          <p:cNvPr id="5" name="Content Placeholder 4">
            <a:extLst>
              <a:ext uri="{FF2B5EF4-FFF2-40B4-BE49-F238E27FC236}">
                <a16:creationId xmlns:a16="http://schemas.microsoft.com/office/drawing/2014/main" id="{32D29B89-92BC-9719-F8F2-A0764B31C51C}"/>
              </a:ext>
            </a:extLst>
          </p:cNvPr>
          <p:cNvSpPr>
            <a:spLocks noGrp="1"/>
          </p:cNvSpPr>
          <p:nvPr>
            <p:ph sz="quarter" idx="10"/>
          </p:nvPr>
        </p:nvSpPr>
        <p:spPr>
          <a:xfrm>
            <a:off x="1736650" y="6302375"/>
            <a:ext cx="7824345" cy="327025"/>
          </a:xfrm>
        </p:spPr>
        <p:txBody>
          <a:bodyPr/>
          <a:lstStyle/>
          <a:p>
            <a:r>
              <a:rPr lang="en-US" dirty="0"/>
              <a:t>Lindor. Hepatology. 2019;69:394. Lindor. Hepatology. 2022;75:1012. Fenofibrate PI. Elafibranor PI. Seladelpar PI. </a:t>
            </a:r>
            <a:br>
              <a:rPr lang="en-US" dirty="0"/>
            </a:br>
            <a:r>
              <a:rPr lang="en-US" dirty="0"/>
              <a:t>Obeticholic acid PI. NCT05133336. NCT06247735. NCT03226067. NCT05104853.</a:t>
            </a:r>
          </a:p>
        </p:txBody>
      </p:sp>
      <p:sp>
        <p:nvSpPr>
          <p:cNvPr id="13" name="Content Placeholder 8">
            <a:extLst>
              <a:ext uri="{FF2B5EF4-FFF2-40B4-BE49-F238E27FC236}">
                <a16:creationId xmlns:a16="http://schemas.microsoft.com/office/drawing/2014/main" id="{9E3BCC0A-F125-2B30-02B9-33044191946B}"/>
              </a:ext>
            </a:extLst>
          </p:cNvPr>
          <p:cNvSpPr txBox="1">
            <a:spLocks/>
          </p:cNvSpPr>
          <p:nvPr/>
        </p:nvSpPr>
        <p:spPr bwMode="auto">
          <a:xfrm>
            <a:off x="6096000" y="1281435"/>
            <a:ext cx="5459506" cy="1099590"/>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800" b="0" i="0" u="none" strike="noStrike" kern="0" cap="none" spc="0" normalizeH="0" baseline="0" noProof="0" dirty="0">
                <a:ln>
                  <a:noFill/>
                </a:ln>
                <a:solidFill>
                  <a:srgbClr val="000000"/>
                </a:solidFill>
                <a:effectLst/>
                <a:uLnTx/>
                <a:uFillTx/>
                <a:latin typeface="Poppins"/>
                <a:ea typeface="+mn-ea"/>
                <a:cs typeface="+mn-cs"/>
              </a:rPr>
              <a:t>Approved as </a:t>
            </a:r>
            <a:r>
              <a:rPr kumimoji="0" lang="en-US" sz="1800" b="1" i="0" u="none" strike="noStrike" kern="0" cap="none" spc="0" normalizeH="0" baseline="0" noProof="0" dirty="0">
                <a:ln>
                  <a:noFill/>
                </a:ln>
                <a:solidFill>
                  <a:srgbClr val="000000"/>
                </a:solidFill>
                <a:effectLst/>
                <a:uLnTx/>
                <a:uFillTx/>
                <a:latin typeface="Poppins"/>
                <a:ea typeface="+mn-ea"/>
                <a:cs typeface="+mn-cs"/>
              </a:rPr>
              <a:t>combination therapy with UDCA in adults who have inadequate response to UDCA </a:t>
            </a:r>
            <a:br>
              <a:rPr kumimoji="0" lang="en-US" sz="1800" b="1" i="0" u="none" strike="noStrike" kern="0" cap="none" spc="0" normalizeH="0" baseline="0" noProof="0" dirty="0">
                <a:ln>
                  <a:noFill/>
                </a:ln>
                <a:solidFill>
                  <a:srgbClr val="000000"/>
                </a:solidFill>
                <a:effectLst/>
                <a:uLnTx/>
                <a:uFillTx/>
                <a:latin typeface="Poppins"/>
                <a:ea typeface="+mn-ea"/>
                <a:cs typeface="+mn-cs"/>
              </a:rPr>
            </a:br>
            <a:r>
              <a:rPr kumimoji="0" lang="en-US" sz="1800" b="0" i="0" u="none" strike="noStrike" kern="0" cap="none" spc="0" normalizeH="0" baseline="0" noProof="0" dirty="0">
                <a:ln>
                  <a:noFill/>
                </a:ln>
                <a:solidFill>
                  <a:srgbClr val="000000"/>
                </a:solidFill>
                <a:effectLst/>
                <a:uLnTx/>
                <a:uFillTx/>
                <a:latin typeface="Poppins"/>
                <a:ea typeface="+mn-ea"/>
                <a:cs typeface="+mn-cs"/>
              </a:rPr>
              <a:t>(or as monotherapy if intolerant of UDCA)</a:t>
            </a:r>
          </a:p>
        </p:txBody>
      </p:sp>
      <p:sp>
        <p:nvSpPr>
          <p:cNvPr id="14" name="Content Placeholder 7">
            <a:extLst>
              <a:ext uri="{FF2B5EF4-FFF2-40B4-BE49-F238E27FC236}">
                <a16:creationId xmlns:a16="http://schemas.microsoft.com/office/drawing/2014/main" id="{651A6376-F8C0-2208-4C72-ED3D9AC4B02A}"/>
              </a:ext>
            </a:extLst>
          </p:cNvPr>
          <p:cNvSpPr txBox="1">
            <a:spLocks/>
          </p:cNvSpPr>
          <p:nvPr/>
        </p:nvSpPr>
        <p:spPr bwMode="auto">
          <a:xfrm>
            <a:off x="522575" y="3577653"/>
            <a:ext cx="2610608" cy="1582326"/>
          </a:xfrm>
          <a:prstGeom prst="rect">
            <a:avLst/>
          </a:prstGeom>
          <a:solidFill>
            <a:srgbClr val="FFFFFF">
              <a:lumMod val="95000"/>
            </a:srgbClr>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Poppins"/>
                <a:ea typeface="+mn-ea"/>
                <a:cs typeface="+mn-cs"/>
              </a:rPr>
              <a:t>Bezafibrate (not available in US)</a:t>
            </a:r>
          </a:p>
          <a:p>
            <a:pPr marL="342900" marR="0" lvl="0" indent="-34290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Poppins"/>
                <a:ea typeface="+mn-ea"/>
                <a:cs typeface="+mn-cs"/>
              </a:rPr>
              <a:t>Fenofibrate</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000" b="0" i="0" u="none" strike="noStrike" kern="0" cap="none" spc="0" normalizeH="0" baseline="0" noProof="0" dirty="0">
              <a:ln>
                <a:noFill/>
              </a:ln>
              <a:solidFill>
                <a:srgbClr val="000000"/>
              </a:solidFill>
              <a:effectLst/>
              <a:uLnTx/>
              <a:uFillTx/>
              <a:latin typeface="Poppins"/>
              <a:ea typeface="+mn-ea"/>
              <a:cs typeface="+mn-cs"/>
            </a:endParaRPr>
          </a:p>
        </p:txBody>
      </p:sp>
      <p:sp>
        <p:nvSpPr>
          <p:cNvPr id="15" name="Content Placeholder 8">
            <a:extLst>
              <a:ext uri="{FF2B5EF4-FFF2-40B4-BE49-F238E27FC236}">
                <a16:creationId xmlns:a16="http://schemas.microsoft.com/office/drawing/2014/main" id="{94781E5F-A81A-5072-6671-E188358219A7}"/>
              </a:ext>
            </a:extLst>
          </p:cNvPr>
          <p:cNvSpPr txBox="1">
            <a:spLocks/>
          </p:cNvSpPr>
          <p:nvPr/>
        </p:nvSpPr>
        <p:spPr bwMode="auto">
          <a:xfrm>
            <a:off x="6101969" y="3577653"/>
            <a:ext cx="2610608" cy="1582326"/>
          </a:xfrm>
          <a:prstGeom prst="rect">
            <a:avLst/>
          </a:prstGeom>
          <a:solidFill>
            <a:schemeClr val="accent1">
              <a:lumMod val="20000"/>
              <a:lumOff val="80000"/>
              <a:alpha val="20000"/>
            </a:schemeClr>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18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Poppins"/>
                <a:ea typeface="+mn-ea"/>
                <a:cs typeface="+mn-cs"/>
              </a:rPr>
              <a:t>FDA approved</a:t>
            </a:r>
            <a:br>
              <a:rPr kumimoji="0" lang="en-US" sz="2000" b="0" i="0" u="none" strike="noStrike" kern="0" cap="none" spc="0" normalizeH="0" baseline="0" noProof="0" dirty="0">
                <a:ln>
                  <a:noFill/>
                </a:ln>
                <a:solidFill>
                  <a:srgbClr val="000000"/>
                </a:solidFill>
                <a:effectLst/>
                <a:uLnTx/>
                <a:uFillTx/>
                <a:latin typeface="Poppins"/>
                <a:ea typeface="+mn-ea"/>
                <a:cs typeface="+mn-cs"/>
              </a:rPr>
            </a:br>
            <a:r>
              <a:rPr kumimoji="0" lang="en-US" sz="2000" b="0" i="0" u="none" strike="noStrike" kern="0" cap="none" spc="0" normalizeH="0" baseline="0" noProof="0" dirty="0">
                <a:ln>
                  <a:noFill/>
                </a:ln>
                <a:solidFill>
                  <a:srgbClr val="000000"/>
                </a:solidFill>
                <a:effectLst/>
                <a:uLnTx/>
                <a:uFillTx/>
                <a:latin typeface="Poppins"/>
                <a:ea typeface="+mn-ea"/>
                <a:cs typeface="+mn-cs"/>
              </a:rPr>
              <a:t>June 2024 </a:t>
            </a:r>
          </a:p>
        </p:txBody>
      </p:sp>
      <p:sp>
        <p:nvSpPr>
          <p:cNvPr id="16" name="Content Placeholder 7">
            <a:extLst>
              <a:ext uri="{FF2B5EF4-FFF2-40B4-BE49-F238E27FC236}">
                <a16:creationId xmlns:a16="http://schemas.microsoft.com/office/drawing/2014/main" id="{9BA805FC-ABAD-3AAC-7B0A-9BA431BEC151}"/>
              </a:ext>
            </a:extLst>
          </p:cNvPr>
          <p:cNvSpPr txBox="1">
            <a:spLocks/>
          </p:cNvSpPr>
          <p:nvPr/>
        </p:nvSpPr>
        <p:spPr bwMode="auto">
          <a:xfrm>
            <a:off x="3276315" y="3577653"/>
            <a:ext cx="2610608" cy="1583094"/>
          </a:xfrm>
          <a:prstGeom prst="rect">
            <a:avLst/>
          </a:prstGeom>
          <a:solidFill>
            <a:srgbClr val="FFFFFF">
              <a:lumMod val="9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Poppins"/>
                <a:ea typeface="+mn-ea"/>
                <a:cs typeface="+mn-cs"/>
              </a:rPr>
              <a:t>Withdrawn Sept 2025</a:t>
            </a:r>
            <a:endParaRPr kumimoji="0" lang="en-US" sz="2000" b="1" i="0" u="none" strike="noStrike" kern="0" cap="none" spc="0" normalizeH="0" baseline="0" noProof="0" dirty="0">
              <a:ln>
                <a:noFill/>
              </a:ln>
              <a:solidFill>
                <a:srgbClr val="000000"/>
              </a:solidFill>
              <a:effectLst/>
              <a:uLnTx/>
              <a:uFillTx/>
              <a:latin typeface="Poppins"/>
              <a:ea typeface="+mn-ea"/>
              <a:cs typeface="+mn-cs"/>
            </a:endParaRP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000" b="0" i="0" u="none" strike="noStrike" kern="0" cap="none" spc="0" normalizeH="0" baseline="0" noProof="0" dirty="0">
                <a:ln>
                  <a:noFill/>
                </a:ln>
                <a:solidFill>
                  <a:srgbClr val="000000"/>
                </a:solidFill>
                <a:effectLst/>
                <a:uLnTx/>
                <a:uFillTx/>
                <a:latin typeface="Poppins"/>
                <a:ea typeface="+mn-ea"/>
                <a:cs typeface="+mn-cs"/>
              </a:rPr>
              <a:t>(No longer available in US)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Poppins"/>
              <a:ea typeface="+mn-ea"/>
              <a:cs typeface="+mn-cs"/>
            </a:endParaRPr>
          </a:p>
        </p:txBody>
      </p:sp>
      <p:sp>
        <p:nvSpPr>
          <p:cNvPr id="17" name="Rectangle 16">
            <a:extLst>
              <a:ext uri="{FF2B5EF4-FFF2-40B4-BE49-F238E27FC236}">
                <a16:creationId xmlns:a16="http://schemas.microsoft.com/office/drawing/2014/main" id="{8D80E9AA-7E39-4328-E239-4049843DFCF8}"/>
              </a:ext>
            </a:extLst>
          </p:cNvPr>
          <p:cNvSpPr/>
          <p:nvPr/>
        </p:nvSpPr>
        <p:spPr bwMode="auto">
          <a:xfrm>
            <a:off x="3276310" y="2458144"/>
            <a:ext cx="2610609" cy="1103385"/>
          </a:xfrm>
          <a:prstGeom prst="rect">
            <a:avLst/>
          </a:prstGeom>
          <a:solidFill>
            <a:schemeClr val="tx1"/>
          </a:solidFill>
          <a:ln w="0">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OCA</a:t>
            </a:r>
            <a:b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br>
            <a: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(FXR Agonist)</a:t>
            </a:r>
          </a:p>
        </p:txBody>
      </p:sp>
      <p:sp>
        <p:nvSpPr>
          <p:cNvPr id="18" name="Rectangle 17">
            <a:extLst>
              <a:ext uri="{FF2B5EF4-FFF2-40B4-BE49-F238E27FC236}">
                <a16:creationId xmlns:a16="http://schemas.microsoft.com/office/drawing/2014/main" id="{C7B0620A-EF1D-A92A-27B0-3161E972868D}"/>
              </a:ext>
            </a:extLst>
          </p:cNvPr>
          <p:cNvSpPr/>
          <p:nvPr/>
        </p:nvSpPr>
        <p:spPr bwMode="auto">
          <a:xfrm>
            <a:off x="6101967" y="2458144"/>
            <a:ext cx="2610609" cy="1099590"/>
          </a:xfrm>
          <a:prstGeom prst="rect">
            <a:avLst/>
          </a:prstGeom>
          <a:solidFill>
            <a:schemeClr val="accent1"/>
          </a:solidFill>
          <a:ln w="0">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Elafibranor</a:t>
            </a:r>
            <a:b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br>
            <a: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(PPAR-α/δ agonist)</a:t>
            </a:r>
          </a:p>
        </p:txBody>
      </p:sp>
      <p:sp>
        <p:nvSpPr>
          <p:cNvPr id="19" name="Content Placeholder 8">
            <a:extLst>
              <a:ext uri="{FF2B5EF4-FFF2-40B4-BE49-F238E27FC236}">
                <a16:creationId xmlns:a16="http://schemas.microsoft.com/office/drawing/2014/main" id="{443EB336-3E72-46AA-BA04-F5D24CCF7426}"/>
              </a:ext>
            </a:extLst>
          </p:cNvPr>
          <p:cNvSpPr txBox="1">
            <a:spLocks/>
          </p:cNvSpPr>
          <p:nvPr/>
        </p:nvSpPr>
        <p:spPr bwMode="auto">
          <a:xfrm>
            <a:off x="8927623" y="3577653"/>
            <a:ext cx="2610608" cy="1544218"/>
          </a:xfrm>
          <a:prstGeom prst="rect">
            <a:avLst/>
          </a:prstGeom>
          <a:solidFill>
            <a:schemeClr val="accent6">
              <a:lumMod val="20000"/>
              <a:lumOff val="80000"/>
              <a:alpha val="20000"/>
            </a:schemeClr>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18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Poppins"/>
                <a:ea typeface="+mn-ea"/>
                <a:cs typeface="+mn-cs"/>
              </a:rPr>
              <a:t>FDA approved</a:t>
            </a:r>
            <a:br>
              <a:rPr kumimoji="0" lang="en-US" sz="2000" b="0" i="0" u="none" strike="noStrike" kern="0" cap="none" spc="0" normalizeH="0" baseline="0" noProof="0" dirty="0">
                <a:ln>
                  <a:noFill/>
                </a:ln>
                <a:solidFill>
                  <a:srgbClr val="000000"/>
                </a:solidFill>
                <a:effectLst/>
                <a:uLnTx/>
                <a:uFillTx/>
                <a:latin typeface="Poppins"/>
                <a:ea typeface="+mn-ea"/>
                <a:cs typeface="+mn-cs"/>
              </a:rPr>
            </a:br>
            <a:r>
              <a:rPr kumimoji="0" lang="en-US" sz="2000" b="0" i="0" u="none" strike="noStrike" kern="0" cap="none" spc="0" normalizeH="0" baseline="0" noProof="0" dirty="0">
                <a:ln>
                  <a:noFill/>
                </a:ln>
                <a:solidFill>
                  <a:srgbClr val="000000"/>
                </a:solidFill>
                <a:effectLst/>
                <a:uLnTx/>
                <a:uFillTx/>
                <a:latin typeface="Poppins"/>
                <a:ea typeface="+mn-ea"/>
                <a:cs typeface="+mn-cs"/>
              </a:rPr>
              <a:t>Aug 2024</a:t>
            </a:r>
          </a:p>
        </p:txBody>
      </p:sp>
      <p:sp>
        <p:nvSpPr>
          <p:cNvPr id="20" name="Rectangle 19">
            <a:extLst>
              <a:ext uri="{FF2B5EF4-FFF2-40B4-BE49-F238E27FC236}">
                <a16:creationId xmlns:a16="http://schemas.microsoft.com/office/drawing/2014/main" id="{922AF2FC-979B-1DDD-2592-26C83562F921}"/>
              </a:ext>
            </a:extLst>
          </p:cNvPr>
          <p:cNvSpPr/>
          <p:nvPr/>
        </p:nvSpPr>
        <p:spPr bwMode="auto">
          <a:xfrm>
            <a:off x="8937050" y="2458144"/>
            <a:ext cx="2618456" cy="1099590"/>
          </a:xfrm>
          <a:prstGeom prst="rect">
            <a:avLst/>
          </a:prstGeom>
          <a:solidFill>
            <a:schemeClr val="accent6"/>
          </a:solidFill>
          <a:ln w="0">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Seladelpar</a:t>
            </a:r>
            <a:b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br>
            <a: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(PPAR-δ</a:t>
            </a:r>
            <a:b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br>
            <a: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agonist)</a:t>
            </a:r>
          </a:p>
        </p:txBody>
      </p:sp>
      <p:sp>
        <p:nvSpPr>
          <p:cNvPr id="21" name="Rectangle 20">
            <a:extLst>
              <a:ext uri="{FF2B5EF4-FFF2-40B4-BE49-F238E27FC236}">
                <a16:creationId xmlns:a16="http://schemas.microsoft.com/office/drawing/2014/main" id="{CC13FC5E-D2E8-C9BC-F0C4-E04A5C028179}"/>
              </a:ext>
            </a:extLst>
          </p:cNvPr>
          <p:cNvSpPr/>
          <p:nvPr/>
        </p:nvSpPr>
        <p:spPr bwMode="auto">
          <a:xfrm>
            <a:off x="522575" y="2458144"/>
            <a:ext cx="2610609" cy="1099590"/>
          </a:xfrm>
          <a:prstGeom prst="rect">
            <a:avLst/>
          </a:prstGeom>
          <a:solidFill>
            <a:schemeClr val="tx1"/>
          </a:solidFill>
          <a:ln w="0">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Off-label fibrates</a:t>
            </a:r>
          </a:p>
        </p:txBody>
      </p:sp>
    </p:spTree>
    <p:extLst>
      <p:ext uri="{BB962C8B-B14F-4D97-AF65-F5344CB8AC3E}">
        <p14:creationId xmlns:p14="http://schemas.microsoft.com/office/powerpoint/2010/main" val="3387253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41E9A47A-35B7-0DF0-82CD-3D370C2851BF}"/>
              </a:ext>
            </a:extLst>
          </p:cNvPr>
          <p:cNvSpPr>
            <a:spLocks noGrp="1"/>
          </p:cNvSpPr>
          <p:nvPr>
            <p:ph idx="1"/>
          </p:nvPr>
        </p:nvSpPr>
        <p:spPr/>
        <p:txBody>
          <a:bodyPr/>
          <a:lstStyle/>
          <a:p>
            <a:pPr marL="342900" indent="-342900">
              <a:spcBef>
                <a:spcPts val="600"/>
              </a:spcBef>
              <a:buFont typeface="Arial" panose="020B0604020202020204" pitchFamily="34" charset="0"/>
              <a:buChar char="•"/>
            </a:pPr>
            <a:r>
              <a:rPr lang="en-US" sz="1800" dirty="0"/>
              <a:t>2 double-blind, placebo-controlled, randomized phase III trials of </a:t>
            </a:r>
            <a:r>
              <a:rPr lang="en-GB" sz="1800" dirty="0">
                <a:solidFill>
                  <a:srgbClr val="000000"/>
                </a:solidFill>
                <a:cs typeface="Arial" panose="020B0604020202020204" pitchFamily="34" charset="0"/>
              </a:rPr>
              <a:t>p</a:t>
            </a:r>
            <a:r>
              <a:rPr lang="en-GB" altLang="en-US" sz="1800" dirty="0">
                <a:solidFill>
                  <a:srgbClr val="000000"/>
                </a:solidFill>
                <a:cs typeface="Arial" panose="020B0604020202020204" pitchFamily="34" charset="0"/>
              </a:rPr>
              <a:t>eople with PBC and inadequate response or intolerance to UDCA, ALP ≥1.67x ULN, total bilirubin ≤2x ULN</a:t>
            </a:r>
            <a:endParaRPr lang="en-US" sz="1800" dirty="0"/>
          </a:p>
          <a:p>
            <a:pPr marL="342900" indent="-342900">
              <a:spcBef>
                <a:spcPts val="600"/>
              </a:spcBef>
              <a:buFont typeface="Arial" panose="020B0604020202020204" pitchFamily="34" charset="0"/>
              <a:buChar char="•"/>
            </a:pPr>
            <a:r>
              <a:rPr lang="en-US" sz="1800" b="1" dirty="0"/>
              <a:t>Primary endpoint:</a:t>
            </a:r>
            <a:r>
              <a:rPr lang="en-US" sz="1800" dirty="0"/>
              <a:t> biochemical response (ALP &lt;1.67x ULN, ALP decrease ≥15%, total bilirubin ≤1x ULN) at 12 mo</a:t>
            </a:r>
          </a:p>
        </p:txBody>
      </p:sp>
      <p:sp>
        <p:nvSpPr>
          <p:cNvPr id="2" name="Title 1">
            <a:extLst>
              <a:ext uri="{FF2B5EF4-FFF2-40B4-BE49-F238E27FC236}">
                <a16:creationId xmlns:a16="http://schemas.microsoft.com/office/drawing/2014/main" id="{8A50861D-F21B-0828-58B0-55622390AE87}"/>
              </a:ext>
            </a:extLst>
          </p:cNvPr>
          <p:cNvSpPr>
            <a:spLocks noGrp="1"/>
          </p:cNvSpPr>
          <p:nvPr>
            <p:ph type="title"/>
          </p:nvPr>
        </p:nvSpPr>
        <p:spPr>
          <a:xfrm>
            <a:off x="231078" y="531006"/>
            <a:ext cx="11740260" cy="502445"/>
          </a:xfrm>
        </p:spPr>
        <p:txBody>
          <a:bodyPr/>
          <a:lstStyle/>
          <a:p>
            <a:r>
              <a:rPr lang="en-US" dirty="0">
                <a:latin typeface="Times New Roman" panose="02020603050405020304" pitchFamily="18" charset="0"/>
                <a:cs typeface="Times New Roman" panose="02020603050405020304" pitchFamily="18" charset="0"/>
              </a:rPr>
              <a:t>ELATIVE and RESPONSE: 12-Mo Biochemical Response Data</a:t>
            </a:r>
          </a:p>
        </p:txBody>
      </p:sp>
      <p:sp>
        <p:nvSpPr>
          <p:cNvPr id="3" name="Content Placeholder 2">
            <a:extLst>
              <a:ext uri="{FF2B5EF4-FFF2-40B4-BE49-F238E27FC236}">
                <a16:creationId xmlns:a16="http://schemas.microsoft.com/office/drawing/2014/main" id="{62073175-CA6E-CA12-B39C-7BC2A3F9FAE2}"/>
              </a:ext>
            </a:extLst>
          </p:cNvPr>
          <p:cNvSpPr>
            <a:spLocks noGrp="1"/>
          </p:cNvSpPr>
          <p:nvPr>
            <p:ph sz="quarter" idx="10"/>
          </p:nvPr>
        </p:nvSpPr>
        <p:spPr/>
        <p:txBody>
          <a:bodyPr/>
          <a:lstStyle/>
          <a:p>
            <a:r>
              <a:rPr lang="en-US" dirty="0"/>
              <a:t>Kowdley. NEJM. 2024;390:795. Hirschfield. NEJM. 2024;390:783.</a:t>
            </a:r>
          </a:p>
        </p:txBody>
      </p:sp>
      <p:sp>
        <p:nvSpPr>
          <p:cNvPr id="6" name="TextBox 5">
            <a:extLst>
              <a:ext uri="{FF2B5EF4-FFF2-40B4-BE49-F238E27FC236}">
                <a16:creationId xmlns:a16="http://schemas.microsoft.com/office/drawing/2014/main" id="{852BD8C0-1EBD-BE23-918B-EADF9F9ED89B}"/>
              </a:ext>
            </a:extLst>
          </p:cNvPr>
          <p:cNvSpPr txBox="1"/>
          <p:nvPr/>
        </p:nvSpPr>
        <p:spPr bwMode="auto">
          <a:xfrm>
            <a:off x="1397293" y="2494797"/>
            <a:ext cx="33650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ELATIVE: Elafibranor</a:t>
            </a:r>
            <a:br>
              <a:rPr lang="en-US" sz="1600" b="1" kern="0" dirty="0">
                <a:solidFill>
                  <a:srgbClr val="000000"/>
                </a:solidFill>
                <a:latin typeface="Poppins"/>
                <a:cs typeface="Arial" panose="020B0604020202020204" pitchFamily="34" charset="0"/>
              </a:rPr>
            </a:br>
            <a:r>
              <a:rPr kumimoji="0" lang="en-US" sz="1600" b="1"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Biochemical Response (Mo 12)</a:t>
            </a:r>
          </a:p>
        </p:txBody>
      </p:sp>
      <p:sp>
        <p:nvSpPr>
          <p:cNvPr id="8" name="TextBox 7">
            <a:extLst>
              <a:ext uri="{FF2B5EF4-FFF2-40B4-BE49-F238E27FC236}">
                <a16:creationId xmlns:a16="http://schemas.microsoft.com/office/drawing/2014/main" id="{63D96891-C337-C0F1-89A4-8BA67CA75168}"/>
              </a:ext>
            </a:extLst>
          </p:cNvPr>
          <p:cNvSpPr txBox="1"/>
          <p:nvPr/>
        </p:nvSpPr>
        <p:spPr bwMode="auto">
          <a:xfrm>
            <a:off x="7701290" y="2521335"/>
            <a:ext cx="33650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RESPONSE: Seladelpar</a:t>
            </a:r>
            <a:b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Biochemical Response (Mo 12)</a:t>
            </a:r>
          </a:p>
        </p:txBody>
      </p:sp>
      <p:grpSp>
        <p:nvGrpSpPr>
          <p:cNvPr id="9" name="Group 8">
            <a:extLst>
              <a:ext uri="{FF2B5EF4-FFF2-40B4-BE49-F238E27FC236}">
                <a16:creationId xmlns:a16="http://schemas.microsoft.com/office/drawing/2014/main" id="{4B1468D3-66A2-A0E5-FEF2-06A3804FF747}"/>
              </a:ext>
            </a:extLst>
          </p:cNvPr>
          <p:cNvGrpSpPr/>
          <p:nvPr/>
        </p:nvGrpSpPr>
        <p:grpSpPr>
          <a:xfrm>
            <a:off x="6856193" y="2998745"/>
            <a:ext cx="4388323" cy="3263735"/>
            <a:chOff x="6856193" y="2998745"/>
            <a:chExt cx="4146023" cy="3083529"/>
          </a:xfrm>
        </p:grpSpPr>
        <p:sp>
          <p:nvSpPr>
            <p:cNvPr id="10" name="TextBox 9">
              <a:extLst>
                <a:ext uri="{FF2B5EF4-FFF2-40B4-BE49-F238E27FC236}">
                  <a16:creationId xmlns:a16="http://schemas.microsoft.com/office/drawing/2014/main" id="{07AAB887-7155-C471-14A5-8A72C8C3ED07}"/>
                </a:ext>
              </a:extLst>
            </p:cNvPr>
            <p:cNvSpPr txBox="1"/>
            <p:nvPr/>
          </p:nvSpPr>
          <p:spPr bwMode="auto">
            <a:xfrm>
              <a:off x="7980966" y="5547243"/>
              <a:ext cx="9412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Placebo</a:t>
              </a:r>
              <a:b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b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a:t>
              </a:r>
              <a:r>
                <a:rPr lang="en-US" sz="1400" dirty="0">
                  <a:solidFill>
                    <a:srgbClr val="161616">
                      <a:lumMod val="75000"/>
                      <a:lumOff val="25000"/>
                    </a:srgbClr>
                  </a:solidFill>
                  <a:latin typeface="Poppins Medium" panose="00000600000000000000" pitchFamily="2" charset="0"/>
                  <a:cs typeface="Poppins Medium" panose="00000600000000000000" pitchFamily="2" charset="0"/>
                </a:rPr>
                <a:t>n = </a:t>
              </a: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65)</a:t>
              </a:r>
            </a:p>
          </p:txBody>
        </p:sp>
        <p:sp>
          <p:nvSpPr>
            <p:cNvPr id="11" name="TextBox 10">
              <a:extLst>
                <a:ext uri="{FF2B5EF4-FFF2-40B4-BE49-F238E27FC236}">
                  <a16:creationId xmlns:a16="http://schemas.microsoft.com/office/drawing/2014/main" id="{36948EE0-E75D-9C35-D787-C7A460AB87ED}"/>
                </a:ext>
              </a:extLst>
            </p:cNvPr>
            <p:cNvSpPr txBox="1"/>
            <p:nvPr/>
          </p:nvSpPr>
          <p:spPr bwMode="auto">
            <a:xfrm>
              <a:off x="9256224" y="5559054"/>
              <a:ext cx="17459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10 mg Seladelpar</a:t>
              </a:r>
              <a:b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b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a:t>
              </a:r>
              <a:r>
                <a:rPr lang="en-US" sz="1400" dirty="0">
                  <a:solidFill>
                    <a:srgbClr val="161616">
                      <a:lumMod val="75000"/>
                      <a:lumOff val="25000"/>
                    </a:srgbClr>
                  </a:solidFill>
                  <a:latin typeface="Poppins Medium" panose="00000600000000000000" pitchFamily="2" charset="0"/>
                  <a:cs typeface="Poppins Medium" panose="00000600000000000000" pitchFamily="2" charset="0"/>
                </a:rPr>
                <a:t>n = </a:t>
              </a: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128)</a:t>
              </a:r>
            </a:p>
          </p:txBody>
        </p:sp>
        <p:sp>
          <p:nvSpPr>
            <p:cNvPr id="12" name="TextBox 11">
              <a:extLst>
                <a:ext uri="{FF2B5EF4-FFF2-40B4-BE49-F238E27FC236}">
                  <a16:creationId xmlns:a16="http://schemas.microsoft.com/office/drawing/2014/main" id="{482E9CDB-768B-D38C-1DBA-3CD884F1F503}"/>
                </a:ext>
              </a:extLst>
            </p:cNvPr>
            <p:cNvSpPr txBox="1"/>
            <p:nvPr/>
          </p:nvSpPr>
          <p:spPr bwMode="auto">
            <a:xfrm>
              <a:off x="9005156" y="3232486"/>
              <a:ext cx="7617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 </a:t>
              </a: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&lt;.001</a:t>
              </a:r>
            </a:p>
          </p:txBody>
        </p:sp>
        <p:sp>
          <p:nvSpPr>
            <p:cNvPr id="13" name="Left Bracket 12">
              <a:extLst>
                <a:ext uri="{FF2B5EF4-FFF2-40B4-BE49-F238E27FC236}">
                  <a16:creationId xmlns:a16="http://schemas.microsoft.com/office/drawing/2014/main" id="{BEEB8A9A-F2D0-9774-E390-74120345F64B}"/>
                </a:ext>
              </a:extLst>
            </p:cNvPr>
            <p:cNvSpPr/>
            <p:nvPr/>
          </p:nvSpPr>
          <p:spPr bwMode="auto">
            <a:xfrm rot="5400000">
              <a:off x="9231206" y="2766188"/>
              <a:ext cx="54006" cy="1619813"/>
            </a:xfrm>
            <a:prstGeom prst="leftBracket">
              <a:avLst/>
            </a:prstGeom>
            <a:noFill/>
            <a:ln w="12700" cap="flat" cmpd="sng" algn="ctr">
              <a:solidFill>
                <a:srgbClr val="000000"/>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4" name="TextBox 13">
              <a:extLst>
                <a:ext uri="{FF2B5EF4-FFF2-40B4-BE49-F238E27FC236}">
                  <a16:creationId xmlns:a16="http://schemas.microsoft.com/office/drawing/2014/main" id="{BAAF7092-67CC-62AD-DE09-8AEE9DC4CF26}"/>
                </a:ext>
              </a:extLst>
            </p:cNvPr>
            <p:cNvSpPr txBox="1"/>
            <p:nvPr/>
          </p:nvSpPr>
          <p:spPr bwMode="auto">
            <a:xfrm>
              <a:off x="8251873" y="4600997"/>
              <a:ext cx="3994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20</a:t>
              </a:r>
            </a:p>
          </p:txBody>
        </p:sp>
        <p:sp>
          <p:nvSpPr>
            <p:cNvPr id="15" name="TextBox 14">
              <a:extLst>
                <a:ext uri="{FF2B5EF4-FFF2-40B4-BE49-F238E27FC236}">
                  <a16:creationId xmlns:a16="http://schemas.microsoft.com/office/drawing/2014/main" id="{27FA3AE9-E122-EB48-57D3-19B5374C6348}"/>
                </a:ext>
              </a:extLst>
            </p:cNvPr>
            <p:cNvSpPr txBox="1"/>
            <p:nvPr/>
          </p:nvSpPr>
          <p:spPr bwMode="auto">
            <a:xfrm>
              <a:off x="9928683" y="3641645"/>
              <a:ext cx="4010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62</a:t>
              </a:r>
            </a:p>
          </p:txBody>
        </p:sp>
        <p:sp>
          <p:nvSpPr>
            <p:cNvPr id="16" name="Rectangle 15">
              <a:extLst>
                <a:ext uri="{FF2B5EF4-FFF2-40B4-BE49-F238E27FC236}">
                  <a16:creationId xmlns:a16="http://schemas.microsoft.com/office/drawing/2014/main" id="{0081B051-AF53-F5F5-FD23-BA5AED6B99EF}"/>
                </a:ext>
              </a:extLst>
            </p:cNvPr>
            <p:cNvSpPr/>
            <p:nvPr/>
          </p:nvSpPr>
          <p:spPr bwMode="auto">
            <a:xfrm>
              <a:off x="8175042" y="5102606"/>
              <a:ext cx="553130" cy="482472"/>
            </a:xfrm>
            <a:prstGeom prst="rect">
              <a:avLst/>
            </a:prstGeom>
            <a:solidFill>
              <a:srgbClr val="7F7F7F"/>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17" name="Rectangle 16">
              <a:extLst>
                <a:ext uri="{FF2B5EF4-FFF2-40B4-BE49-F238E27FC236}">
                  <a16:creationId xmlns:a16="http://schemas.microsoft.com/office/drawing/2014/main" id="{4CA87625-05C3-A16A-FA33-83B9136655E3}"/>
                </a:ext>
              </a:extLst>
            </p:cNvPr>
            <p:cNvSpPr/>
            <p:nvPr/>
          </p:nvSpPr>
          <p:spPr bwMode="auto">
            <a:xfrm>
              <a:off x="9852654" y="4089526"/>
              <a:ext cx="553130" cy="1484285"/>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nvGrpSpPr>
            <p:cNvPr id="18" name="Group 17">
              <a:extLst>
                <a:ext uri="{FF2B5EF4-FFF2-40B4-BE49-F238E27FC236}">
                  <a16:creationId xmlns:a16="http://schemas.microsoft.com/office/drawing/2014/main" id="{CC1EFA4B-6A42-B815-FD34-E1B206BDA84F}"/>
                </a:ext>
              </a:extLst>
            </p:cNvPr>
            <p:cNvGrpSpPr/>
            <p:nvPr/>
          </p:nvGrpSpPr>
          <p:grpSpPr>
            <a:xfrm>
              <a:off x="8385281" y="4866901"/>
              <a:ext cx="132652" cy="287493"/>
              <a:chOff x="3324639" y="3845261"/>
              <a:chExt cx="176560" cy="251223"/>
            </a:xfrm>
          </p:grpSpPr>
          <p:cxnSp>
            <p:nvCxnSpPr>
              <p:cNvPr id="45" name="Straight Connector 44">
                <a:extLst>
                  <a:ext uri="{FF2B5EF4-FFF2-40B4-BE49-F238E27FC236}">
                    <a16:creationId xmlns:a16="http://schemas.microsoft.com/office/drawing/2014/main" id="{0426F331-2B98-25CC-A8C3-4177DD745741}"/>
                  </a:ext>
                </a:extLst>
              </p:cNvPr>
              <p:cNvCxnSpPr>
                <a:cxnSpLocks/>
              </p:cNvCxnSpPr>
              <p:nvPr/>
            </p:nvCxnSpPr>
            <p:spPr bwMode="auto">
              <a:xfrm>
                <a:off x="3324639" y="3845261"/>
                <a:ext cx="176560" cy="0"/>
              </a:xfrm>
              <a:prstGeom prst="line">
                <a:avLst/>
              </a:prstGeom>
              <a:noFill/>
              <a:ln w="19050" cap="flat" cmpd="sng" algn="ctr">
                <a:solidFill>
                  <a:schemeClr val="tx1">
                    <a:lumMod val="50000"/>
                    <a:lumOff val="50000"/>
                  </a:schemeClr>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7D2FD34-F8BE-855D-4470-A419F7653265}"/>
                  </a:ext>
                </a:extLst>
              </p:cNvPr>
              <p:cNvCxnSpPr>
                <a:cxnSpLocks/>
              </p:cNvCxnSpPr>
              <p:nvPr/>
            </p:nvCxnSpPr>
            <p:spPr bwMode="auto">
              <a:xfrm>
                <a:off x="3324639" y="4096484"/>
                <a:ext cx="176560" cy="0"/>
              </a:xfrm>
              <a:prstGeom prst="line">
                <a:avLst/>
              </a:prstGeom>
              <a:noFill/>
              <a:ln w="19050" cap="flat" cmpd="sng" algn="ctr">
                <a:solidFill>
                  <a:schemeClr val="bg1">
                    <a:lumMod val="95000"/>
                  </a:schemeClr>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4DF86CD-434A-9A91-5E67-B4DE03740FCA}"/>
                  </a:ext>
                </a:extLst>
              </p:cNvPr>
              <p:cNvCxnSpPr>
                <a:cxnSpLocks/>
              </p:cNvCxnSpPr>
              <p:nvPr/>
            </p:nvCxnSpPr>
            <p:spPr bwMode="auto">
              <a:xfrm>
                <a:off x="3412919" y="3845261"/>
                <a:ext cx="0" cy="251223"/>
              </a:xfrm>
              <a:prstGeom prst="line">
                <a:avLst/>
              </a:prstGeom>
              <a:noFill/>
              <a:ln w="19050" cap="flat" cmpd="sng" algn="ctr">
                <a:solidFill>
                  <a:schemeClr val="tx1">
                    <a:lumMod val="50000"/>
                    <a:lumOff val="50000"/>
                  </a:schemeClr>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909D984-588D-98B8-0C35-C561B8D5675E}"/>
                  </a:ext>
                </a:extLst>
              </p:cNvPr>
              <p:cNvCxnSpPr>
                <a:cxnSpLocks/>
              </p:cNvCxnSpPr>
              <p:nvPr/>
            </p:nvCxnSpPr>
            <p:spPr bwMode="auto">
              <a:xfrm>
                <a:off x="3414403" y="4050539"/>
                <a:ext cx="0" cy="43966"/>
              </a:xfrm>
              <a:prstGeom prst="line">
                <a:avLst/>
              </a:prstGeom>
              <a:noFill/>
              <a:ln w="19050" cap="flat" cmpd="sng" algn="ctr">
                <a:solidFill>
                  <a:schemeClr val="bg1">
                    <a:lumMod val="95000"/>
                  </a:schemeClr>
                </a:solidFill>
                <a:prstDash val="solid"/>
                <a:round/>
                <a:headEnd type="none" w="med" len="med"/>
                <a:tailEnd type="none" w="med" len="med"/>
              </a:ln>
              <a:effectLst/>
            </p:spPr>
          </p:cxnSp>
        </p:grpSp>
        <p:grpSp>
          <p:nvGrpSpPr>
            <p:cNvPr id="19" name="Group 18">
              <a:extLst>
                <a:ext uri="{FF2B5EF4-FFF2-40B4-BE49-F238E27FC236}">
                  <a16:creationId xmlns:a16="http://schemas.microsoft.com/office/drawing/2014/main" id="{7CCC5B95-93D9-2949-5B7E-B113FD84A51D}"/>
                </a:ext>
              </a:extLst>
            </p:cNvPr>
            <p:cNvGrpSpPr/>
            <p:nvPr/>
          </p:nvGrpSpPr>
          <p:grpSpPr>
            <a:xfrm>
              <a:off x="10062893" y="3892718"/>
              <a:ext cx="132652" cy="295100"/>
              <a:chOff x="3324639" y="3845261"/>
              <a:chExt cx="176560" cy="257871"/>
            </a:xfrm>
          </p:grpSpPr>
          <p:cxnSp>
            <p:nvCxnSpPr>
              <p:cNvPr id="41" name="Straight Connector 40">
                <a:extLst>
                  <a:ext uri="{FF2B5EF4-FFF2-40B4-BE49-F238E27FC236}">
                    <a16:creationId xmlns:a16="http://schemas.microsoft.com/office/drawing/2014/main" id="{FFA4B481-7AB3-F32E-E996-B4FCFBBE5078}"/>
                  </a:ext>
                </a:extLst>
              </p:cNvPr>
              <p:cNvCxnSpPr>
                <a:cxnSpLocks/>
              </p:cNvCxnSpPr>
              <p:nvPr/>
            </p:nvCxnSpPr>
            <p:spPr bwMode="auto">
              <a:xfrm>
                <a:off x="3324639" y="3845261"/>
                <a:ext cx="176560" cy="0"/>
              </a:xfrm>
              <a:prstGeom prst="line">
                <a:avLst/>
              </a:prstGeom>
              <a:noFill/>
              <a:ln w="19050" cap="flat" cmpd="sng" algn="ctr">
                <a:solidFill>
                  <a:schemeClr val="tx1">
                    <a:lumMod val="50000"/>
                    <a:lumOff val="50000"/>
                  </a:schemeClr>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0F22E37-8652-77D9-68F7-409D1A36BDBC}"/>
                  </a:ext>
                </a:extLst>
              </p:cNvPr>
              <p:cNvCxnSpPr>
                <a:cxnSpLocks/>
              </p:cNvCxnSpPr>
              <p:nvPr/>
            </p:nvCxnSpPr>
            <p:spPr bwMode="auto">
              <a:xfrm>
                <a:off x="3324639" y="4096484"/>
                <a:ext cx="176560" cy="0"/>
              </a:xfrm>
              <a:prstGeom prst="line">
                <a:avLst/>
              </a:prstGeom>
              <a:noFill/>
              <a:ln w="19050" cap="flat" cmpd="sng" algn="ctr">
                <a:solidFill>
                  <a:schemeClr val="bg1">
                    <a:lumMod val="95000"/>
                  </a:schemeClr>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9B0E7FA-0E74-804E-D3BF-A236FC345066}"/>
                  </a:ext>
                </a:extLst>
              </p:cNvPr>
              <p:cNvCxnSpPr>
                <a:cxnSpLocks/>
              </p:cNvCxnSpPr>
              <p:nvPr/>
            </p:nvCxnSpPr>
            <p:spPr bwMode="auto">
              <a:xfrm>
                <a:off x="3412919" y="3845261"/>
                <a:ext cx="0" cy="251223"/>
              </a:xfrm>
              <a:prstGeom prst="line">
                <a:avLst/>
              </a:prstGeom>
              <a:noFill/>
              <a:ln w="19050" cap="flat" cmpd="sng" algn="ctr">
                <a:solidFill>
                  <a:schemeClr val="tx1">
                    <a:lumMod val="50000"/>
                    <a:lumOff val="50000"/>
                  </a:schemeClr>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6D713F7-AD55-69B2-F3E0-77758F19784B}"/>
                  </a:ext>
                </a:extLst>
              </p:cNvPr>
              <p:cNvCxnSpPr>
                <a:cxnSpLocks/>
              </p:cNvCxnSpPr>
              <p:nvPr/>
            </p:nvCxnSpPr>
            <p:spPr bwMode="auto">
              <a:xfrm>
                <a:off x="3416247" y="4021861"/>
                <a:ext cx="0" cy="81271"/>
              </a:xfrm>
              <a:prstGeom prst="line">
                <a:avLst/>
              </a:prstGeom>
              <a:noFill/>
              <a:ln w="19050" cap="flat" cmpd="sng" algn="ctr">
                <a:solidFill>
                  <a:schemeClr val="bg1">
                    <a:lumMod val="95000"/>
                  </a:schemeClr>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AB8D32D5-DBCE-7259-65A5-F84A1B77C946}"/>
                </a:ext>
              </a:extLst>
            </p:cNvPr>
            <p:cNvGrpSpPr/>
            <p:nvPr/>
          </p:nvGrpSpPr>
          <p:grpSpPr>
            <a:xfrm>
              <a:off x="7092151" y="2998745"/>
              <a:ext cx="506870" cy="2756495"/>
              <a:chOff x="866600" y="2501379"/>
              <a:chExt cx="506870" cy="2756495"/>
            </a:xfrm>
          </p:grpSpPr>
          <p:sp>
            <p:nvSpPr>
              <p:cNvPr id="35" name="TextBox 34">
                <a:extLst>
                  <a:ext uri="{FF2B5EF4-FFF2-40B4-BE49-F238E27FC236}">
                    <a16:creationId xmlns:a16="http://schemas.microsoft.com/office/drawing/2014/main" id="{6373876E-A9A5-2038-E3C8-62D90129E404}"/>
                  </a:ext>
                </a:extLst>
              </p:cNvPr>
              <p:cNvSpPr txBox="1"/>
              <p:nvPr/>
            </p:nvSpPr>
            <p:spPr bwMode="auto">
              <a:xfrm>
                <a:off x="1040708" y="4919320"/>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36" name="TextBox 35">
                <a:extLst>
                  <a:ext uri="{FF2B5EF4-FFF2-40B4-BE49-F238E27FC236}">
                    <a16:creationId xmlns:a16="http://schemas.microsoft.com/office/drawing/2014/main" id="{94BE7207-C098-1004-5D3E-BCE8A4234DC9}"/>
                  </a:ext>
                </a:extLst>
              </p:cNvPr>
              <p:cNvSpPr txBox="1"/>
              <p:nvPr/>
            </p:nvSpPr>
            <p:spPr bwMode="auto">
              <a:xfrm>
                <a:off x="925998" y="4438017"/>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20</a:t>
                </a:r>
              </a:p>
            </p:txBody>
          </p:sp>
          <p:sp>
            <p:nvSpPr>
              <p:cNvPr id="37" name="TextBox 36">
                <a:extLst>
                  <a:ext uri="{FF2B5EF4-FFF2-40B4-BE49-F238E27FC236}">
                    <a16:creationId xmlns:a16="http://schemas.microsoft.com/office/drawing/2014/main" id="{8DECCE6F-E6EA-AE60-D0CF-3BCE47AD9A22}"/>
                  </a:ext>
                </a:extLst>
              </p:cNvPr>
              <p:cNvSpPr txBox="1"/>
              <p:nvPr/>
            </p:nvSpPr>
            <p:spPr bwMode="auto">
              <a:xfrm>
                <a:off x="914606" y="3955354"/>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40</a:t>
                </a:r>
              </a:p>
            </p:txBody>
          </p:sp>
          <p:sp>
            <p:nvSpPr>
              <p:cNvPr id="38" name="TextBox 37">
                <a:extLst>
                  <a:ext uri="{FF2B5EF4-FFF2-40B4-BE49-F238E27FC236}">
                    <a16:creationId xmlns:a16="http://schemas.microsoft.com/office/drawing/2014/main" id="{F0DF3F2F-01DC-8C34-5A7F-57087A4D6A04}"/>
                  </a:ext>
                </a:extLst>
              </p:cNvPr>
              <p:cNvSpPr txBox="1"/>
              <p:nvPr/>
            </p:nvSpPr>
            <p:spPr bwMode="auto">
              <a:xfrm>
                <a:off x="922413" y="3464020"/>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60</a:t>
                </a:r>
              </a:p>
            </p:txBody>
          </p:sp>
          <p:sp>
            <p:nvSpPr>
              <p:cNvPr id="39" name="TextBox 38">
                <a:extLst>
                  <a:ext uri="{FF2B5EF4-FFF2-40B4-BE49-F238E27FC236}">
                    <a16:creationId xmlns:a16="http://schemas.microsoft.com/office/drawing/2014/main" id="{9FFF3F09-FA3A-BBB5-8154-14E94FEED4AE}"/>
                  </a:ext>
                </a:extLst>
              </p:cNvPr>
              <p:cNvSpPr txBox="1"/>
              <p:nvPr/>
            </p:nvSpPr>
            <p:spPr bwMode="auto">
              <a:xfrm>
                <a:off x="922413" y="2984583"/>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80</a:t>
                </a:r>
              </a:p>
            </p:txBody>
          </p:sp>
          <p:sp>
            <p:nvSpPr>
              <p:cNvPr id="40" name="TextBox 39">
                <a:extLst>
                  <a:ext uri="{FF2B5EF4-FFF2-40B4-BE49-F238E27FC236}">
                    <a16:creationId xmlns:a16="http://schemas.microsoft.com/office/drawing/2014/main" id="{456BAC5C-BFA9-367D-8F71-B13879A200AE}"/>
                  </a:ext>
                </a:extLst>
              </p:cNvPr>
              <p:cNvSpPr txBox="1"/>
              <p:nvPr/>
            </p:nvSpPr>
            <p:spPr bwMode="auto">
              <a:xfrm>
                <a:off x="866600" y="2501379"/>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100</a:t>
                </a:r>
              </a:p>
            </p:txBody>
          </p:sp>
        </p:grpSp>
        <p:grpSp>
          <p:nvGrpSpPr>
            <p:cNvPr id="21" name="Group 20">
              <a:extLst>
                <a:ext uri="{FF2B5EF4-FFF2-40B4-BE49-F238E27FC236}">
                  <a16:creationId xmlns:a16="http://schemas.microsoft.com/office/drawing/2014/main" id="{490C4F12-2E0A-2CE7-AE2E-47F82B169702}"/>
                </a:ext>
              </a:extLst>
            </p:cNvPr>
            <p:cNvGrpSpPr/>
            <p:nvPr/>
          </p:nvGrpSpPr>
          <p:grpSpPr>
            <a:xfrm>
              <a:off x="7514468" y="3139302"/>
              <a:ext cx="3447859" cy="2534606"/>
              <a:chOff x="7514468" y="2997536"/>
              <a:chExt cx="3447859" cy="2534606"/>
            </a:xfrm>
          </p:grpSpPr>
          <p:grpSp>
            <p:nvGrpSpPr>
              <p:cNvPr id="23" name="Group 22">
                <a:extLst>
                  <a:ext uri="{FF2B5EF4-FFF2-40B4-BE49-F238E27FC236}">
                    <a16:creationId xmlns:a16="http://schemas.microsoft.com/office/drawing/2014/main" id="{F20C55C6-63AD-CD2D-99A4-178AF6A254DD}"/>
                  </a:ext>
                </a:extLst>
              </p:cNvPr>
              <p:cNvGrpSpPr/>
              <p:nvPr/>
            </p:nvGrpSpPr>
            <p:grpSpPr>
              <a:xfrm>
                <a:off x="7585883" y="5419443"/>
                <a:ext cx="3365019" cy="112699"/>
                <a:chOff x="2446752" y="4951377"/>
                <a:chExt cx="2567207" cy="222035"/>
              </a:xfrm>
            </p:grpSpPr>
            <p:cxnSp>
              <p:nvCxnSpPr>
                <p:cNvPr id="32" name="Straight Connector 31">
                  <a:extLst>
                    <a:ext uri="{FF2B5EF4-FFF2-40B4-BE49-F238E27FC236}">
                      <a16:creationId xmlns:a16="http://schemas.microsoft.com/office/drawing/2014/main" id="{B43D97B0-5A09-CDF7-CB2C-38840F3303AB}"/>
                    </a:ext>
                  </a:extLst>
                </p:cNvPr>
                <p:cNvCxnSpPr/>
                <p:nvPr/>
              </p:nvCxnSpPr>
              <p:spPr bwMode="auto">
                <a:xfrm>
                  <a:off x="2446752" y="4951377"/>
                  <a:ext cx="0" cy="179853"/>
                </a:xfrm>
                <a:prstGeom prst="line">
                  <a:avLst/>
                </a:prstGeom>
                <a:noFill/>
                <a:ln w="12700" cap="flat" cmpd="sng" algn="ctr">
                  <a:solidFill>
                    <a:srgbClr val="000000"/>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89AA08E-F802-3A1B-40D2-FA8D4875724E}"/>
                    </a:ext>
                  </a:extLst>
                </p:cNvPr>
                <p:cNvCxnSpPr/>
                <p:nvPr/>
              </p:nvCxnSpPr>
              <p:spPr bwMode="auto">
                <a:xfrm>
                  <a:off x="3730356" y="4993559"/>
                  <a:ext cx="0" cy="179853"/>
                </a:xfrm>
                <a:prstGeom prst="line">
                  <a:avLst/>
                </a:prstGeom>
                <a:noFill/>
                <a:ln w="12700" cap="flat" cmpd="sng" algn="ctr">
                  <a:solidFill>
                    <a:srgbClr val="000000"/>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50B0829-AA72-DDF8-6D55-0B5A55D1F007}"/>
                    </a:ext>
                  </a:extLst>
                </p:cNvPr>
                <p:cNvCxnSpPr/>
                <p:nvPr/>
              </p:nvCxnSpPr>
              <p:spPr bwMode="auto">
                <a:xfrm>
                  <a:off x="5013959" y="4993559"/>
                  <a:ext cx="0" cy="179853"/>
                </a:xfrm>
                <a:prstGeom prst="line">
                  <a:avLst/>
                </a:prstGeom>
                <a:noFill/>
                <a:ln w="12700" cap="flat" cmpd="sng" algn="ctr">
                  <a:solidFill>
                    <a:srgbClr val="000000"/>
                  </a:solidFill>
                  <a:prstDash val="solid"/>
                  <a:round/>
                  <a:headEnd type="none" w="med" len="med"/>
                  <a:tailEnd type="none" w="med" len="med"/>
                </a:ln>
                <a:effectLst/>
              </p:spPr>
            </p:cxnSp>
          </p:grpSp>
          <p:sp>
            <p:nvSpPr>
              <p:cNvPr id="24" name="Freeform 16">
                <a:extLst>
                  <a:ext uri="{FF2B5EF4-FFF2-40B4-BE49-F238E27FC236}">
                    <a16:creationId xmlns:a16="http://schemas.microsoft.com/office/drawing/2014/main" id="{6EB5FAB7-6FF3-9D5C-B9DF-F7F2308D9FA0}"/>
                  </a:ext>
                </a:extLst>
              </p:cNvPr>
              <p:cNvSpPr/>
              <p:nvPr/>
            </p:nvSpPr>
            <p:spPr bwMode="auto">
              <a:xfrm>
                <a:off x="7587213" y="2997536"/>
                <a:ext cx="3375114" cy="2442153"/>
              </a:xfrm>
              <a:custGeom>
                <a:avLst/>
                <a:gdLst>
                  <a:gd name="connsiteX0" fmla="*/ 0 w 4452730"/>
                  <a:gd name="connsiteY0" fmla="*/ 0 h 2146852"/>
                  <a:gd name="connsiteX1" fmla="*/ 0 w 4452730"/>
                  <a:gd name="connsiteY1" fmla="*/ 2146852 h 2146852"/>
                  <a:gd name="connsiteX2" fmla="*/ 4452730 w 4452730"/>
                  <a:gd name="connsiteY2" fmla="*/ 2146852 h 2146852"/>
                </a:gdLst>
                <a:ahLst/>
                <a:cxnLst>
                  <a:cxn ang="0">
                    <a:pos x="connsiteX0" y="connsiteY0"/>
                  </a:cxn>
                  <a:cxn ang="0">
                    <a:pos x="connsiteX1" y="connsiteY1"/>
                  </a:cxn>
                  <a:cxn ang="0">
                    <a:pos x="connsiteX2" y="connsiteY2"/>
                  </a:cxn>
                </a:cxnLst>
                <a:rect l="l" t="t" r="r" b="b"/>
                <a:pathLst>
                  <a:path w="4452730" h="2146852">
                    <a:moveTo>
                      <a:pt x="0" y="0"/>
                    </a:moveTo>
                    <a:lnTo>
                      <a:pt x="0" y="2146852"/>
                    </a:lnTo>
                    <a:lnTo>
                      <a:pt x="4452730" y="2146852"/>
                    </a:lnTo>
                  </a:path>
                </a:pathLst>
              </a:custGeom>
              <a:noFill/>
              <a:ln w="12700">
                <a:solidFill>
                  <a:srgbClr val="000000"/>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nvGrpSpPr>
              <p:cNvPr id="25" name="Group 24">
                <a:extLst>
                  <a:ext uri="{FF2B5EF4-FFF2-40B4-BE49-F238E27FC236}">
                    <a16:creationId xmlns:a16="http://schemas.microsoft.com/office/drawing/2014/main" id="{05C0E211-11C0-EBCC-AABF-2D6ABFCF7AD2}"/>
                  </a:ext>
                </a:extLst>
              </p:cNvPr>
              <p:cNvGrpSpPr/>
              <p:nvPr/>
            </p:nvGrpSpPr>
            <p:grpSpPr>
              <a:xfrm>
                <a:off x="7514468" y="3006004"/>
                <a:ext cx="76333" cy="2433685"/>
                <a:chOff x="1288917" y="2650404"/>
                <a:chExt cx="76333" cy="2433685"/>
              </a:xfrm>
            </p:grpSpPr>
            <p:cxnSp>
              <p:nvCxnSpPr>
                <p:cNvPr id="26" name="Straight Connector 25">
                  <a:extLst>
                    <a:ext uri="{FF2B5EF4-FFF2-40B4-BE49-F238E27FC236}">
                      <a16:creationId xmlns:a16="http://schemas.microsoft.com/office/drawing/2014/main" id="{8928DF17-42F0-6F63-59BD-D6C80AD98263}"/>
                    </a:ext>
                  </a:extLst>
                </p:cNvPr>
                <p:cNvCxnSpPr>
                  <a:cxnSpLocks/>
                </p:cNvCxnSpPr>
                <p:nvPr/>
              </p:nvCxnSpPr>
              <p:spPr bwMode="auto">
                <a:xfrm>
                  <a:off x="1288917" y="3629399"/>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2C599A7-DE19-B368-1FF9-1CF7BE5ABD1C}"/>
                    </a:ext>
                  </a:extLst>
                </p:cNvPr>
                <p:cNvCxnSpPr>
                  <a:cxnSpLocks/>
                </p:cNvCxnSpPr>
                <p:nvPr/>
              </p:nvCxnSpPr>
              <p:spPr bwMode="auto">
                <a:xfrm>
                  <a:off x="1288917" y="4114296"/>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78737A5-6A37-AC8B-28BA-FA01082FCC64}"/>
                    </a:ext>
                  </a:extLst>
                </p:cNvPr>
                <p:cNvCxnSpPr>
                  <a:cxnSpLocks/>
                </p:cNvCxnSpPr>
                <p:nvPr/>
              </p:nvCxnSpPr>
              <p:spPr bwMode="auto">
                <a:xfrm>
                  <a:off x="1288917" y="4599193"/>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2425D1C-37B1-4016-8B2B-C95AC74C752F}"/>
                    </a:ext>
                  </a:extLst>
                </p:cNvPr>
                <p:cNvCxnSpPr>
                  <a:cxnSpLocks/>
                </p:cNvCxnSpPr>
                <p:nvPr/>
              </p:nvCxnSpPr>
              <p:spPr bwMode="auto">
                <a:xfrm>
                  <a:off x="1288917" y="5084089"/>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9289106-67BF-8FB6-F185-ECB33D8CDF71}"/>
                    </a:ext>
                  </a:extLst>
                </p:cNvPr>
                <p:cNvCxnSpPr/>
                <p:nvPr/>
              </p:nvCxnSpPr>
              <p:spPr bwMode="auto">
                <a:xfrm>
                  <a:off x="1288917" y="3136004"/>
                  <a:ext cx="76200" cy="0"/>
                </a:xfrm>
                <a:prstGeom prst="line">
                  <a:avLst/>
                </a:prstGeom>
                <a:noFill/>
                <a:ln w="12700" cap="flat" cmpd="sng" algn="ctr">
                  <a:solidFill>
                    <a:srgbClr val="000000"/>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BA1F69D-0B5B-6A68-3079-6C6EC5701F27}"/>
                    </a:ext>
                  </a:extLst>
                </p:cNvPr>
                <p:cNvCxnSpPr/>
                <p:nvPr/>
              </p:nvCxnSpPr>
              <p:spPr bwMode="auto">
                <a:xfrm>
                  <a:off x="1288917" y="2650404"/>
                  <a:ext cx="76200" cy="0"/>
                </a:xfrm>
                <a:prstGeom prst="line">
                  <a:avLst/>
                </a:prstGeom>
                <a:noFill/>
                <a:ln w="12700" cap="flat" cmpd="sng" algn="ctr">
                  <a:solidFill>
                    <a:srgbClr val="000000"/>
                  </a:solidFill>
                  <a:prstDash val="solid"/>
                  <a:round/>
                  <a:headEnd type="none" w="med" len="med"/>
                  <a:tailEnd type="none" w="med" len="med"/>
                </a:ln>
                <a:effectLst/>
              </p:spPr>
            </p:cxnSp>
          </p:grpSp>
        </p:grpSp>
        <p:sp>
          <p:nvSpPr>
            <p:cNvPr id="22" name="TextBox 21">
              <a:extLst>
                <a:ext uri="{FF2B5EF4-FFF2-40B4-BE49-F238E27FC236}">
                  <a16:creationId xmlns:a16="http://schemas.microsoft.com/office/drawing/2014/main" id="{A66EAD43-6E92-97B2-70B4-4D879FCBB25D}"/>
                </a:ext>
              </a:extLst>
            </p:cNvPr>
            <p:cNvSpPr txBox="1"/>
            <p:nvPr/>
          </p:nvSpPr>
          <p:spPr>
            <a:xfrm rot="16200000">
              <a:off x="6350927" y="4219156"/>
              <a:ext cx="1256754" cy="246221"/>
            </a:xfrm>
            <a:prstGeom prst="rect">
              <a:avLst/>
            </a:prstGeom>
          </p:spPr>
          <p:txBody>
            <a:bodyPr vert="horz"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Patients (%)</a:t>
              </a:r>
            </a:p>
          </p:txBody>
        </p:sp>
      </p:grpSp>
      <p:grpSp>
        <p:nvGrpSpPr>
          <p:cNvPr id="49" name="Group 48">
            <a:extLst>
              <a:ext uri="{FF2B5EF4-FFF2-40B4-BE49-F238E27FC236}">
                <a16:creationId xmlns:a16="http://schemas.microsoft.com/office/drawing/2014/main" id="{86E7A292-2E72-2AA4-3942-6A3FC4540C6F}"/>
              </a:ext>
            </a:extLst>
          </p:cNvPr>
          <p:cNvGrpSpPr/>
          <p:nvPr/>
        </p:nvGrpSpPr>
        <p:grpSpPr>
          <a:xfrm>
            <a:off x="591324" y="2930287"/>
            <a:ext cx="4460849" cy="3279127"/>
            <a:chOff x="591324" y="2930287"/>
            <a:chExt cx="4214545" cy="3098071"/>
          </a:xfrm>
        </p:grpSpPr>
        <p:grpSp>
          <p:nvGrpSpPr>
            <p:cNvPr id="50" name="Group 49">
              <a:extLst>
                <a:ext uri="{FF2B5EF4-FFF2-40B4-BE49-F238E27FC236}">
                  <a16:creationId xmlns:a16="http://schemas.microsoft.com/office/drawing/2014/main" id="{7B29B55C-7DB6-0DF5-8C7A-B32ED4844988}"/>
                </a:ext>
              </a:extLst>
            </p:cNvPr>
            <p:cNvGrpSpPr/>
            <p:nvPr/>
          </p:nvGrpSpPr>
          <p:grpSpPr>
            <a:xfrm>
              <a:off x="1287425" y="3072077"/>
              <a:ext cx="3447859" cy="2534606"/>
              <a:chOff x="7514468" y="2997536"/>
              <a:chExt cx="3447859" cy="2534606"/>
            </a:xfrm>
          </p:grpSpPr>
          <p:grpSp>
            <p:nvGrpSpPr>
              <p:cNvPr id="131" name="Group 130">
                <a:extLst>
                  <a:ext uri="{FF2B5EF4-FFF2-40B4-BE49-F238E27FC236}">
                    <a16:creationId xmlns:a16="http://schemas.microsoft.com/office/drawing/2014/main" id="{6E28DAED-202C-2EC8-B9FD-79B4B9201080}"/>
                  </a:ext>
                </a:extLst>
              </p:cNvPr>
              <p:cNvGrpSpPr/>
              <p:nvPr/>
            </p:nvGrpSpPr>
            <p:grpSpPr>
              <a:xfrm>
                <a:off x="7585883" y="5419443"/>
                <a:ext cx="3365019" cy="112699"/>
                <a:chOff x="2446752" y="4951377"/>
                <a:chExt cx="2567207" cy="222035"/>
              </a:xfrm>
            </p:grpSpPr>
            <p:cxnSp>
              <p:nvCxnSpPr>
                <p:cNvPr id="140" name="Straight Connector 139">
                  <a:extLst>
                    <a:ext uri="{FF2B5EF4-FFF2-40B4-BE49-F238E27FC236}">
                      <a16:creationId xmlns:a16="http://schemas.microsoft.com/office/drawing/2014/main" id="{83FEBD98-899A-83E6-C604-57469D95B4FF}"/>
                    </a:ext>
                  </a:extLst>
                </p:cNvPr>
                <p:cNvCxnSpPr/>
                <p:nvPr/>
              </p:nvCxnSpPr>
              <p:spPr bwMode="auto">
                <a:xfrm>
                  <a:off x="2446752" y="4951377"/>
                  <a:ext cx="0" cy="179853"/>
                </a:xfrm>
                <a:prstGeom prst="line">
                  <a:avLst/>
                </a:prstGeom>
                <a:noFill/>
                <a:ln w="12700" cap="flat" cmpd="sng" algn="ctr">
                  <a:solidFill>
                    <a:srgbClr val="000000"/>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BD3BA5A0-AE86-1F62-F937-F160859BA90E}"/>
                    </a:ext>
                  </a:extLst>
                </p:cNvPr>
                <p:cNvCxnSpPr/>
                <p:nvPr/>
              </p:nvCxnSpPr>
              <p:spPr bwMode="auto">
                <a:xfrm>
                  <a:off x="3730356" y="4993559"/>
                  <a:ext cx="0" cy="179853"/>
                </a:xfrm>
                <a:prstGeom prst="line">
                  <a:avLst/>
                </a:prstGeom>
                <a:noFill/>
                <a:ln w="12700" cap="flat" cmpd="sng" algn="ctr">
                  <a:solidFill>
                    <a:srgbClr val="000000"/>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95C1F3B7-75F8-2B0B-113D-9C2C10BBC8EE}"/>
                    </a:ext>
                  </a:extLst>
                </p:cNvPr>
                <p:cNvCxnSpPr/>
                <p:nvPr/>
              </p:nvCxnSpPr>
              <p:spPr bwMode="auto">
                <a:xfrm>
                  <a:off x="5013959" y="4993559"/>
                  <a:ext cx="0" cy="179853"/>
                </a:xfrm>
                <a:prstGeom prst="line">
                  <a:avLst/>
                </a:prstGeom>
                <a:noFill/>
                <a:ln w="12700" cap="flat" cmpd="sng" algn="ctr">
                  <a:solidFill>
                    <a:srgbClr val="000000"/>
                  </a:solidFill>
                  <a:prstDash val="solid"/>
                  <a:round/>
                  <a:headEnd type="none" w="med" len="med"/>
                  <a:tailEnd type="none" w="med" len="med"/>
                </a:ln>
                <a:effectLst/>
              </p:spPr>
            </p:cxnSp>
          </p:grpSp>
          <p:sp>
            <p:nvSpPr>
              <p:cNvPr id="132" name="Freeform 16">
                <a:extLst>
                  <a:ext uri="{FF2B5EF4-FFF2-40B4-BE49-F238E27FC236}">
                    <a16:creationId xmlns:a16="http://schemas.microsoft.com/office/drawing/2014/main" id="{F4F0C74F-9CB1-07F8-42CD-D4E6B0597CE4}"/>
                  </a:ext>
                </a:extLst>
              </p:cNvPr>
              <p:cNvSpPr/>
              <p:nvPr/>
            </p:nvSpPr>
            <p:spPr bwMode="auto">
              <a:xfrm>
                <a:off x="7587213" y="2997536"/>
                <a:ext cx="3375114" cy="2442153"/>
              </a:xfrm>
              <a:custGeom>
                <a:avLst/>
                <a:gdLst>
                  <a:gd name="connsiteX0" fmla="*/ 0 w 4452730"/>
                  <a:gd name="connsiteY0" fmla="*/ 0 h 2146852"/>
                  <a:gd name="connsiteX1" fmla="*/ 0 w 4452730"/>
                  <a:gd name="connsiteY1" fmla="*/ 2146852 h 2146852"/>
                  <a:gd name="connsiteX2" fmla="*/ 4452730 w 4452730"/>
                  <a:gd name="connsiteY2" fmla="*/ 2146852 h 2146852"/>
                </a:gdLst>
                <a:ahLst/>
                <a:cxnLst>
                  <a:cxn ang="0">
                    <a:pos x="connsiteX0" y="connsiteY0"/>
                  </a:cxn>
                  <a:cxn ang="0">
                    <a:pos x="connsiteX1" y="connsiteY1"/>
                  </a:cxn>
                  <a:cxn ang="0">
                    <a:pos x="connsiteX2" y="connsiteY2"/>
                  </a:cxn>
                </a:cxnLst>
                <a:rect l="l" t="t" r="r" b="b"/>
                <a:pathLst>
                  <a:path w="4452730" h="2146852">
                    <a:moveTo>
                      <a:pt x="0" y="0"/>
                    </a:moveTo>
                    <a:lnTo>
                      <a:pt x="0" y="2146852"/>
                    </a:lnTo>
                    <a:lnTo>
                      <a:pt x="4452730" y="2146852"/>
                    </a:lnTo>
                  </a:path>
                </a:pathLst>
              </a:custGeom>
              <a:noFill/>
              <a:ln w="12700">
                <a:solidFill>
                  <a:srgbClr val="000000"/>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nvGrpSpPr>
              <p:cNvPr id="133" name="Group 132">
                <a:extLst>
                  <a:ext uri="{FF2B5EF4-FFF2-40B4-BE49-F238E27FC236}">
                    <a16:creationId xmlns:a16="http://schemas.microsoft.com/office/drawing/2014/main" id="{CE88E926-B596-4EF9-E649-2F4A1F481A61}"/>
                  </a:ext>
                </a:extLst>
              </p:cNvPr>
              <p:cNvGrpSpPr/>
              <p:nvPr/>
            </p:nvGrpSpPr>
            <p:grpSpPr>
              <a:xfrm>
                <a:off x="7514468" y="3006004"/>
                <a:ext cx="76333" cy="2433685"/>
                <a:chOff x="1288917" y="2650404"/>
                <a:chExt cx="76333" cy="2433685"/>
              </a:xfrm>
            </p:grpSpPr>
            <p:cxnSp>
              <p:nvCxnSpPr>
                <p:cNvPr id="134" name="Straight Connector 133">
                  <a:extLst>
                    <a:ext uri="{FF2B5EF4-FFF2-40B4-BE49-F238E27FC236}">
                      <a16:creationId xmlns:a16="http://schemas.microsoft.com/office/drawing/2014/main" id="{74B9F7F4-BC69-9C5B-3387-690E2BA6EB1C}"/>
                    </a:ext>
                  </a:extLst>
                </p:cNvPr>
                <p:cNvCxnSpPr>
                  <a:cxnSpLocks/>
                </p:cNvCxnSpPr>
                <p:nvPr/>
              </p:nvCxnSpPr>
              <p:spPr bwMode="auto">
                <a:xfrm>
                  <a:off x="1288917" y="3629399"/>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ECF1E6A3-3F9C-014B-A035-61DEC2CA48D6}"/>
                    </a:ext>
                  </a:extLst>
                </p:cNvPr>
                <p:cNvCxnSpPr>
                  <a:cxnSpLocks/>
                </p:cNvCxnSpPr>
                <p:nvPr/>
              </p:nvCxnSpPr>
              <p:spPr bwMode="auto">
                <a:xfrm>
                  <a:off x="1288917" y="4114296"/>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F59D527E-E9C4-80AB-C287-B01A63DDDBDE}"/>
                    </a:ext>
                  </a:extLst>
                </p:cNvPr>
                <p:cNvCxnSpPr>
                  <a:cxnSpLocks/>
                </p:cNvCxnSpPr>
                <p:nvPr/>
              </p:nvCxnSpPr>
              <p:spPr bwMode="auto">
                <a:xfrm>
                  <a:off x="1288917" y="4599193"/>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054AE8F4-CF51-6E62-FF19-DA1B5E259B3C}"/>
                    </a:ext>
                  </a:extLst>
                </p:cNvPr>
                <p:cNvCxnSpPr>
                  <a:cxnSpLocks/>
                </p:cNvCxnSpPr>
                <p:nvPr/>
              </p:nvCxnSpPr>
              <p:spPr bwMode="auto">
                <a:xfrm>
                  <a:off x="1288917" y="5084089"/>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0F6FDB21-CCD3-B0DB-FC08-EF6E99130C46}"/>
                    </a:ext>
                  </a:extLst>
                </p:cNvPr>
                <p:cNvCxnSpPr/>
                <p:nvPr/>
              </p:nvCxnSpPr>
              <p:spPr bwMode="auto">
                <a:xfrm>
                  <a:off x="1288917" y="3136004"/>
                  <a:ext cx="76200" cy="0"/>
                </a:xfrm>
                <a:prstGeom prst="line">
                  <a:avLst/>
                </a:prstGeom>
                <a:noFill/>
                <a:ln w="12700" cap="flat" cmpd="sng" algn="ctr">
                  <a:solidFill>
                    <a:srgbClr val="000000"/>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F24D51F2-2544-8FE2-6CB8-CE93E42139E8}"/>
                    </a:ext>
                  </a:extLst>
                </p:cNvPr>
                <p:cNvCxnSpPr/>
                <p:nvPr/>
              </p:nvCxnSpPr>
              <p:spPr bwMode="auto">
                <a:xfrm>
                  <a:off x="1288917" y="2650404"/>
                  <a:ext cx="76200" cy="0"/>
                </a:xfrm>
                <a:prstGeom prst="line">
                  <a:avLst/>
                </a:prstGeom>
                <a:noFill/>
                <a:ln w="12700" cap="flat" cmpd="sng" algn="ctr">
                  <a:solidFill>
                    <a:srgbClr val="000000"/>
                  </a:solidFill>
                  <a:prstDash val="solid"/>
                  <a:round/>
                  <a:headEnd type="none" w="med" len="med"/>
                  <a:tailEnd type="none" w="med" len="med"/>
                </a:ln>
                <a:effectLst/>
              </p:spPr>
            </p:cxnSp>
          </p:grpSp>
        </p:grpSp>
        <p:sp>
          <p:nvSpPr>
            <p:cNvPr id="51" name="TextBox 50">
              <a:extLst>
                <a:ext uri="{FF2B5EF4-FFF2-40B4-BE49-F238E27FC236}">
                  <a16:creationId xmlns:a16="http://schemas.microsoft.com/office/drawing/2014/main" id="{BA6D4353-F019-7ED6-6192-391834DE6FA6}"/>
                </a:ext>
              </a:extLst>
            </p:cNvPr>
            <p:cNvSpPr txBox="1"/>
            <p:nvPr/>
          </p:nvSpPr>
          <p:spPr bwMode="auto">
            <a:xfrm rot="16200000">
              <a:off x="-535125" y="4221231"/>
              <a:ext cx="25914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Patients (%)</a:t>
              </a:r>
            </a:p>
          </p:txBody>
        </p:sp>
        <p:sp>
          <p:nvSpPr>
            <p:cNvPr id="52" name="Rectangle 51">
              <a:extLst>
                <a:ext uri="{FF2B5EF4-FFF2-40B4-BE49-F238E27FC236}">
                  <a16:creationId xmlns:a16="http://schemas.microsoft.com/office/drawing/2014/main" id="{3B777729-E11C-ED3D-F236-F4AB5363DBE2}"/>
                </a:ext>
              </a:extLst>
            </p:cNvPr>
            <p:cNvSpPr/>
            <p:nvPr/>
          </p:nvSpPr>
          <p:spPr bwMode="auto">
            <a:xfrm>
              <a:off x="3622797" y="4281452"/>
              <a:ext cx="522827" cy="1223686"/>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53" name="Rectangle 52">
              <a:extLst>
                <a:ext uri="{FF2B5EF4-FFF2-40B4-BE49-F238E27FC236}">
                  <a16:creationId xmlns:a16="http://schemas.microsoft.com/office/drawing/2014/main" id="{470BB097-B058-DD7C-0B1C-8858AAF472DF}"/>
                </a:ext>
              </a:extLst>
            </p:cNvPr>
            <p:cNvSpPr/>
            <p:nvPr/>
          </p:nvSpPr>
          <p:spPr bwMode="auto">
            <a:xfrm>
              <a:off x="1920525" y="5408625"/>
              <a:ext cx="522827" cy="96513"/>
            </a:xfrm>
            <a:prstGeom prst="rect">
              <a:avLst/>
            </a:prstGeom>
            <a:solidFill>
              <a:srgbClr val="7F7F7F"/>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54" name="TextBox 53">
              <a:extLst>
                <a:ext uri="{FF2B5EF4-FFF2-40B4-BE49-F238E27FC236}">
                  <a16:creationId xmlns:a16="http://schemas.microsoft.com/office/drawing/2014/main" id="{2D01FBFD-53F0-0039-3EF0-91D2D24BBF7F}"/>
                </a:ext>
              </a:extLst>
            </p:cNvPr>
            <p:cNvSpPr txBox="1"/>
            <p:nvPr/>
          </p:nvSpPr>
          <p:spPr bwMode="auto">
            <a:xfrm>
              <a:off x="3691899" y="3999766"/>
              <a:ext cx="3545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effectLst/>
                  <a:uLnTx/>
                  <a:uFillTx/>
                  <a:latin typeface="Poppins"/>
                  <a:ea typeface="+mn-ea"/>
                  <a:cs typeface="Arial" panose="020B0604020202020204" pitchFamily="34" charset="0"/>
                </a:rPr>
                <a:t>51</a:t>
              </a:r>
            </a:p>
          </p:txBody>
        </p:sp>
        <p:sp>
          <p:nvSpPr>
            <p:cNvPr id="55" name="TextBox 54">
              <a:extLst>
                <a:ext uri="{FF2B5EF4-FFF2-40B4-BE49-F238E27FC236}">
                  <a16:creationId xmlns:a16="http://schemas.microsoft.com/office/drawing/2014/main" id="{A5F777C7-F73E-B124-7A0A-E6E2A19B3B13}"/>
                </a:ext>
              </a:extLst>
            </p:cNvPr>
            <p:cNvSpPr txBox="1"/>
            <p:nvPr/>
          </p:nvSpPr>
          <p:spPr bwMode="auto">
            <a:xfrm>
              <a:off x="2030624" y="5151139"/>
              <a:ext cx="296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effectLst/>
                  <a:uLnTx/>
                  <a:uFillTx/>
                  <a:latin typeface="Poppins"/>
                  <a:ea typeface="+mn-ea"/>
                  <a:cs typeface="Arial" panose="020B0604020202020204" pitchFamily="34" charset="0"/>
                </a:rPr>
                <a:t>4</a:t>
              </a:r>
            </a:p>
          </p:txBody>
        </p:sp>
        <p:sp>
          <p:nvSpPr>
            <p:cNvPr id="56" name="TextBox 55">
              <a:extLst>
                <a:ext uri="{FF2B5EF4-FFF2-40B4-BE49-F238E27FC236}">
                  <a16:creationId xmlns:a16="http://schemas.microsoft.com/office/drawing/2014/main" id="{A5ADDFE4-F6AC-A97B-14CA-01A2403A4381}"/>
                </a:ext>
              </a:extLst>
            </p:cNvPr>
            <p:cNvSpPr txBox="1"/>
            <p:nvPr/>
          </p:nvSpPr>
          <p:spPr bwMode="auto">
            <a:xfrm>
              <a:off x="2593098" y="3544906"/>
              <a:ext cx="8435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600" b="0" i="1" u="none" strike="noStrike" kern="0" cap="none" spc="0" normalizeH="0" baseline="0" noProof="0" dirty="0">
                  <a:ln>
                    <a:noFill/>
                  </a:ln>
                  <a:solidFill>
                    <a:srgbClr val="000000"/>
                  </a:solidFill>
                  <a:effectLst/>
                  <a:uLnTx/>
                  <a:uFillTx/>
                  <a:latin typeface="Poppins"/>
                  <a:ea typeface="+mn-ea"/>
                  <a:cs typeface="Arial" panose="020B0604020202020204" pitchFamily="34" charset="0"/>
                </a:rPr>
                <a:t>P </a:t>
              </a:r>
              <a:r>
                <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&lt;.001</a:t>
              </a:r>
            </a:p>
          </p:txBody>
        </p:sp>
        <p:sp>
          <p:nvSpPr>
            <p:cNvPr id="57" name="Left Bracket 56">
              <a:extLst>
                <a:ext uri="{FF2B5EF4-FFF2-40B4-BE49-F238E27FC236}">
                  <a16:creationId xmlns:a16="http://schemas.microsoft.com/office/drawing/2014/main" id="{0C148779-9403-9747-C806-1E69DB428D09}"/>
                </a:ext>
              </a:extLst>
            </p:cNvPr>
            <p:cNvSpPr/>
            <p:nvPr/>
          </p:nvSpPr>
          <p:spPr bwMode="auto">
            <a:xfrm rot="5400000">
              <a:off x="2996719" y="3095981"/>
              <a:ext cx="93638" cy="1649380"/>
            </a:xfrm>
            <a:prstGeom prst="leftBracket">
              <a:avLst/>
            </a:prstGeom>
            <a:noFill/>
            <a:ln w="12700" cap="flat" cmpd="sng" algn="ctr">
              <a:solidFill>
                <a:srgbClr val="000000"/>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nvGrpSpPr>
            <p:cNvPr id="58" name="Group 57">
              <a:extLst>
                <a:ext uri="{FF2B5EF4-FFF2-40B4-BE49-F238E27FC236}">
                  <a16:creationId xmlns:a16="http://schemas.microsoft.com/office/drawing/2014/main" id="{987668FE-5B00-EA28-1372-73A3BAF9A34C}"/>
                </a:ext>
              </a:extLst>
            </p:cNvPr>
            <p:cNvGrpSpPr/>
            <p:nvPr/>
          </p:nvGrpSpPr>
          <p:grpSpPr>
            <a:xfrm>
              <a:off x="866600" y="2930287"/>
              <a:ext cx="506870" cy="2756495"/>
              <a:chOff x="866600" y="2501379"/>
              <a:chExt cx="506870" cy="2756495"/>
            </a:xfrm>
          </p:grpSpPr>
          <p:sp>
            <p:nvSpPr>
              <p:cNvPr id="61" name="TextBox 60">
                <a:extLst>
                  <a:ext uri="{FF2B5EF4-FFF2-40B4-BE49-F238E27FC236}">
                    <a16:creationId xmlns:a16="http://schemas.microsoft.com/office/drawing/2014/main" id="{DC056F2D-999E-2EC9-61AE-07D91985A812}"/>
                  </a:ext>
                </a:extLst>
              </p:cNvPr>
              <p:cNvSpPr txBox="1"/>
              <p:nvPr/>
            </p:nvSpPr>
            <p:spPr bwMode="auto">
              <a:xfrm>
                <a:off x="1040708" y="4919320"/>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62" name="TextBox 61">
                <a:extLst>
                  <a:ext uri="{FF2B5EF4-FFF2-40B4-BE49-F238E27FC236}">
                    <a16:creationId xmlns:a16="http://schemas.microsoft.com/office/drawing/2014/main" id="{EDAD4BAE-F2C4-262F-3DD5-4607F1E7AD10}"/>
                  </a:ext>
                </a:extLst>
              </p:cNvPr>
              <p:cNvSpPr txBox="1"/>
              <p:nvPr/>
            </p:nvSpPr>
            <p:spPr bwMode="auto">
              <a:xfrm>
                <a:off x="925998" y="4438017"/>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20</a:t>
                </a:r>
              </a:p>
            </p:txBody>
          </p:sp>
          <p:sp>
            <p:nvSpPr>
              <p:cNvPr id="63" name="TextBox 62">
                <a:extLst>
                  <a:ext uri="{FF2B5EF4-FFF2-40B4-BE49-F238E27FC236}">
                    <a16:creationId xmlns:a16="http://schemas.microsoft.com/office/drawing/2014/main" id="{512373F5-8D1F-B985-4C05-4E62181C0945}"/>
                  </a:ext>
                </a:extLst>
              </p:cNvPr>
              <p:cNvSpPr txBox="1"/>
              <p:nvPr/>
            </p:nvSpPr>
            <p:spPr bwMode="auto">
              <a:xfrm>
                <a:off x="914606" y="3955354"/>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40</a:t>
                </a:r>
              </a:p>
            </p:txBody>
          </p:sp>
          <p:sp>
            <p:nvSpPr>
              <p:cNvPr id="128" name="TextBox 127">
                <a:extLst>
                  <a:ext uri="{FF2B5EF4-FFF2-40B4-BE49-F238E27FC236}">
                    <a16:creationId xmlns:a16="http://schemas.microsoft.com/office/drawing/2014/main" id="{6D83E190-EFDD-86DB-6E22-ED7BC248A69B}"/>
                  </a:ext>
                </a:extLst>
              </p:cNvPr>
              <p:cNvSpPr txBox="1"/>
              <p:nvPr/>
            </p:nvSpPr>
            <p:spPr bwMode="auto">
              <a:xfrm>
                <a:off x="922413" y="3464020"/>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60</a:t>
                </a:r>
              </a:p>
            </p:txBody>
          </p:sp>
          <p:sp>
            <p:nvSpPr>
              <p:cNvPr id="129" name="TextBox 128">
                <a:extLst>
                  <a:ext uri="{FF2B5EF4-FFF2-40B4-BE49-F238E27FC236}">
                    <a16:creationId xmlns:a16="http://schemas.microsoft.com/office/drawing/2014/main" id="{0FE1CDDA-31AD-CF46-5029-25FE9E52C5A9}"/>
                  </a:ext>
                </a:extLst>
              </p:cNvPr>
              <p:cNvSpPr txBox="1"/>
              <p:nvPr/>
            </p:nvSpPr>
            <p:spPr bwMode="auto">
              <a:xfrm>
                <a:off x="922413" y="2984583"/>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80</a:t>
                </a:r>
              </a:p>
            </p:txBody>
          </p:sp>
          <p:sp>
            <p:nvSpPr>
              <p:cNvPr id="130" name="TextBox 129">
                <a:extLst>
                  <a:ext uri="{FF2B5EF4-FFF2-40B4-BE49-F238E27FC236}">
                    <a16:creationId xmlns:a16="http://schemas.microsoft.com/office/drawing/2014/main" id="{A1277FBF-C4E1-75CB-3460-92304865E2B3}"/>
                  </a:ext>
                </a:extLst>
              </p:cNvPr>
              <p:cNvSpPr txBox="1"/>
              <p:nvPr/>
            </p:nvSpPr>
            <p:spPr bwMode="auto">
              <a:xfrm>
                <a:off x="866600" y="2501379"/>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100</a:t>
                </a:r>
              </a:p>
            </p:txBody>
          </p:sp>
        </p:grpSp>
        <p:sp>
          <p:nvSpPr>
            <p:cNvPr id="59" name="TextBox 58">
              <a:extLst>
                <a:ext uri="{FF2B5EF4-FFF2-40B4-BE49-F238E27FC236}">
                  <a16:creationId xmlns:a16="http://schemas.microsoft.com/office/drawing/2014/main" id="{76F676AC-9CF9-55FF-6758-E93323BDF94E}"/>
                </a:ext>
              </a:extLst>
            </p:cNvPr>
            <p:cNvSpPr txBox="1"/>
            <p:nvPr/>
          </p:nvSpPr>
          <p:spPr bwMode="auto">
            <a:xfrm>
              <a:off x="1734927" y="5493327"/>
              <a:ext cx="9412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Placebo</a:t>
              </a:r>
              <a:b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b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a:t>
              </a:r>
              <a:r>
                <a:rPr lang="en-US" sz="1400" dirty="0">
                  <a:solidFill>
                    <a:srgbClr val="161616">
                      <a:lumMod val="75000"/>
                      <a:lumOff val="25000"/>
                    </a:srgbClr>
                  </a:solidFill>
                  <a:latin typeface="Poppins Medium" panose="00000600000000000000" pitchFamily="2" charset="0"/>
                  <a:cs typeface="Poppins Medium" panose="00000600000000000000" pitchFamily="2" charset="0"/>
                </a:rPr>
                <a:t>n = </a:t>
              </a: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53)</a:t>
              </a:r>
            </a:p>
          </p:txBody>
        </p:sp>
        <p:sp>
          <p:nvSpPr>
            <p:cNvPr id="60" name="TextBox 59">
              <a:extLst>
                <a:ext uri="{FF2B5EF4-FFF2-40B4-BE49-F238E27FC236}">
                  <a16:creationId xmlns:a16="http://schemas.microsoft.com/office/drawing/2014/main" id="{03517150-61A3-09B1-3A9A-51F5641018BD}"/>
                </a:ext>
              </a:extLst>
            </p:cNvPr>
            <p:cNvSpPr txBox="1"/>
            <p:nvPr/>
          </p:nvSpPr>
          <p:spPr bwMode="auto">
            <a:xfrm>
              <a:off x="2960492" y="5505138"/>
              <a:ext cx="18453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80 mg Elafibranor </a:t>
              </a:r>
              <a:b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b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a:t>
              </a:r>
              <a:r>
                <a:rPr lang="en-US" sz="1400" dirty="0">
                  <a:solidFill>
                    <a:srgbClr val="161616">
                      <a:lumMod val="75000"/>
                      <a:lumOff val="25000"/>
                    </a:srgbClr>
                  </a:solidFill>
                  <a:latin typeface="Poppins Medium" panose="00000600000000000000" pitchFamily="2" charset="0"/>
                  <a:cs typeface="Poppins Medium" panose="00000600000000000000" pitchFamily="2" charset="0"/>
                </a:rPr>
                <a:t>n = </a:t>
              </a: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108)</a:t>
              </a:r>
            </a:p>
          </p:txBody>
        </p:sp>
      </p:grpSp>
    </p:spTree>
    <p:extLst>
      <p:ext uri="{BB962C8B-B14F-4D97-AF65-F5344CB8AC3E}">
        <p14:creationId xmlns:p14="http://schemas.microsoft.com/office/powerpoint/2010/main" val="124351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591BF-DEA7-0451-F643-3101658D3D4D}"/>
            </a:ext>
          </a:extLst>
        </p:cNvPr>
        <p:cNvGrpSpPr/>
        <p:nvPr/>
      </p:nvGrpSpPr>
      <p:grpSpPr>
        <a:xfrm>
          <a:off x="0" y="0"/>
          <a:ext cx="0" cy="0"/>
          <a:chOff x="0" y="0"/>
          <a:chExt cx="0" cy="0"/>
        </a:xfrm>
      </p:grpSpPr>
      <p:sp>
        <p:nvSpPr>
          <p:cNvPr id="156" name="Content Placeholder 6">
            <a:extLst>
              <a:ext uri="{FF2B5EF4-FFF2-40B4-BE49-F238E27FC236}">
                <a16:creationId xmlns:a16="http://schemas.microsoft.com/office/drawing/2014/main" id="{F98CF33C-00BC-6C61-D040-57A845925135}"/>
              </a:ext>
            </a:extLst>
          </p:cNvPr>
          <p:cNvSpPr>
            <a:spLocks noGrp="1"/>
          </p:cNvSpPr>
          <p:nvPr>
            <p:ph idx="1"/>
          </p:nvPr>
        </p:nvSpPr>
        <p:spPr>
          <a:xfrm>
            <a:off x="231078" y="1335023"/>
            <a:ext cx="11740260" cy="4754880"/>
          </a:xfrm>
        </p:spPr>
        <p:txBody>
          <a:bodyPr/>
          <a:lstStyle/>
          <a:p>
            <a:pPr marL="342900" indent="-342900">
              <a:spcBef>
                <a:spcPts val="600"/>
              </a:spcBef>
              <a:buFont typeface="Arial" panose="020B0604020202020204" pitchFamily="34" charset="0"/>
              <a:buChar char="•"/>
            </a:pPr>
            <a:r>
              <a:rPr lang="en-US" sz="1800" b="1" dirty="0"/>
              <a:t>Key secondary endpoint</a:t>
            </a:r>
            <a:r>
              <a:rPr lang="en-US" sz="1800" dirty="0"/>
              <a:t>: ALP normalization</a:t>
            </a:r>
          </a:p>
        </p:txBody>
      </p:sp>
      <p:sp>
        <p:nvSpPr>
          <p:cNvPr id="2" name="Title 1">
            <a:extLst>
              <a:ext uri="{FF2B5EF4-FFF2-40B4-BE49-F238E27FC236}">
                <a16:creationId xmlns:a16="http://schemas.microsoft.com/office/drawing/2014/main" id="{5194E408-1487-B4E1-4093-ED0D410114CA}"/>
              </a:ext>
            </a:extLst>
          </p:cNvPr>
          <p:cNvSpPr>
            <a:spLocks noGrp="1"/>
          </p:cNvSpPr>
          <p:nvPr>
            <p:ph type="title"/>
          </p:nvPr>
        </p:nvSpPr>
        <p:spPr>
          <a:xfrm>
            <a:off x="231078" y="546715"/>
            <a:ext cx="11740260" cy="471026"/>
          </a:xfrm>
        </p:spPr>
        <p:txBody>
          <a:bodyPr/>
          <a:lstStyle/>
          <a:p>
            <a:r>
              <a:rPr lang="en-US" dirty="0">
                <a:latin typeface="Times New Roman" panose="02020603050405020304" pitchFamily="18" charset="0"/>
                <a:cs typeface="Times New Roman" panose="02020603050405020304" pitchFamily="18" charset="0"/>
              </a:rPr>
              <a:t>ELATIVE and RESPONSE RCTs: ALP Normalization</a:t>
            </a:r>
          </a:p>
        </p:txBody>
      </p:sp>
      <p:sp>
        <p:nvSpPr>
          <p:cNvPr id="153" name="Content Placeholder 2">
            <a:extLst>
              <a:ext uri="{FF2B5EF4-FFF2-40B4-BE49-F238E27FC236}">
                <a16:creationId xmlns:a16="http://schemas.microsoft.com/office/drawing/2014/main" id="{FFC2DB8D-EAF1-1F9D-12BE-9606B913EBBE}"/>
              </a:ext>
            </a:extLst>
          </p:cNvPr>
          <p:cNvSpPr>
            <a:spLocks noGrp="1"/>
          </p:cNvSpPr>
          <p:nvPr>
            <p:ph sz="quarter" idx="10"/>
          </p:nvPr>
        </p:nvSpPr>
        <p:spPr>
          <a:xfrm>
            <a:off x="3559175" y="6302375"/>
            <a:ext cx="5732463" cy="327025"/>
          </a:xfrm>
        </p:spPr>
        <p:txBody>
          <a:bodyPr/>
          <a:lstStyle/>
          <a:p>
            <a:r>
              <a:rPr lang="en-US" dirty="0"/>
              <a:t>Kowdley. NEJM. 2024;390:795. Hirschfield. NEJM. 2024;390:783.</a:t>
            </a:r>
          </a:p>
        </p:txBody>
      </p:sp>
      <p:grpSp>
        <p:nvGrpSpPr>
          <p:cNvPr id="4" name="Group 3">
            <a:extLst>
              <a:ext uri="{FF2B5EF4-FFF2-40B4-BE49-F238E27FC236}">
                <a16:creationId xmlns:a16="http://schemas.microsoft.com/office/drawing/2014/main" id="{35DAE698-0880-54C2-7202-10FD0D3CE2F0}"/>
              </a:ext>
            </a:extLst>
          </p:cNvPr>
          <p:cNvGrpSpPr/>
          <p:nvPr/>
        </p:nvGrpSpPr>
        <p:grpSpPr>
          <a:xfrm>
            <a:off x="7021970" y="1863014"/>
            <a:ext cx="4675201" cy="3974727"/>
            <a:chOff x="7021971" y="1863015"/>
            <a:chExt cx="4121406" cy="3503906"/>
          </a:xfrm>
        </p:grpSpPr>
        <p:sp>
          <p:nvSpPr>
            <p:cNvPr id="5" name="TextBox 4">
              <a:extLst>
                <a:ext uri="{FF2B5EF4-FFF2-40B4-BE49-F238E27FC236}">
                  <a16:creationId xmlns:a16="http://schemas.microsoft.com/office/drawing/2014/main" id="{5670ED88-BFDA-DEA8-35FF-D3BA0FAD3239}"/>
                </a:ext>
              </a:extLst>
            </p:cNvPr>
            <p:cNvSpPr txBox="1"/>
            <p:nvPr/>
          </p:nvSpPr>
          <p:spPr bwMode="auto">
            <a:xfrm>
              <a:off x="7950370" y="1863015"/>
              <a:ext cx="291165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RESPONSE: Seladelpar</a:t>
              </a:r>
              <a:b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ALP Normalization (Mo 12)</a:t>
              </a:r>
            </a:p>
          </p:txBody>
        </p:sp>
        <p:sp>
          <p:nvSpPr>
            <p:cNvPr id="6" name="TextBox 5">
              <a:extLst>
                <a:ext uri="{FF2B5EF4-FFF2-40B4-BE49-F238E27FC236}">
                  <a16:creationId xmlns:a16="http://schemas.microsoft.com/office/drawing/2014/main" id="{492683FD-5565-613D-37B2-F81549ED2DB0}"/>
                </a:ext>
              </a:extLst>
            </p:cNvPr>
            <p:cNvSpPr txBox="1"/>
            <p:nvPr/>
          </p:nvSpPr>
          <p:spPr bwMode="auto">
            <a:xfrm>
              <a:off x="8166756" y="4843701"/>
              <a:ext cx="9412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Placebo</a:t>
              </a:r>
              <a:b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b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(n = 65)</a:t>
              </a:r>
            </a:p>
          </p:txBody>
        </p:sp>
        <p:sp>
          <p:nvSpPr>
            <p:cNvPr id="7" name="TextBox 6">
              <a:extLst>
                <a:ext uri="{FF2B5EF4-FFF2-40B4-BE49-F238E27FC236}">
                  <a16:creationId xmlns:a16="http://schemas.microsoft.com/office/drawing/2014/main" id="{C5834393-A37D-2E29-A060-697CFF4A5582}"/>
                </a:ext>
              </a:extLst>
            </p:cNvPr>
            <p:cNvSpPr txBox="1"/>
            <p:nvPr/>
          </p:nvSpPr>
          <p:spPr bwMode="auto">
            <a:xfrm>
              <a:off x="9397385" y="4841707"/>
              <a:ext cx="17459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10 mg Seladelpar</a:t>
              </a:r>
              <a:b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b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a:t>
              </a:r>
              <a:r>
                <a:rPr lang="en-US" sz="1400" dirty="0">
                  <a:solidFill>
                    <a:srgbClr val="161616">
                      <a:lumMod val="75000"/>
                      <a:lumOff val="25000"/>
                    </a:srgbClr>
                  </a:solidFill>
                  <a:latin typeface="Poppins Medium" panose="00000600000000000000" pitchFamily="2" charset="0"/>
                  <a:cs typeface="Poppins Medium" panose="00000600000000000000" pitchFamily="2" charset="0"/>
                </a:rPr>
                <a:t>n = </a:t>
              </a: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128)</a:t>
              </a:r>
            </a:p>
          </p:txBody>
        </p:sp>
        <p:sp>
          <p:nvSpPr>
            <p:cNvPr id="10" name="TextBox 9">
              <a:extLst>
                <a:ext uri="{FF2B5EF4-FFF2-40B4-BE49-F238E27FC236}">
                  <a16:creationId xmlns:a16="http://schemas.microsoft.com/office/drawing/2014/main" id="{7006BDC2-284B-C455-AEE6-476A802CEA2A}"/>
                </a:ext>
              </a:extLst>
            </p:cNvPr>
            <p:cNvSpPr txBox="1"/>
            <p:nvPr/>
          </p:nvSpPr>
          <p:spPr bwMode="auto">
            <a:xfrm>
              <a:off x="9093612" y="3391086"/>
              <a:ext cx="7617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 </a:t>
              </a: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&lt;.001</a:t>
              </a:r>
            </a:p>
          </p:txBody>
        </p:sp>
        <p:sp>
          <p:nvSpPr>
            <p:cNvPr id="11" name="TextBox 10">
              <a:extLst>
                <a:ext uri="{FF2B5EF4-FFF2-40B4-BE49-F238E27FC236}">
                  <a16:creationId xmlns:a16="http://schemas.microsoft.com/office/drawing/2014/main" id="{A313AD2C-7048-85C7-4216-3CC39A1BEB86}"/>
                </a:ext>
              </a:extLst>
            </p:cNvPr>
            <p:cNvSpPr txBox="1"/>
            <p:nvPr/>
          </p:nvSpPr>
          <p:spPr bwMode="auto">
            <a:xfrm>
              <a:off x="8488959" y="4579726"/>
              <a:ext cx="296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0</a:t>
              </a:r>
            </a:p>
          </p:txBody>
        </p:sp>
        <p:sp>
          <p:nvSpPr>
            <p:cNvPr id="12" name="TextBox 11">
              <a:extLst>
                <a:ext uri="{FF2B5EF4-FFF2-40B4-BE49-F238E27FC236}">
                  <a16:creationId xmlns:a16="http://schemas.microsoft.com/office/drawing/2014/main" id="{11399956-EEE8-3724-3FF5-A975CC4B98E9}"/>
                </a:ext>
              </a:extLst>
            </p:cNvPr>
            <p:cNvSpPr txBox="1"/>
            <p:nvPr/>
          </p:nvSpPr>
          <p:spPr bwMode="auto">
            <a:xfrm>
              <a:off x="10070646" y="3831394"/>
              <a:ext cx="3994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25</a:t>
              </a:r>
            </a:p>
          </p:txBody>
        </p:sp>
        <p:sp>
          <p:nvSpPr>
            <p:cNvPr id="14" name="Rectangle 13">
              <a:extLst>
                <a:ext uri="{FF2B5EF4-FFF2-40B4-BE49-F238E27FC236}">
                  <a16:creationId xmlns:a16="http://schemas.microsoft.com/office/drawing/2014/main" id="{829DB7EB-35C5-B640-323D-66D52D3A4C7C}"/>
                </a:ext>
              </a:extLst>
            </p:cNvPr>
            <p:cNvSpPr/>
            <p:nvPr/>
          </p:nvSpPr>
          <p:spPr bwMode="auto">
            <a:xfrm>
              <a:off x="9993815" y="4270757"/>
              <a:ext cx="553130" cy="604836"/>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nvGrpSpPr>
            <p:cNvPr id="15" name="Group 14">
              <a:extLst>
                <a:ext uri="{FF2B5EF4-FFF2-40B4-BE49-F238E27FC236}">
                  <a16:creationId xmlns:a16="http://schemas.microsoft.com/office/drawing/2014/main" id="{AD4DBA30-3E7A-8C2C-ABEC-7BA5BD020B2D}"/>
                </a:ext>
              </a:extLst>
            </p:cNvPr>
            <p:cNvGrpSpPr/>
            <p:nvPr/>
          </p:nvGrpSpPr>
          <p:grpSpPr>
            <a:xfrm>
              <a:off x="10204054" y="4088383"/>
              <a:ext cx="132652" cy="287493"/>
              <a:chOff x="3324639" y="3845261"/>
              <a:chExt cx="176560" cy="251223"/>
            </a:xfrm>
          </p:grpSpPr>
          <p:cxnSp>
            <p:nvCxnSpPr>
              <p:cNvPr id="38" name="Straight Connector 37">
                <a:extLst>
                  <a:ext uri="{FF2B5EF4-FFF2-40B4-BE49-F238E27FC236}">
                    <a16:creationId xmlns:a16="http://schemas.microsoft.com/office/drawing/2014/main" id="{C218BEE0-A6D6-D54C-D63F-269294000934}"/>
                  </a:ext>
                </a:extLst>
              </p:cNvPr>
              <p:cNvCxnSpPr>
                <a:cxnSpLocks/>
              </p:cNvCxnSpPr>
              <p:nvPr/>
            </p:nvCxnSpPr>
            <p:spPr bwMode="auto">
              <a:xfrm>
                <a:off x="3324639" y="3845261"/>
                <a:ext cx="176560" cy="0"/>
              </a:xfrm>
              <a:prstGeom prst="line">
                <a:avLst/>
              </a:prstGeom>
              <a:noFill/>
              <a:ln w="19050" cap="flat" cmpd="sng" algn="ctr">
                <a:solidFill>
                  <a:schemeClr val="tx1">
                    <a:lumMod val="50000"/>
                    <a:lumOff val="50000"/>
                  </a:schemeClr>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28D8614-9E47-D9FB-ECD9-A4BB88F481E0}"/>
                  </a:ext>
                </a:extLst>
              </p:cNvPr>
              <p:cNvCxnSpPr>
                <a:cxnSpLocks/>
              </p:cNvCxnSpPr>
              <p:nvPr/>
            </p:nvCxnSpPr>
            <p:spPr bwMode="auto">
              <a:xfrm>
                <a:off x="3324639" y="4096484"/>
                <a:ext cx="176560" cy="0"/>
              </a:xfrm>
              <a:prstGeom prst="line">
                <a:avLst/>
              </a:prstGeom>
              <a:noFill/>
              <a:ln w="19050" cap="flat" cmpd="sng" algn="ctr">
                <a:solidFill>
                  <a:schemeClr val="tx1">
                    <a:lumMod val="10000"/>
                    <a:lumOff val="90000"/>
                  </a:schemeClr>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57DD110-2DD8-97BA-3E2B-2D1C76695A00}"/>
                  </a:ext>
                </a:extLst>
              </p:cNvPr>
              <p:cNvCxnSpPr>
                <a:cxnSpLocks/>
              </p:cNvCxnSpPr>
              <p:nvPr/>
            </p:nvCxnSpPr>
            <p:spPr bwMode="auto">
              <a:xfrm>
                <a:off x="3412919" y="3845261"/>
                <a:ext cx="0" cy="251223"/>
              </a:xfrm>
              <a:prstGeom prst="line">
                <a:avLst/>
              </a:prstGeom>
              <a:noFill/>
              <a:ln w="19050" cap="flat" cmpd="sng" algn="ctr">
                <a:solidFill>
                  <a:schemeClr val="tx1">
                    <a:lumMod val="50000"/>
                    <a:lumOff val="50000"/>
                  </a:schemeClr>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ADD507C-B488-4845-2DAE-E3B0C03E29FA}"/>
                  </a:ext>
                </a:extLst>
              </p:cNvPr>
              <p:cNvCxnSpPr>
                <a:cxnSpLocks/>
              </p:cNvCxnSpPr>
              <p:nvPr/>
            </p:nvCxnSpPr>
            <p:spPr bwMode="auto">
              <a:xfrm>
                <a:off x="3412919" y="4004627"/>
                <a:ext cx="0" cy="89168"/>
              </a:xfrm>
              <a:prstGeom prst="line">
                <a:avLst/>
              </a:prstGeom>
              <a:noFill/>
              <a:ln w="19050" cap="flat" cmpd="sng" algn="ctr">
                <a:solidFill>
                  <a:schemeClr val="tx1">
                    <a:lumMod val="10000"/>
                    <a:lumOff val="90000"/>
                  </a:schemeClr>
                </a:solidFill>
                <a:prstDash val="solid"/>
                <a:round/>
                <a:headEnd type="none" w="med" len="med"/>
                <a:tailEnd type="none" w="med" len="med"/>
              </a:ln>
              <a:effectLst/>
            </p:spPr>
          </p:cxnSp>
        </p:grpSp>
        <p:grpSp>
          <p:nvGrpSpPr>
            <p:cNvPr id="16" name="Group 15">
              <a:extLst>
                <a:ext uri="{FF2B5EF4-FFF2-40B4-BE49-F238E27FC236}">
                  <a16:creationId xmlns:a16="http://schemas.microsoft.com/office/drawing/2014/main" id="{F79F1CB3-BEAA-B8AA-2120-1CFD9D29DC98}"/>
                </a:ext>
              </a:extLst>
            </p:cNvPr>
            <p:cNvGrpSpPr/>
            <p:nvPr/>
          </p:nvGrpSpPr>
          <p:grpSpPr>
            <a:xfrm>
              <a:off x="7247275" y="2279654"/>
              <a:ext cx="506870" cy="2765364"/>
              <a:chOff x="6610535" y="2493492"/>
              <a:chExt cx="506870" cy="2765364"/>
            </a:xfrm>
          </p:grpSpPr>
          <p:sp>
            <p:nvSpPr>
              <p:cNvPr id="32" name="TextBox 31">
                <a:extLst>
                  <a:ext uri="{FF2B5EF4-FFF2-40B4-BE49-F238E27FC236}">
                    <a16:creationId xmlns:a16="http://schemas.microsoft.com/office/drawing/2014/main" id="{414CDC0B-A18A-EB07-71DB-5C40516DFD4A}"/>
                  </a:ext>
                </a:extLst>
              </p:cNvPr>
              <p:cNvSpPr txBox="1"/>
              <p:nvPr/>
            </p:nvSpPr>
            <p:spPr bwMode="auto">
              <a:xfrm>
                <a:off x="6776578" y="4920302"/>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33" name="TextBox 32">
                <a:extLst>
                  <a:ext uri="{FF2B5EF4-FFF2-40B4-BE49-F238E27FC236}">
                    <a16:creationId xmlns:a16="http://schemas.microsoft.com/office/drawing/2014/main" id="{4C86189A-3B04-F904-F84D-D3DFDA2C2680}"/>
                  </a:ext>
                </a:extLst>
              </p:cNvPr>
              <p:cNvSpPr txBox="1"/>
              <p:nvPr/>
            </p:nvSpPr>
            <p:spPr bwMode="auto">
              <a:xfrm>
                <a:off x="6670005" y="4435852"/>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20</a:t>
                </a:r>
              </a:p>
            </p:txBody>
          </p:sp>
          <p:sp>
            <p:nvSpPr>
              <p:cNvPr id="34" name="TextBox 33">
                <a:extLst>
                  <a:ext uri="{FF2B5EF4-FFF2-40B4-BE49-F238E27FC236}">
                    <a16:creationId xmlns:a16="http://schemas.microsoft.com/office/drawing/2014/main" id="{10EE7577-A9F5-FA01-9D30-A7C65AAAC45C}"/>
                  </a:ext>
                </a:extLst>
              </p:cNvPr>
              <p:cNvSpPr txBox="1"/>
              <p:nvPr/>
            </p:nvSpPr>
            <p:spPr bwMode="auto">
              <a:xfrm>
                <a:off x="6672434" y="3950213"/>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40</a:t>
                </a:r>
              </a:p>
            </p:txBody>
          </p:sp>
          <p:sp>
            <p:nvSpPr>
              <p:cNvPr id="35" name="TextBox 34">
                <a:extLst>
                  <a:ext uri="{FF2B5EF4-FFF2-40B4-BE49-F238E27FC236}">
                    <a16:creationId xmlns:a16="http://schemas.microsoft.com/office/drawing/2014/main" id="{6D5E2222-3D2C-E94F-8ED8-00D60AEEC6DB}"/>
                  </a:ext>
                </a:extLst>
              </p:cNvPr>
              <p:cNvSpPr txBox="1"/>
              <p:nvPr/>
            </p:nvSpPr>
            <p:spPr bwMode="auto">
              <a:xfrm>
                <a:off x="6662074" y="3465045"/>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60</a:t>
                </a:r>
              </a:p>
            </p:txBody>
          </p:sp>
          <p:sp>
            <p:nvSpPr>
              <p:cNvPr id="36" name="TextBox 35">
                <a:extLst>
                  <a:ext uri="{FF2B5EF4-FFF2-40B4-BE49-F238E27FC236}">
                    <a16:creationId xmlns:a16="http://schemas.microsoft.com/office/drawing/2014/main" id="{8DEA9E36-1597-BCAB-D2BB-639DF6D7820E}"/>
                  </a:ext>
                </a:extLst>
              </p:cNvPr>
              <p:cNvSpPr txBox="1"/>
              <p:nvPr/>
            </p:nvSpPr>
            <p:spPr bwMode="auto">
              <a:xfrm>
                <a:off x="6652750" y="2979407"/>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80</a:t>
                </a:r>
              </a:p>
            </p:txBody>
          </p:sp>
          <p:sp>
            <p:nvSpPr>
              <p:cNvPr id="37" name="TextBox 36">
                <a:extLst>
                  <a:ext uri="{FF2B5EF4-FFF2-40B4-BE49-F238E27FC236}">
                    <a16:creationId xmlns:a16="http://schemas.microsoft.com/office/drawing/2014/main" id="{9797CE0B-8E5A-76AE-C6AB-D9913F2A7836}"/>
                  </a:ext>
                </a:extLst>
              </p:cNvPr>
              <p:cNvSpPr txBox="1"/>
              <p:nvPr/>
            </p:nvSpPr>
            <p:spPr bwMode="auto">
              <a:xfrm>
                <a:off x="6610535" y="2493492"/>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100</a:t>
                </a:r>
              </a:p>
            </p:txBody>
          </p:sp>
        </p:grpSp>
        <p:sp>
          <p:nvSpPr>
            <p:cNvPr id="17" name="TextBox 16">
              <a:extLst>
                <a:ext uri="{FF2B5EF4-FFF2-40B4-BE49-F238E27FC236}">
                  <a16:creationId xmlns:a16="http://schemas.microsoft.com/office/drawing/2014/main" id="{B3FFEE3F-4002-B939-4576-7271674C2ACA}"/>
                </a:ext>
              </a:extLst>
            </p:cNvPr>
            <p:cNvSpPr txBox="1"/>
            <p:nvPr/>
          </p:nvSpPr>
          <p:spPr>
            <a:xfrm rot="16200000">
              <a:off x="6516705" y="3521491"/>
              <a:ext cx="1256754" cy="246221"/>
            </a:xfrm>
            <a:prstGeom prst="rect">
              <a:avLst/>
            </a:prstGeom>
          </p:spPr>
          <p:txBody>
            <a:bodyPr vert="horz"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Patients (%)</a:t>
              </a:r>
            </a:p>
          </p:txBody>
        </p:sp>
        <p:grpSp>
          <p:nvGrpSpPr>
            <p:cNvPr id="18" name="Group 17">
              <a:extLst>
                <a:ext uri="{FF2B5EF4-FFF2-40B4-BE49-F238E27FC236}">
                  <a16:creationId xmlns:a16="http://schemas.microsoft.com/office/drawing/2014/main" id="{97183DB8-63EA-C9CE-312C-AC558588D97B}"/>
                </a:ext>
              </a:extLst>
            </p:cNvPr>
            <p:cNvGrpSpPr/>
            <p:nvPr/>
          </p:nvGrpSpPr>
          <p:grpSpPr>
            <a:xfrm>
              <a:off x="7659035" y="2452035"/>
              <a:ext cx="3449857" cy="2510669"/>
              <a:chOff x="7659035" y="2005473"/>
              <a:chExt cx="3449857" cy="2510669"/>
            </a:xfrm>
          </p:grpSpPr>
          <p:sp>
            <p:nvSpPr>
              <p:cNvPr id="20" name="Freeform 130">
                <a:extLst>
                  <a:ext uri="{FF2B5EF4-FFF2-40B4-BE49-F238E27FC236}">
                    <a16:creationId xmlns:a16="http://schemas.microsoft.com/office/drawing/2014/main" id="{5E767BA8-976C-1099-A463-FA8A940CA95B}"/>
                  </a:ext>
                </a:extLst>
              </p:cNvPr>
              <p:cNvSpPr/>
              <p:nvPr/>
            </p:nvSpPr>
            <p:spPr bwMode="auto">
              <a:xfrm>
                <a:off x="7738958" y="2005473"/>
                <a:ext cx="3369934" cy="2415750"/>
              </a:xfrm>
              <a:custGeom>
                <a:avLst/>
                <a:gdLst>
                  <a:gd name="connsiteX0" fmla="*/ 0 w 4452730"/>
                  <a:gd name="connsiteY0" fmla="*/ 0 h 2146852"/>
                  <a:gd name="connsiteX1" fmla="*/ 0 w 4452730"/>
                  <a:gd name="connsiteY1" fmla="*/ 2146852 h 2146852"/>
                  <a:gd name="connsiteX2" fmla="*/ 4452730 w 4452730"/>
                  <a:gd name="connsiteY2" fmla="*/ 2146852 h 2146852"/>
                </a:gdLst>
                <a:ahLst/>
                <a:cxnLst>
                  <a:cxn ang="0">
                    <a:pos x="connsiteX0" y="connsiteY0"/>
                  </a:cxn>
                  <a:cxn ang="0">
                    <a:pos x="connsiteX1" y="connsiteY1"/>
                  </a:cxn>
                  <a:cxn ang="0">
                    <a:pos x="connsiteX2" y="connsiteY2"/>
                  </a:cxn>
                </a:cxnLst>
                <a:rect l="l" t="t" r="r" b="b"/>
                <a:pathLst>
                  <a:path w="4452730" h="2146852">
                    <a:moveTo>
                      <a:pt x="0" y="0"/>
                    </a:moveTo>
                    <a:lnTo>
                      <a:pt x="0" y="2146852"/>
                    </a:lnTo>
                    <a:lnTo>
                      <a:pt x="4452730" y="2146852"/>
                    </a:lnTo>
                  </a:path>
                </a:pathLst>
              </a:custGeom>
              <a:noFill/>
              <a:ln w="12700">
                <a:solidFill>
                  <a:srgbClr val="000000"/>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nvGrpSpPr>
              <p:cNvPr id="21" name="Group 20">
                <a:extLst>
                  <a:ext uri="{FF2B5EF4-FFF2-40B4-BE49-F238E27FC236}">
                    <a16:creationId xmlns:a16="http://schemas.microsoft.com/office/drawing/2014/main" id="{6306E420-938F-6E2E-7620-023F7F618655}"/>
                  </a:ext>
                </a:extLst>
              </p:cNvPr>
              <p:cNvGrpSpPr/>
              <p:nvPr/>
            </p:nvGrpSpPr>
            <p:grpSpPr>
              <a:xfrm>
                <a:off x="7659035" y="2008753"/>
                <a:ext cx="83512" cy="2408619"/>
                <a:chOff x="7022295" y="2669153"/>
                <a:chExt cx="83512" cy="2408619"/>
              </a:xfrm>
            </p:grpSpPr>
            <p:cxnSp>
              <p:nvCxnSpPr>
                <p:cNvPr id="26" name="Straight Connector 25">
                  <a:extLst>
                    <a:ext uri="{FF2B5EF4-FFF2-40B4-BE49-F238E27FC236}">
                      <a16:creationId xmlns:a16="http://schemas.microsoft.com/office/drawing/2014/main" id="{A0B797CE-FC58-7367-8C68-2B89CA44E96E}"/>
                    </a:ext>
                  </a:extLst>
                </p:cNvPr>
                <p:cNvCxnSpPr>
                  <a:cxnSpLocks/>
                </p:cNvCxnSpPr>
                <p:nvPr/>
              </p:nvCxnSpPr>
              <p:spPr bwMode="auto">
                <a:xfrm>
                  <a:off x="7029474" y="4140136"/>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1BBF3DF-0F27-4167-87A6-177E2B809692}"/>
                    </a:ext>
                  </a:extLst>
                </p:cNvPr>
                <p:cNvCxnSpPr>
                  <a:cxnSpLocks/>
                </p:cNvCxnSpPr>
                <p:nvPr/>
              </p:nvCxnSpPr>
              <p:spPr bwMode="auto">
                <a:xfrm>
                  <a:off x="7029474" y="4625925"/>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E8F72AB-2E8C-F618-D7E8-64A2F8A31A7D}"/>
                    </a:ext>
                  </a:extLst>
                </p:cNvPr>
                <p:cNvCxnSpPr>
                  <a:cxnSpLocks/>
                </p:cNvCxnSpPr>
                <p:nvPr/>
              </p:nvCxnSpPr>
              <p:spPr bwMode="auto">
                <a:xfrm>
                  <a:off x="7029474" y="5077772"/>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3A89D42-E245-57CE-DE1A-23775516643E}"/>
                    </a:ext>
                  </a:extLst>
                </p:cNvPr>
                <p:cNvCxnSpPr>
                  <a:cxnSpLocks/>
                </p:cNvCxnSpPr>
                <p:nvPr/>
              </p:nvCxnSpPr>
              <p:spPr bwMode="auto">
                <a:xfrm>
                  <a:off x="7025884" y="2669153"/>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A396405-F412-65E2-FAB4-3D518EBD0ECF}"/>
                    </a:ext>
                  </a:extLst>
                </p:cNvPr>
                <p:cNvCxnSpPr>
                  <a:cxnSpLocks/>
                </p:cNvCxnSpPr>
                <p:nvPr/>
              </p:nvCxnSpPr>
              <p:spPr bwMode="auto">
                <a:xfrm>
                  <a:off x="7025884" y="3639809"/>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212D9EB-AA79-3813-8CC1-EE1E6D89105B}"/>
                    </a:ext>
                  </a:extLst>
                </p:cNvPr>
                <p:cNvCxnSpPr>
                  <a:cxnSpLocks/>
                </p:cNvCxnSpPr>
                <p:nvPr/>
              </p:nvCxnSpPr>
              <p:spPr bwMode="auto">
                <a:xfrm>
                  <a:off x="7022295" y="3150974"/>
                  <a:ext cx="76333" cy="0"/>
                </a:xfrm>
                <a:prstGeom prst="line">
                  <a:avLst/>
                </a:prstGeom>
                <a:noFill/>
                <a:ln w="12700" cap="flat" cmpd="sng" algn="ctr">
                  <a:solidFill>
                    <a:srgbClr val="000000"/>
                  </a:solidFill>
                  <a:prstDash val="solid"/>
                  <a:round/>
                  <a:headEnd type="none" w="med" len="med"/>
                  <a:tailEnd type="none" w="med" len="med"/>
                </a:ln>
                <a:effectLst/>
              </p:spPr>
            </p:cxnSp>
          </p:grpSp>
          <p:grpSp>
            <p:nvGrpSpPr>
              <p:cNvPr id="22" name="Group 21">
                <a:extLst>
                  <a:ext uri="{FF2B5EF4-FFF2-40B4-BE49-F238E27FC236}">
                    <a16:creationId xmlns:a16="http://schemas.microsoft.com/office/drawing/2014/main" id="{ED6D35D1-8077-6E0E-9DA1-5A64859CC7D1}"/>
                  </a:ext>
                </a:extLst>
              </p:cNvPr>
              <p:cNvGrpSpPr/>
              <p:nvPr/>
            </p:nvGrpSpPr>
            <p:grpSpPr>
              <a:xfrm>
                <a:off x="7737215" y="4403443"/>
                <a:ext cx="3365019" cy="112699"/>
                <a:chOff x="2446752" y="4951377"/>
                <a:chExt cx="2567207" cy="222035"/>
              </a:xfrm>
            </p:grpSpPr>
            <p:cxnSp>
              <p:nvCxnSpPr>
                <p:cNvPr id="23" name="Straight Connector 22">
                  <a:extLst>
                    <a:ext uri="{FF2B5EF4-FFF2-40B4-BE49-F238E27FC236}">
                      <a16:creationId xmlns:a16="http://schemas.microsoft.com/office/drawing/2014/main" id="{85F3B348-394C-803C-FEB3-236982F00A4F}"/>
                    </a:ext>
                  </a:extLst>
                </p:cNvPr>
                <p:cNvCxnSpPr/>
                <p:nvPr/>
              </p:nvCxnSpPr>
              <p:spPr bwMode="auto">
                <a:xfrm>
                  <a:off x="2446752" y="4951377"/>
                  <a:ext cx="0" cy="179853"/>
                </a:xfrm>
                <a:prstGeom prst="line">
                  <a:avLst/>
                </a:prstGeom>
                <a:noFill/>
                <a:ln w="12700" cap="flat" cmpd="sng" algn="ctr">
                  <a:solidFill>
                    <a:srgbClr val="000000"/>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C968027-05EF-2652-575B-24755C24A9F8}"/>
                    </a:ext>
                  </a:extLst>
                </p:cNvPr>
                <p:cNvCxnSpPr/>
                <p:nvPr/>
              </p:nvCxnSpPr>
              <p:spPr bwMode="auto">
                <a:xfrm>
                  <a:off x="3730356" y="4993559"/>
                  <a:ext cx="0" cy="179853"/>
                </a:xfrm>
                <a:prstGeom prst="line">
                  <a:avLst/>
                </a:prstGeom>
                <a:noFill/>
                <a:ln w="12700" cap="flat" cmpd="sng" algn="ctr">
                  <a:solidFill>
                    <a:srgbClr val="000000"/>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E4267E8-C19B-DB68-585D-2A247030C0F3}"/>
                    </a:ext>
                  </a:extLst>
                </p:cNvPr>
                <p:cNvCxnSpPr/>
                <p:nvPr/>
              </p:nvCxnSpPr>
              <p:spPr bwMode="auto">
                <a:xfrm>
                  <a:off x="5013959" y="4993559"/>
                  <a:ext cx="0" cy="179853"/>
                </a:xfrm>
                <a:prstGeom prst="line">
                  <a:avLst/>
                </a:prstGeom>
                <a:noFill/>
                <a:ln w="12700" cap="flat" cmpd="sng" algn="ctr">
                  <a:solidFill>
                    <a:srgbClr val="000000"/>
                  </a:solidFill>
                  <a:prstDash val="solid"/>
                  <a:round/>
                  <a:headEnd type="none" w="med" len="med"/>
                  <a:tailEnd type="none" w="med" len="med"/>
                </a:ln>
                <a:effectLst/>
              </p:spPr>
            </p:cxnSp>
          </p:grpSp>
        </p:grpSp>
        <p:sp>
          <p:nvSpPr>
            <p:cNvPr id="19" name="Left Bracket 18">
              <a:extLst>
                <a:ext uri="{FF2B5EF4-FFF2-40B4-BE49-F238E27FC236}">
                  <a16:creationId xmlns:a16="http://schemas.microsoft.com/office/drawing/2014/main" id="{79DACCBB-063A-8359-6A58-0B4D92582FE9}"/>
                </a:ext>
              </a:extLst>
            </p:cNvPr>
            <p:cNvSpPr/>
            <p:nvPr/>
          </p:nvSpPr>
          <p:spPr bwMode="auto">
            <a:xfrm rot="5400000">
              <a:off x="9451219" y="2944802"/>
              <a:ext cx="54006" cy="1619813"/>
            </a:xfrm>
            <a:prstGeom prst="leftBracket">
              <a:avLst/>
            </a:prstGeom>
            <a:noFill/>
            <a:ln w="12700" cap="flat" cmpd="sng" algn="ctr">
              <a:solidFill>
                <a:srgbClr val="000000"/>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grpSp>
        <p:nvGrpSpPr>
          <p:cNvPr id="42" name="Group 41">
            <a:extLst>
              <a:ext uri="{FF2B5EF4-FFF2-40B4-BE49-F238E27FC236}">
                <a16:creationId xmlns:a16="http://schemas.microsoft.com/office/drawing/2014/main" id="{A6D4FA14-94D7-0F24-1443-55281DC74BC9}"/>
              </a:ext>
            </a:extLst>
          </p:cNvPr>
          <p:cNvGrpSpPr/>
          <p:nvPr/>
        </p:nvGrpSpPr>
        <p:grpSpPr>
          <a:xfrm>
            <a:off x="939011" y="1842188"/>
            <a:ext cx="4674980" cy="3994536"/>
            <a:chOff x="939011" y="1842188"/>
            <a:chExt cx="4121211" cy="3521368"/>
          </a:xfrm>
        </p:grpSpPr>
        <p:sp>
          <p:nvSpPr>
            <p:cNvPr id="43" name="TextBox 42">
              <a:extLst>
                <a:ext uri="{FF2B5EF4-FFF2-40B4-BE49-F238E27FC236}">
                  <a16:creationId xmlns:a16="http://schemas.microsoft.com/office/drawing/2014/main" id="{A16B785C-330F-213C-4BAD-DFD7106A5146}"/>
                </a:ext>
              </a:extLst>
            </p:cNvPr>
            <p:cNvSpPr txBox="1"/>
            <p:nvPr/>
          </p:nvSpPr>
          <p:spPr bwMode="auto">
            <a:xfrm>
              <a:off x="1910729" y="1842188"/>
              <a:ext cx="29081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lvl="0" algn="ctr" eaLnBrk="0" fontAlgn="base" hangingPunct="0">
                <a:spcBef>
                  <a:spcPct val="50000"/>
                </a:spcBef>
                <a:spcAft>
                  <a:spcPct val="0"/>
                </a:spcAft>
                <a:defRPr/>
              </a:pP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ELATIVE: </a:t>
              </a:r>
              <a:r>
                <a:rPr lang="en-US" sz="1600" b="1" kern="0" dirty="0">
                  <a:solidFill>
                    <a:srgbClr val="000000"/>
                  </a:solidFill>
                  <a:cs typeface="Arial" panose="020B0604020202020204" pitchFamily="34" charset="0"/>
                </a:rPr>
                <a:t>Elafibranor</a:t>
              </a:r>
              <a:br>
                <a:rPr lang="en-US" sz="1600" b="1" kern="0" dirty="0">
                  <a:solidFill>
                    <a:srgbClr val="000000"/>
                  </a:solidFill>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ALP Normalization (Mo 12)</a:t>
              </a:r>
            </a:p>
          </p:txBody>
        </p:sp>
        <p:sp>
          <p:nvSpPr>
            <p:cNvPr id="44" name="TextBox 43">
              <a:extLst>
                <a:ext uri="{FF2B5EF4-FFF2-40B4-BE49-F238E27FC236}">
                  <a16:creationId xmlns:a16="http://schemas.microsoft.com/office/drawing/2014/main" id="{206FA75D-B272-833F-EB78-9166AA3B8532}"/>
                </a:ext>
              </a:extLst>
            </p:cNvPr>
            <p:cNvSpPr txBox="1"/>
            <p:nvPr/>
          </p:nvSpPr>
          <p:spPr bwMode="auto">
            <a:xfrm rot="16200000">
              <a:off x="-61749" y="3444884"/>
              <a:ext cx="23400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Patients (%)</a:t>
              </a:r>
            </a:p>
          </p:txBody>
        </p:sp>
        <p:sp>
          <p:nvSpPr>
            <p:cNvPr id="45" name="Rectangle 44">
              <a:extLst>
                <a:ext uri="{FF2B5EF4-FFF2-40B4-BE49-F238E27FC236}">
                  <a16:creationId xmlns:a16="http://schemas.microsoft.com/office/drawing/2014/main" id="{9DE6764F-0EB9-D5DA-9A84-CC8091C3E387}"/>
                </a:ext>
              </a:extLst>
            </p:cNvPr>
            <p:cNvSpPr/>
            <p:nvPr/>
          </p:nvSpPr>
          <p:spPr bwMode="auto">
            <a:xfrm>
              <a:off x="3883612" y="4495249"/>
              <a:ext cx="553130" cy="357045"/>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sp>
          <p:nvSpPr>
            <p:cNvPr id="46" name="TextBox 45">
              <a:extLst>
                <a:ext uri="{FF2B5EF4-FFF2-40B4-BE49-F238E27FC236}">
                  <a16:creationId xmlns:a16="http://schemas.microsoft.com/office/drawing/2014/main" id="{6C1DDC55-30D9-5F33-8152-05CDF806B07D}"/>
                </a:ext>
              </a:extLst>
            </p:cNvPr>
            <p:cNvSpPr txBox="1"/>
            <p:nvPr/>
          </p:nvSpPr>
          <p:spPr bwMode="auto">
            <a:xfrm>
              <a:off x="3972351" y="4220445"/>
              <a:ext cx="3545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effectLst/>
                  <a:uLnTx/>
                  <a:uFillTx/>
                  <a:latin typeface="Poppins"/>
                  <a:ea typeface="+mn-ea"/>
                  <a:cs typeface="Arial" panose="020B0604020202020204" pitchFamily="34" charset="0"/>
                </a:rPr>
                <a:t>15</a:t>
              </a:r>
            </a:p>
          </p:txBody>
        </p:sp>
        <p:sp>
          <p:nvSpPr>
            <p:cNvPr id="47" name="TextBox 46">
              <a:extLst>
                <a:ext uri="{FF2B5EF4-FFF2-40B4-BE49-F238E27FC236}">
                  <a16:creationId xmlns:a16="http://schemas.microsoft.com/office/drawing/2014/main" id="{3855059B-8FF2-3AEE-000B-62CBE33772EE}"/>
                </a:ext>
              </a:extLst>
            </p:cNvPr>
            <p:cNvSpPr txBox="1"/>
            <p:nvPr/>
          </p:nvSpPr>
          <p:spPr bwMode="auto">
            <a:xfrm>
              <a:off x="2319875" y="4580180"/>
              <a:ext cx="296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effectLst/>
                  <a:uLnTx/>
                  <a:uFillTx/>
                  <a:latin typeface="Poppins"/>
                  <a:ea typeface="+mn-ea"/>
                  <a:cs typeface="Arial" panose="020B0604020202020204" pitchFamily="34" charset="0"/>
                </a:rPr>
                <a:t>0</a:t>
              </a:r>
            </a:p>
          </p:txBody>
        </p:sp>
        <p:sp>
          <p:nvSpPr>
            <p:cNvPr id="48" name="TextBox 47">
              <a:extLst>
                <a:ext uri="{FF2B5EF4-FFF2-40B4-BE49-F238E27FC236}">
                  <a16:creationId xmlns:a16="http://schemas.microsoft.com/office/drawing/2014/main" id="{827BC22F-C3D3-1EF2-7D97-ABD159F303C3}"/>
                </a:ext>
              </a:extLst>
            </p:cNvPr>
            <p:cNvSpPr txBox="1"/>
            <p:nvPr/>
          </p:nvSpPr>
          <p:spPr bwMode="auto">
            <a:xfrm>
              <a:off x="2904812" y="3660208"/>
              <a:ext cx="8851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P </a:t>
              </a:r>
              <a:r>
                <a:rPr kumimoji="0" lang="en-US" sz="14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 .002</a:t>
              </a:r>
            </a:p>
          </p:txBody>
        </p:sp>
        <p:sp>
          <p:nvSpPr>
            <p:cNvPr id="49" name="Left Bracket 48">
              <a:extLst>
                <a:ext uri="{FF2B5EF4-FFF2-40B4-BE49-F238E27FC236}">
                  <a16:creationId xmlns:a16="http://schemas.microsoft.com/office/drawing/2014/main" id="{03B64A01-4F29-29AA-CBAD-6015BF0B6D15}"/>
                </a:ext>
              </a:extLst>
            </p:cNvPr>
            <p:cNvSpPr/>
            <p:nvPr/>
          </p:nvSpPr>
          <p:spPr bwMode="auto">
            <a:xfrm rot="5400000">
              <a:off x="3262804" y="3225547"/>
              <a:ext cx="78596" cy="1655017"/>
            </a:xfrm>
            <a:prstGeom prst="leftBracket">
              <a:avLst/>
            </a:prstGeom>
            <a:noFill/>
            <a:ln w="12700" cap="flat" cmpd="sng" algn="ctr">
              <a:solidFill>
                <a:srgbClr val="000000"/>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nvGrpSpPr>
            <p:cNvPr id="50" name="Group 49">
              <a:extLst>
                <a:ext uri="{FF2B5EF4-FFF2-40B4-BE49-F238E27FC236}">
                  <a16:creationId xmlns:a16="http://schemas.microsoft.com/office/drawing/2014/main" id="{47BCEF31-686A-AE0B-0625-DEB7F5977163}"/>
                </a:ext>
              </a:extLst>
            </p:cNvPr>
            <p:cNvGrpSpPr/>
            <p:nvPr/>
          </p:nvGrpSpPr>
          <p:grpSpPr>
            <a:xfrm>
              <a:off x="1138472" y="2271744"/>
              <a:ext cx="506870" cy="2765364"/>
              <a:chOff x="6610535" y="2493492"/>
              <a:chExt cx="506870" cy="2765364"/>
            </a:xfrm>
          </p:grpSpPr>
          <p:sp>
            <p:nvSpPr>
              <p:cNvPr id="66" name="TextBox 65">
                <a:extLst>
                  <a:ext uri="{FF2B5EF4-FFF2-40B4-BE49-F238E27FC236}">
                    <a16:creationId xmlns:a16="http://schemas.microsoft.com/office/drawing/2014/main" id="{C83B31E8-EE8C-EF93-2C92-176B82C95816}"/>
                  </a:ext>
                </a:extLst>
              </p:cNvPr>
              <p:cNvSpPr txBox="1"/>
              <p:nvPr/>
            </p:nvSpPr>
            <p:spPr bwMode="auto">
              <a:xfrm>
                <a:off x="6776578" y="4920302"/>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0</a:t>
                </a:r>
              </a:p>
            </p:txBody>
          </p:sp>
          <p:sp>
            <p:nvSpPr>
              <p:cNvPr id="67" name="TextBox 66">
                <a:extLst>
                  <a:ext uri="{FF2B5EF4-FFF2-40B4-BE49-F238E27FC236}">
                    <a16:creationId xmlns:a16="http://schemas.microsoft.com/office/drawing/2014/main" id="{53E72009-8497-1C44-E5C7-D2CBA2855A30}"/>
                  </a:ext>
                </a:extLst>
              </p:cNvPr>
              <p:cNvSpPr txBox="1"/>
              <p:nvPr/>
            </p:nvSpPr>
            <p:spPr bwMode="auto">
              <a:xfrm>
                <a:off x="6670005" y="4435852"/>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20</a:t>
                </a:r>
              </a:p>
            </p:txBody>
          </p:sp>
          <p:sp>
            <p:nvSpPr>
              <p:cNvPr id="68" name="TextBox 67">
                <a:extLst>
                  <a:ext uri="{FF2B5EF4-FFF2-40B4-BE49-F238E27FC236}">
                    <a16:creationId xmlns:a16="http://schemas.microsoft.com/office/drawing/2014/main" id="{1F843733-BFA9-B16B-755E-2042C0D18D8C}"/>
                  </a:ext>
                </a:extLst>
              </p:cNvPr>
              <p:cNvSpPr txBox="1"/>
              <p:nvPr/>
            </p:nvSpPr>
            <p:spPr bwMode="auto">
              <a:xfrm>
                <a:off x="6672434" y="3950213"/>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40</a:t>
                </a:r>
              </a:p>
            </p:txBody>
          </p:sp>
          <p:sp>
            <p:nvSpPr>
              <p:cNvPr id="69" name="TextBox 68">
                <a:extLst>
                  <a:ext uri="{FF2B5EF4-FFF2-40B4-BE49-F238E27FC236}">
                    <a16:creationId xmlns:a16="http://schemas.microsoft.com/office/drawing/2014/main" id="{7E4B057F-1000-9591-F72F-6C7907BA2398}"/>
                  </a:ext>
                </a:extLst>
              </p:cNvPr>
              <p:cNvSpPr txBox="1"/>
              <p:nvPr/>
            </p:nvSpPr>
            <p:spPr bwMode="auto">
              <a:xfrm>
                <a:off x="6662074" y="3465045"/>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60</a:t>
                </a:r>
              </a:p>
            </p:txBody>
          </p:sp>
          <p:sp>
            <p:nvSpPr>
              <p:cNvPr id="70" name="TextBox 69">
                <a:extLst>
                  <a:ext uri="{FF2B5EF4-FFF2-40B4-BE49-F238E27FC236}">
                    <a16:creationId xmlns:a16="http://schemas.microsoft.com/office/drawing/2014/main" id="{0CCDCA54-3F4D-83EE-F731-776C6E05B766}"/>
                  </a:ext>
                </a:extLst>
              </p:cNvPr>
              <p:cNvSpPr txBox="1"/>
              <p:nvPr/>
            </p:nvSpPr>
            <p:spPr bwMode="auto">
              <a:xfrm>
                <a:off x="6652750" y="2979407"/>
                <a:ext cx="442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80</a:t>
                </a:r>
              </a:p>
            </p:txBody>
          </p:sp>
          <p:sp>
            <p:nvSpPr>
              <p:cNvPr id="71" name="TextBox 70">
                <a:extLst>
                  <a:ext uri="{FF2B5EF4-FFF2-40B4-BE49-F238E27FC236}">
                    <a16:creationId xmlns:a16="http://schemas.microsoft.com/office/drawing/2014/main" id="{B0F8D5D0-D7E0-E0AF-7549-C353D9DAF47A}"/>
                  </a:ext>
                </a:extLst>
              </p:cNvPr>
              <p:cNvSpPr txBox="1"/>
              <p:nvPr/>
            </p:nvSpPr>
            <p:spPr bwMode="auto">
              <a:xfrm>
                <a:off x="6610535" y="2493492"/>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Poppins"/>
                    <a:ea typeface="+mn-ea"/>
                    <a:cs typeface="Arial" panose="020B0604020202020204" pitchFamily="34" charset="0"/>
                  </a:rPr>
                  <a:t>100</a:t>
                </a:r>
              </a:p>
            </p:txBody>
          </p:sp>
        </p:grpSp>
        <p:grpSp>
          <p:nvGrpSpPr>
            <p:cNvPr id="51" name="Group 50">
              <a:extLst>
                <a:ext uri="{FF2B5EF4-FFF2-40B4-BE49-F238E27FC236}">
                  <a16:creationId xmlns:a16="http://schemas.microsoft.com/office/drawing/2014/main" id="{2FEF0AFE-0896-CC7A-685D-22A431D52792}"/>
                </a:ext>
              </a:extLst>
            </p:cNvPr>
            <p:cNvGrpSpPr/>
            <p:nvPr/>
          </p:nvGrpSpPr>
          <p:grpSpPr>
            <a:xfrm>
              <a:off x="1548878" y="2447996"/>
              <a:ext cx="3449857" cy="2510669"/>
              <a:chOff x="7659035" y="2005473"/>
              <a:chExt cx="3449857" cy="2510669"/>
            </a:xfrm>
          </p:grpSpPr>
          <p:sp>
            <p:nvSpPr>
              <p:cNvPr id="54" name="Freeform 130">
                <a:extLst>
                  <a:ext uri="{FF2B5EF4-FFF2-40B4-BE49-F238E27FC236}">
                    <a16:creationId xmlns:a16="http://schemas.microsoft.com/office/drawing/2014/main" id="{1646563A-262E-8CA5-535A-F5A60017F2ED}"/>
                  </a:ext>
                </a:extLst>
              </p:cNvPr>
              <p:cNvSpPr/>
              <p:nvPr/>
            </p:nvSpPr>
            <p:spPr bwMode="auto">
              <a:xfrm>
                <a:off x="7738958" y="2005473"/>
                <a:ext cx="3369934" cy="2415750"/>
              </a:xfrm>
              <a:custGeom>
                <a:avLst/>
                <a:gdLst>
                  <a:gd name="connsiteX0" fmla="*/ 0 w 4452730"/>
                  <a:gd name="connsiteY0" fmla="*/ 0 h 2146852"/>
                  <a:gd name="connsiteX1" fmla="*/ 0 w 4452730"/>
                  <a:gd name="connsiteY1" fmla="*/ 2146852 h 2146852"/>
                  <a:gd name="connsiteX2" fmla="*/ 4452730 w 4452730"/>
                  <a:gd name="connsiteY2" fmla="*/ 2146852 h 2146852"/>
                </a:gdLst>
                <a:ahLst/>
                <a:cxnLst>
                  <a:cxn ang="0">
                    <a:pos x="connsiteX0" y="connsiteY0"/>
                  </a:cxn>
                  <a:cxn ang="0">
                    <a:pos x="connsiteX1" y="connsiteY1"/>
                  </a:cxn>
                  <a:cxn ang="0">
                    <a:pos x="connsiteX2" y="connsiteY2"/>
                  </a:cxn>
                </a:cxnLst>
                <a:rect l="l" t="t" r="r" b="b"/>
                <a:pathLst>
                  <a:path w="4452730" h="2146852">
                    <a:moveTo>
                      <a:pt x="0" y="0"/>
                    </a:moveTo>
                    <a:lnTo>
                      <a:pt x="0" y="2146852"/>
                    </a:lnTo>
                    <a:lnTo>
                      <a:pt x="4452730" y="2146852"/>
                    </a:lnTo>
                  </a:path>
                </a:pathLst>
              </a:custGeom>
              <a:noFill/>
              <a:ln w="12700">
                <a:solidFill>
                  <a:srgbClr val="000000"/>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Poppins"/>
                  <a:ea typeface="+mn-ea"/>
                  <a:cs typeface="Arial" panose="020B0604020202020204" pitchFamily="34" charset="0"/>
                </a:endParaRPr>
              </a:p>
            </p:txBody>
          </p:sp>
          <p:grpSp>
            <p:nvGrpSpPr>
              <p:cNvPr id="55" name="Group 54">
                <a:extLst>
                  <a:ext uri="{FF2B5EF4-FFF2-40B4-BE49-F238E27FC236}">
                    <a16:creationId xmlns:a16="http://schemas.microsoft.com/office/drawing/2014/main" id="{91E3BA8D-0E92-5BBB-CF34-238CF0105F4F}"/>
                  </a:ext>
                </a:extLst>
              </p:cNvPr>
              <p:cNvGrpSpPr/>
              <p:nvPr/>
            </p:nvGrpSpPr>
            <p:grpSpPr>
              <a:xfrm>
                <a:off x="7659035" y="2008753"/>
                <a:ext cx="83512" cy="2408619"/>
                <a:chOff x="7022295" y="2669153"/>
                <a:chExt cx="83512" cy="2408619"/>
              </a:xfrm>
            </p:grpSpPr>
            <p:cxnSp>
              <p:nvCxnSpPr>
                <p:cNvPr id="60" name="Straight Connector 59">
                  <a:extLst>
                    <a:ext uri="{FF2B5EF4-FFF2-40B4-BE49-F238E27FC236}">
                      <a16:creationId xmlns:a16="http://schemas.microsoft.com/office/drawing/2014/main" id="{FA9610AE-FEC9-980A-5DCD-6791510E5CC1}"/>
                    </a:ext>
                  </a:extLst>
                </p:cNvPr>
                <p:cNvCxnSpPr>
                  <a:cxnSpLocks/>
                </p:cNvCxnSpPr>
                <p:nvPr/>
              </p:nvCxnSpPr>
              <p:spPr bwMode="auto">
                <a:xfrm>
                  <a:off x="7029474" y="4140136"/>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3268494E-DDBE-1CC6-9B4B-323E06E89DC1}"/>
                    </a:ext>
                  </a:extLst>
                </p:cNvPr>
                <p:cNvCxnSpPr>
                  <a:cxnSpLocks/>
                </p:cNvCxnSpPr>
                <p:nvPr/>
              </p:nvCxnSpPr>
              <p:spPr bwMode="auto">
                <a:xfrm>
                  <a:off x="7029474" y="4625925"/>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51F3FA47-E657-E1B2-AED9-639645FD28C6}"/>
                    </a:ext>
                  </a:extLst>
                </p:cNvPr>
                <p:cNvCxnSpPr>
                  <a:cxnSpLocks/>
                </p:cNvCxnSpPr>
                <p:nvPr/>
              </p:nvCxnSpPr>
              <p:spPr bwMode="auto">
                <a:xfrm>
                  <a:off x="7029474" y="5077772"/>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2DDA110A-929C-4101-E3EF-C2A9BF1DEDC9}"/>
                    </a:ext>
                  </a:extLst>
                </p:cNvPr>
                <p:cNvCxnSpPr>
                  <a:cxnSpLocks/>
                </p:cNvCxnSpPr>
                <p:nvPr/>
              </p:nvCxnSpPr>
              <p:spPr bwMode="auto">
                <a:xfrm>
                  <a:off x="7025884" y="2669153"/>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26555C94-AE17-4D38-BCDE-81D46C0F7085}"/>
                    </a:ext>
                  </a:extLst>
                </p:cNvPr>
                <p:cNvCxnSpPr>
                  <a:cxnSpLocks/>
                </p:cNvCxnSpPr>
                <p:nvPr/>
              </p:nvCxnSpPr>
              <p:spPr bwMode="auto">
                <a:xfrm>
                  <a:off x="7025884" y="3639809"/>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F57A9F49-EB43-7A38-D821-EDB88F185061}"/>
                    </a:ext>
                  </a:extLst>
                </p:cNvPr>
                <p:cNvCxnSpPr>
                  <a:cxnSpLocks/>
                </p:cNvCxnSpPr>
                <p:nvPr/>
              </p:nvCxnSpPr>
              <p:spPr bwMode="auto">
                <a:xfrm>
                  <a:off x="7022295" y="3150974"/>
                  <a:ext cx="76333" cy="0"/>
                </a:xfrm>
                <a:prstGeom prst="line">
                  <a:avLst/>
                </a:prstGeom>
                <a:noFill/>
                <a:ln w="12700" cap="flat" cmpd="sng" algn="ctr">
                  <a:solidFill>
                    <a:srgbClr val="000000"/>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751F8529-92E6-6C30-065D-396BA4211DCB}"/>
                  </a:ext>
                </a:extLst>
              </p:cNvPr>
              <p:cNvGrpSpPr/>
              <p:nvPr/>
            </p:nvGrpSpPr>
            <p:grpSpPr>
              <a:xfrm>
                <a:off x="7737215" y="4403443"/>
                <a:ext cx="3365019" cy="112699"/>
                <a:chOff x="2446752" y="4951377"/>
                <a:chExt cx="2567207" cy="222035"/>
              </a:xfrm>
            </p:grpSpPr>
            <p:cxnSp>
              <p:nvCxnSpPr>
                <p:cNvPr id="57" name="Straight Connector 56">
                  <a:extLst>
                    <a:ext uri="{FF2B5EF4-FFF2-40B4-BE49-F238E27FC236}">
                      <a16:creationId xmlns:a16="http://schemas.microsoft.com/office/drawing/2014/main" id="{A68A5A78-3D01-0B0B-598A-750B28C6D7EE}"/>
                    </a:ext>
                  </a:extLst>
                </p:cNvPr>
                <p:cNvCxnSpPr/>
                <p:nvPr/>
              </p:nvCxnSpPr>
              <p:spPr bwMode="auto">
                <a:xfrm>
                  <a:off x="2446752" y="4951377"/>
                  <a:ext cx="0" cy="179853"/>
                </a:xfrm>
                <a:prstGeom prst="line">
                  <a:avLst/>
                </a:prstGeom>
                <a:noFill/>
                <a:ln w="12700" cap="flat" cmpd="sng" algn="ctr">
                  <a:solidFill>
                    <a:srgbClr val="000000"/>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A637FA11-7146-E57F-164D-621CD192516D}"/>
                    </a:ext>
                  </a:extLst>
                </p:cNvPr>
                <p:cNvCxnSpPr/>
                <p:nvPr/>
              </p:nvCxnSpPr>
              <p:spPr bwMode="auto">
                <a:xfrm>
                  <a:off x="3730356" y="4993559"/>
                  <a:ext cx="0" cy="179853"/>
                </a:xfrm>
                <a:prstGeom prst="line">
                  <a:avLst/>
                </a:prstGeom>
                <a:noFill/>
                <a:ln w="12700" cap="flat" cmpd="sng" algn="ctr">
                  <a:solidFill>
                    <a:srgbClr val="000000"/>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CF4C4C49-C363-037B-B9CA-38526852E434}"/>
                    </a:ext>
                  </a:extLst>
                </p:cNvPr>
                <p:cNvCxnSpPr/>
                <p:nvPr/>
              </p:nvCxnSpPr>
              <p:spPr bwMode="auto">
                <a:xfrm>
                  <a:off x="5013959" y="4993559"/>
                  <a:ext cx="0" cy="179853"/>
                </a:xfrm>
                <a:prstGeom prst="line">
                  <a:avLst/>
                </a:prstGeom>
                <a:noFill/>
                <a:ln w="12700" cap="flat" cmpd="sng" algn="ctr">
                  <a:solidFill>
                    <a:srgbClr val="000000"/>
                  </a:solidFill>
                  <a:prstDash val="solid"/>
                  <a:round/>
                  <a:headEnd type="none" w="med" len="med"/>
                  <a:tailEnd type="none" w="med" len="med"/>
                </a:ln>
                <a:effectLst/>
              </p:spPr>
            </p:cxnSp>
          </p:grpSp>
        </p:grpSp>
        <p:sp>
          <p:nvSpPr>
            <p:cNvPr id="52" name="TextBox 51">
              <a:extLst>
                <a:ext uri="{FF2B5EF4-FFF2-40B4-BE49-F238E27FC236}">
                  <a16:creationId xmlns:a16="http://schemas.microsoft.com/office/drawing/2014/main" id="{FA9C5A96-DC56-19E1-D9D7-FB7271AE21E1}"/>
                </a:ext>
              </a:extLst>
            </p:cNvPr>
            <p:cNvSpPr txBox="1"/>
            <p:nvPr/>
          </p:nvSpPr>
          <p:spPr bwMode="auto">
            <a:xfrm>
              <a:off x="1968657" y="4840336"/>
              <a:ext cx="9412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Placebo</a:t>
              </a:r>
              <a:b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b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(n = 53)</a:t>
              </a:r>
            </a:p>
          </p:txBody>
        </p:sp>
        <p:sp>
          <p:nvSpPr>
            <p:cNvPr id="53" name="TextBox 52">
              <a:extLst>
                <a:ext uri="{FF2B5EF4-FFF2-40B4-BE49-F238E27FC236}">
                  <a16:creationId xmlns:a16="http://schemas.microsoft.com/office/drawing/2014/main" id="{98619ED7-A0C7-7305-9220-BDA26D714896}"/>
                </a:ext>
              </a:extLst>
            </p:cNvPr>
            <p:cNvSpPr txBox="1"/>
            <p:nvPr/>
          </p:nvSpPr>
          <p:spPr bwMode="auto">
            <a:xfrm>
              <a:off x="3262934" y="4838342"/>
              <a:ext cx="17972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80 mg Elafibranor</a:t>
              </a:r>
              <a:b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b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a:t>
              </a:r>
              <a:r>
                <a:rPr lang="en-US" sz="1400" dirty="0">
                  <a:solidFill>
                    <a:srgbClr val="161616">
                      <a:lumMod val="75000"/>
                      <a:lumOff val="25000"/>
                    </a:srgbClr>
                  </a:solidFill>
                  <a:latin typeface="Poppins Medium" panose="00000600000000000000" pitchFamily="2" charset="0"/>
                  <a:cs typeface="Poppins Medium" panose="00000600000000000000" pitchFamily="2" charset="0"/>
                </a:rPr>
                <a:t>n = </a:t>
              </a:r>
              <a:r>
                <a:rPr kumimoji="0" lang="en-US" sz="14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108)</a:t>
              </a:r>
            </a:p>
          </p:txBody>
        </p:sp>
      </p:grpSp>
    </p:spTree>
    <p:extLst>
      <p:ext uri="{BB962C8B-B14F-4D97-AF65-F5344CB8AC3E}">
        <p14:creationId xmlns:p14="http://schemas.microsoft.com/office/powerpoint/2010/main" val="3138094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241A6-BDCB-040F-6034-9E1015BD5737}"/>
            </a:ext>
          </a:extLst>
        </p:cNvPr>
        <p:cNvGrpSpPr/>
        <p:nvPr/>
      </p:nvGrpSpPr>
      <p:grpSpPr>
        <a:xfrm>
          <a:off x="0" y="0"/>
          <a:ext cx="0" cy="0"/>
          <a:chOff x="0" y="0"/>
          <a:chExt cx="0" cy="0"/>
        </a:xfrm>
      </p:grpSpPr>
      <p:sp>
        <p:nvSpPr>
          <p:cNvPr id="274" name="TextBox 273">
            <a:extLst>
              <a:ext uri="{FF2B5EF4-FFF2-40B4-BE49-F238E27FC236}">
                <a16:creationId xmlns:a16="http://schemas.microsoft.com/office/drawing/2014/main" id="{F64938FE-47C7-7F7B-693F-9DB61A3E7B63}"/>
              </a:ext>
            </a:extLst>
          </p:cNvPr>
          <p:cNvSpPr txBox="1"/>
          <p:nvPr/>
        </p:nvSpPr>
        <p:spPr bwMode="auto">
          <a:xfrm>
            <a:off x="11386060" y="5440467"/>
            <a:ext cx="5468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12</a:t>
            </a:r>
          </a:p>
        </p:txBody>
      </p:sp>
      <p:sp>
        <p:nvSpPr>
          <p:cNvPr id="276" name="TextBox 275">
            <a:extLst>
              <a:ext uri="{FF2B5EF4-FFF2-40B4-BE49-F238E27FC236}">
                <a16:creationId xmlns:a16="http://schemas.microsoft.com/office/drawing/2014/main" id="{028A4A3F-BE3F-6C4E-A438-666A1859A9E7}"/>
              </a:ext>
            </a:extLst>
          </p:cNvPr>
          <p:cNvSpPr txBox="1"/>
          <p:nvPr/>
        </p:nvSpPr>
        <p:spPr bwMode="auto">
          <a:xfrm>
            <a:off x="8078083" y="5440467"/>
            <a:ext cx="5468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a:t>
            </a:r>
          </a:p>
        </p:txBody>
      </p:sp>
      <p:sp>
        <p:nvSpPr>
          <p:cNvPr id="277" name="TextBox 276">
            <a:extLst>
              <a:ext uri="{FF2B5EF4-FFF2-40B4-BE49-F238E27FC236}">
                <a16:creationId xmlns:a16="http://schemas.microsoft.com/office/drawing/2014/main" id="{5A516711-2A3C-9992-3933-9DF5542DB22D}"/>
              </a:ext>
            </a:extLst>
          </p:cNvPr>
          <p:cNvSpPr txBox="1"/>
          <p:nvPr/>
        </p:nvSpPr>
        <p:spPr bwMode="auto">
          <a:xfrm>
            <a:off x="8680959" y="5440467"/>
            <a:ext cx="5468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a:t>
            </a:r>
          </a:p>
        </p:txBody>
      </p:sp>
      <p:sp>
        <p:nvSpPr>
          <p:cNvPr id="278" name="TextBox 277">
            <a:extLst>
              <a:ext uri="{FF2B5EF4-FFF2-40B4-BE49-F238E27FC236}">
                <a16:creationId xmlns:a16="http://schemas.microsoft.com/office/drawing/2014/main" id="{DCD52EE3-15C5-7399-D3F7-DAB5D1F695C9}"/>
              </a:ext>
            </a:extLst>
          </p:cNvPr>
          <p:cNvSpPr txBox="1"/>
          <p:nvPr/>
        </p:nvSpPr>
        <p:spPr bwMode="auto">
          <a:xfrm>
            <a:off x="9597601" y="5440467"/>
            <a:ext cx="5468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6</a:t>
            </a:r>
          </a:p>
        </p:txBody>
      </p:sp>
      <p:sp>
        <p:nvSpPr>
          <p:cNvPr id="279" name="TextBox 278">
            <a:extLst>
              <a:ext uri="{FF2B5EF4-FFF2-40B4-BE49-F238E27FC236}">
                <a16:creationId xmlns:a16="http://schemas.microsoft.com/office/drawing/2014/main" id="{36C35C2A-1083-9DD4-FF49-41CD8F6AA361}"/>
              </a:ext>
            </a:extLst>
          </p:cNvPr>
          <p:cNvSpPr txBox="1"/>
          <p:nvPr/>
        </p:nvSpPr>
        <p:spPr bwMode="auto">
          <a:xfrm>
            <a:off x="10496312" y="5440467"/>
            <a:ext cx="5468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9</a:t>
            </a:r>
          </a:p>
        </p:txBody>
      </p:sp>
      <p:sp>
        <p:nvSpPr>
          <p:cNvPr id="280" name="TextBox 279">
            <a:extLst>
              <a:ext uri="{FF2B5EF4-FFF2-40B4-BE49-F238E27FC236}">
                <a16:creationId xmlns:a16="http://schemas.microsoft.com/office/drawing/2014/main" id="{137892C4-B297-48AD-A571-AD692B3FC65E}"/>
              </a:ext>
            </a:extLst>
          </p:cNvPr>
          <p:cNvSpPr txBox="1"/>
          <p:nvPr/>
        </p:nvSpPr>
        <p:spPr bwMode="auto">
          <a:xfrm>
            <a:off x="7950132" y="2821685"/>
            <a:ext cx="546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0.0</a:t>
            </a:r>
          </a:p>
        </p:txBody>
      </p:sp>
      <p:sp>
        <p:nvSpPr>
          <p:cNvPr id="319" name="TextBox 318">
            <a:extLst>
              <a:ext uri="{FF2B5EF4-FFF2-40B4-BE49-F238E27FC236}">
                <a16:creationId xmlns:a16="http://schemas.microsoft.com/office/drawing/2014/main" id="{81CECC68-9550-6BFD-240B-465423856DD5}"/>
              </a:ext>
            </a:extLst>
          </p:cNvPr>
          <p:cNvSpPr txBox="1"/>
          <p:nvPr/>
        </p:nvSpPr>
        <p:spPr bwMode="auto">
          <a:xfrm>
            <a:off x="7927619" y="4020103"/>
            <a:ext cx="546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-1.8</a:t>
            </a:r>
          </a:p>
        </p:txBody>
      </p:sp>
      <p:sp>
        <p:nvSpPr>
          <p:cNvPr id="269" name="TextBox 268">
            <a:extLst>
              <a:ext uri="{FF2B5EF4-FFF2-40B4-BE49-F238E27FC236}">
                <a16:creationId xmlns:a16="http://schemas.microsoft.com/office/drawing/2014/main" id="{1D3B6D75-5068-2222-1C31-424F8C15F7CC}"/>
              </a:ext>
            </a:extLst>
          </p:cNvPr>
          <p:cNvSpPr txBox="1"/>
          <p:nvPr/>
        </p:nvSpPr>
        <p:spPr bwMode="auto">
          <a:xfrm>
            <a:off x="7477448" y="2901338"/>
            <a:ext cx="5468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0</a:t>
            </a:r>
          </a:p>
        </p:txBody>
      </p:sp>
      <p:sp>
        <p:nvSpPr>
          <p:cNvPr id="270" name="TextBox 269">
            <a:extLst>
              <a:ext uri="{FF2B5EF4-FFF2-40B4-BE49-F238E27FC236}">
                <a16:creationId xmlns:a16="http://schemas.microsoft.com/office/drawing/2014/main" id="{181257CA-468C-A94E-7998-A8A97459823C}"/>
              </a:ext>
            </a:extLst>
          </p:cNvPr>
          <p:cNvSpPr txBox="1"/>
          <p:nvPr/>
        </p:nvSpPr>
        <p:spPr bwMode="auto">
          <a:xfrm>
            <a:off x="7477448" y="3486285"/>
            <a:ext cx="5468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a:t>
            </a:r>
          </a:p>
        </p:txBody>
      </p:sp>
      <p:sp>
        <p:nvSpPr>
          <p:cNvPr id="271" name="TextBox 270">
            <a:extLst>
              <a:ext uri="{FF2B5EF4-FFF2-40B4-BE49-F238E27FC236}">
                <a16:creationId xmlns:a16="http://schemas.microsoft.com/office/drawing/2014/main" id="{FFA0A346-DD72-632B-CBDB-6E5F727C6952}"/>
              </a:ext>
            </a:extLst>
          </p:cNvPr>
          <p:cNvSpPr txBox="1"/>
          <p:nvPr/>
        </p:nvSpPr>
        <p:spPr bwMode="auto">
          <a:xfrm>
            <a:off x="7477448" y="4071232"/>
            <a:ext cx="5468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a:t>
            </a:r>
          </a:p>
        </p:txBody>
      </p:sp>
      <p:sp>
        <p:nvSpPr>
          <p:cNvPr id="272" name="TextBox 271">
            <a:extLst>
              <a:ext uri="{FF2B5EF4-FFF2-40B4-BE49-F238E27FC236}">
                <a16:creationId xmlns:a16="http://schemas.microsoft.com/office/drawing/2014/main" id="{D7F56019-D6E7-0334-DF57-6101C2EE404F}"/>
              </a:ext>
            </a:extLst>
          </p:cNvPr>
          <p:cNvSpPr txBox="1"/>
          <p:nvPr/>
        </p:nvSpPr>
        <p:spPr bwMode="auto">
          <a:xfrm>
            <a:off x="7477448" y="4656179"/>
            <a:ext cx="5468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a:t>
            </a:r>
          </a:p>
        </p:txBody>
      </p:sp>
      <p:sp>
        <p:nvSpPr>
          <p:cNvPr id="273" name="TextBox 272">
            <a:extLst>
              <a:ext uri="{FF2B5EF4-FFF2-40B4-BE49-F238E27FC236}">
                <a16:creationId xmlns:a16="http://schemas.microsoft.com/office/drawing/2014/main" id="{FBE28BD3-4002-D204-CD8C-19DC0A3C2495}"/>
              </a:ext>
            </a:extLst>
          </p:cNvPr>
          <p:cNvSpPr txBox="1"/>
          <p:nvPr/>
        </p:nvSpPr>
        <p:spPr bwMode="auto">
          <a:xfrm>
            <a:off x="7477448" y="5241126"/>
            <a:ext cx="5468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eaLnBrk="1" fontAlgn="auto" latinLnBrk="0" hangingPunct="1">
              <a:lnSpc>
                <a:spcPct val="10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a:t>
            </a:r>
          </a:p>
        </p:txBody>
      </p:sp>
      <p:sp>
        <p:nvSpPr>
          <p:cNvPr id="7" name="Content Placeholder 6">
            <a:extLst>
              <a:ext uri="{FF2B5EF4-FFF2-40B4-BE49-F238E27FC236}">
                <a16:creationId xmlns:a16="http://schemas.microsoft.com/office/drawing/2014/main" id="{C8255939-1D9F-E93D-B7FF-A94BB61ABE06}"/>
              </a:ext>
            </a:extLst>
          </p:cNvPr>
          <p:cNvSpPr>
            <a:spLocks noGrp="1"/>
          </p:cNvSpPr>
          <p:nvPr>
            <p:ph idx="1"/>
          </p:nvPr>
        </p:nvSpPr>
        <p:spPr>
          <a:xfrm>
            <a:off x="231078" y="1335023"/>
            <a:ext cx="11740260" cy="589259"/>
          </a:xfrm>
        </p:spPr>
        <p:txBody>
          <a:bodyPr/>
          <a:lstStyle/>
          <a:p>
            <a:pPr marL="342900" indent="-342900">
              <a:spcBef>
                <a:spcPts val="600"/>
              </a:spcBef>
              <a:buFont typeface="Arial" panose="020B0604020202020204" pitchFamily="34" charset="0"/>
              <a:buChar char="•"/>
            </a:pPr>
            <a:r>
              <a:rPr lang="en-US" sz="1800" b="1" dirty="0"/>
              <a:t>Key secondary endpoint</a:t>
            </a:r>
            <a:r>
              <a:rPr lang="en-US" sz="1800" dirty="0"/>
              <a:t>: change in pruritus NRS from baseline among those with NRS ≥4 at baseline at 6 mo</a:t>
            </a:r>
          </a:p>
        </p:txBody>
      </p:sp>
      <p:sp>
        <p:nvSpPr>
          <p:cNvPr id="2" name="Title 1">
            <a:extLst>
              <a:ext uri="{FF2B5EF4-FFF2-40B4-BE49-F238E27FC236}">
                <a16:creationId xmlns:a16="http://schemas.microsoft.com/office/drawing/2014/main" id="{F01CB478-6FD7-DD0C-1FBC-38B693EC0FB3}"/>
              </a:ext>
            </a:extLst>
          </p:cNvPr>
          <p:cNvSpPr>
            <a:spLocks noGrp="1"/>
          </p:cNvSpPr>
          <p:nvPr>
            <p:ph type="title"/>
          </p:nvPr>
        </p:nvSpPr>
        <p:spPr>
          <a:xfrm>
            <a:off x="231078" y="531006"/>
            <a:ext cx="11740260" cy="502445"/>
          </a:xfrm>
        </p:spPr>
        <p:txBody>
          <a:bodyPr/>
          <a:lstStyle/>
          <a:p>
            <a:r>
              <a:rPr lang="en-US" dirty="0">
                <a:latin typeface="Times New Roman" panose="02020603050405020304" pitchFamily="18" charset="0"/>
                <a:cs typeface="Times New Roman" panose="02020603050405020304" pitchFamily="18" charset="0"/>
              </a:rPr>
              <a:t>ELATIVE and RESPONSE RCTs: Change in Pruritus NRS</a:t>
            </a:r>
          </a:p>
        </p:txBody>
      </p:sp>
      <p:sp>
        <p:nvSpPr>
          <p:cNvPr id="5" name="Content Placeholder 2">
            <a:extLst>
              <a:ext uri="{FF2B5EF4-FFF2-40B4-BE49-F238E27FC236}">
                <a16:creationId xmlns:a16="http://schemas.microsoft.com/office/drawing/2014/main" id="{496F7805-E829-1EAF-4F5D-F4D51234AD88}"/>
              </a:ext>
            </a:extLst>
          </p:cNvPr>
          <p:cNvSpPr>
            <a:spLocks noGrp="1"/>
          </p:cNvSpPr>
          <p:nvPr>
            <p:ph sz="quarter" idx="10"/>
          </p:nvPr>
        </p:nvSpPr>
        <p:spPr>
          <a:xfrm>
            <a:off x="3559175" y="6302375"/>
            <a:ext cx="5732463" cy="327025"/>
          </a:xfrm>
        </p:spPr>
        <p:txBody>
          <a:bodyPr/>
          <a:lstStyle/>
          <a:p>
            <a:r>
              <a:rPr lang="en-US" dirty="0"/>
              <a:t>Kowdley. NEJM. 2024;390:795. Hirschfield. NEJM. 2024;390:783.</a:t>
            </a:r>
          </a:p>
        </p:txBody>
      </p:sp>
      <p:sp>
        <p:nvSpPr>
          <p:cNvPr id="248" name="TextBox 247">
            <a:extLst>
              <a:ext uri="{FF2B5EF4-FFF2-40B4-BE49-F238E27FC236}">
                <a16:creationId xmlns:a16="http://schemas.microsoft.com/office/drawing/2014/main" id="{916927FC-5298-7EA8-5EAC-FFF7A84DE203}"/>
              </a:ext>
            </a:extLst>
          </p:cNvPr>
          <p:cNvSpPr txBox="1"/>
          <p:nvPr/>
        </p:nvSpPr>
        <p:spPr bwMode="auto">
          <a:xfrm>
            <a:off x="7780013" y="1986044"/>
            <a:ext cx="3932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b="1" dirty="0">
                <a:solidFill>
                  <a:srgbClr val="000000"/>
                </a:solidFill>
                <a:latin typeface="Poppins" panose="00000500000000000000" pitchFamily="2" charset="0"/>
                <a:cs typeface="Poppins" panose="00000500000000000000" pitchFamily="2" charset="0"/>
              </a:rPr>
              <a:t>RESPONSE: Seladelpar Change in Pruritus NRS From Baseline to Mo 12</a:t>
            </a:r>
            <a:r>
              <a:rPr lang="en-US" sz="1600" b="1" baseline="30000" dirty="0">
                <a:solidFill>
                  <a:srgbClr val="000000"/>
                </a:solidFill>
                <a:latin typeface="Poppins" panose="00000500000000000000" pitchFamily="2" charset="0"/>
                <a:cs typeface="Poppins" panose="00000500000000000000" pitchFamily="2" charset="0"/>
              </a:rPr>
              <a:t>2</a:t>
            </a:r>
          </a:p>
        </p:txBody>
      </p:sp>
      <p:cxnSp>
        <p:nvCxnSpPr>
          <p:cNvPr id="253" name="Straight Connector 252">
            <a:extLst>
              <a:ext uri="{FF2B5EF4-FFF2-40B4-BE49-F238E27FC236}">
                <a16:creationId xmlns:a16="http://schemas.microsoft.com/office/drawing/2014/main" id="{9C70232D-18B4-B565-9405-1628955BC963}"/>
              </a:ext>
            </a:extLst>
          </p:cNvPr>
          <p:cNvCxnSpPr/>
          <p:nvPr/>
        </p:nvCxnSpPr>
        <p:spPr bwMode="auto">
          <a:xfrm>
            <a:off x="8042226" y="3090486"/>
            <a:ext cx="0" cy="2339788"/>
          </a:xfrm>
          <a:prstGeom prst="line">
            <a:avLst/>
          </a:prstGeom>
          <a:noFill/>
          <a:ln w="12700" cap="flat" cmpd="sng" algn="ctr">
            <a:solidFill>
              <a:srgbClr val="000000"/>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DCA8A1A5-028B-9391-58C4-B26A4D9DE334}"/>
              </a:ext>
            </a:extLst>
          </p:cNvPr>
          <p:cNvCxnSpPr>
            <a:cxnSpLocks/>
          </p:cNvCxnSpPr>
          <p:nvPr/>
        </p:nvCxnSpPr>
        <p:spPr bwMode="auto">
          <a:xfrm>
            <a:off x="8042226" y="5430274"/>
            <a:ext cx="3621741" cy="0"/>
          </a:xfrm>
          <a:prstGeom prst="line">
            <a:avLst/>
          </a:prstGeom>
          <a:noFill/>
          <a:ln w="12700" cap="flat" cmpd="sng" algn="ctr">
            <a:solidFill>
              <a:srgbClr val="000000"/>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F2F3169B-B5D0-7D6C-028A-697D2714AEED}"/>
              </a:ext>
            </a:extLst>
          </p:cNvPr>
          <p:cNvCxnSpPr/>
          <p:nvPr/>
        </p:nvCxnSpPr>
        <p:spPr bwMode="auto">
          <a:xfrm>
            <a:off x="8051190" y="3090486"/>
            <a:ext cx="3621742" cy="0"/>
          </a:xfrm>
          <a:prstGeom prst="line">
            <a:avLst/>
          </a:prstGeom>
          <a:noFill/>
          <a:ln w="28575" cap="flat" cmpd="sng" algn="ctr">
            <a:solidFill>
              <a:srgbClr val="000000"/>
            </a:solidFill>
            <a:prstDash val="sysDot"/>
            <a:round/>
            <a:headEnd type="none" w="med" len="med"/>
            <a:tailEnd type="none" w="med" len="med"/>
          </a:ln>
          <a:effectLst/>
        </p:spPr>
      </p:cxnSp>
      <p:cxnSp>
        <p:nvCxnSpPr>
          <p:cNvPr id="256" name="Straight Connector 255">
            <a:extLst>
              <a:ext uri="{FF2B5EF4-FFF2-40B4-BE49-F238E27FC236}">
                <a16:creationId xmlns:a16="http://schemas.microsoft.com/office/drawing/2014/main" id="{116CF0B4-26BD-5627-465A-8A3E5A57306E}"/>
              </a:ext>
            </a:extLst>
          </p:cNvPr>
          <p:cNvCxnSpPr>
            <a:cxnSpLocks/>
          </p:cNvCxnSpPr>
          <p:nvPr/>
        </p:nvCxnSpPr>
        <p:spPr bwMode="auto">
          <a:xfrm flipH="1">
            <a:off x="7979473" y="3090486"/>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D1F4CED1-72F7-F49B-758F-7DE949C6BBA2}"/>
              </a:ext>
            </a:extLst>
          </p:cNvPr>
          <p:cNvCxnSpPr>
            <a:cxnSpLocks/>
          </p:cNvCxnSpPr>
          <p:nvPr/>
        </p:nvCxnSpPr>
        <p:spPr bwMode="auto">
          <a:xfrm flipH="1">
            <a:off x="7979473" y="3675433"/>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A2EE0DEF-8B8C-71CC-92ED-252979D1B495}"/>
              </a:ext>
            </a:extLst>
          </p:cNvPr>
          <p:cNvCxnSpPr>
            <a:cxnSpLocks/>
          </p:cNvCxnSpPr>
          <p:nvPr/>
        </p:nvCxnSpPr>
        <p:spPr bwMode="auto">
          <a:xfrm flipH="1">
            <a:off x="7979473" y="4260380"/>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475C360C-855E-1DBC-A10D-5B1CC58FAFB9}"/>
              </a:ext>
            </a:extLst>
          </p:cNvPr>
          <p:cNvCxnSpPr>
            <a:cxnSpLocks/>
          </p:cNvCxnSpPr>
          <p:nvPr/>
        </p:nvCxnSpPr>
        <p:spPr bwMode="auto">
          <a:xfrm flipH="1">
            <a:off x="7979473" y="4845327"/>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816E53BC-1774-40FF-7511-D5140B7EFFCF}"/>
              </a:ext>
            </a:extLst>
          </p:cNvPr>
          <p:cNvCxnSpPr>
            <a:cxnSpLocks/>
          </p:cNvCxnSpPr>
          <p:nvPr/>
        </p:nvCxnSpPr>
        <p:spPr bwMode="auto">
          <a:xfrm flipH="1">
            <a:off x="7979473" y="5430274"/>
            <a:ext cx="64008" cy="0"/>
          </a:xfrm>
          <a:prstGeom prst="line">
            <a:avLst/>
          </a:prstGeom>
          <a:noFill/>
          <a:ln w="12700" cap="flat" cmpd="sng" algn="ctr">
            <a:solidFill>
              <a:srgbClr val="000000"/>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AB12B9E5-D9E1-DC81-AD3C-0FCEFC894586}"/>
              </a:ext>
            </a:extLst>
          </p:cNvPr>
          <p:cNvCxnSpPr>
            <a:cxnSpLocks/>
          </p:cNvCxnSpPr>
          <p:nvPr/>
        </p:nvCxnSpPr>
        <p:spPr bwMode="auto">
          <a:xfrm>
            <a:off x="8042226" y="5421310"/>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CC830D3E-2F8D-B839-7588-9112AEA067BE}"/>
              </a:ext>
            </a:extLst>
          </p:cNvPr>
          <p:cNvCxnSpPr>
            <a:cxnSpLocks/>
          </p:cNvCxnSpPr>
          <p:nvPr/>
        </p:nvCxnSpPr>
        <p:spPr bwMode="auto">
          <a:xfrm>
            <a:off x="8343440" y="5421310"/>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5A045A91-5D93-C8E3-F8FB-129EA7203D18}"/>
              </a:ext>
            </a:extLst>
          </p:cNvPr>
          <p:cNvCxnSpPr>
            <a:cxnSpLocks/>
          </p:cNvCxnSpPr>
          <p:nvPr/>
        </p:nvCxnSpPr>
        <p:spPr bwMode="auto">
          <a:xfrm>
            <a:off x="8958418" y="5421310"/>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FDB0F77F-023E-C5E7-B2D3-BB446B62A161}"/>
              </a:ext>
            </a:extLst>
          </p:cNvPr>
          <p:cNvCxnSpPr>
            <a:cxnSpLocks/>
          </p:cNvCxnSpPr>
          <p:nvPr/>
        </p:nvCxnSpPr>
        <p:spPr bwMode="auto">
          <a:xfrm>
            <a:off x="9860268" y="5421310"/>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C7A15763-3A5B-3912-2CFB-228C73849269}"/>
              </a:ext>
            </a:extLst>
          </p:cNvPr>
          <p:cNvCxnSpPr>
            <a:cxnSpLocks/>
          </p:cNvCxnSpPr>
          <p:nvPr/>
        </p:nvCxnSpPr>
        <p:spPr bwMode="auto">
          <a:xfrm>
            <a:off x="10762117" y="5421310"/>
            <a:ext cx="0" cy="64008"/>
          </a:xfrm>
          <a:prstGeom prst="line">
            <a:avLst/>
          </a:prstGeom>
          <a:noFill/>
          <a:ln w="12700" cap="flat" cmpd="sng" algn="ctr">
            <a:solidFill>
              <a:srgbClr val="000000"/>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78A43306-9157-855D-E318-84BE2ABE46B4}"/>
              </a:ext>
            </a:extLst>
          </p:cNvPr>
          <p:cNvCxnSpPr>
            <a:cxnSpLocks/>
          </p:cNvCxnSpPr>
          <p:nvPr/>
        </p:nvCxnSpPr>
        <p:spPr bwMode="auto">
          <a:xfrm>
            <a:off x="11655002" y="5421310"/>
            <a:ext cx="0" cy="64008"/>
          </a:xfrm>
          <a:prstGeom prst="line">
            <a:avLst/>
          </a:prstGeom>
          <a:noFill/>
          <a:ln w="12700" cap="flat" cmpd="sng" algn="ctr">
            <a:solidFill>
              <a:srgbClr val="000000"/>
            </a:solidFill>
            <a:prstDash val="solid"/>
            <a:round/>
            <a:headEnd type="none" w="med" len="med"/>
            <a:tailEnd type="none" w="med" len="med"/>
          </a:ln>
          <a:effectLst/>
        </p:spPr>
      </p:cxnSp>
      <p:sp>
        <p:nvSpPr>
          <p:cNvPr id="267" name="TextBox 266">
            <a:extLst>
              <a:ext uri="{FF2B5EF4-FFF2-40B4-BE49-F238E27FC236}">
                <a16:creationId xmlns:a16="http://schemas.microsoft.com/office/drawing/2014/main" id="{1675DD6A-5331-04A2-0563-D90EB69271E9}"/>
              </a:ext>
            </a:extLst>
          </p:cNvPr>
          <p:cNvSpPr txBox="1"/>
          <p:nvPr/>
        </p:nvSpPr>
        <p:spPr bwMode="auto">
          <a:xfrm>
            <a:off x="8072790" y="5600255"/>
            <a:ext cx="36307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i="0" u="none" strike="noStrike" kern="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Mo</a:t>
            </a:r>
          </a:p>
        </p:txBody>
      </p:sp>
      <p:sp>
        <p:nvSpPr>
          <p:cNvPr id="268" name="TextBox 267">
            <a:extLst>
              <a:ext uri="{FF2B5EF4-FFF2-40B4-BE49-F238E27FC236}">
                <a16:creationId xmlns:a16="http://schemas.microsoft.com/office/drawing/2014/main" id="{6223C181-CA96-E754-1D73-3C5B195F7481}"/>
              </a:ext>
            </a:extLst>
          </p:cNvPr>
          <p:cNvSpPr txBox="1"/>
          <p:nvPr/>
        </p:nvSpPr>
        <p:spPr bwMode="auto">
          <a:xfrm rot="16200000">
            <a:off x="6220349" y="4073641"/>
            <a:ext cx="26376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ct val="50000"/>
              </a:spcBef>
              <a:spcAft>
                <a:spcPct val="0"/>
              </a:spcAft>
              <a:buClrTx/>
              <a:buSzTx/>
              <a:buFontTx/>
              <a:buNone/>
              <a:tabLst/>
              <a:defRPr/>
            </a:pPr>
            <a:r>
              <a:rPr kumimoji="0" lang="en-US" sz="1600" i="0" u="none" strike="noStrike" kern="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LS Mean Change in NRS</a:t>
            </a:r>
          </a:p>
        </p:txBody>
      </p:sp>
      <p:sp>
        <p:nvSpPr>
          <p:cNvPr id="275" name="TextBox 274">
            <a:extLst>
              <a:ext uri="{FF2B5EF4-FFF2-40B4-BE49-F238E27FC236}">
                <a16:creationId xmlns:a16="http://schemas.microsoft.com/office/drawing/2014/main" id="{EB8A2C03-4BFC-EA02-557D-380F6DF5C49A}"/>
              </a:ext>
            </a:extLst>
          </p:cNvPr>
          <p:cNvSpPr txBox="1"/>
          <p:nvPr/>
        </p:nvSpPr>
        <p:spPr bwMode="auto">
          <a:xfrm>
            <a:off x="7122121" y="5483236"/>
            <a:ext cx="1183614" cy="315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90000"/>
              </a:lnSpc>
              <a:spcBef>
                <a:spcPct val="5000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Baseline</a:t>
            </a:r>
          </a:p>
        </p:txBody>
      </p:sp>
      <p:sp>
        <p:nvSpPr>
          <p:cNvPr id="297" name="Freeform 101">
            <a:extLst>
              <a:ext uri="{FF2B5EF4-FFF2-40B4-BE49-F238E27FC236}">
                <a16:creationId xmlns:a16="http://schemas.microsoft.com/office/drawing/2014/main" id="{776F9735-E594-D0C7-28EF-15BCF3813A4F}"/>
              </a:ext>
            </a:extLst>
          </p:cNvPr>
          <p:cNvSpPr/>
          <p:nvPr/>
        </p:nvSpPr>
        <p:spPr bwMode="auto">
          <a:xfrm>
            <a:off x="8060053" y="3104850"/>
            <a:ext cx="3605646" cy="867641"/>
          </a:xfrm>
          <a:custGeom>
            <a:avLst/>
            <a:gdLst>
              <a:gd name="connsiteX0" fmla="*/ 0 w 3605646"/>
              <a:gd name="connsiteY0" fmla="*/ 0 h 867641"/>
              <a:gd name="connsiteX1" fmla="*/ 275359 w 3605646"/>
              <a:gd name="connsiteY1" fmla="*/ 405245 h 867641"/>
              <a:gd name="connsiteX2" fmla="*/ 888423 w 3605646"/>
              <a:gd name="connsiteY2" fmla="*/ 794904 h 867641"/>
              <a:gd name="connsiteX3" fmla="*/ 1787237 w 3605646"/>
              <a:gd name="connsiteY3" fmla="*/ 867641 h 867641"/>
              <a:gd name="connsiteX4" fmla="*/ 2696441 w 3605646"/>
              <a:gd name="connsiteY4" fmla="*/ 852054 h 867641"/>
              <a:gd name="connsiteX5" fmla="*/ 3605646 w 3605646"/>
              <a:gd name="connsiteY5" fmla="*/ 737754 h 867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5646" h="867641">
                <a:moveTo>
                  <a:pt x="0" y="0"/>
                </a:moveTo>
                <a:lnTo>
                  <a:pt x="275359" y="405245"/>
                </a:lnTo>
                <a:lnTo>
                  <a:pt x="888423" y="794904"/>
                </a:lnTo>
                <a:lnTo>
                  <a:pt x="1787237" y="867641"/>
                </a:lnTo>
                <a:lnTo>
                  <a:pt x="2696441" y="852054"/>
                </a:lnTo>
                <a:lnTo>
                  <a:pt x="3605646" y="737754"/>
                </a:lnTo>
              </a:path>
            </a:pathLst>
          </a:custGeom>
          <a:noFill/>
          <a:ln w="28575">
            <a:solidFill>
              <a:schemeClr val="bg1">
                <a:lumMod val="50000"/>
              </a:schemeClr>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nvGrpSpPr>
          <p:cNvPr id="8" name="Group 7">
            <a:extLst>
              <a:ext uri="{FF2B5EF4-FFF2-40B4-BE49-F238E27FC236}">
                <a16:creationId xmlns:a16="http://schemas.microsoft.com/office/drawing/2014/main" id="{731BD2C0-37D5-051A-F98F-675D45061861}"/>
              </a:ext>
            </a:extLst>
          </p:cNvPr>
          <p:cNvGrpSpPr/>
          <p:nvPr/>
        </p:nvGrpSpPr>
        <p:grpSpPr>
          <a:xfrm>
            <a:off x="8288653" y="3452944"/>
            <a:ext cx="3432465" cy="571501"/>
            <a:chOff x="8288653" y="3452944"/>
            <a:chExt cx="3432465" cy="571501"/>
          </a:xfrm>
          <a:solidFill>
            <a:schemeClr val="bg1">
              <a:lumMod val="50000"/>
            </a:schemeClr>
          </a:solidFill>
        </p:grpSpPr>
        <p:sp>
          <p:nvSpPr>
            <p:cNvPr id="298" name="Oval 297">
              <a:extLst>
                <a:ext uri="{FF2B5EF4-FFF2-40B4-BE49-F238E27FC236}">
                  <a16:creationId xmlns:a16="http://schemas.microsoft.com/office/drawing/2014/main" id="{0D880DB8-8170-62F7-F333-090FFB0CAA33}"/>
                </a:ext>
              </a:extLst>
            </p:cNvPr>
            <p:cNvSpPr/>
            <p:nvPr/>
          </p:nvSpPr>
          <p:spPr bwMode="auto">
            <a:xfrm>
              <a:off x="8288653" y="3452944"/>
              <a:ext cx="109105" cy="109105"/>
            </a:xfrm>
            <a:prstGeom prst="ellipse">
              <a:avLst/>
            </a:prstGeom>
            <a:grpFill/>
            <a:ln w="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99" name="Oval 298">
              <a:extLst>
                <a:ext uri="{FF2B5EF4-FFF2-40B4-BE49-F238E27FC236}">
                  <a16:creationId xmlns:a16="http://schemas.microsoft.com/office/drawing/2014/main" id="{50F22CE1-0914-DFED-410C-2CD01B285BAF}"/>
                </a:ext>
              </a:extLst>
            </p:cNvPr>
            <p:cNvSpPr/>
            <p:nvPr/>
          </p:nvSpPr>
          <p:spPr bwMode="auto">
            <a:xfrm>
              <a:off x="10701076" y="3896290"/>
              <a:ext cx="109105" cy="109105"/>
            </a:xfrm>
            <a:prstGeom prst="ellipse">
              <a:avLst/>
            </a:prstGeom>
            <a:grpFill/>
            <a:ln w="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00" name="Oval 299">
              <a:extLst>
                <a:ext uri="{FF2B5EF4-FFF2-40B4-BE49-F238E27FC236}">
                  <a16:creationId xmlns:a16="http://schemas.microsoft.com/office/drawing/2014/main" id="{88987FDD-ED33-CE01-E2F2-36F818093F26}"/>
                </a:ext>
              </a:extLst>
            </p:cNvPr>
            <p:cNvSpPr/>
            <p:nvPr/>
          </p:nvSpPr>
          <p:spPr bwMode="auto">
            <a:xfrm>
              <a:off x="8889594" y="3840871"/>
              <a:ext cx="109105" cy="109105"/>
            </a:xfrm>
            <a:prstGeom prst="ellipse">
              <a:avLst/>
            </a:prstGeom>
            <a:grpFill/>
            <a:ln w="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01" name="Oval 300">
              <a:extLst>
                <a:ext uri="{FF2B5EF4-FFF2-40B4-BE49-F238E27FC236}">
                  <a16:creationId xmlns:a16="http://schemas.microsoft.com/office/drawing/2014/main" id="{0043A16A-5AF5-1085-E138-01F94FFDECB3}"/>
                </a:ext>
              </a:extLst>
            </p:cNvPr>
            <p:cNvSpPr/>
            <p:nvPr/>
          </p:nvSpPr>
          <p:spPr bwMode="auto">
            <a:xfrm>
              <a:off x="9790139" y="3915340"/>
              <a:ext cx="109105" cy="109105"/>
            </a:xfrm>
            <a:prstGeom prst="ellipse">
              <a:avLst/>
            </a:prstGeom>
            <a:grpFill/>
            <a:ln w="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02" name="Oval 301">
              <a:extLst>
                <a:ext uri="{FF2B5EF4-FFF2-40B4-BE49-F238E27FC236}">
                  <a16:creationId xmlns:a16="http://schemas.microsoft.com/office/drawing/2014/main" id="{32FCFEDD-4C94-B699-69FE-CC21F49BB4B7}"/>
                </a:ext>
              </a:extLst>
            </p:cNvPr>
            <p:cNvSpPr/>
            <p:nvPr/>
          </p:nvSpPr>
          <p:spPr bwMode="auto">
            <a:xfrm>
              <a:off x="11612013" y="3783722"/>
              <a:ext cx="109105" cy="109105"/>
            </a:xfrm>
            <a:prstGeom prst="ellipse">
              <a:avLst/>
            </a:prstGeom>
            <a:grpFill/>
            <a:ln w="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sp>
        <p:nvSpPr>
          <p:cNvPr id="303" name="TextBox 302">
            <a:extLst>
              <a:ext uri="{FF2B5EF4-FFF2-40B4-BE49-F238E27FC236}">
                <a16:creationId xmlns:a16="http://schemas.microsoft.com/office/drawing/2014/main" id="{F0F5D90C-7E4E-4ED1-D89D-5FBE9C62665E}"/>
              </a:ext>
            </a:extLst>
          </p:cNvPr>
          <p:cNvSpPr txBox="1"/>
          <p:nvPr/>
        </p:nvSpPr>
        <p:spPr bwMode="auto">
          <a:xfrm>
            <a:off x="8613665" y="5873241"/>
            <a:ext cx="23478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latin typeface="Poppins" panose="00000500000000000000" pitchFamily="2" charset="0"/>
                <a:cs typeface="Poppins" panose="00000500000000000000" pitchFamily="2" charset="0"/>
              </a:rPr>
              <a:t>LS Mean Difference: -1.5</a:t>
            </a:r>
            <a:br>
              <a:rPr lang="en-US" sz="1400" dirty="0">
                <a:solidFill>
                  <a:srgbClr val="000000"/>
                </a:solidFill>
                <a:latin typeface="Poppins" panose="00000500000000000000" pitchFamily="2" charset="0"/>
                <a:cs typeface="Poppins" panose="00000500000000000000" pitchFamily="2" charset="0"/>
              </a:rPr>
            </a:br>
            <a:r>
              <a:rPr lang="en-US" sz="1400" b="1" i="1" dirty="0">
                <a:solidFill>
                  <a:srgbClr val="000000"/>
                </a:solidFill>
                <a:latin typeface="Poppins" panose="00000500000000000000" pitchFamily="2" charset="0"/>
                <a:cs typeface="Poppins" panose="00000500000000000000" pitchFamily="2" charset="0"/>
              </a:rPr>
              <a:t>P</a:t>
            </a:r>
            <a:r>
              <a:rPr lang="en-US" sz="1400" b="1" dirty="0">
                <a:solidFill>
                  <a:srgbClr val="000000"/>
                </a:solidFill>
                <a:latin typeface="Poppins" panose="00000500000000000000" pitchFamily="2" charset="0"/>
                <a:cs typeface="Poppins" panose="00000500000000000000" pitchFamily="2" charset="0"/>
              </a:rPr>
              <a:t> =</a:t>
            </a:r>
            <a:r>
              <a:rPr lang="en-US" sz="1400" dirty="0">
                <a:solidFill>
                  <a:srgbClr val="000000"/>
                </a:solidFill>
                <a:latin typeface="Poppins" panose="00000500000000000000" pitchFamily="2" charset="0"/>
                <a:cs typeface="Poppins" panose="00000500000000000000" pitchFamily="2" charset="0"/>
              </a:rPr>
              <a:t> .</a:t>
            </a:r>
            <a:r>
              <a:rPr lang="en-US" sz="1400" b="1" dirty="0">
                <a:solidFill>
                  <a:srgbClr val="000000"/>
                </a:solidFill>
                <a:latin typeface="Poppins" panose="00000500000000000000" pitchFamily="2" charset="0"/>
                <a:cs typeface="Poppins" panose="00000500000000000000" pitchFamily="2" charset="0"/>
              </a:rPr>
              <a:t>005</a:t>
            </a:r>
            <a:endParaRPr lang="en-US" sz="1400" dirty="0">
              <a:solidFill>
                <a:srgbClr val="000000"/>
              </a:solidFill>
              <a:latin typeface="Poppins" panose="00000500000000000000" pitchFamily="2" charset="0"/>
              <a:cs typeface="Poppins" panose="00000500000000000000" pitchFamily="2" charset="0"/>
            </a:endParaRPr>
          </a:p>
        </p:txBody>
      </p:sp>
      <p:sp>
        <p:nvSpPr>
          <p:cNvPr id="309" name="TextBox 308">
            <a:extLst>
              <a:ext uri="{FF2B5EF4-FFF2-40B4-BE49-F238E27FC236}">
                <a16:creationId xmlns:a16="http://schemas.microsoft.com/office/drawing/2014/main" id="{658244C5-DD41-1081-E954-0796196D5283}"/>
              </a:ext>
            </a:extLst>
          </p:cNvPr>
          <p:cNvSpPr txBox="1"/>
          <p:nvPr/>
        </p:nvSpPr>
        <p:spPr bwMode="auto">
          <a:xfrm>
            <a:off x="8263592" y="3296203"/>
            <a:ext cx="546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-0.8</a:t>
            </a:r>
          </a:p>
        </p:txBody>
      </p:sp>
      <p:sp>
        <p:nvSpPr>
          <p:cNvPr id="310" name="TextBox 309">
            <a:extLst>
              <a:ext uri="{FF2B5EF4-FFF2-40B4-BE49-F238E27FC236}">
                <a16:creationId xmlns:a16="http://schemas.microsoft.com/office/drawing/2014/main" id="{203432A6-D33E-7784-7698-B8992E315257}"/>
              </a:ext>
            </a:extLst>
          </p:cNvPr>
          <p:cNvSpPr txBox="1"/>
          <p:nvPr/>
        </p:nvSpPr>
        <p:spPr bwMode="auto">
          <a:xfrm>
            <a:off x="8866264" y="3639103"/>
            <a:ext cx="546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-1.6</a:t>
            </a:r>
          </a:p>
        </p:txBody>
      </p:sp>
      <p:sp>
        <p:nvSpPr>
          <p:cNvPr id="311" name="TextBox 310">
            <a:extLst>
              <a:ext uri="{FF2B5EF4-FFF2-40B4-BE49-F238E27FC236}">
                <a16:creationId xmlns:a16="http://schemas.microsoft.com/office/drawing/2014/main" id="{7C94510E-E382-C361-0FC8-7358DD0E315F}"/>
              </a:ext>
            </a:extLst>
          </p:cNvPr>
          <p:cNvSpPr txBox="1"/>
          <p:nvPr/>
        </p:nvSpPr>
        <p:spPr bwMode="auto">
          <a:xfrm>
            <a:off x="9787592" y="3692789"/>
            <a:ext cx="546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-1.7</a:t>
            </a:r>
          </a:p>
        </p:txBody>
      </p:sp>
      <p:sp>
        <p:nvSpPr>
          <p:cNvPr id="312" name="TextBox 311">
            <a:extLst>
              <a:ext uri="{FF2B5EF4-FFF2-40B4-BE49-F238E27FC236}">
                <a16:creationId xmlns:a16="http://schemas.microsoft.com/office/drawing/2014/main" id="{961E4A9A-7CC8-1AAD-786A-56BBE2440F16}"/>
              </a:ext>
            </a:extLst>
          </p:cNvPr>
          <p:cNvSpPr txBox="1"/>
          <p:nvPr/>
        </p:nvSpPr>
        <p:spPr bwMode="auto">
          <a:xfrm>
            <a:off x="10672551" y="3663348"/>
            <a:ext cx="546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-1.7</a:t>
            </a:r>
          </a:p>
        </p:txBody>
      </p:sp>
      <p:sp>
        <p:nvSpPr>
          <p:cNvPr id="313" name="TextBox 312">
            <a:extLst>
              <a:ext uri="{FF2B5EF4-FFF2-40B4-BE49-F238E27FC236}">
                <a16:creationId xmlns:a16="http://schemas.microsoft.com/office/drawing/2014/main" id="{EEA8FD5F-B7F2-1B31-25CA-571E79A27754}"/>
              </a:ext>
            </a:extLst>
          </p:cNvPr>
          <p:cNvSpPr txBox="1"/>
          <p:nvPr/>
        </p:nvSpPr>
        <p:spPr bwMode="auto">
          <a:xfrm>
            <a:off x="11552315" y="3576757"/>
            <a:ext cx="546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-1.5</a:t>
            </a:r>
          </a:p>
        </p:txBody>
      </p:sp>
      <p:sp>
        <p:nvSpPr>
          <p:cNvPr id="320" name="TextBox 319">
            <a:extLst>
              <a:ext uri="{FF2B5EF4-FFF2-40B4-BE49-F238E27FC236}">
                <a16:creationId xmlns:a16="http://schemas.microsoft.com/office/drawing/2014/main" id="{D64B6620-4AFA-B573-65A0-B1949037D32E}"/>
              </a:ext>
            </a:extLst>
          </p:cNvPr>
          <p:cNvSpPr txBox="1"/>
          <p:nvPr/>
        </p:nvSpPr>
        <p:spPr bwMode="auto">
          <a:xfrm>
            <a:off x="8472050" y="4410307"/>
            <a:ext cx="546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-2.6</a:t>
            </a:r>
          </a:p>
        </p:txBody>
      </p:sp>
      <p:sp>
        <p:nvSpPr>
          <p:cNvPr id="321" name="TextBox 320">
            <a:extLst>
              <a:ext uri="{FF2B5EF4-FFF2-40B4-BE49-F238E27FC236}">
                <a16:creationId xmlns:a16="http://schemas.microsoft.com/office/drawing/2014/main" id="{1D5867B5-29D3-F4EB-41D6-6602C10C6FF1}"/>
              </a:ext>
            </a:extLst>
          </p:cNvPr>
          <p:cNvSpPr txBox="1"/>
          <p:nvPr/>
        </p:nvSpPr>
        <p:spPr bwMode="auto">
          <a:xfrm>
            <a:off x="9379524" y="4683934"/>
            <a:ext cx="546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-3.2</a:t>
            </a:r>
          </a:p>
        </p:txBody>
      </p:sp>
      <p:sp>
        <p:nvSpPr>
          <p:cNvPr id="322" name="TextBox 321">
            <a:extLst>
              <a:ext uri="{FF2B5EF4-FFF2-40B4-BE49-F238E27FC236}">
                <a16:creationId xmlns:a16="http://schemas.microsoft.com/office/drawing/2014/main" id="{25C84498-8DC6-78B3-3ECC-C3A86EDE4FF2}"/>
              </a:ext>
            </a:extLst>
          </p:cNvPr>
          <p:cNvSpPr txBox="1"/>
          <p:nvPr/>
        </p:nvSpPr>
        <p:spPr bwMode="auto">
          <a:xfrm>
            <a:off x="10295656" y="4851921"/>
            <a:ext cx="546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-3.4</a:t>
            </a:r>
          </a:p>
        </p:txBody>
      </p:sp>
      <p:sp>
        <p:nvSpPr>
          <p:cNvPr id="323" name="TextBox 322">
            <a:extLst>
              <a:ext uri="{FF2B5EF4-FFF2-40B4-BE49-F238E27FC236}">
                <a16:creationId xmlns:a16="http://schemas.microsoft.com/office/drawing/2014/main" id="{242DE66C-56C8-2513-18DC-73D2789CEBDB}"/>
              </a:ext>
            </a:extLst>
          </p:cNvPr>
          <p:cNvSpPr txBox="1"/>
          <p:nvPr/>
        </p:nvSpPr>
        <p:spPr bwMode="auto">
          <a:xfrm>
            <a:off x="11211788" y="4775721"/>
            <a:ext cx="546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200" dirty="0">
                <a:solidFill>
                  <a:srgbClr val="000000"/>
                </a:solidFill>
                <a:latin typeface="Poppins" panose="00000500000000000000" pitchFamily="2" charset="0"/>
                <a:cs typeface="Poppins" panose="00000500000000000000" pitchFamily="2" charset="0"/>
              </a:rPr>
              <a:t>-3.3</a:t>
            </a:r>
          </a:p>
        </p:txBody>
      </p:sp>
      <p:grpSp>
        <p:nvGrpSpPr>
          <p:cNvPr id="4" name="Group 3">
            <a:extLst>
              <a:ext uri="{FF2B5EF4-FFF2-40B4-BE49-F238E27FC236}">
                <a16:creationId xmlns:a16="http://schemas.microsoft.com/office/drawing/2014/main" id="{8395BBDC-C086-DF67-AE05-90DED28597CF}"/>
              </a:ext>
            </a:extLst>
          </p:cNvPr>
          <p:cNvGrpSpPr/>
          <p:nvPr/>
        </p:nvGrpSpPr>
        <p:grpSpPr>
          <a:xfrm>
            <a:off x="10430966" y="2528475"/>
            <a:ext cx="1407461" cy="523220"/>
            <a:chOff x="10853958" y="2765731"/>
            <a:chExt cx="1407461" cy="523220"/>
          </a:xfrm>
        </p:grpSpPr>
        <p:grpSp>
          <p:nvGrpSpPr>
            <p:cNvPr id="249" name="Group 248">
              <a:extLst>
                <a:ext uri="{FF2B5EF4-FFF2-40B4-BE49-F238E27FC236}">
                  <a16:creationId xmlns:a16="http://schemas.microsoft.com/office/drawing/2014/main" id="{B4ADCA0A-0597-AF40-9DA3-1FDC047DDA09}"/>
                </a:ext>
              </a:extLst>
            </p:cNvPr>
            <p:cNvGrpSpPr/>
            <p:nvPr/>
          </p:nvGrpSpPr>
          <p:grpSpPr>
            <a:xfrm>
              <a:off x="10853958" y="2765731"/>
              <a:ext cx="1407461" cy="523220"/>
              <a:chOff x="10632139" y="2719299"/>
              <a:chExt cx="1407461" cy="523220"/>
            </a:xfrm>
          </p:grpSpPr>
          <p:sp>
            <p:nvSpPr>
              <p:cNvPr id="250" name="TextBox 249">
                <a:extLst>
                  <a:ext uri="{FF2B5EF4-FFF2-40B4-BE49-F238E27FC236}">
                    <a16:creationId xmlns:a16="http://schemas.microsoft.com/office/drawing/2014/main" id="{F002BAF0-5556-50BD-6C72-5497C9894B08}"/>
                  </a:ext>
                </a:extLst>
              </p:cNvPr>
              <p:cNvSpPr txBox="1"/>
              <p:nvPr/>
            </p:nvSpPr>
            <p:spPr bwMode="auto">
              <a:xfrm>
                <a:off x="10892117" y="2719299"/>
                <a:ext cx="11474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eaLnBrk="1" fontAlgn="auto" latinLnBrk="0" hangingPunct="1">
                  <a:lnSpc>
                    <a:spcPct val="100000"/>
                  </a:lnSpc>
                  <a:spcBef>
                    <a:spcPct val="50000"/>
                  </a:spcBef>
                  <a:spcAft>
                    <a:spcPct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Placebo</a:t>
                </a:r>
                <a:b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br>
                <a:r>
                  <a:rPr kumimoji="0" lang="en-US" sz="1400" b="0" i="0" u="none" strike="noStrike" kern="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Seladelpar</a:t>
                </a:r>
              </a:p>
            </p:txBody>
          </p:sp>
          <p:cxnSp>
            <p:nvCxnSpPr>
              <p:cNvPr id="251" name="Straight Connector 250">
                <a:extLst>
                  <a:ext uri="{FF2B5EF4-FFF2-40B4-BE49-F238E27FC236}">
                    <a16:creationId xmlns:a16="http://schemas.microsoft.com/office/drawing/2014/main" id="{F9709C13-F234-267C-9715-7742C3B2FD44}"/>
                  </a:ext>
                </a:extLst>
              </p:cNvPr>
              <p:cNvCxnSpPr>
                <a:cxnSpLocks/>
              </p:cNvCxnSpPr>
              <p:nvPr/>
            </p:nvCxnSpPr>
            <p:spPr bwMode="auto">
              <a:xfrm flipH="1">
                <a:off x="10632139" y="2877671"/>
                <a:ext cx="274320"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cxnSp>
          <p:nvCxnSpPr>
            <p:cNvPr id="324" name="Straight Connector 323">
              <a:extLst>
                <a:ext uri="{FF2B5EF4-FFF2-40B4-BE49-F238E27FC236}">
                  <a16:creationId xmlns:a16="http://schemas.microsoft.com/office/drawing/2014/main" id="{7EE8385E-3337-C9C2-1643-B657A8F7FC9B}"/>
                </a:ext>
              </a:extLst>
            </p:cNvPr>
            <p:cNvCxnSpPr>
              <a:cxnSpLocks/>
            </p:cNvCxnSpPr>
            <p:nvPr/>
          </p:nvCxnSpPr>
          <p:spPr bwMode="auto">
            <a:xfrm flipH="1">
              <a:off x="10860306" y="3126176"/>
              <a:ext cx="27432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 name="Group 9">
            <a:extLst>
              <a:ext uri="{FF2B5EF4-FFF2-40B4-BE49-F238E27FC236}">
                <a16:creationId xmlns:a16="http://schemas.microsoft.com/office/drawing/2014/main" id="{25E29D6B-7CB8-8320-33A4-DC76B6C1702C}"/>
              </a:ext>
            </a:extLst>
          </p:cNvPr>
          <p:cNvGrpSpPr/>
          <p:nvPr/>
        </p:nvGrpSpPr>
        <p:grpSpPr>
          <a:xfrm>
            <a:off x="8293848" y="3977686"/>
            <a:ext cx="3423806" cy="949037"/>
            <a:chOff x="8293848" y="3977686"/>
            <a:chExt cx="3423806" cy="949037"/>
          </a:xfrm>
          <a:solidFill>
            <a:schemeClr val="accent1"/>
          </a:solidFill>
        </p:grpSpPr>
        <p:sp>
          <p:nvSpPr>
            <p:cNvPr id="325" name="Oval 324">
              <a:extLst>
                <a:ext uri="{FF2B5EF4-FFF2-40B4-BE49-F238E27FC236}">
                  <a16:creationId xmlns:a16="http://schemas.microsoft.com/office/drawing/2014/main" id="{28922340-B88B-4598-5872-65F24087F6C6}"/>
                </a:ext>
              </a:extLst>
            </p:cNvPr>
            <p:cNvSpPr/>
            <p:nvPr/>
          </p:nvSpPr>
          <p:spPr bwMode="auto">
            <a:xfrm>
              <a:off x="8293848" y="3977686"/>
              <a:ext cx="109105" cy="109105"/>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6" name="Oval 325">
              <a:extLst>
                <a:ext uri="{FF2B5EF4-FFF2-40B4-BE49-F238E27FC236}">
                  <a16:creationId xmlns:a16="http://schemas.microsoft.com/office/drawing/2014/main" id="{BF029D5E-2204-C4CA-A6BE-61E41E872786}"/>
                </a:ext>
              </a:extLst>
            </p:cNvPr>
            <p:cNvSpPr/>
            <p:nvPr/>
          </p:nvSpPr>
          <p:spPr bwMode="auto">
            <a:xfrm>
              <a:off x="8893057" y="4384663"/>
              <a:ext cx="109105" cy="109105"/>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7" name="Oval 326">
              <a:extLst>
                <a:ext uri="{FF2B5EF4-FFF2-40B4-BE49-F238E27FC236}">
                  <a16:creationId xmlns:a16="http://schemas.microsoft.com/office/drawing/2014/main" id="{7F42420B-CC65-2FED-4AEB-84B6F52B4C6A}"/>
                </a:ext>
              </a:extLst>
            </p:cNvPr>
            <p:cNvSpPr/>
            <p:nvPr/>
          </p:nvSpPr>
          <p:spPr bwMode="auto">
            <a:xfrm>
              <a:off x="10702808" y="4817618"/>
              <a:ext cx="109105" cy="109105"/>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8" name="Oval 327">
              <a:extLst>
                <a:ext uri="{FF2B5EF4-FFF2-40B4-BE49-F238E27FC236}">
                  <a16:creationId xmlns:a16="http://schemas.microsoft.com/office/drawing/2014/main" id="{B91EF8E0-7825-44F8-634C-3DC19A3F69E9}"/>
                </a:ext>
              </a:extLst>
            </p:cNvPr>
            <p:cNvSpPr/>
            <p:nvPr/>
          </p:nvSpPr>
          <p:spPr bwMode="auto">
            <a:xfrm>
              <a:off x="9795335" y="4668682"/>
              <a:ext cx="109105" cy="109105"/>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29" name="Oval 328">
              <a:extLst>
                <a:ext uri="{FF2B5EF4-FFF2-40B4-BE49-F238E27FC236}">
                  <a16:creationId xmlns:a16="http://schemas.microsoft.com/office/drawing/2014/main" id="{350D7C61-7FBB-544F-83C9-BDE990CDC436}"/>
                </a:ext>
              </a:extLst>
            </p:cNvPr>
            <p:cNvSpPr/>
            <p:nvPr/>
          </p:nvSpPr>
          <p:spPr bwMode="auto">
            <a:xfrm>
              <a:off x="11608549" y="4741418"/>
              <a:ext cx="109105" cy="109105"/>
            </a:xfrm>
            <a:prstGeom prst="ellipse">
              <a:avLst/>
            </a:prstGeom>
            <a:grp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11" name="Group 10">
            <a:extLst>
              <a:ext uri="{FF2B5EF4-FFF2-40B4-BE49-F238E27FC236}">
                <a16:creationId xmlns:a16="http://schemas.microsoft.com/office/drawing/2014/main" id="{8930ECF2-ED47-75E6-6BB0-DBB9F88EF44F}"/>
              </a:ext>
            </a:extLst>
          </p:cNvPr>
          <p:cNvGrpSpPr/>
          <p:nvPr/>
        </p:nvGrpSpPr>
        <p:grpSpPr>
          <a:xfrm>
            <a:off x="8305973" y="3142950"/>
            <a:ext cx="3403021" cy="1298864"/>
            <a:chOff x="8305973" y="3142950"/>
            <a:chExt cx="3403021" cy="1298864"/>
          </a:xfrm>
        </p:grpSpPr>
        <p:grpSp>
          <p:nvGrpSpPr>
            <p:cNvPr id="282" name="Group 281">
              <a:extLst>
                <a:ext uri="{FF2B5EF4-FFF2-40B4-BE49-F238E27FC236}">
                  <a16:creationId xmlns:a16="http://schemas.microsoft.com/office/drawing/2014/main" id="{3AA98E18-D3BB-ED34-7C32-6B993800676F}"/>
                </a:ext>
              </a:extLst>
            </p:cNvPr>
            <p:cNvGrpSpPr/>
            <p:nvPr/>
          </p:nvGrpSpPr>
          <p:grpSpPr>
            <a:xfrm>
              <a:off x="10714931" y="3468532"/>
              <a:ext cx="88322" cy="973282"/>
              <a:chOff x="9414164" y="3766705"/>
              <a:chExt cx="88322" cy="973282"/>
            </a:xfrm>
          </p:grpSpPr>
          <p:cxnSp>
            <p:nvCxnSpPr>
              <p:cNvPr id="295" name="Straight Connector 294">
                <a:extLst>
                  <a:ext uri="{FF2B5EF4-FFF2-40B4-BE49-F238E27FC236}">
                    <a16:creationId xmlns:a16="http://schemas.microsoft.com/office/drawing/2014/main" id="{25F2C896-95F3-5B28-DF70-E09493505EBE}"/>
                  </a:ext>
                </a:extLst>
              </p:cNvPr>
              <p:cNvCxnSpPr>
                <a:cxnSpLocks/>
              </p:cNvCxnSpPr>
              <p:nvPr/>
            </p:nvCxnSpPr>
            <p:spPr bwMode="auto">
              <a:xfrm>
                <a:off x="9414164" y="3766705"/>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DA401CF8-CA92-C137-BF80-7FD1721A6141}"/>
                  </a:ext>
                </a:extLst>
              </p:cNvPr>
              <p:cNvCxnSpPr>
                <a:cxnSpLocks/>
              </p:cNvCxnSpPr>
              <p:nvPr/>
            </p:nvCxnSpPr>
            <p:spPr bwMode="auto">
              <a:xfrm>
                <a:off x="9414164" y="4739987"/>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83" name="Group 282">
              <a:extLst>
                <a:ext uri="{FF2B5EF4-FFF2-40B4-BE49-F238E27FC236}">
                  <a16:creationId xmlns:a16="http://schemas.microsoft.com/office/drawing/2014/main" id="{3C68111A-8008-A7A0-3A63-8030AF172D99}"/>
                </a:ext>
              </a:extLst>
            </p:cNvPr>
            <p:cNvGrpSpPr/>
            <p:nvPr/>
          </p:nvGrpSpPr>
          <p:grpSpPr>
            <a:xfrm>
              <a:off x="11620672" y="3329987"/>
              <a:ext cx="88322" cy="1025234"/>
              <a:chOff x="9414164" y="3766705"/>
              <a:chExt cx="88322" cy="1025234"/>
            </a:xfrm>
          </p:grpSpPr>
          <p:cxnSp>
            <p:nvCxnSpPr>
              <p:cNvPr id="293" name="Straight Connector 292">
                <a:extLst>
                  <a:ext uri="{FF2B5EF4-FFF2-40B4-BE49-F238E27FC236}">
                    <a16:creationId xmlns:a16="http://schemas.microsoft.com/office/drawing/2014/main" id="{852F736D-20D7-595B-4E84-90961B2AB101}"/>
                  </a:ext>
                </a:extLst>
              </p:cNvPr>
              <p:cNvCxnSpPr>
                <a:cxnSpLocks/>
              </p:cNvCxnSpPr>
              <p:nvPr/>
            </p:nvCxnSpPr>
            <p:spPr bwMode="auto">
              <a:xfrm>
                <a:off x="9414164" y="3766705"/>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3FF207D6-7F3E-544F-D6E2-A72E0F423DEE}"/>
                  </a:ext>
                </a:extLst>
              </p:cNvPr>
              <p:cNvCxnSpPr>
                <a:cxnSpLocks/>
              </p:cNvCxnSpPr>
              <p:nvPr/>
            </p:nvCxnSpPr>
            <p:spPr bwMode="auto">
              <a:xfrm>
                <a:off x="9414164" y="479193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84" name="Group 283">
              <a:extLst>
                <a:ext uri="{FF2B5EF4-FFF2-40B4-BE49-F238E27FC236}">
                  <a16:creationId xmlns:a16="http://schemas.microsoft.com/office/drawing/2014/main" id="{38144BAE-570D-7DC3-1B07-1949B8EFAC9D}"/>
                </a:ext>
              </a:extLst>
            </p:cNvPr>
            <p:cNvGrpSpPr/>
            <p:nvPr/>
          </p:nvGrpSpPr>
          <p:grpSpPr>
            <a:xfrm>
              <a:off x="9798800" y="3539538"/>
              <a:ext cx="88322" cy="858979"/>
              <a:chOff x="9414164" y="3932960"/>
              <a:chExt cx="88322" cy="858979"/>
            </a:xfrm>
          </p:grpSpPr>
          <p:cxnSp>
            <p:nvCxnSpPr>
              <p:cNvPr id="291" name="Straight Connector 290">
                <a:extLst>
                  <a:ext uri="{FF2B5EF4-FFF2-40B4-BE49-F238E27FC236}">
                    <a16:creationId xmlns:a16="http://schemas.microsoft.com/office/drawing/2014/main" id="{C8D39355-3303-ED6D-BFF4-0F2DCA083A76}"/>
                  </a:ext>
                </a:extLst>
              </p:cNvPr>
              <p:cNvCxnSpPr>
                <a:cxnSpLocks/>
              </p:cNvCxnSpPr>
              <p:nvPr/>
            </p:nvCxnSpPr>
            <p:spPr bwMode="auto">
              <a:xfrm>
                <a:off x="9414164" y="3932960"/>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6FDD19A0-3D75-D2A3-8C3C-FB99412C40FC}"/>
                  </a:ext>
                </a:extLst>
              </p:cNvPr>
              <p:cNvCxnSpPr>
                <a:cxnSpLocks/>
              </p:cNvCxnSpPr>
              <p:nvPr/>
            </p:nvCxnSpPr>
            <p:spPr bwMode="auto">
              <a:xfrm>
                <a:off x="9414164" y="479193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7632A0D2-C4D3-FB6D-56BD-7DF0C5D5B9B4}"/>
                </a:ext>
              </a:extLst>
            </p:cNvPr>
            <p:cNvGrpSpPr/>
            <p:nvPr/>
          </p:nvGrpSpPr>
          <p:grpSpPr>
            <a:xfrm>
              <a:off x="8901718" y="3447754"/>
              <a:ext cx="88322" cy="895345"/>
              <a:chOff x="9414164" y="3896594"/>
              <a:chExt cx="88322" cy="895345"/>
            </a:xfrm>
          </p:grpSpPr>
          <p:cxnSp>
            <p:nvCxnSpPr>
              <p:cNvPr id="289" name="Straight Connector 288">
                <a:extLst>
                  <a:ext uri="{FF2B5EF4-FFF2-40B4-BE49-F238E27FC236}">
                    <a16:creationId xmlns:a16="http://schemas.microsoft.com/office/drawing/2014/main" id="{60029023-92EE-05CC-D4F4-4D6C8DE738E9}"/>
                  </a:ext>
                </a:extLst>
              </p:cNvPr>
              <p:cNvCxnSpPr>
                <a:cxnSpLocks/>
              </p:cNvCxnSpPr>
              <p:nvPr/>
            </p:nvCxnSpPr>
            <p:spPr bwMode="auto">
              <a:xfrm>
                <a:off x="9414164" y="389659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B3CD3379-3A6C-493B-9410-DE0CE41506A4}"/>
                  </a:ext>
                </a:extLst>
              </p:cNvPr>
              <p:cNvCxnSpPr>
                <a:cxnSpLocks/>
              </p:cNvCxnSpPr>
              <p:nvPr/>
            </p:nvCxnSpPr>
            <p:spPr bwMode="auto">
              <a:xfrm>
                <a:off x="9414164" y="479193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86" name="Group 285">
              <a:extLst>
                <a:ext uri="{FF2B5EF4-FFF2-40B4-BE49-F238E27FC236}">
                  <a16:creationId xmlns:a16="http://schemas.microsoft.com/office/drawing/2014/main" id="{A83384B8-A72C-7A6D-2DC2-B6B2B2C77398}"/>
                </a:ext>
              </a:extLst>
            </p:cNvPr>
            <p:cNvGrpSpPr/>
            <p:nvPr/>
          </p:nvGrpSpPr>
          <p:grpSpPr>
            <a:xfrm>
              <a:off x="8305973" y="3148150"/>
              <a:ext cx="88322" cy="718699"/>
              <a:chOff x="9414164" y="3896594"/>
              <a:chExt cx="88322" cy="718699"/>
            </a:xfrm>
          </p:grpSpPr>
          <p:cxnSp>
            <p:nvCxnSpPr>
              <p:cNvPr id="287" name="Straight Connector 286">
                <a:extLst>
                  <a:ext uri="{FF2B5EF4-FFF2-40B4-BE49-F238E27FC236}">
                    <a16:creationId xmlns:a16="http://schemas.microsoft.com/office/drawing/2014/main" id="{9377DE4D-FDB1-9509-2D57-2F4199420D2B}"/>
                  </a:ext>
                </a:extLst>
              </p:cNvPr>
              <p:cNvCxnSpPr>
                <a:cxnSpLocks/>
              </p:cNvCxnSpPr>
              <p:nvPr/>
            </p:nvCxnSpPr>
            <p:spPr bwMode="auto">
              <a:xfrm>
                <a:off x="9414164" y="389659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A5C5029E-0E43-3324-6758-C49F0D6BDFCB}"/>
                  </a:ext>
                </a:extLst>
              </p:cNvPr>
              <p:cNvCxnSpPr>
                <a:cxnSpLocks/>
              </p:cNvCxnSpPr>
              <p:nvPr/>
            </p:nvCxnSpPr>
            <p:spPr bwMode="auto">
              <a:xfrm>
                <a:off x="9414164" y="4615293"/>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cxnSp>
          <p:nvCxnSpPr>
            <p:cNvPr id="304" name="Straight Connector 303">
              <a:extLst>
                <a:ext uri="{FF2B5EF4-FFF2-40B4-BE49-F238E27FC236}">
                  <a16:creationId xmlns:a16="http://schemas.microsoft.com/office/drawing/2014/main" id="{1357993A-3DA2-3EEF-D289-73B2841D5E05}"/>
                </a:ext>
              </a:extLst>
            </p:cNvPr>
            <p:cNvCxnSpPr>
              <a:cxnSpLocks/>
            </p:cNvCxnSpPr>
            <p:nvPr/>
          </p:nvCxnSpPr>
          <p:spPr bwMode="auto">
            <a:xfrm>
              <a:off x="10759092" y="3468532"/>
              <a:ext cx="0" cy="966354"/>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45A2719D-5E58-D7BC-99A9-487DC0804BE6}"/>
                </a:ext>
              </a:extLst>
            </p:cNvPr>
            <p:cNvCxnSpPr>
              <a:cxnSpLocks/>
            </p:cNvCxnSpPr>
            <p:nvPr/>
          </p:nvCxnSpPr>
          <p:spPr bwMode="auto">
            <a:xfrm>
              <a:off x="11664833" y="3329987"/>
              <a:ext cx="0" cy="1021772"/>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451C3EEF-76F6-3F2D-C3C3-0C44C1AABD10}"/>
                </a:ext>
              </a:extLst>
            </p:cNvPr>
            <p:cNvCxnSpPr>
              <a:cxnSpLocks/>
            </p:cNvCxnSpPr>
            <p:nvPr/>
          </p:nvCxnSpPr>
          <p:spPr bwMode="auto">
            <a:xfrm>
              <a:off x="9842961" y="3541268"/>
              <a:ext cx="0" cy="853787"/>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95EBF469-3FFA-AE55-84DB-DBDE9B3332D2}"/>
                </a:ext>
              </a:extLst>
            </p:cNvPr>
            <p:cNvCxnSpPr>
              <a:cxnSpLocks/>
            </p:cNvCxnSpPr>
            <p:nvPr/>
          </p:nvCxnSpPr>
          <p:spPr bwMode="auto">
            <a:xfrm>
              <a:off x="8945879" y="3442554"/>
              <a:ext cx="0" cy="89708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D0372ED2-E37E-787E-A741-20DE85E1FEB5}"/>
                </a:ext>
              </a:extLst>
            </p:cNvPr>
            <p:cNvCxnSpPr>
              <a:cxnSpLocks/>
            </p:cNvCxnSpPr>
            <p:nvPr/>
          </p:nvCxnSpPr>
          <p:spPr bwMode="auto">
            <a:xfrm>
              <a:off x="8350134" y="3142950"/>
              <a:ext cx="0" cy="720436"/>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12" name="Group 11">
            <a:extLst>
              <a:ext uri="{FF2B5EF4-FFF2-40B4-BE49-F238E27FC236}">
                <a16:creationId xmlns:a16="http://schemas.microsoft.com/office/drawing/2014/main" id="{2A05185A-8C06-4326-6B5E-5E6F227F7935}"/>
              </a:ext>
            </a:extLst>
          </p:cNvPr>
          <p:cNvGrpSpPr/>
          <p:nvPr/>
        </p:nvGrpSpPr>
        <p:grpSpPr>
          <a:xfrm>
            <a:off x="8307705" y="3790650"/>
            <a:ext cx="3404755" cy="1413163"/>
            <a:chOff x="8307705" y="3790650"/>
            <a:chExt cx="3404755" cy="1413163"/>
          </a:xfrm>
        </p:grpSpPr>
        <p:cxnSp>
          <p:nvCxnSpPr>
            <p:cNvPr id="314" name="Straight Connector 313">
              <a:extLst>
                <a:ext uri="{FF2B5EF4-FFF2-40B4-BE49-F238E27FC236}">
                  <a16:creationId xmlns:a16="http://schemas.microsoft.com/office/drawing/2014/main" id="{55DB2C7F-0C08-A41E-F446-D4B37DE0ED3A}"/>
                </a:ext>
              </a:extLst>
            </p:cNvPr>
            <p:cNvCxnSpPr>
              <a:cxnSpLocks/>
            </p:cNvCxnSpPr>
            <p:nvPr/>
          </p:nvCxnSpPr>
          <p:spPr bwMode="auto">
            <a:xfrm>
              <a:off x="8351866" y="3790650"/>
              <a:ext cx="0" cy="484909"/>
            </a:xfrm>
            <a:prstGeom prst="line">
              <a:avLst/>
            </a:prstGeom>
            <a:noFill/>
            <a:ln w="28575"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EB16AAB0-44D7-944C-DAED-15F00C022C87}"/>
                </a:ext>
              </a:extLst>
            </p:cNvPr>
            <p:cNvCxnSpPr>
              <a:cxnSpLocks/>
            </p:cNvCxnSpPr>
            <p:nvPr/>
          </p:nvCxnSpPr>
          <p:spPr bwMode="auto">
            <a:xfrm>
              <a:off x="8945880" y="4135282"/>
              <a:ext cx="0" cy="626918"/>
            </a:xfrm>
            <a:prstGeom prst="line">
              <a:avLst/>
            </a:prstGeom>
            <a:noFill/>
            <a:ln w="28575"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3972E3C9-1264-40BD-23BB-9CF7A68CA7BD}"/>
                </a:ext>
              </a:extLst>
            </p:cNvPr>
            <p:cNvCxnSpPr>
              <a:cxnSpLocks/>
            </p:cNvCxnSpPr>
            <p:nvPr/>
          </p:nvCxnSpPr>
          <p:spPr bwMode="auto">
            <a:xfrm>
              <a:off x="9841230" y="4427959"/>
              <a:ext cx="0" cy="594013"/>
            </a:xfrm>
            <a:prstGeom prst="line">
              <a:avLst/>
            </a:prstGeom>
            <a:noFill/>
            <a:ln w="28575"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28EA304F-738D-5AE7-237C-6867F47CB155}"/>
                </a:ext>
              </a:extLst>
            </p:cNvPr>
            <p:cNvCxnSpPr>
              <a:cxnSpLocks/>
            </p:cNvCxnSpPr>
            <p:nvPr/>
          </p:nvCxnSpPr>
          <p:spPr bwMode="auto">
            <a:xfrm>
              <a:off x="10757362" y="4538795"/>
              <a:ext cx="0" cy="665018"/>
            </a:xfrm>
            <a:prstGeom prst="line">
              <a:avLst/>
            </a:prstGeom>
            <a:noFill/>
            <a:ln w="28575"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380BD9B8-F21D-0604-D867-787FD2B6A584}"/>
                </a:ext>
              </a:extLst>
            </p:cNvPr>
            <p:cNvCxnSpPr>
              <a:cxnSpLocks/>
            </p:cNvCxnSpPr>
            <p:nvPr/>
          </p:nvCxnSpPr>
          <p:spPr bwMode="auto">
            <a:xfrm>
              <a:off x="11668299" y="4441813"/>
              <a:ext cx="0" cy="689264"/>
            </a:xfrm>
            <a:prstGeom prst="line">
              <a:avLst/>
            </a:prstGeom>
            <a:noFill/>
            <a:ln w="28575" cap="flat" cmpd="sng" algn="ctr">
              <a:solidFill>
                <a:schemeClr val="accent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F6E9C110-4420-78AE-FAB4-E7F5B298D5EC}"/>
                </a:ext>
              </a:extLst>
            </p:cNvPr>
            <p:cNvCxnSpPr>
              <a:cxnSpLocks/>
            </p:cNvCxnSpPr>
            <p:nvPr/>
          </p:nvCxnSpPr>
          <p:spPr bwMode="auto">
            <a:xfrm>
              <a:off x="8307705" y="3794118"/>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A7B84C56-CFDF-3648-B2C2-FBF4750803D8}"/>
                </a:ext>
              </a:extLst>
            </p:cNvPr>
            <p:cNvCxnSpPr>
              <a:cxnSpLocks/>
            </p:cNvCxnSpPr>
            <p:nvPr/>
          </p:nvCxnSpPr>
          <p:spPr bwMode="auto">
            <a:xfrm>
              <a:off x="8307705" y="4279022"/>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8F2E1463-A8ED-4A2F-7796-3FFE2023568B}"/>
                </a:ext>
              </a:extLst>
            </p:cNvPr>
            <p:cNvCxnSpPr>
              <a:cxnSpLocks/>
            </p:cNvCxnSpPr>
            <p:nvPr/>
          </p:nvCxnSpPr>
          <p:spPr bwMode="auto">
            <a:xfrm>
              <a:off x="8901719" y="413875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13910D3D-863D-EA3C-A688-0964C274FB69}"/>
                </a:ext>
              </a:extLst>
            </p:cNvPr>
            <p:cNvCxnSpPr>
              <a:cxnSpLocks/>
            </p:cNvCxnSpPr>
            <p:nvPr/>
          </p:nvCxnSpPr>
          <p:spPr bwMode="auto">
            <a:xfrm>
              <a:off x="8901719" y="4753536"/>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302C755E-F399-06B8-36C2-53E16A34FAF6}"/>
                </a:ext>
              </a:extLst>
            </p:cNvPr>
            <p:cNvCxnSpPr>
              <a:cxnSpLocks/>
            </p:cNvCxnSpPr>
            <p:nvPr/>
          </p:nvCxnSpPr>
          <p:spPr bwMode="auto">
            <a:xfrm>
              <a:off x="9797069" y="4431427"/>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D51064B9-B8A9-6082-B9B5-02F7FDD9430D}"/>
                </a:ext>
              </a:extLst>
            </p:cNvPr>
            <p:cNvCxnSpPr>
              <a:cxnSpLocks/>
            </p:cNvCxnSpPr>
            <p:nvPr/>
          </p:nvCxnSpPr>
          <p:spPr bwMode="auto">
            <a:xfrm>
              <a:off x="9797069" y="5015042"/>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BF3C8C42-F9DC-EC8A-F321-EE7E1F8A84E1}"/>
                </a:ext>
              </a:extLst>
            </p:cNvPr>
            <p:cNvCxnSpPr>
              <a:cxnSpLocks/>
            </p:cNvCxnSpPr>
            <p:nvPr/>
          </p:nvCxnSpPr>
          <p:spPr bwMode="auto">
            <a:xfrm>
              <a:off x="10713201" y="4542263"/>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6FED9DFC-9E22-962E-BDD1-0C88283843E1}"/>
                </a:ext>
              </a:extLst>
            </p:cNvPr>
            <p:cNvCxnSpPr>
              <a:cxnSpLocks/>
            </p:cNvCxnSpPr>
            <p:nvPr/>
          </p:nvCxnSpPr>
          <p:spPr bwMode="auto">
            <a:xfrm>
              <a:off x="10713201" y="5203807"/>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C95C349E-8A1A-EA91-CB1D-81787F61F138}"/>
                </a:ext>
              </a:extLst>
            </p:cNvPr>
            <p:cNvCxnSpPr>
              <a:cxnSpLocks/>
            </p:cNvCxnSpPr>
            <p:nvPr/>
          </p:nvCxnSpPr>
          <p:spPr bwMode="auto">
            <a:xfrm>
              <a:off x="11624138" y="4445281"/>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641EC79A-6E96-D3CC-C73C-4183A146D84D}"/>
                </a:ext>
              </a:extLst>
            </p:cNvPr>
            <p:cNvCxnSpPr>
              <a:cxnSpLocks/>
            </p:cNvCxnSpPr>
            <p:nvPr/>
          </p:nvCxnSpPr>
          <p:spPr bwMode="auto">
            <a:xfrm>
              <a:off x="11624138" y="5132801"/>
              <a:ext cx="88322" cy="0"/>
            </a:xfrm>
            <a:prstGeom prst="line">
              <a:avLst/>
            </a:prstGeom>
            <a:noFill/>
            <a:ln w="28575" cap="flat" cmpd="sng" algn="ctr">
              <a:solidFill>
                <a:schemeClr val="accent1"/>
              </a:solidFill>
              <a:prstDash val="solid"/>
              <a:round/>
              <a:headEnd type="none" w="med" len="med"/>
              <a:tailEnd type="none" w="med" len="med"/>
            </a:ln>
            <a:effectLst/>
          </p:spPr>
        </p:cxnSp>
      </p:grpSp>
      <p:sp>
        <p:nvSpPr>
          <p:cNvPr id="340" name="Freeform 102">
            <a:extLst>
              <a:ext uri="{FF2B5EF4-FFF2-40B4-BE49-F238E27FC236}">
                <a16:creationId xmlns:a16="http://schemas.microsoft.com/office/drawing/2014/main" id="{C092805E-6B3A-0506-ECD8-574D384810D1}"/>
              </a:ext>
            </a:extLst>
          </p:cNvPr>
          <p:cNvSpPr/>
          <p:nvPr/>
        </p:nvSpPr>
        <p:spPr bwMode="auto">
          <a:xfrm>
            <a:off x="8060053" y="3094459"/>
            <a:ext cx="3605646" cy="1776845"/>
          </a:xfrm>
          <a:custGeom>
            <a:avLst/>
            <a:gdLst>
              <a:gd name="connsiteX0" fmla="*/ 0 w 3605646"/>
              <a:gd name="connsiteY0" fmla="*/ 0 h 1776845"/>
              <a:gd name="connsiteX1" fmla="*/ 280555 w 3605646"/>
              <a:gd name="connsiteY1" fmla="*/ 945573 h 1776845"/>
              <a:gd name="connsiteX2" fmla="*/ 888423 w 3605646"/>
              <a:gd name="connsiteY2" fmla="*/ 1345623 h 1776845"/>
              <a:gd name="connsiteX3" fmla="*/ 1787237 w 3605646"/>
              <a:gd name="connsiteY3" fmla="*/ 1626177 h 1776845"/>
              <a:gd name="connsiteX4" fmla="*/ 2696441 w 3605646"/>
              <a:gd name="connsiteY4" fmla="*/ 1776845 h 1776845"/>
              <a:gd name="connsiteX5" fmla="*/ 3605646 w 3605646"/>
              <a:gd name="connsiteY5" fmla="*/ 1693718 h 177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5646" h="1776845">
                <a:moveTo>
                  <a:pt x="0" y="0"/>
                </a:moveTo>
                <a:lnTo>
                  <a:pt x="280555" y="945573"/>
                </a:lnTo>
                <a:lnTo>
                  <a:pt x="888423" y="1345623"/>
                </a:lnTo>
                <a:lnTo>
                  <a:pt x="1787237" y="1626177"/>
                </a:lnTo>
                <a:lnTo>
                  <a:pt x="2696441" y="1776845"/>
                </a:lnTo>
                <a:lnTo>
                  <a:pt x="3605646" y="1693718"/>
                </a:lnTo>
              </a:path>
            </a:pathLst>
          </a:custGeom>
          <a:noFill/>
          <a:ln w="28575">
            <a:solidFill>
              <a:schemeClr val="accent1"/>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341" name="Oval 340">
            <a:extLst>
              <a:ext uri="{FF2B5EF4-FFF2-40B4-BE49-F238E27FC236}">
                <a16:creationId xmlns:a16="http://schemas.microsoft.com/office/drawing/2014/main" id="{BA7B05CB-5428-AA87-246C-C7B23D6A1C4E}"/>
              </a:ext>
            </a:extLst>
          </p:cNvPr>
          <p:cNvSpPr/>
          <p:nvPr/>
        </p:nvSpPr>
        <p:spPr bwMode="auto">
          <a:xfrm>
            <a:off x="7995976" y="3035577"/>
            <a:ext cx="109105" cy="109105"/>
          </a:xfrm>
          <a:prstGeom prst="ellipse">
            <a:avLst/>
          </a:prstGeom>
          <a:solidFill>
            <a:schemeClr val="bg1">
              <a:lumMod val="50000"/>
            </a:schemeClr>
          </a:solidFill>
          <a:ln w="0">
            <a:solidFill>
              <a:schemeClr val="bg1">
                <a:lumMod val="50000"/>
              </a:schemeClr>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725" name="TextBox 724">
            <a:extLst>
              <a:ext uri="{FF2B5EF4-FFF2-40B4-BE49-F238E27FC236}">
                <a16:creationId xmlns:a16="http://schemas.microsoft.com/office/drawing/2014/main" id="{AD44201B-895F-A037-EF68-818EB9BEC480}"/>
              </a:ext>
            </a:extLst>
          </p:cNvPr>
          <p:cNvSpPr txBox="1"/>
          <p:nvPr/>
        </p:nvSpPr>
        <p:spPr>
          <a:xfrm>
            <a:off x="1676295" y="2043500"/>
            <a:ext cx="3420370" cy="646331"/>
          </a:xfrm>
          <a:prstGeom prst="rect">
            <a:avLst/>
          </a:prstGeom>
        </p:spPr>
        <p:txBody>
          <a:bodyPr vert="horz" wrap="square" lIns="0" tIns="0" rIns="0" bIns="0" rtlCol="0">
            <a:normAutofit/>
          </a:bodyPr>
          <a:lstStyle/>
          <a:p>
            <a:pPr algn="ctr"/>
            <a:r>
              <a:rPr lang="en-US" sz="1600" b="1" dirty="0"/>
              <a:t>ELATIVE: </a:t>
            </a:r>
            <a:r>
              <a:rPr lang="en-US" sz="1600" b="1" kern="0" dirty="0">
                <a:solidFill>
                  <a:srgbClr val="000000"/>
                </a:solidFill>
                <a:cs typeface="Arial" panose="020B0604020202020204" pitchFamily="34" charset="0"/>
              </a:rPr>
              <a:t>Elafibranor </a:t>
            </a:r>
            <a:r>
              <a:rPr lang="en-US" sz="1600" b="1" dirty="0"/>
              <a:t>Change in WI-NRS from Baseline to Wk 52</a:t>
            </a:r>
          </a:p>
        </p:txBody>
      </p:sp>
      <p:sp>
        <p:nvSpPr>
          <p:cNvPr id="3" name="TextBox 2">
            <a:extLst>
              <a:ext uri="{FF2B5EF4-FFF2-40B4-BE49-F238E27FC236}">
                <a16:creationId xmlns:a16="http://schemas.microsoft.com/office/drawing/2014/main" id="{07B096F7-B577-EDEE-5596-394CE5CFA9A0}"/>
              </a:ext>
            </a:extLst>
          </p:cNvPr>
          <p:cNvSpPr txBox="1"/>
          <p:nvPr/>
        </p:nvSpPr>
        <p:spPr bwMode="auto">
          <a:xfrm rot="16200000">
            <a:off x="-545735" y="3601965"/>
            <a:ext cx="17491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LS Mean Change </a:t>
            </a:r>
            <a:br>
              <a:rPr lang="en-US" sz="1400" dirty="0">
                <a:solidFill>
                  <a:schemeClr val="tx1">
                    <a:lumMod val="75000"/>
                    <a:lumOff val="25000"/>
                  </a:schemeClr>
                </a:solidFill>
                <a:latin typeface="Poppins Medium" panose="00000600000000000000" pitchFamily="2" charset="0"/>
                <a:cs typeface="Poppins Medium" panose="00000600000000000000" pitchFamily="2" charset="0"/>
              </a:rPr>
            </a:b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in WI-NRS Score</a:t>
            </a:r>
          </a:p>
        </p:txBody>
      </p:sp>
      <p:sp>
        <p:nvSpPr>
          <p:cNvPr id="6" name="TextBox 5">
            <a:extLst>
              <a:ext uri="{FF2B5EF4-FFF2-40B4-BE49-F238E27FC236}">
                <a16:creationId xmlns:a16="http://schemas.microsoft.com/office/drawing/2014/main" id="{96655B95-FA37-7417-1DF5-B21DB0536C7D}"/>
              </a:ext>
            </a:extLst>
          </p:cNvPr>
          <p:cNvSpPr txBox="1"/>
          <p:nvPr/>
        </p:nvSpPr>
        <p:spPr bwMode="auto">
          <a:xfrm>
            <a:off x="686526" y="4517388"/>
            <a:ext cx="386591"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-3.5</a:t>
            </a:r>
          </a:p>
        </p:txBody>
      </p:sp>
      <p:sp>
        <p:nvSpPr>
          <p:cNvPr id="9" name="TextBox 8">
            <a:extLst>
              <a:ext uri="{FF2B5EF4-FFF2-40B4-BE49-F238E27FC236}">
                <a16:creationId xmlns:a16="http://schemas.microsoft.com/office/drawing/2014/main" id="{A3C5D81F-D718-3F80-4A41-654654CAC573}"/>
              </a:ext>
            </a:extLst>
          </p:cNvPr>
          <p:cNvSpPr txBox="1"/>
          <p:nvPr/>
        </p:nvSpPr>
        <p:spPr bwMode="auto">
          <a:xfrm>
            <a:off x="686526" y="4346815"/>
            <a:ext cx="386591"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-3.0</a:t>
            </a:r>
          </a:p>
        </p:txBody>
      </p:sp>
      <p:sp>
        <p:nvSpPr>
          <p:cNvPr id="13" name="TextBox 12">
            <a:extLst>
              <a:ext uri="{FF2B5EF4-FFF2-40B4-BE49-F238E27FC236}">
                <a16:creationId xmlns:a16="http://schemas.microsoft.com/office/drawing/2014/main" id="{D1575CDC-F001-EB55-FFCC-18FACFDACD19}"/>
              </a:ext>
            </a:extLst>
          </p:cNvPr>
          <p:cNvSpPr txBox="1"/>
          <p:nvPr/>
        </p:nvSpPr>
        <p:spPr bwMode="auto">
          <a:xfrm>
            <a:off x="688819" y="4176244"/>
            <a:ext cx="384298"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-2.5</a:t>
            </a:r>
          </a:p>
        </p:txBody>
      </p:sp>
      <p:sp>
        <p:nvSpPr>
          <p:cNvPr id="16" name="TextBox 15">
            <a:extLst>
              <a:ext uri="{FF2B5EF4-FFF2-40B4-BE49-F238E27FC236}">
                <a16:creationId xmlns:a16="http://schemas.microsoft.com/office/drawing/2014/main" id="{3B563B2F-2144-5299-FAC5-F784099DF11E}"/>
              </a:ext>
            </a:extLst>
          </p:cNvPr>
          <p:cNvSpPr txBox="1"/>
          <p:nvPr/>
        </p:nvSpPr>
        <p:spPr bwMode="auto">
          <a:xfrm>
            <a:off x="688819" y="4005673"/>
            <a:ext cx="384298"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-2.0</a:t>
            </a:r>
          </a:p>
        </p:txBody>
      </p:sp>
      <p:sp>
        <p:nvSpPr>
          <p:cNvPr id="17" name="TextBox 16">
            <a:extLst>
              <a:ext uri="{FF2B5EF4-FFF2-40B4-BE49-F238E27FC236}">
                <a16:creationId xmlns:a16="http://schemas.microsoft.com/office/drawing/2014/main" id="{5BC03727-14E4-05AB-588A-5E76DF97D9CD}"/>
              </a:ext>
            </a:extLst>
          </p:cNvPr>
          <p:cNvSpPr txBox="1"/>
          <p:nvPr/>
        </p:nvSpPr>
        <p:spPr bwMode="auto">
          <a:xfrm>
            <a:off x="720921" y="3835102"/>
            <a:ext cx="352197"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lang="en-US" sz="1400" b="0" dirty="0">
                <a:solidFill>
                  <a:srgbClr val="000000"/>
                </a:solidFill>
                <a:latin typeface="Poppins" panose="00000500000000000000" pitchFamily="2" charset="0"/>
                <a:cs typeface="Poppins" panose="00000500000000000000" pitchFamily="2" charset="0"/>
              </a:rPr>
              <a:t>-1.5</a:t>
            </a:r>
            <a:endPar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18" name="TextBox 17">
            <a:extLst>
              <a:ext uri="{FF2B5EF4-FFF2-40B4-BE49-F238E27FC236}">
                <a16:creationId xmlns:a16="http://schemas.microsoft.com/office/drawing/2014/main" id="{F5B41687-B384-6A6D-9893-2D2B09DB762B}"/>
              </a:ext>
            </a:extLst>
          </p:cNvPr>
          <p:cNvSpPr txBox="1"/>
          <p:nvPr/>
        </p:nvSpPr>
        <p:spPr bwMode="auto">
          <a:xfrm>
            <a:off x="720921" y="3664531"/>
            <a:ext cx="352197"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-1.0</a:t>
            </a:r>
          </a:p>
        </p:txBody>
      </p:sp>
      <p:sp>
        <p:nvSpPr>
          <p:cNvPr id="19" name="TextBox 18">
            <a:extLst>
              <a:ext uri="{FF2B5EF4-FFF2-40B4-BE49-F238E27FC236}">
                <a16:creationId xmlns:a16="http://schemas.microsoft.com/office/drawing/2014/main" id="{569468C2-D0E5-3C7D-2CE3-1E569CA5A6DD}"/>
              </a:ext>
            </a:extLst>
          </p:cNvPr>
          <p:cNvSpPr txBox="1"/>
          <p:nvPr/>
        </p:nvSpPr>
        <p:spPr bwMode="auto">
          <a:xfrm>
            <a:off x="681940" y="3493960"/>
            <a:ext cx="391177"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-0.5</a:t>
            </a:r>
          </a:p>
        </p:txBody>
      </p:sp>
      <p:sp>
        <p:nvSpPr>
          <p:cNvPr id="20" name="TextBox 19">
            <a:extLst>
              <a:ext uri="{FF2B5EF4-FFF2-40B4-BE49-F238E27FC236}">
                <a16:creationId xmlns:a16="http://schemas.microsoft.com/office/drawing/2014/main" id="{659415BD-702C-604E-9B82-DCA399847563}"/>
              </a:ext>
            </a:extLst>
          </p:cNvPr>
          <p:cNvSpPr txBox="1"/>
          <p:nvPr/>
        </p:nvSpPr>
        <p:spPr bwMode="auto">
          <a:xfrm>
            <a:off x="753022" y="3323388"/>
            <a:ext cx="320095"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0.0</a:t>
            </a:r>
          </a:p>
        </p:txBody>
      </p:sp>
      <p:sp>
        <p:nvSpPr>
          <p:cNvPr id="21" name="TextBox 20">
            <a:extLst>
              <a:ext uri="{FF2B5EF4-FFF2-40B4-BE49-F238E27FC236}">
                <a16:creationId xmlns:a16="http://schemas.microsoft.com/office/drawing/2014/main" id="{39176979-1448-BD90-B05F-74C0F4B2E165}"/>
              </a:ext>
            </a:extLst>
          </p:cNvPr>
          <p:cNvSpPr txBox="1"/>
          <p:nvPr/>
        </p:nvSpPr>
        <p:spPr bwMode="auto">
          <a:xfrm>
            <a:off x="753022" y="3152817"/>
            <a:ext cx="320095"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lang="en-US" sz="1400" b="0" dirty="0">
                <a:solidFill>
                  <a:srgbClr val="000000"/>
                </a:solidFill>
                <a:latin typeface="Poppins" panose="00000500000000000000" pitchFamily="2" charset="0"/>
                <a:cs typeface="Poppins" panose="00000500000000000000" pitchFamily="2" charset="0"/>
              </a:rPr>
              <a:t>0.5</a:t>
            </a:r>
            <a:endPar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22" name="TextBox 21">
            <a:extLst>
              <a:ext uri="{FF2B5EF4-FFF2-40B4-BE49-F238E27FC236}">
                <a16:creationId xmlns:a16="http://schemas.microsoft.com/office/drawing/2014/main" id="{DAB3D9E3-38AD-AC03-6B58-E158387C9362}"/>
              </a:ext>
            </a:extLst>
          </p:cNvPr>
          <p:cNvSpPr txBox="1"/>
          <p:nvPr/>
        </p:nvSpPr>
        <p:spPr bwMode="auto">
          <a:xfrm>
            <a:off x="792002" y="2982246"/>
            <a:ext cx="281115"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1.0</a:t>
            </a:r>
          </a:p>
        </p:txBody>
      </p:sp>
      <p:cxnSp>
        <p:nvCxnSpPr>
          <p:cNvPr id="23" name="Straight Connector 22">
            <a:extLst>
              <a:ext uri="{FF2B5EF4-FFF2-40B4-BE49-F238E27FC236}">
                <a16:creationId xmlns:a16="http://schemas.microsoft.com/office/drawing/2014/main" id="{6CFB2666-F49E-F354-F916-CC3ADCBBB00D}"/>
              </a:ext>
            </a:extLst>
          </p:cNvPr>
          <p:cNvCxnSpPr/>
          <p:nvPr/>
        </p:nvCxnSpPr>
        <p:spPr bwMode="auto">
          <a:xfrm>
            <a:off x="1020807" y="3443803"/>
            <a:ext cx="51778" cy="0"/>
          </a:xfrm>
          <a:prstGeom prst="line">
            <a:avLst/>
          </a:prstGeom>
          <a:noFill/>
          <a:ln w="12700" cap="flat" cmpd="sng" algn="ctr">
            <a:solidFill>
              <a:schemeClr val="tx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0AC2B6E-55C9-4A68-B91D-38627EA1BA3B}"/>
              </a:ext>
            </a:extLst>
          </p:cNvPr>
          <p:cNvCxnSpPr/>
          <p:nvPr/>
        </p:nvCxnSpPr>
        <p:spPr bwMode="auto">
          <a:xfrm>
            <a:off x="1020807" y="3113837"/>
            <a:ext cx="51778" cy="0"/>
          </a:xfrm>
          <a:prstGeom prst="line">
            <a:avLst/>
          </a:prstGeom>
          <a:noFill/>
          <a:ln w="12700" cap="flat" cmpd="sng" algn="ctr">
            <a:solidFill>
              <a:schemeClr val="tx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5478A9D-0758-7259-802C-BEB0D0943786}"/>
              </a:ext>
            </a:extLst>
          </p:cNvPr>
          <p:cNvCxnSpPr/>
          <p:nvPr/>
        </p:nvCxnSpPr>
        <p:spPr bwMode="auto">
          <a:xfrm>
            <a:off x="1020807" y="3626939"/>
            <a:ext cx="51778" cy="0"/>
          </a:xfrm>
          <a:prstGeom prst="line">
            <a:avLst/>
          </a:prstGeom>
          <a:noFill/>
          <a:ln w="12700" cap="flat" cmpd="sng" algn="ctr">
            <a:solidFill>
              <a:schemeClr val="tx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3CA70B1-C23D-E449-54CC-A1D2CBCDBB58}"/>
              </a:ext>
            </a:extLst>
          </p:cNvPr>
          <p:cNvCxnSpPr/>
          <p:nvPr/>
        </p:nvCxnSpPr>
        <p:spPr bwMode="auto">
          <a:xfrm>
            <a:off x="1020807" y="3296973"/>
            <a:ext cx="51778" cy="0"/>
          </a:xfrm>
          <a:prstGeom prst="line">
            <a:avLst/>
          </a:prstGeom>
          <a:noFill/>
          <a:ln w="12700" cap="flat" cmpd="sng" algn="ctr">
            <a:solidFill>
              <a:schemeClr val="tx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2680429-F55E-9B7A-B262-9135D4D81A92}"/>
              </a:ext>
            </a:extLst>
          </p:cNvPr>
          <p:cNvCxnSpPr/>
          <p:nvPr/>
        </p:nvCxnSpPr>
        <p:spPr bwMode="auto">
          <a:xfrm>
            <a:off x="1020807" y="4119723"/>
            <a:ext cx="51778" cy="0"/>
          </a:xfrm>
          <a:prstGeom prst="line">
            <a:avLst/>
          </a:prstGeom>
          <a:noFill/>
          <a:ln w="12700" cap="flat" cmpd="sng" algn="ctr">
            <a:solidFill>
              <a:schemeClr val="tx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CFCC613-8EBA-EEFC-D59D-AF151236A9C2}"/>
              </a:ext>
            </a:extLst>
          </p:cNvPr>
          <p:cNvCxnSpPr/>
          <p:nvPr/>
        </p:nvCxnSpPr>
        <p:spPr bwMode="auto">
          <a:xfrm>
            <a:off x="1020807" y="3789757"/>
            <a:ext cx="51778" cy="0"/>
          </a:xfrm>
          <a:prstGeom prst="line">
            <a:avLst/>
          </a:prstGeom>
          <a:noFill/>
          <a:ln w="12700" cap="flat" cmpd="sng" algn="ctr">
            <a:solidFill>
              <a:schemeClr val="tx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4F9919C-0C7D-3C89-D8A4-02DD1EEAB0D4}"/>
              </a:ext>
            </a:extLst>
          </p:cNvPr>
          <p:cNvCxnSpPr/>
          <p:nvPr/>
        </p:nvCxnSpPr>
        <p:spPr bwMode="auto">
          <a:xfrm>
            <a:off x="1020807" y="4302859"/>
            <a:ext cx="51778" cy="0"/>
          </a:xfrm>
          <a:prstGeom prst="line">
            <a:avLst/>
          </a:prstGeom>
          <a:noFill/>
          <a:ln w="12700" cap="flat" cmpd="sng" algn="ctr">
            <a:solidFill>
              <a:schemeClr val="tx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1A7ABB8-2D1A-7552-2A27-320BBA7C49C1}"/>
              </a:ext>
            </a:extLst>
          </p:cNvPr>
          <p:cNvCxnSpPr/>
          <p:nvPr/>
        </p:nvCxnSpPr>
        <p:spPr bwMode="auto">
          <a:xfrm>
            <a:off x="1020807" y="3972892"/>
            <a:ext cx="51778" cy="0"/>
          </a:xfrm>
          <a:prstGeom prst="line">
            <a:avLst/>
          </a:prstGeom>
          <a:noFill/>
          <a:ln w="12700" cap="flat" cmpd="sng" algn="ctr">
            <a:solidFill>
              <a:schemeClr val="tx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FE58E72-6838-D6DF-44DD-8082B6D959C3}"/>
              </a:ext>
            </a:extLst>
          </p:cNvPr>
          <p:cNvCxnSpPr/>
          <p:nvPr/>
        </p:nvCxnSpPr>
        <p:spPr bwMode="auto">
          <a:xfrm>
            <a:off x="1025692" y="4458454"/>
            <a:ext cx="51778" cy="0"/>
          </a:xfrm>
          <a:prstGeom prst="line">
            <a:avLst/>
          </a:prstGeom>
          <a:noFill/>
          <a:ln w="12700" cap="flat" cmpd="sng" algn="ctr">
            <a:solidFill>
              <a:schemeClr val="tx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AC8FCF3-DDDD-9121-7459-924B70D129C9}"/>
              </a:ext>
            </a:extLst>
          </p:cNvPr>
          <p:cNvCxnSpPr/>
          <p:nvPr/>
        </p:nvCxnSpPr>
        <p:spPr bwMode="auto">
          <a:xfrm>
            <a:off x="1025692" y="4641590"/>
            <a:ext cx="51778" cy="0"/>
          </a:xfrm>
          <a:prstGeom prst="line">
            <a:avLst/>
          </a:prstGeom>
          <a:noFill/>
          <a:ln w="12700" cap="flat" cmpd="sng" algn="ctr">
            <a:solidFill>
              <a:schemeClr val="tx1"/>
            </a:solidFill>
            <a:prstDash val="solid"/>
            <a:round/>
            <a:headEnd type="none" w="med" len="med"/>
            <a:tailEnd type="none" w="med" len="med"/>
          </a:ln>
          <a:effectLst/>
        </p:spPr>
      </p:cxnSp>
      <p:grpSp>
        <p:nvGrpSpPr>
          <p:cNvPr id="33" name="Group 32">
            <a:extLst>
              <a:ext uri="{FF2B5EF4-FFF2-40B4-BE49-F238E27FC236}">
                <a16:creationId xmlns:a16="http://schemas.microsoft.com/office/drawing/2014/main" id="{7C770E0B-EAD3-C01B-008A-135C3F3839D6}"/>
              </a:ext>
            </a:extLst>
          </p:cNvPr>
          <p:cNvGrpSpPr/>
          <p:nvPr/>
        </p:nvGrpSpPr>
        <p:grpSpPr>
          <a:xfrm>
            <a:off x="1532118" y="3558392"/>
            <a:ext cx="4611760" cy="923489"/>
            <a:chOff x="-1761576" y="3201218"/>
            <a:chExt cx="6438626" cy="1291225"/>
          </a:xfrm>
        </p:grpSpPr>
        <p:grpSp>
          <p:nvGrpSpPr>
            <p:cNvPr id="34" name="Group 33">
              <a:extLst>
                <a:ext uri="{FF2B5EF4-FFF2-40B4-BE49-F238E27FC236}">
                  <a16:creationId xmlns:a16="http://schemas.microsoft.com/office/drawing/2014/main" id="{C9DB81D8-EE5B-9DDD-D546-6DEE5220A137}"/>
                </a:ext>
              </a:extLst>
            </p:cNvPr>
            <p:cNvGrpSpPr/>
            <p:nvPr/>
          </p:nvGrpSpPr>
          <p:grpSpPr>
            <a:xfrm>
              <a:off x="2477182" y="3638251"/>
              <a:ext cx="88322" cy="763769"/>
              <a:chOff x="9414164" y="3932960"/>
              <a:chExt cx="88322" cy="858979"/>
            </a:xfrm>
          </p:grpSpPr>
          <p:cxnSp>
            <p:nvCxnSpPr>
              <p:cNvPr id="531" name="Straight Connector 530">
                <a:extLst>
                  <a:ext uri="{FF2B5EF4-FFF2-40B4-BE49-F238E27FC236}">
                    <a16:creationId xmlns:a16="http://schemas.microsoft.com/office/drawing/2014/main" id="{17037DE9-0116-8295-0A25-5A1735A07ACA}"/>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97E84069-0F0F-971C-AB1A-6EB22F4D5C53}"/>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515E8D33-B126-C949-45CB-1C858D850FEB}"/>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7ABE1B69-6203-9834-8D4D-73CD2ECC9B98}"/>
                </a:ext>
              </a:extLst>
            </p:cNvPr>
            <p:cNvGrpSpPr/>
            <p:nvPr/>
          </p:nvGrpSpPr>
          <p:grpSpPr>
            <a:xfrm>
              <a:off x="3013583" y="3672490"/>
              <a:ext cx="88322" cy="768417"/>
              <a:chOff x="9414164" y="3932960"/>
              <a:chExt cx="88322" cy="858979"/>
            </a:xfrm>
          </p:grpSpPr>
          <p:cxnSp>
            <p:nvCxnSpPr>
              <p:cNvPr id="528" name="Straight Connector 527">
                <a:extLst>
                  <a:ext uri="{FF2B5EF4-FFF2-40B4-BE49-F238E27FC236}">
                    <a16:creationId xmlns:a16="http://schemas.microsoft.com/office/drawing/2014/main" id="{159FD168-CC06-76E7-E4BF-24EAF89FF75C}"/>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F5248FC6-F458-6D4E-DD45-8E73295E0863}"/>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965367C6-828A-9D7E-FB8A-0DA6601AA407}"/>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 name="Group 35">
              <a:extLst>
                <a:ext uri="{FF2B5EF4-FFF2-40B4-BE49-F238E27FC236}">
                  <a16:creationId xmlns:a16="http://schemas.microsoft.com/office/drawing/2014/main" id="{3897E9B7-9311-42B5-9C68-6DAED5C79CDF}"/>
                </a:ext>
              </a:extLst>
            </p:cNvPr>
            <p:cNvGrpSpPr/>
            <p:nvPr/>
          </p:nvGrpSpPr>
          <p:grpSpPr>
            <a:xfrm>
              <a:off x="-1761576" y="3201218"/>
              <a:ext cx="88322" cy="426523"/>
              <a:chOff x="9414164" y="3932960"/>
              <a:chExt cx="88322" cy="858979"/>
            </a:xfrm>
          </p:grpSpPr>
          <p:cxnSp>
            <p:nvCxnSpPr>
              <p:cNvPr id="525" name="Straight Connector 524">
                <a:extLst>
                  <a:ext uri="{FF2B5EF4-FFF2-40B4-BE49-F238E27FC236}">
                    <a16:creationId xmlns:a16="http://schemas.microsoft.com/office/drawing/2014/main" id="{141E3444-5C4B-FDB4-B07A-AFAE9F68D197}"/>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6670F594-58B5-356A-82FD-0862174A4243}"/>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E614A99E-927D-EAB8-E328-9188107B8A04}"/>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DDFB20E8-2BE5-E5FB-5BBB-AB8B825BD3D6}"/>
                </a:ext>
              </a:extLst>
            </p:cNvPr>
            <p:cNvGrpSpPr/>
            <p:nvPr/>
          </p:nvGrpSpPr>
          <p:grpSpPr>
            <a:xfrm>
              <a:off x="-1227138" y="3330239"/>
              <a:ext cx="88322" cy="639645"/>
              <a:chOff x="9414164" y="3932960"/>
              <a:chExt cx="88322" cy="858979"/>
            </a:xfrm>
          </p:grpSpPr>
          <p:cxnSp>
            <p:nvCxnSpPr>
              <p:cNvPr id="522" name="Straight Connector 521">
                <a:extLst>
                  <a:ext uri="{FF2B5EF4-FFF2-40B4-BE49-F238E27FC236}">
                    <a16:creationId xmlns:a16="http://schemas.microsoft.com/office/drawing/2014/main" id="{620E6A31-B9A9-61B4-34F1-73474BED93D5}"/>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A75D5BB6-BB53-1E02-ED28-4B3883D6DC41}"/>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9DC6DA31-7810-BF8B-9A01-2C768DDA5C33}"/>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8" name="Group 37">
              <a:extLst>
                <a:ext uri="{FF2B5EF4-FFF2-40B4-BE49-F238E27FC236}">
                  <a16:creationId xmlns:a16="http://schemas.microsoft.com/office/drawing/2014/main" id="{597BACB0-705C-5798-9B1A-5CA8879292A5}"/>
                </a:ext>
              </a:extLst>
            </p:cNvPr>
            <p:cNvGrpSpPr/>
            <p:nvPr/>
          </p:nvGrpSpPr>
          <p:grpSpPr>
            <a:xfrm>
              <a:off x="-700201" y="3439718"/>
              <a:ext cx="88322" cy="678120"/>
              <a:chOff x="9414164" y="3932960"/>
              <a:chExt cx="88322" cy="858979"/>
            </a:xfrm>
          </p:grpSpPr>
          <p:cxnSp>
            <p:nvCxnSpPr>
              <p:cNvPr id="519" name="Straight Connector 518">
                <a:extLst>
                  <a:ext uri="{FF2B5EF4-FFF2-40B4-BE49-F238E27FC236}">
                    <a16:creationId xmlns:a16="http://schemas.microsoft.com/office/drawing/2014/main" id="{95783720-1C8C-D4EC-F155-D5F7EAE180B4}"/>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DB8BA8A5-A6B8-D6AE-FB44-7B5F631E1800}"/>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81A0E6AE-2B73-332B-19E7-EE9C8F0ACE9C}"/>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B3C74A36-D16C-0E38-CDA7-225A02765DD2}"/>
                </a:ext>
              </a:extLst>
            </p:cNvPr>
            <p:cNvGrpSpPr/>
            <p:nvPr/>
          </p:nvGrpSpPr>
          <p:grpSpPr>
            <a:xfrm>
              <a:off x="-164243" y="3460755"/>
              <a:ext cx="88322" cy="708602"/>
              <a:chOff x="9414164" y="3932960"/>
              <a:chExt cx="88322" cy="858979"/>
            </a:xfrm>
          </p:grpSpPr>
          <p:cxnSp>
            <p:nvCxnSpPr>
              <p:cNvPr id="516" name="Straight Connector 515">
                <a:extLst>
                  <a:ext uri="{FF2B5EF4-FFF2-40B4-BE49-F238E27FC236}">
                    <a16:creationId xmlns:a16="http://schemas.microsoft.com/office/drawing/2014/main" id="{87225968-F804-9374-CE75-420A0A4E2C6F}"/>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9FEF6790-C85B-F45D-629F-7866F899C900}"/>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B061E24C-0233-7D35-F2E9-03FE5A4C25C9}"/>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6302172C-B4B4-9A53-0D77-E7E26B1FCE2F}"/>
                </a:ext>
              </a:extLst>
            </p:cNvPr>
            <p:cNvGrpSpPr/>
            <p:nvPr/>
          </p:nvGrpSpPr>
          <p:grpSpPr>
            <a:xfrm>
              <a:off x="375772" y="3515354"/>
              <a:ext cx="88322" cy="734305"/>
              <a:chOff x="9414164" y="3932960"/>
              <a:chExt cx="88322" cy="858979"/>
            </a:xfrm>
          </p:grpSpPr>
          <p:cxnSp>
            <p:nvCxnSpPr>
              <p:cNvPr id="513" name="Straight Connector 512">
                <a:extLst>
                  <a:ext uri="{FF2B5EF4-FFF2-40B4-BE49-F238E27FC236}">
                    <a16:creationId xmlns:a16="http://schemas.microsoft.com/office/drawing/2014/main" id="{D86E99B0-99AD-1686-4398-2381142ED894}"/>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38DF453A-5669-C2A2-446A-4FDCDB505038}"/>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B05AB9B1-A8B0-BCD3-44A7-CE99506819BB}"/>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C18ED284-6D47-5CC3-145F-46A626686DF8}"/>
                </a:ext>
              </a:extLst>
            </p:cNvPr>
            <p:cNvGrpSpPr/>
            <p:nvPr/>
          </p:nvGrpSpPr>
          <p:grpSpPr>
            <a:xfrm>
              <a:off x="895171" y="3523685"/>
              <a:ext cx="88322" cy="728899"/>
              <a:chOff x="9414164" y="3932960"/>
              <a:chExt cx="88322" cy="858979"/>
            </a:xfrm>
          </p:grpSpPr>
          <p:cxnSp>
            <p:nvCxnSpPr>
              <p:cNvPr id="62" name="Straight Connector 61">
                <a:extLst>
                  <a:ext uri="{FF2B5EF4-FFF2-40B4-BE49-F238E27FC236}">
                    <a16:creationId xmlns:a16="http://schemas.microsoft.com/office/drawing/2014/main" id="{3BD72BE0-3E2C-BEC4-64D8-5ADFFFD190D0}"/>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B5BAC53A-C412-90CD-0A05-6E5C363E3E62}"/>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CC6ACCF7-8AE8-49D2-22C8-B49573559650}"/>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678FC6D5-B6D2-9895-6C97-5C63D5CF238A}"/>
                </a:ext>
              </a:extLst>
            </p:cNvPr>
            <p:cNvGrpSpPr/>
            <p:nvPr/>
          </p:nvGrpSpPr>
          <p:grpSpPr>
            <a:xfrm>
              <a:off x="1424233" y="3575500"/>
              <a:ext cx="88322" cy="681251"/>
              <a:chOff x="9414164" y="3932960"/>
              <a:chExt cx="88322" cy="858979"/>
            </a:xfrm>
          </p:grpSpPr>
          <p:cxnSp>
            <p:nvCxnSpPr>
              <p:cNvPr id="59" name="Straight Connector 58">
                <a:extLst>
                  <a:ext uri="{FF2B5EF4-FFF2-40B4-BE49-F238E27FC236}">
                    <a16:creationId xmlns:a16="http://schemas.microsoft.com/office/drawing/2014/main" id="{EF337B1B-BCA0-7439-A05D-ECB399E72BD5}"/>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BDE3A60-167A-4050-6316-619C9FBFF460}"/>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7CC323BC-464C-7C8D-65A1-9D675C90ECA6}"/>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B7D7DFB2-97E8-0B4A-3758-1CC4E1474CFC}"/>
                </a:ext>
              </a:extLst>
            </p:cNvPr>
            <p:cNvGrpSpPr/>
            <p:nvPr/>
          </p:nvGrpSpPr>
          <p:grpSpPr>
            <a:xfrm>
              <a:off x="1940765" y="3695304"/>
              <a:ext cx="88322" cy="723752"/>
              <a:chOff x="9414164" y="3932960"/>
              <a:chExt cx="88322" cy="858979"/>
            </a:xfrm>
          </p:grpSpPr>
          <p:cxnSp>
            <p:nvCxnSpPr>
              <p:cNvPr id="56" name="Straight Connector 55">
                <a:extLst>
                  <a:ext uri="{FF2B5EF4-FFF2-40B4-BE49-F238E27FC236}">
                    <a16:creationId xmlns:a16="http://schemas.microsoft.com/office/drawing/2014/main" id="{D3C9E5AB-874B-2C3D-6C5C-F50A1958E566}"/>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E263835-9D53-A656-9011-FE28903FBCAF}"/>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39A28A03-984F-0D43-04D9-73336AC5B192}"/>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B4B71A1B-8FDC-B68D-D12B-09CF3C25FAE7}"/>
                </a:ext>
              </a:extLst>
            </p:cNvPr>
            <p:cNvGrpSpPr/>
            <p:nvPr/>
          </p:nvGrpSpPr>
          <p:grpSpPr>
            <a:xfrm>
              <a:off x="3534541" y="3673350"/>
              <a:ext cx="88322" cy="819093"/>
              <a:chOff x="9414164" y="3932960"/>
              <a:chExt cx="88322" cy="858979"/>
            </a:xfrm>
          </p:grpSpPr>
          <p:cxnSp>
            <p:nvCxnSpPr>
              <p:cNvPr id="53" name="Straight Connector 52">
                <a:extLst>
                  <a:ext uri="{FF2B5EF4-FFF2-40B4-BE49-F238E27FC236}">
                    <a16:creationId xmlns:a16="http://schemas.microsoft.com/office/drawing/2014/main" id="{AAAB7AE8-5BD8-6BD5-DD16-5647B77E9FCB}"/>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E22EE33-3B19-8851-8F7D-31AAB7815A5A}"/>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46A5E50-BFC3-48D7-B721-84AD98E52C78}"/>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85A9037E-BAA7-031A-DB23-1C1C4F77CC92}"/>
                </a:ext>
              </a:extLst>
            </p:cNvPr>
            <p:cNvGrpSpPr/>
            <p:nvPr/>
          </p:nvGrpSpPr>
          <p:grpSpPr>
            <a:xfrm>
              <a:off x="4072970" y="3645232"/>
              <a:ext cx="88322" cy="824080"/>
              <a:chOff x="9414164" y="3932960"/>
              <a:chExt cx="88322" cy="858979"/>
            </a:xfrm>
          </p:grpSpPr>
          <p:cxnSp>
            <p:nvCxnSpPr>
              <p:cNvPr id="50" name="Straight Connector 49">
                <a:extLst>
                  <a:ext uri="{FF2B5EF4-FFF2-40B4-BE49-F238E27FC236}">
                    <a16:creationId xmlns:a16="http://schemas.microsoft.com/office/drawing/2014/main" id="{91DB62FF-9058-F545-F455-DD7A1B3627BA}"/>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3ADE227-DE58-5651-609C-592FF9A7770D}"/>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EEAC3B1-8604-AEB8-5DA4-48D252CC664A}"/>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1463767D-D77D-2015-DECF-BA44E7CFB7D8}"/>
                </a:ext>
              </a:extLst>
            </p:cNvPr>
            <p:cNvGrpSpPr/>
            <p:nvPr/>
          </p:nvGrpSpPr>
          <p:grpSpPr>
            <a:xfrm>
              <a:off x="4588728" y="3585143"/>
              <a:ext cx="88322" cy="859232"/>
              <a:chOff x="9414164" y="3932960"/>
              <a:chExt cx="88322" cy="858979"/>
            </a:xfrm>
          </p:grpSpPr>
          <p:cxnSp>
            <p:nvCxnSpPr>
              <p:cNvPr id="47" name="Straight Connector 46">
                <a:extLst>
                  <a:ext uri="{FF2B5EF4-FFF2-40B4-BE49-F238E27FC236}">
                    <a16:creationId xmlns:a16="http://schemas.microsoft.com/office/drawing/2014/main" id="{1714A49E-A823-E6F5-5FE7-E848E750CD0A}"/>
                  </a:ext>
                </a:extLst>
              </p:cNvPr>
              <p:cNvCxnSpPr>
                <a:cxnSpLocks/>
              </p:cNvCxnSpPr>
              <p:nvPr/>
            </p:nvCxnSpPr>
            <p:spPr bwMode="auto">
              <a:xfrm>
                <a:off x="9458325" y="3934690"/>
                <a:ext cx="0" cy="853787"/>
              </a:xfrm>
              <a:prstGeom prst="line">
                <a:avLst/>
              </a:prstGeom>
              <a:noFill/>
              <a:ln w="28575"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F6E2852-B035-8F6B-C013-160EFCF849D3}"/>
                  </a:ext>
                </a:extLst>
              </p:cNvPr>
              <p:cNvCxnSpPr>
                <a:cxnSpLocks/>
              </p:cNvCxnSpPr>
              <p:nvPr/>
            </p:nvCxnSpPr>
            <p:spPr bwMode="auto">
              <a:xfrm>
                <a:off x="9414164" y="3932960"/>
                <a:ext cx="88322" cy="0"/>
              </a:xfrm>
              <a:prstGeom prst="line">
                <a:avLst/>
              </a:prstGeom>
              <a:noFill/>
              <a:ln w="28575"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596F3E2-6598-FDC9-10F9-D00593E2866D}"/>
                  </a:ext>
                </a:extLst>
              </p:cNvPr>
              <p:cNvCxnSpPr>
                <a:cxnSpLocks/>
              </p:cNvCxnSpPr>
              <p:nvPr/>
            </p:nvCxnSpPr>
            <p:spPr bwMode="auto">
              <a:xfrm>
                <a:off x="9414164" y="4791939"/>
                <a:ext cx="88322" cy="0"/>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193" name="Group 192">
            <a:extLst>
              <a:ext uri="{FF2B5EF4-FFF2-40B4-BE49-F238E27FC236}">
                <a16:creationId xmlns:a16="http://schemas.microsoft.com/office/drawing/2014/main" id="{CAD46C75-2FAD-B2D7-EC11-162DC6481A87}"/>
              </a:ext>
            </a:extLst>
          </p:cNvPr>
          <p:cNvGrpSpPr/>
          <p:nvPr/>
        </p:nvGrpSpPr>
        <p:grpSpPr>
          <a:xfrm>
            <a:off x="1596087" y="3220704"/>
            <a:ext cx="4586782" cy="1177404"/>
            <a:chOff x="-1669213" y="2729062"/>
            <a:chExt cx="6438626" cy="1646250"/>
          </a:xfrm>
        </p:grpSpPr>
        <p:grpSp>
          <p:nvGrpSpPr>
            <p:cNvPr id="194" name="Group 193">
              <a:extLst>
                <a:ext uri="{FF2B5EF4-FFF2-40B4-BE49-F238E27FC236}">
                  <a16:creationId xmlns:a16="http://schemas.microsoft.com/office/drawing/2014/main" id="{471E0C0E-8842-6527-87C8-E305EE416FBF}"/>
                </a:ext>
              </a:extLst>
            </p:cNvPr>
            <p:cNvGrpSpPr/>
            <p:nvPr/>
          </p:nvGrpSpPr>
          <p:grpSpPr>
            <a:xfrm>
              <a:off x="-1669213" y="3004084"/>
              <a:ext cx="88322" cy="632762"/>
              <a:chOff x="9414164" y="4126921"/>
              <a:chExt cx="88322" cy="594013"/>
            </a:xfrm>
          </p:grpSpPr>
          <p:cxnSp>
            <p:nvCxnSpPr>
              <p:cNvPr id="243" name="Straight Connector 242">
                <a:extLst>
                  <a:ext uri="{FF2B5EF4-FFF2-40B4-BE49-F238E27FC236}">
                    <a16:creationId xmlns:a16="http://schemas.microsoft.com/office/drawing/2014/main" id="{5979A2C2-D157-7FCF-DD5F-3C3DCC71ACD1}"/>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04EBA1BA-1F5C-670E-3644-1D85D60CCC2C}"/>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740B94FC-A48C-B0A3-C443-2C556B469DA8}"/>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98AEA9B6-481D-B183-02C7-BB2663FFF207}"/>
                </a:ext>
              </a:extLst>
            </p:cNvPr>
            <p:cNvGrpSpPr/>
            <p:nvPr/>
          </p:nvGrpSpPr>
          <p:grpSpPr>
            <a:xfrm>
              <a:off x="-1145179" y="3092240"/>
              <a:ext cx="88322" cy="909780"/>
              <a:chOff x="9414164" y="4126921"/>
              <a:chExt cx="88322" cy="594013"/>
            </a:xfrm>
          </p:grpSpPr>
          <p:cxnSp>
            <p:nvCxnSpPr>
              <p:cNvPr id="240" name="Straight Connector 239">
                <a:extLst>
                  <a:ext uri="{FF2B5EF4-FFF2-40B4-BE49-F238E27FC236}">
                    <a16:creationId xmlns:a16="http://schemas.microsoft.com/office/drawing/2014/main" id="{356FF5D7-E63F-6E14-E181-5F31A6A2E873}"/>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5AF30CF5-16F0-ABFB-05E2-6AA02A5CF3A3}"/>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7A77D4A6-72F9-3BA0-E324-AA8BB598643F}"/>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196" name="Group 195">
              <a:extLst>
                <a:ext uri="{FF2B5EF4-FFF2-40B4-BE49-F238E27FC236}">
                  <a16:creationId xmlns:a16="http://schemas.microsoft.com/office/drawing/2014/main" id="{B2FB9A71-3354-6B2E-6448-2E5BCD196E15}"/>
                </a:ext>
              </a:extLst>
            </p:cNvPr>
            <p:cNvGrpSpPr/>
            <p:nvPr/>
          </p:nvGrpSpPr>
          <p:grpSpPr>
            <a:xfrm>
              <a:off x="-628645" y="3153182"/>
              <a:ext cx="88322" cy="1016170"/>
              <a:chOff x="9414164" y="4126921"/>
              <a:chExt cx="88322" cy="594013"/>
            </a:xfrm>
          </p:grpSpPr>
          <p:cxnSp>
            <p:nvCxnSpPr>
              <p:cNvPr id="237" name="Straight Connector 236">
                <a:extLst>
                  <a:ext uri="{FF2B5EF4-FFF2-40B4-BE49-F238E27FC236}">
                    <a16:creationId xmlns:a16="http://schemas.microsoft.com/office/drawing/2014/main" id="{90AFC30E-8825-CE53-B89A-AE38538A7A1B}"/>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A1E08801-624C-825E-2584-50F5D9F7D990}"/>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51F13EC2-2787-5A7A-4667-A21A613BBB22}"/>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197" name="Group 196">
              <a:extLst>
                <a:ext uri="{FF2B5EF4-FFF2-40B4-BE49-F238E27FC236}">
                  <a16:creationId xmlns:a16="http://schemas.microsoft.com/office/drawing/2014/main" id="{144C0B75-2E96-908B-9705-A3C6E994DC3C}"/>
                </a:ext>
              </a:extLst>
            </p:cNvPr>
            <p:cNvGrpSpPr/>
            <p:nvPr/>
          </p:nvGrpSpPr>
          <p:grpSpPr>
            <a:xfrm>
              <a:off x="-82283" y="3069108"/>
              <a:ext cx="88322" cy="1061115"/>
              <a:chOff x="9414164" y="4126921"/>
              <a:chExt cx="88322" cy="594013"/>
            </a:xfrm>
          </p:grpSpPr>
          <p:cxnSp>
            <p:nvCxnSpPr>
              <p:cNvPr id="234" name="Straight Connector 233">
                <a:extLst>
                  <a:ext uri="{FF2B5EF4-FFF2-40B4-BE49-F238E27FC236}">
                    <a16:creationId xmlns:a16="http://schemas.microsoft.com/office/drawing/2014/main" id="{EA962F31-7245-ACD2-F07D-180824995B5F}"/>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42C6D026-044D-4B07-2875-798C040606A8}"/>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DA3B54DE-EA89-9653-372E-FD8E4FDB2F22}"/>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8877F0C7-6C75-023F-858D-82728C8DB8DD}"/>
                </a:ext>
              </a:extLst>
            </p:cNvPr>
            <p:cNvGrpSpPr/>
            <p:nvPr/>
          </p:nvGrpSpPr>
          <p:grpSpPr>
            <a:xfrm>
              <a:off x="436925" y="3021885"/>
              <a:ext cx="88322" cy="1082847"/>
              <a:chOff x="9414164" y="4126921"/>
              <a:chExt cx="88322" cy="594013"/>
            </a:xfrm>
          </p:grpSpPr>
          <p:cxnSp>
            <p:nvCxnSpPr>
              <p:cNvPr id="231" name="Straight Connector 230">
                <a:extLst>
                  <a:ext uri="{FF2B5EF4-FFF2-40B4-BE49-F238E27FC236}">
                    <a16:creationId xmlns:a16="http://schemas.microsoft.com/office/drawing/2014/main" id="{A0423A53-4136-028D-165B-4AD7EECDD2EA}"/>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F8801C4E-6531-97FF-32BB-724C8D801646}"/>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EE80022F-7130-C0B6-251C-93DFD695216A}"/>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3D5581C1-1ED9-BDFF-1B9B-4BEE345D1F3A}"/>
                </a:ext>
              </a:extLst>
            </p:cNvPr>
            <p:cNvGrpSpPr/>
            <p:nvPr/>
          </p:nvGrpSpPr>
          <p:grpSpPr>
            <a:xfrm>
              <a:off x="966727" y="3186112"/>
              <a:ext cx="88322" cy="1095680"/>
              <a:chOff x="9414164" y="4126921"/>
              <a:chExt cx="88322" cy="594013"/>
            </a:xfrm>
          </p:grpSpPr>
          <p:cxnSp>
            <p:nvCxnSpPr>
              <p:cNvPr id="228" name="Straight Connector 227">
                <a:extLst>
                  <a:ext uri="{FF2B5EF4-FFF2-40B4-BE49-F238E27FC236}">
                    <a16:creationId xmlns:a16="http://schemas.microsoft.com/office/drawing/2014/main" id="{1E9AECCD-4EC0-EFF3-C2C6-FCBFBF66EDAA}"/>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9F1A6C3E-A9B5-B651-7621-71F56FCC12F7}"/>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42E334E7-4F92-1E93-3964-DFE87BDE8C17}"/>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A0F46B29-D1F9-E896-9EFF-AA295B868A58}"/>
                </a:ext>
              </a:extLst>
            </p:cNvPr>
            <p:cNvGrpSpPr/>
            <p:nvPr/>
          </p:nvGrpSpPr>
          <p:grpSpPr>
            <a:xfrm>
              <a:off x="1500991" y="2916096"/>
              <a:ext cx="88322" cy="1061874"/>
              <a:chOff x="9414164" y="4126921"/>
              <a:chExt cx="88322" cy="594013"/>
            </a:xfrm>
          </p:grpSpPr>
          <p:cxnSp>
            <p:nvCxnSpPr>
              <p:cNvPr id="225" name="Straight Connector 224">
                <a:extLst>
                  <a:ext uri="{FF2B5EF4-FFF2-40B4-BE49-F238E27FC236}">
                    <a16:creationId xmlns:a16="http://schemas.microsoft.com/office/drawing/2014/main" id="{39F0B1E3-EFA3-FE45-C152-DD586AF53FF5}"/>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C90B3806-CE03-2CDE-B817-2DF61C8DF564}"/>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95F4EBFB-9509-855D-903B-705403C96131}"/>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73576DDE-8461-B2FE-9298-929231CBC477}"/>
                </a:ext>
              </a:extLst>
            </p:cNvPr>
            <p:cNvGrpSpPr/>
            <p:nvPr/>
          </p:nvGrpSpPr>
          <p:grpSpPr>
            <a:xfrm>
              <a:off x="2027927" y="2864678"/>
              <a:ext cx="88322" cy="1075466"/>
              <a:chOff x="9414164" y="4126921"/>
              <a:chExt cx="88322" cy="594013"/>
            </a:xfrm>
          </p:grpSpPr>
          <p:cxnSp>
            <p:nvCxnSpPr>
              <p:cNvPr id="222" name="Straight Connector 221">
                <a:extLst>
                  <a:ext uri="{FF2B5EF4-FFF2-40B4-BE49-F238E27FC236}">
                    <a16:creationId xmlns:a16="http://schemas.microsoft.com/office/drawing/2014/main" id="{88094845-5C11-1E62-4D69-0FF61A406E9D}"/>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5F8725EA-04B0-C773-2F5C-11D2816B13D4}"/>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D7621CA1-F8D0-0D56-9F67-6F5300B3C024}"/>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4A505459-2BBC-9841-FB46-E3C21416D4B8}"/>
                </a:ext>
              </a:extLst>
            </p:cNvPr>
            <p:cNvGrpSpPr/>
            <p:nvPr/>
          </p:nvGrpSpPr>
          <p:grpSpPr>
            <a:xfrm>
              <a:off x="2548739" y="2906712"/>
              <a:ext cx="88322" cy="1147997"/>
              <a:chOff x="9414164" y="4126921"/>
              <a:chExt cx="88322" cy="594013"/>
            </a:xfrm>
          </p:grpSpPr>
          <p:cxnSp>
            <p:nvCxnSpPr>
              <p:cNvPr id="219" name="Straight Connector 218">
                <a:extLst>
                  <a:ext uri="{FF2B5EF4-FFF2-40B4-BE49-F238E27FC236}">
                    <a16:creationId xmlns:a16="http://schemas.microsoft.com/office/drawing/2014/main" id="{CB12CEB1-27A3-E61D-9189-FFA403D41F8E}"/>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739C004F-A116-EF72-1DF4-6D8EEA2C1962}"/>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0F05C593-BB8C-37F2-5EA3-513B64A9A86A}"/>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320FDCF2-901F-AE1D-BC3F-047D6AEDB323}"/>
                </a:ext>
              </a:extLst>
            </p:cNvPr>
            <p:cNvGrpSpPr/>
            <p:nvPr/>
          </p:nvGrpSpPr>
          <p:grpSpPr>
            <a:xfrm>
              <a:off x="3090341" y="2729062"/>
              <a:ext cx="88322" cy="1184238"/>
              <a:chOff x="9414164" y="4126921"/>
              <a:chExt cx="88322" cy="594013"/>
            </a:xfrm>
          </p:grpSpPr>
          <p:cxnSp>
            <p:nvCxnSpPr>
              <p:cNvPr id="216" name="Straight Connector 215">
                <a:extLst>
                  <a:ext uri="{FF2B5EF4-FFF2-40B4-BE49-F238E27FC236}">
                    <a16:creationId xmlns:a16="http://schemas.microsoft.com/office/drawing/2014/main" id="{2403D6C5-4E0A-822B-A80B-A0BCB900F250}"/>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2876A90E-7DCA-2394-9482-655ED95B6F21}"/>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8BB8F58C-39BA-5AB4-8B95-10C45866F458}"/>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D82681A1-1AF1-6D23-3900-E5FC9D56AC77}"/>
                </a:ext>
              </a:extLst>
            </p:cNvPr>
            <p:cNvGrpSpPr/>
            <p:nvPr/>
          </p:nvGrpSpPr>
          <p:grpSpPr>
            <a:xfrm>
              <a:off x="3626904" y="2778636"/>
              <a:ext cx="88322" cy="1284428"/>
              <a:chOff x="9414164" y="4126921"/>
              <a:chExt cx="88322" cy="594013"/>
            </a:xfrm>
          </p:grpSpPr>
          <p:cxnSp>
            <p:nvCxnSpPr>
              <p:cNvPr id="213" name="Straight Connector 212">
                <a:extLst>
                  <a:ext uri="{FF2B5EF4-FFF2-40B4-BE49-F238E27FC236}">
                    <a16:creationId xmlns:a16="http://schemas.microsoft.com/office/drawing/2014/main" id="{BA5D429A-2740-8345-3476-48F02E942920}"/>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3CE9E637-DC0D-D01B-CF33-2C63A23D8087}"/>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759EDECE-E11E-5912-6B50-270F1F1D66FA}"/>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3C4399E9-1A4C-2E01-398C-52A4E9BBEC09}"/>
                </a:ext>
              </a:extLst>
            </p:cNvPr>
            <p:cNvGrpSpPr/>
            <p:nvPr/>
          </p:nvGrpSpPr>
          <p:grpSpPr>
            <a:xfrm>
              <a:off x="4154929" y="2940939"/>
              <a:ext cx="88322" cy="1289875"/>
              <a:chOff x="9414164" y="4126921"/>
              <a:chExt cx="88322" cy="594013"/>
            </a:xfrm>
          </p:grpSpPr>
          <p:cxnSp>
            <p:nvCxnSpPr>
              <p:cNvPr id="210" name="Straight Connector 209">
                <a:extLst>
                  <a:ext uri="{FF2B5EF4-FFF2-40B4-BE49-F238E27FC236}">
                    <a16:creationId xmlns:a16="http://schemas.microsoft.com/office/drawing/2014/main" id="{6A68914C-9F77-EC1D-146B-9E96DC689897}"/>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9EA8C72C-80FB-846B-89D7-580607948EE6}"/>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F7591EAE-C9C9-5B6D-1C29-686DC3F9A324}"/>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nvGrpSpPr>
            <p:cNvPr id="206" name="Group 205">
              <a:extLst>
                <a:ext uri="{FF2B5EF4-FFF2-40B4-BE49-F238E27FC236}">
                  <a16:creationId xmlns:a16="http://schemas.microsoft.com/office/drawing/2014/main" id="{08705313-E9C0-57EF-92BD-4AB1C5064E2C}"/>
                </a:ext>
              </a:extLst>
            </p:cNvPr>
            <p:cNvGrpSpPr/>
            <p:nvPr/>
          </p:nvGrpSpPr>
          <p:grpSpPr>
            <a:xfrm>
              <a:off x="4681091" y="3039730"/>
              <a:ext cx="88322" cy="1335582"/>
              <a:chOff x="9414164" y="4126921"/>
              <a:chExt cx="88322" cy="594013"/>
            </a:xfrm>
          </p:grpSpPr>
          <p:cxnSp>
            <p:nvCxnSpPr>
              <p:cNvPr id="207" name="Straight Connector 206">
                <a:extLst>
                  <a:ext uri="{FF2B5EF4-FFF2-40B4-BE49-F238E27FC236}">
                    <a16:creationId xmlns:a16="http://schemas.microsoft.com/office/drawing/2014/main" id="{BAF86DE7-B6CA-8595-B762-1742737A6715}"/>
                  </a:ext>
                </a:extLst>
              </p:cNvPr>
              <p:cNvCxnSpPr>
                <a:cxnSpLocks/>
              </p:cNvCxnSpPr>
              <p:nvPr/>
            </p:nvCxnSpPr>
            <p:spPr bwMode="auto">
              <a:xfrm>
                <a:off x="9458325" y="4126921"/>
                <a:ext cx="0" cy="594013"/>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C52EE048-0E02-6750-2D3D-92EEAB36F5B8}"/>
                  </a:ext>
                </a:extLst>
              </p:cNvPr>
              <p:cNvCxnSpPr>
                <a:cxnSpLocks/>
              </p:cNvCxnSpPr>
              <p:nvPr/>
            </p:nvCxnSpPr>
            <p:spPr bwMode="auto">
              <a:xfrm>
                <a:off x="9414164" y="4130389"/>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273D64F2-57DC-7882-7264-A5524A14F5B7}"/>
                  </a:ext>
                </a:extLst>
              </p:cNvPr>
              <p:cNvCxnSpPr>
                <a:cxnSpLocks/>
              </p:cNvCxnSpPr>
              <p:nvPr/>
            </p:nvCxnSpPr>
            <p:spPr bwMode="auto">
              <a:xfrm>
                <a:off x="9414164" y="4714004"/>
                <a:ext cx="88322" cy="0"/>
              </a:xfrm>
              <a:prstGeom prst="line">
                <a:avLst/>
              </a:prstGeom>
              <a:noFill/>
              <a:ln w="28575" cap="flat" cmpd="sng" algn="ctr">
                <a:solidFill>
                  <a:schemeClr val="bg1">
                    <a:lumMod val="50000"/>
                  </a:schemeClr>
                </a:solidFill>
                <a:prstDash val="solid"/>
                <a:round/>
                <a:headEnd type="none" w="med" len="med"/>
                <a:tailEnd type="none" w="med" len="med"/>
              </a:ln>
              <a:effectLst/>
            </p:spPr>
          </p:cxnSp>
        </p:grpSp>
      </p:grpSp>
      <p:sp>
        <p:nvSpPr>
          <p:cNvPr id="246" name="Freeform 91">
            <a:extLst>
              <a:ext uri="{FF2B5EF4-FFF2-40B4-BE49-F238E27FC236}">
                <a16:creationId xmlns:a16="http://schemas.microsoft.com/office/drawing/2014/main" id="{DEEBBE52-AD44-0B6C-4839-6445A3BDB2CB}"/>
              </a:ext>
            </a:extLst>
          </p:cNvPr>
          <p:cNvSpPr/>
          <p:nvPr/>
        </p:nvSpPr>
        <p:spPr bwMode="auto">
          <a:xfrm>
            <a:off x="1252416" y="3455052"/>
            <a:ext cx="4914879" cy="539483"/>
          </a:xfrm>
          <a:custGeom>
            <a:avLst/>
            <a:gdLst>
              <a:gd name="connsiteX0" fmla="*/ 0 w 7233069"/>
              <a:gd name="connsiteY0" fmla="*/ 0 h 793940"/>
              <a:gd name="connsiteX1" fmla="*/ 0 w 7233069"/>
              <a:gd name="connsiteY1" fmla="*/ 0 h 793940"/>
              <a:gd name="connsiteX2" fmla="*/ 574923 w 7233069"/>
              <a:gd name="connsiteY2" fmla="*/ 383282 h 793940"/>
              <a:gd name="connsiteX3" fmla="*/ 618726 w 7233069"/>
              <a:gd name="connsiteY3" fmla="*/ 399708 h 793940"/>
              <a:gd name="connsiteX4" fmla="*/ 1106041 w 7233069"/>
              <a:gd name="connsiteY4" fmla="*/ 602300 h 793940"/>
              <a:gd name="connsiteX5" fmla="*/ 1631684 w 7233069"/>
              <a:gd name="connsiteY5" fmla="*/ 706333 h 793940"/>
              <a:gd name="connsiteX6" fmla="*/ 2228508 w 7233069"/>
              <a:gd name="connsiteY6" fmla="*/ 651579 h 793940"/>
              <a:gd name="connsiteX7" fmla="*/ 2759627 w 7233069"/>
              <a:gd name="connsiteY7" fmla="*/ 607775 h 793940"/>
              <a:gd name="connsiteX8" fmla="*/ 3329074 w 7233069"/>
              <a:gd name="connsiteY8" fmla="*/ 793940 h 793940"/>
              <a:gd name="connsiteX9" fmla="*/ 3882094 w 7233069"/>
              <a:gd name="connsiteY9" fmla="*/ 476364 h 793940"/>
              <a:gd name="connsiteX10" fmla="*/ 4429639 w 7233069"/>
              <a:gd name="connsiteY10" fmla="*/ 432561 h 793940"/>
              <a:gd name="connsiteX11" fmla="*/ 4982659 w 7233069"/>
              <a:gd name="connsiteY11" fmla="*/ 536594 h 793940"/>
              <a:gd name="connsiteX12" fmla="*/ 5552106 w 7233069"/>
              <a:gd name="connsiteY12" fmla="*/ 355904 h 793940"/>
              <a:gd name="connsiteX13" fmla="*/ 6094175 w 7233069"/>
              <a:gd name="connsiteY13" fmla="*/ 448987 h 793940"/>
              <a:gd name="connsiteX14" fmla="*/ 6652671 w 7233069"/>
              <a:gd name="connsiteY14" fmla="*/ 613251 h 793940"/>
              <a:gd name="connsiteX15" fmla="*/ 7233069 w 7233069"/>
              <a:gd name="connsiteY15" fmla="*/ 755612 h 79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33069" h="793940">
                <a:moveTo>
                  <a:pt x="0" y="0"/>
                </a:moveTo>
                <a:lnTo>
                  <a:pt x="0" y="0"/>
                </a:lnTo>
                <a:lnTo>
                  <a:pt x="574923" y="383282"/>
                </a:lnTo>
                <a:lnTo>
                  <a:pt x="618726" y="399708"/>
                </a:lnTo>
                <a:lnTo>
                  <a:pt x="1106041" y="602300"/>
                </a:lnTo>
                <a:lnTo>
                  <a:pt x="1631684" y="706333"/>
                </a:lnTo>
                <a:lnTo>
                  <a:pt x="2228508" y="651579"/>
                </a:lnTo>
                <a:lnTo>
                  <a:pt x="2759627" y="607775"/>
                </a:lnTo>
                <a:lnTo>
                  <a:pt x="3329074" y="793940"/>
                </a:lnTo>
                <a:lnTo>
                  <a:pt x="3882094" y="476364"/>
                </a:lnTo>
                <a:lnTo>
                  <a:pt x="4429639" y="432561"/>
                </a:lnTo>
                <a:lnTo>
                  <a:pt x="4982659" y="536594"/>
                </a:lnTo>
                <a:lnTo>
                  <a:pt x="5552106" y="355904"/>
                </a:lnTo>
                <a:lnTo>
                  <a:pt x="6094175" y="448987"/>
                </a:lnTo>
                <a:lnTo>
                  <a:pt x="6652671" y="613251"/>
                </a:lnTo>
                <a:lnTo>
                  <a:pt x="7233069" y="755612"/>
                </a:lnTo>
              </a:path>
            </a:pathLst>
          </a:custGeom>
          <a:noFill/>
          <a:ln w="28575">
            <a:solidFill>
              <a:schemeClr val="bg1">
                <a:lumMod val="50000"/>
              </a:schemeClr>
            </a:solidFill>
            <a:miter lim="800000"/>
            <a:headEnd/>
            <a:tailEnd/>
          </a:ln>
        </p:spPr>
        <p:txBody>
          <a:bodyPr rtlCol="0" anchor="ctr"/>
          <a:lstStyle/>
          <a:p>
            <a:pPr algn="ctr"/>
            <a:endParaRPr lang="en-US" sz="1400" dirty="0">
              <a:latin typeface="Poppins" panose="00000500000000000000" pitchFamily="2" charset="0"/>
              <a:cs typeface="Poppins" panose="00000500000000000000" pitchFamily="2" charset="0"/>
            </a:endParaRPr>
          </a:p>
        </p:txBody>
      </p:sp>
      <p:sp>
        <p:nvSpPr>
          <p:cNvPr id="247" name="Freeform 92">
            <a:extLst>
              <a:ext uri="{FF2B5EF4-FFF2-40B4-BE49-F238E27FC236}">
                <a16:creationId xmlns:a16="http://schemas.microsoft.com/office/drawing/2014/main" id="{4C1A180D-57C5-1662-3125-EA41A40F3781}"/>
              </a:ext>
            </a:extLst>
          </p:cNvPr>
          <p:cNvSpPr/>
          <p:nvPr/>
        </p:nvSpPr>
        <p:spPr bwMode="auto">
          <a:xfrm>
            <a:off x="1200329" y="3458773"/>
            <a:ext cx="4899996" cy="785041"/>
          </a:xfrm>
          <a:custGeom>
            <a:avLst/>
            <a:gdLst>
              <a:gd name="connsiteX0" fmla="*/ 0 w 7211167"/>
              <a:gd name="connsiteY0" fmla="*/ 0 h 1155319"/>
              <a:gd name="connsiteX1" fmla="*/ 531119 w 7211167"/>
              <a:gd name="connsiteY1" fmla="*/ 438036 h 1155319"/>
              <a:gd name="connsiteX2" fmla="*/ 1095090 w 7211167"/>
              <a:gd name="connsiteY2" fmla="*/ 695382 h 1155319"/>
              <a:gd name="connsiteX3" fmla="*/ 1642635 w 7211167"/>
              <a:gd name="connsiteY3" fmla="*/ 837743 h 1155319"/>
              <a:gd name="connsiteX4" fmla="*/ 2201131 w 7211167"/>
              <a:gd name="connsiteY4" fmla="*/ 870596 h 1155319"/>
              <a:gd name="connsiteX5" fmla="*/ 2776053 w 7211167"/>
              <a:gd name="connsiteY5" fmla="*/ 936301 h 1155319"/>
              <a:gd name="connsiteX6" fmla="*/ 3318122 w 7211167"/>
              <a:gd name="connsiteY6" fmla="*/ 936301 h 1155319"/>
              <a:gd name="connsiteX7" fmla="*/ 3860192 w 7211167"/>
              <a:gd name="connsiteY7" fmla="*/ 985581 h 1155319"/>
              <a:gd name="connsiteX8" fmla="*/ 4429639 w 7211167"/>
              <a:gd name="connsiteY8" fmla="*/ 1111516 h 1155319"/>
              <a:gd name="connsiteX9" fmla="*/ 4982659 w 7211167"/>
              <a:gd name="connsiteY9" fmla="*/ 1084139 h 1155319"/>
              <a:gd name="connsiteX10" fmla="*/ 5557581 w 7211167"/>
              <a:gd name="connsiteY10" fmla="*/ 1127942 h 1155319"/>
              <a:gd name="connsiteX11" fmla="*/ 6105126 w 7211167"/>
              <a:gd name="connsiteY11" fmla="*/ 1155319 h 1155319"/>
              <a:gd name="connsiteX12" fmla="*/ 6674573 w 7211167"/>
              <a:gd name="connsiteY12" fmla="*/ 1122467 h 1155319"/>
              <a:gd name="connsiteX13" fmla="*/ 7211167 w 7211167"/>
              <a:gd name="connsiteY13" fmla="*/ 1078663 h 1155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11167" h="1155319">
                <a:moveTo>
                  <a:pt x="0" y="0"/>
                </a:moveTo>
                <a:lnTo>
                  <a:pt x="531119" y="438036"/>
                </a:lnTo>
                <a:lnTo>
                  <a:pt x="1095090" y="695382"/>
                </a:lnTo>
                <a:lnTo>
                  <a:pt x="1642635" y="837743"/>
                </a:lnTo>
                <a:lnTo>
                  <a:pt x="2201131" y="870596"/>
                </a:lnTo>
                <a:lnTo>
                  <a:pt x="2776053" y="936301"/>
                </a:lnTo>
                <a:lnTo>
                  <a:pt x="3318122" y="936301"/>
                </a:lnTo>
                <a:lnTo>
                  <a:pt x="3860192" y="985581"/>
                </a:lnTo>
                <a:lnTo>
                  <a:pt x="4429639" y="1111516"/>
                </a:lnTo>
                <a:lnTo>
                  <a:pt x="4982659" y="1084139"/>
                </a:lnTo>
                <a:lnTo>
                  <a:pt x="5557581" y="1127942"/>
                </a:lnTo>
                <a:lnTo>
                  <a:pt x="6105126" y="1155319"/>
                </a:lnTo>
                <a:lnTo>
                  <a:pt x="6674573" y="1122467"/>
                </a:lnTo>
                <a:lnTo>
                  <a:pt x="7211167" y="1078663"/>
                </a:lnTo>
              </a:path>
            </a:pathLst>
          </a:custGeom>
          <a:noFill/>
          <a:ln w="28575">
            <a:solidFill>
              <a:schemeClr val="accent1"/>
            </a:solidFill>
            <a:miter lim="800000"/>
            <a:headEnd/>
            <a:tailEnd/>
          </a:ln>
        </p:spPr>
        <p:txBody>
          <a:bodyPr rtlCol="0" anchor="ctr"/>
          <a:lstStyle/>
          <a:p>
            <a:pPr algn="ctr"/>
            <a:endParaRPr lang="en-US" sz="1400" dirty="0">
              <a:latin typeface="Poppins" panose="00000500000000000000" pitchFamily="2" charset="0"/>
              <a:cs typeface="Poppins" panose="00000500000000000000" pitchFamily="2" charset="0"/>
            </a:endParaRPr>
          </a:p>
        </p:txBody>
      </p:sp>
      <p:sp>
        <p:nvSpPr>
          <p:cNvPr id="252" name="TextBox 251">
            <a:extLst>
              <a:ext uri="{FF2B5EF4-FFF2-40B4-BE49-F238E27FC236}">
                <a16:creationId xmlns:a16="http://schemas.microsoft.com/office/drawing/2014/main" id="{0431C163-2B0C-CA98-599B-DCABDF2B522C}"/>
              </a:ext>
            </a:extLst>
          </p:cNvPr>
          <p:cNvSpPr txBox="1"/>
          <p:nvPr/>
        </p:nvSpPr>
        <p:spPr bwMode="auto">
          <a:xfrm>
            <a:off x="3425844" y="4889568"/>
            <a:ext cx="463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Wk</a:t>
            </a:r>
          </a:p>
        </p:txBody>
      </p:sp>
      <p:cxnSp>
        <p:nvCxnSpPr>
          <p:cNvPr id="281" name="Straight Connector 280">
            <a:extLst>
              <a:ext uri="{FF2B5EF4-FFF2-40B4-BE49-F238E27FC236}">
                <a16:creationId xmlns:a16="http://schemas.microsoft.com/office/drawing/2014/main" id="{8CD55756-D534-2C50-E8A4-6AB5C2F4EBA3}"/>
              </a:ext>
            </a:extLst>
          </p:cNvPr>
          <p:cNvCxnSpPr>
            <a:cxnSpLocks/>
          </p:cNvCxnSpPr>
          <p:nvPr/>
        </p:nvCxnSpPr>
        <p:spPr bwMode="auto">
          <a:xfrm>
            <a:off x="1077469" y="3445093"/>
            <a:ext cx="5070200" cy="0"/>
          </a:xfrm>
          <a:prstGeom prst="line">
            <a:avLst/>
          </a:prstGeom>
          <a:noFill/>
          <a:ln w="12700" cap="flat" cmpd="sng" algn="ctr">
            <a:solidFill>
              <a:schemeClr val="bg1">
                <a:lumMod val="75000"/>
              </a:schemeClr>
            </a:solidFill>
            <a:prstDash val="sysDash"/>
            <a:round/>
            <a:headEnd type="none" w="med" len="med"/>
            <a:tailEnd type="none" w="med" len="med"/>
          </a:ln>
          <a:effectLst/>
        </p:spPr>
      </p:cxnSp>
      <p:sp>
        <p:nvSpPr>
          <p:cNvPr id="727" name="Freeform 11">
            <a:extLst>
              <a:ext uri="{FF2B5EF4-FFF2-40B4-BE49-F238E27FC236}">
                <a16:creationId xmlns:a16="http://schemas.microsoft.com/office/drawing/2014/main" id="{5DB9BAA4-7ED2-BDEB-66C9-732CB5177CA4}"/>
              </a:ext>
            </a:extLst>
          </p:cNvPr>
          <p:cNvSpPr/>
          <p:nvPr/>
        </p:nvSpPr>
        <p:spPr bwMode="auto">
          <a:xfrm>
            <a:off x="1078053" y="3084227"/>
            <a:ext cx="5069617" cy="1557363"/>
          </a:xfrm>
          <a:custGeom>
            <a:avLst/>
            <a:gdLst>
              <a:gd name="connsiteX0" fmla="*/ 0 w 4452730"/>
              <a:gd name="connsiteY0" fmla="*/ 0 h 2146852"/>
              <a:gd name="connsiteX1" fmla="*/ 0 w 4452730"/>
              <a:gd name="connsiteY1" fmla="*/ 2146852 h 2146852"/>
              <a:gd name="connsiteX2" fmla="*/ 4452730 w 4452730"/>
              <a:gd name="connsiteY2" fmla="*/ 2146852 h 2146852"/>
            </a:gdLst>
            <a:ahLst/>
            <a:cxnLst>
              <a:cxn ang="0">
                <a:pos x="connsiteX0" y="connsiteY0"/>
              </a:cxn>
              <a:cxn ang="0">
                <a:pos x="connsiteX1" y="connsiteY1"/>
              </a:cxn>
              <a:cxn ang="0">
                <a:pos x="connsiteX2" y="connsiteY2"/>
              </a:cxn>
            </a:cxnLst>
            <a:rect l="l" t="t" r="r" b="b"/>
            <a:pathLst>
              <a:path w="4452730" h="2146852">
                <a:moveTo>
                  <a:pt x="0" y="0"/>
                </a:moveTo>
                <a:lnTo>
                  <a:pt x="0" y="2146852"/>
                </a:lnTo>
                <a:lnTo>
                  <a:pt x="4452730" y="2146852"/>
                </a:lnTo>
              </a:path>
            </a:pathLst>
          </a:custGeom>
          <a:noFill/>
          <a:ln w="12700">
            <a:solidFill>
              <a:schemeClr val="tx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728" name="TextBox 727">
            <a:extLst>
              <a:ext uri="{FF2B5EF4-FFF2-40B4-BE49-F238E27FC236}">
                <a16:creationId xmlns:a16="http://schemas.microsoft.com/office/drawing/2014/main" id="{560B3166-3166-AB81-8228-F3E791F77045}"/>
              </a:ext>
            </a:extLst>
          </p:cNvPr>
          <p:cNvSpPr txBox="1"/>
          <p:nvPr/>
        </p:nvSpPr>
        <p:spPr bwMode="auto">
          <a:xfrm>
            <a:off x="1114928" y="4645694"/>
            <a:ext cx="212327"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0</a:t>
            </a:r>
          </a:p>
        </p:txBody>
      </p:sp>
      <p:sp>
        <p:nvSpPr>
          <p:cNvPr id="729" name="TextBox 728">
            <a:extLst>
              <a:ext uri="{FF2B5EF4-FFF2-40B4-BE49-F238E27FC236}">
                <a16:creationId xmlns:a16="http://schemas.microsoft.com/office/drawing/2014/main" id="{7AD978FF-6971-DA05-6C5B-AA2E21A06D60}"/>
              </a:ext>
            </a:extLst>
          </p:cNvPr>
          <p:cNvSpPr txBox="1"/>
          <p:nvPr/>
        </p:nvSpPr>
        <p:spPr bwMode="auto">
          <a:xfrm>
            <a:off x="1488966" y="4645694"/>
            <a:ext cx="212327"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a:t>
            </a:r>
          </a:p>
        </p:txBody>
      </p:sp>
      <p:sp>
        <p:nvSpPr>
          <p:cNvPr id="730" name="TextBox 729">
            <a:extLst>
              <a:ext uri="{FF2B5EF4-FFF2-40B4-BE49-F238E27FC236}">
                <a16:creationId xmlns:a16="http://schemas.microsoft.com/office/drawing/2014/main" id="{3DC9BF27-952A-6D0A-56C8-39CF4AFD74BD}"/>
              </a:ext>
            </a:extLst>
          </p:cNvPr>
          <p:cNvSpPr txBox="1"/>
          <p:nvPr/>
        </p:nvSpPr>
        <p:spPr bwMode="auto">
          <a:xfrm>
            <a:off x="1865702" y="4645694"/>
            <a:ext cx="213473"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8</a:t>
            </a:r>
          </a:p>
        </p:txBody>
      </p:sp>
      <p:sp>
        <p:nvSpPr>
          <p:cNvPr id="731" name="TextBox 730">
            <a:extLst>
              <a:ext uri="{FF2B5EF4-FFF2-40B4-BE49-F238E27FC236}">
                <a16:creationId xmlns:a16="http://schemas.microsoft.com/office/drawing/2014/main" id="{F835D65A-A72C-4DFC-B6B4-CAE3A6DB9CBE}"/>
              </a:ext>
            </a:extLst>
          </p:cNvPr>
          <p:cNvSpPr txBox="1"/>
          <p:nvPr/>
        </p:nvSpPr>
        <p:spPr bwMode="auto">
          <a:xfrm>
            <a:off x="2233551" y="4645694"/>
            <a:ext cx="246721"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12</a:t>
            </a:r>
          </a:p>
        </p:txBody>
      </p:sp>
      <p:sp>
        <p:nvSpPr>
          <p:cNvPr id="732" name="TextBox 731">
            <a:extLst>
              <a:ext uri="{FF2B5EF4-FFF2-40B4-BE49-F238E27FC236}">
                <a16:creationId xmlns:a16="http://schemas.microsoft.com/office/drawing/2014/main" id="{BA964A48-7BBB-5CFB-A137-2532B8A75399}"/>
              </a:ext>
            </a:extLst>
          </p:cNvPr>
          <p:cNvSpPr txBox="1"/>
          <p:nvPr/>
        </p:nvSpPr>
        <p:spPr bwMode="auto">
          <a:xfrm>
            <a:off x="2603576" y="4645694"/>
            <a:ext cx="254747"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16</a:t>
            </a:r>
          </a:p>
        </p:txBody>
      </p:sp>
      <p:sp>
        <p:nvSpPr>
          <p:cNvPr id="733" name="TextBox 732">
            <a:extLst>
              <a:ext uri="{FF2B5EF4-FFF2-40B4-BE49-F238E27FC236}">
                <a16:creationId xmlns:a16="http://schemas.microsoft.com/office/drawing/2014/main" id="{4E955C74-43CA-CD6E-4270-F7370C075CA1}"/>
              </a:ext>
            </a:extLst>
          </p:cNvPr>
          <p:cNvSpPr txBox="1"/>
          <p:nvPr/>
        </p:nvSpPr>
        <p:spPr bwMode="auto">
          <a:xfrm>
            <a:off x="2966515" y="4645694"/>
            <a:ext cx="285701"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20</a:t>
            </a:r>
          </a:p>
        </p:txBody>
      </p:sp>
      <p:sp>
        <p:nvSpPr>
          <p:cNvPr id="734" name="TextBox 733">
            <a:extLst>
              <a:ext uri="{FF2B5EF4-FFF2-40B4-BE49-F238E27FC236}">
                <a16:creationId xmlns:a16="http://schemas.microsoft.com/office/drawing/2014/main" id="{0EF585B4-69D9-5894-1745-2CD3DA4BDF0E}"/>
              </a:ext>
            </a:extLst>
          </p:cNvPr>
          <p:cNvSpPr txBox="1"/>
          <p:nvPr/>
        </p:nvSpPr>
        <p:spPr bwMode="auto">
          <a:xfrm>
            <a:off x="3332466" y="4645694"/>
            <a:ext cx="285701"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24</a:t>
            </a:r>
          </a:p>
        </p:txBody>
      </p:sp>
      <p:sp>
        <p:nvSpPr>
          <p:cNvPr id="735" name="TextBox 734">
            <a:extLst>
              <a:ext uri="{FF2B5EF4-FFF2-40B4-BE49-F238E27FC236}">
                <a16:creationId xmlns:a16="http://schemas.microsoft.com/office/drawing/2014/main" id="{EE65BD75-18BF-1313-1558-EB08F8D6FBFD}"/>
              </a:ext>
            </a:extLst>
          </p:cNvPr>
          <p:cNvSpPr txBox="1"/>
          <p:nvPr/>
        </p:nvSpPr>
        <p:spPr bwMode="auto">
          <a:xfrm>
            <a:off x="3704872" y="4645694"/>
            <a:ext cx="286847"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28</a:t>
            </a:r>
          </a:p>
        </p:txBody>
      </p:sp>
      <p:sp>
        <p:nvSpPr>
          <p:cNvPr id="736" name="TextBox 735">
            <a:extLst>
              <a:ext uri="{FF2B5EF4-FFF2-40B4-BE49-F238E27FC236}">
                <a16:creationId xmlns:a16="http://schemas.microsoft.com/office/drawing/2014/main" id="{0C9C4CE8-52FB-CFE0-1811-9AA3B814D113}"/>
              </a:ext>
            </a:extLst>
          </p:cNvPr>
          <p:cNvSpPr txBox="1"/>
          <p:nvPr/>
        </p:nvSpPr>
        <p:spPr bwMode="auto">
          <a:xfrm>
            <a:off x="4085049" y="4645694"/>
            <a:ext cx="281115"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32</a:t>
            </a:r>
          </a:p>
        </p:txBody>
      </p:sp>
      <p:sp>
        <p:nvSpPr>
          <p:cNvPr id="737" name="TextBox 736">
            <a:extLst>
              <a:ext uri="{FF2B5EF4-FFF2-40B4-BE49-F238E27FC236}">
                <a16:creationId xmlns:a16="http://schemas.microsoft.com/office/drawing/2014/main" id="{4DE8A641-3178-A770-B9E7-22681F0038B0}"/>
              </a:ext>
            </a:extLst>
          </p:cNvPr>
          <p:cNvSpPr txBox="1"/>
          <p:nvPr/>
        </p:nvSpPr>
        <p:spPr bwMode="auto">
          <a:xfrm>
            <a:off x="4480908" y="4645694"/>
            <a:ext cx="289141"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36</a:t>
            </a:r>
          </a:p>
        </p:txBody>
      </p:sp>
      <p:sp>
        <p:nvSpPr>
          <p:cNvPr id="738" name="TextBox 737">
            <a:extLst>
              <a:ext uri="{FF2B5EF4-FFF2-40B4-BE49-F238E27FC236}">
                <a16:creationId xmlns:a16="http://schemas.microsoft.com/office/drawing/2014/main" id="{67AAD4AD-94A1-0CAD-1A2F-A7EA3D7A02E5}"/>
              </a:ext>
            </a:extLst>
          </p:cNvPr>
          <p:cNvSpPr txBox="1"/>
          <p:nvPr/>
        </p:nvSpPr>
        <p:spPr bwMode="auto">
          <a:xfrm>
            <a:off x="4840350" y="4645694"/>
            <a:ext cx="292580"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40</a:t>
            </a:r>
          </a:p>
        </p:txBody>
      </p:sp>
      <p:sp>
        <p:nvSpPr>
          <p:cNvPr id="739" name="TextBox 738">
            <a:extLst>
              <a:ext uri="{FF2B5EF4-FFF2-40B4-BE49-F238E27FC236}">
                <a16:creationId xmlns:a16="http://schemas.microsoft.com/office/drawing/2014/main" id="{4059314B-58A7-F004-1342-B2B9439F3AA0}"/>
              </a:ext>
            </a:extLst>
          </p:cNvPr>
          <p:cNvSpPr txBox="1"/>
          <p:nvPr/>
        </p:nvSpPr>
        <p:spPr bwMode="auto">
          <a:xfrm>
            <a:off x="5214952" y="4645694"/>
            <a:ext cx="292580"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44</a:t>
            </a:r>
          </a:p>
        </p:txBody>
      </p:sp>
      <p:sp>
        <p:nvSpPr>
          <p:cNvPr id="740" name="TextBox 739">
            <a:extLst>
              <a:ext uri="{FF2B5EF4-FFF2-40B4-BE49-F238E27FC236}">
                <a16:creationId xmlns:a16="http://schemas.microsoft.com/office/drawing/2014/main" id="{012A39CC-E721-DD4E-9E12-2FA3A66BDDD6}"/>
              </a:ext>
            </a:extLst>
          </p:cNvPr>
          <p:cNvSpPr txBox="1"/>
          <p:nvPr/>
        </p:nvSpPr>
        <p:spPr bwMode="auto">
          <a:xfrm>
            <a:off x="5600812" y="4645694"/>
            <a:ext cx="293726"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48</a:t>
            </a:r>
          </a:p>
        </p:txBody>
      </p:sp>
      <p:sp>
        <p:nvSpPr>
          <p:cNvPr id="741" name="TextBox 740">
            <a:extLst>
              <a:ext uri="{FF2B5EF4-FFF2-40B4-BE49-F238E27FC236}">
                <a16:creationId xmlns:a16="http://schemas.microsoft.com/office/drawing/2014/main" id="{46464D92-A35E-5090-B459-939F448EF234}"/>
              </a:ext>
            </a:extLst>
          </p:cNvPr>
          <p:cNvSpPr txBox="1"/>
          <p:nvPr/>
        </p:nvSpPr>
        <p:spPr bwMode="auto">
          <a:xfrm>
            <a:off x="5973477" y="4645694"/>
            <a:ext cx="285701"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52</a:t>
            </a:r>
          </a:p>
        </p:txBody>
      </p:sp>
      <p:cxnSp>
        <p:nvCxnSpPr>
          <p:cNvPr id="742" name="Straight Connector 741">
            <a:extLst>
              <a:ext uri="{FF2B5EF4-FFF2-40B4-BE49-F238E27FC236}">
                <a16:creationId xmlns:a16="http://schemas.microsoft.com/office/drawing/2014/main" id="{836CB4B4-4E11-6AE3-8351-3A144788BA28}"/>
              </a:ext>
            </a:extLst>
          </p:cNvPr>
          <p:cNvCxnSpPr/>
          <p:nvPr/>
        </p:nvCxnSpPr>
        <p:spPr bwMode="auto">
          <a:xfrm>
            <a:off x="1216767" y="4648160"/>
            <a:ext cx="0" cy="36663"/>
          </a:xfrm>
          <a:prstGeom prst="line">
            <a:avLst/>
          </a:prstGeom>
          <a:noFill/>
          <a:ln w="12700" cap="flat" cmpd="sng" algn="ctr">
            <a:solidFill>
              <a:schemeClr val="tx1"/>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42767278-6678-31A6-77F2-DAF32E52F779}"/>
              </a:ext>
            </a:extLst>
          </p:cNvPr>
          <p:cNvCxnSpPr/>
          <p:nvPr/>
        </p:nvCxnSpPr>
        <p:spPr bwMode="auto">
          <a:xfrm>
            <a:off x="1595251" y="4648160"/>
            <a:ext cx="0" cy="36663"/>
          </a:xfrm>
          <a:prstGeom prst="line">
            <a:avLst/>
          </a:prstGeom>
          <a:noFill/>
          <a:ln w="12700" cap="flat" cmpd="sng" algn="ctr">
            <a:solidFill>
              <a:schemeClr val="tx1"/>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28E742B8-EDE3-CACB-0C93-579C7478B526}"/>
              </a:ext>
            </a:extLst>
          </p:cNvPr>
          <p:cNvCxnSpPr/>
          <p:nvPr/>
        </p:nvCxnSpPr>
        <p:spPr bwMode="auto">
          <a:xfrm>
            <a:off x="1973735" y="4648160"/>
            <a:ext cx="0" cy="36663"/>
          </a:xfrm>
          <a:prstGeom prst="line">
            <a:avLst/>
          </a:prstGeom>
          <a:noFill/>
          <a:ln w="12700" cap="flat" cmpd="sng" algn="ctr">
            <a:solidFill>
              <a:schemeClr val="tx1"/>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CD23527D-1FBA-5856-10AD-FF027FC533B5}"/>
              </a:ext>
            </a:extLst>
          </p:cNvPr>
          <p:cNvCxnSpPr/>
          <p:nvPr/>
        </p:nvCxnSpPr>
        <p:spPr bwMode="auto">
          <a:xfrm>
            <a:off x="2354854" y="4641530"/>
            <a:ext cx="0" cy="36663"/>
          </a:xfrm>
          <a:prstGeom prst="line">
            <a:avLst/>
          </a:prstGeom>
          <a:noFill/>
          <a:ln w="12700" cap="flat" cmpd="sng" algn="ctr">
            <a:solidFill>
              <a:schemeClr val="tx1"/>
            </a:solidFill>
            <a:prstDash val="solid"/>
            <a:round/>
            <a:headEnd type="none" w="med" len="med"/>
            <a:tailEnd type="none" w="med" len="med"/>
          </a:ln>
          <a:effectLst/>
        </p:spPr>
      </p:cxnSp>
      <p:cxnSp>
        <p:nvCxnSpPr>
          <p:cNvPr id="746" name="Straight Connector 745">
            <a:extLst>
              <a:ext uri="{FF2B5EF4-FFF2-40B4-BE49-F238E27FC236}">
                <a16:creationId xmlns:a16="http://schemas.microsoft.com/office/drawing/2014/main" id="{26D75486-B0A1-0777-5C06-3AF98FBB1CEB}"/>
              </a:ext>
            </a:extLst>
          </p:cNvPr>
          <p:cNvCxnSpPr/>
          <p:nvPr/>
        </p:nvCxnSpPr>
        <p:spPr bwMode="auto">
          <a:xfrm>
            <a:off x="2733338" y="4641530"/>
            <a:ext cx="0" cy="36663"/>
          </a:xfrm>
          <a:prstGeom prst="line">
            <a:avLst/>
          </a:prstGeom>
          <a:noFill/>
          <a:ln w="12700" cap="flat" cmpd="sng" algn="ctr">
            <a:solidFill>
              <a:schemeClr val="tx1"/>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27E936D6-3982-775D-684F-5BF9B966AACD}"/>
              </a:ext>
            </a:extLst>
          </p:cNvPr>
          <p:cNvCxnSpPr/>
          <p:nvPr/>
        </p:nvCxnSpPr>
        <p:spPr bwMode="auto">
          <a:xfrm>
            <a:off x="3111822" y="4641530"/>
            <a:ext cx="0" cy="36663"/>
          </a:xfrm>
          <a:prstGeom prst="line">
            <a:avLst/>
          </a:prstGeom>
          <a:noFill/>
          <a:ln w="12700" cap="flat" cmpd="sng" algn="ctr">
            <a:solidFill>
              <a:schemeClr val="tx1"/>
            </a:solidFill>
            <a:prstDash val="solid"/>
            <a:round/>
            <a:headEnd type="none" w="med" len="med"/>
            <a:tailEnd type="none" w="med" len="med"/>
          </a:ln>
          <a:effectLst/>
        </p:spPr>
      </p:cxnSp>
      <p:cxnSp>
        <p:nvCxnSpPr>
          <p:cNvPr id="748" name="Straight Connector 747">
            <a:extLst>
              <a:ext uri="{FF2B5EF4-FFF2-40B4-BE49-F238E27FC236}">
                <a16:creationId xmlns:a16="http://schemas.microsoft.com/office/drawing/2014/main" id="{CC638887-C6FE-47E9-DFDD-D28500B7FAE2}"/>
              </a:ext>
            </a:extLst>
          </p:cNvPr>
          <p:cNvCxnSpPr/>
          <p:nvPr/>
        </p:nvCxnSpPr>
        <p:spPr bwMode="auto">
          <a:xfrm>
            <a:off x="3486819" y="4641022"/>
            <a:ext cx="0" cy="36663"/>
          </a:xfrm>
          <a:prstGeom prst="line">
            <a:avLst/>
          </a:prstGeom>
          <a:noFill/>
          <a:ln w="12700" cap="flat" cmpd="sng" algn="ctr">
            <a:solidFill>
              <a:schemeClr val="tx1"/>
            </a:solidFill>
            <a:prstDash val="solid"/>
            <a:round/>
            <a:headEnd type="none" w="med" len="med"/>
            <a:tailEnd type="none" w="med" len="med"/>
          </a:ln>
          <a:effectLst/>
        </p:spPr>
      </p:cxnSp>
      <p:cxnSp>
        <p:nvCxnSpPr>
          <p:cNvPr id="749" name="Straight Connector 748">
            <a:extLst>
              <a:ext uri="{FF2B5EF4-FFF2-40B4-BE49-F238E27FC236}">
                <a16:creationId xmlns:a16="http://schemas.microsoft.com/office/drawing/2014/main" id="{A3EB4482-84E8-6BCF-8DC7-26CD9B2489CE}"/>
              </a:ext>
            </a:extLst>
          </p:cNvPr>
          <p:cNvCxnSpPr/>
          <p:nvPr/>
        </p:nvCxnSpPr>
        <p:spPr bwMode="auto">
          <a:xfrm>
            <a:off x="3865304" y="4641022"/>
            <a:ext cx="0" cy="36663"/>
          </a:xfrm>
          <a:prstGeom prst="line">
            <a:avLst/>
          </a:prstGeom>
          <a:noFill/>
          <a:ln w="12700" cap="flat" cmpd="sng" algn="ctr">
            <a:solidFill>
              <a:schemeClr val="tx1"/>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24D77563-7FBA-2E4A-4BD2-2302A7FE909A}"/>
              </a:ext>
            </a:extLst>
          </p:cNvPr>
          <p:cNvCxnSpPr/>
          <p:nvPr/>
        </p:nvCxnSpPr>
        <p:spPr bwMode="auto">
          <a:xfrm>
            <a:off x="4243788" y="4641022"/>
            <a:ext cx="0" cy="36663"/>
          </a:xfrm>
          <a:prstGeom prst="line">
            <a:avLst/>
          </a:prstGeom>
          <a:noFill/>
          <a:ln w="12700" cap="flat" cmpd="sng" algn="ctr">
            <a:solidFill>
              <a:schemeClr val="tx1"/>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A37A58A7-40A1-DDA4-FDA5-0CED266578F7}"/>
              </a:ext>
            </a:extLst>
          </p:cNvPr>
          <p:cNvCxnSpPr/>
          <p:nvPr/>
        </p:nvCxnSpPr>
        <p:spPr bwMode="auto">
          <a:xfrm>
            <a:off x="4618250" y="4641020"/>
            <a:ext cx="0" cy="36663"/>
          </a:xfrm>
          <a:prstGeom prst="line">
            <a:avLst/>
          </a:prstGeom>
          <a:noFill/>
          <a:ln w="12700" cap="flat" cmpd="sng" algn="ctr">
            <a:solidFill>
              <a:schemeClr val="tx1"/>
            </a:solidFill>
            <a:prstDash val="solid"/>
            <a:round/>
            <a:headEnd type="none" w="med" len="med"/>
            <a:tailEnd type="none" w="med" len="med"/>
          </a:ln>
          <a:effectLst/>
        </p:spPr>
      </p:cxnSp>
      <p:cxnSp>
        <p:nvCxnSpPr>
          <p:cNvPr id="752" name="Straight Connector 751">
            <a:extLst>
              <a:ext uri="{FF2B5EF4-FFF2-40B4-BE49-F238E27FC236}">
                <a16:creationId xmlns:a16="http://schemas.microsoft.com/office/drawing/2014/main" id="{C902FAC8-11BF-5827-E2F5-F50551CE6562}"/>
              </a:ext>
            </a:extLst>
          </p:cNvPr>
          <p:cNvCxnSpPr/>
          <p:nvPr/>
        </p:nvCxnSpPr>
        <p:spPr bwMode="auto">
          <a:xfrm>
            <a:off x="4996734" y="4641020"/>
            <a:ext cx="0" cy="36663"/>
          </a:xfrm>
          <a:prstGeom prst="line">
            <a:avLst/>
          </a:prstGeom>
          <a:noFill/>
          <a:ln w="12700" cap="flat" cmpd="sng" algn="ctr">
            <a:solidFill>
              <a:schemeClr val="tx1"/>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B65CC521-8DAD-259B-9480-93A7FCD9EB3D}"/>
              </a:ext>
            </a:extLst>
          </p:cNvPr>
          <p:cNvCxnSpPr/>
          <p:nvPr/>
        </p:nvCxnSpPr>
        <p:spPr bwMode="auto">
          <a:xfrm>
            <a:off x="5371731" y="4640512"/>
            <a:ext cx="0" cy="36663"/>
          </a:xfrm>
          <a:prstGeom prst="line">
            <a:avLst/>
          </a:prstGeom>
          <a:noFill/>
          <a:ln w="12700" cap="flat" cmpd="sng" algn="ctr">
            <a:solidFill>
              <a:schemeClr val="tx1"/>
            </a:solidFill>
            <a:prstDash val="solid"/>
            <a:round/>
            <a:headEnd type="none" w="med" len="med"/>
            <a:tailEnd type="none" w="med" len="med"/>
          </a:ln>
          <a:effectLst/>
        </p:spPr>
      </p:cxnSp>
      <p:cxnSp>
        <p:nvCxnSpPr>
          <p:cNvPr id="754" name="Straight Connector 753">
            <a:extLst>
              <a:ext uri="{FF2B5EF4-FFF2-40B4-BE49-F238E27FC236}">
                <a16:creationId xmlns:a16="http://schemas.microsoft.com/office/drawing/2014/main" id="{B2CBAAA1-1C09-ACA9-FD3A-53CCB330276A}"/>
              </a:ext>
            </a:extLst>
          </p:cNvPr>
          <p:cNvCxnSpPr/>
          <p:nvPr/>
        </p:nvCxnSpPr>
        <p:spPr bwMode="auto">
          <a:xfrm>
            <a:off x="5750216" y="4640512"/>
            <a:ext cx="0" cy="36663"/>
          </a:xfrm>
          <a:prstGeom prst="line">
            <a:avLst/>
          </a:prstGeom>
          <a:noFill/>
          <a:ln w="12700" cap="flat" cmpd="sng" algn="ctr">
            <a:solidFill>
              <a:schemeClr val="tx1"/>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3B130570-1571-1AFC-7DE0-3EC55FB1245C}"/>
              </a:ext>
            </a:extLst>
          </p:cNvPr>
          <p:cNvCxnSpPr/>
          <p:nvPr/>
        </p:nvCxnSpPr>
        <p:spPr bwMode="auto">
          <a:xfrm>
            <a:off x="6128700" y="4640512"/>
            <a:ext cx="0" cy="36663"/>
          </a:xfrm>
          <a:prstGeom prst="line">
            <a:avLst/>
          </a:prstGeom>
          <a:noFill/>
          <a:ln w="12700" cap="flat" cmpd="sng" algn="ctr">
            <a:solidFill>
              <a:schemeClr val="tx1"/>
            </a:solidFill>
            <a:prstDash val="solid"/>
            <a:round/>
            <a:headEnd type="none" w="med" len="med"/>
            <a:tailEnd type="none" w="med" len="med"/>
          </a:ln>
          <a:effectLst/>
        </p:spPr>
      </p:cxnSp>
      <p:sp>
        <p:nvSpPr>
          <p:cNvPr id="756" name="TextBox 755">
            <a:extLst>
              <a:ext uri="{FF2B5EF4-FFF2-40B4-BE49-F238E27FC236}">
                <a16:creationId xmlns:a16="http://schemas.microsoft.com/office/drawing/2014/main" id="{2464A71C-EC72-36EB-C884-3480F81BB26E}"/>
              </a:ext>
            </a:extLst>
          </p:cNvPr>
          <p:cNvSpPr txBox="1"/>
          <p:nvPr/>
        </p:nvSpPr>
        <p:spPr bwMode="auto">
          <a:xfrm>
            <a:off x="6152462" y="4071093"/>
            <a:ext cx="11560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accent1"/>
                </a:solidFill>
                <a:effectLst/>
                <a:uLnTx/>
                <a:uFillTx/>
                <a:latin typeface="Poppins" panose="00000500000000000000" pitchFamily="2" charset="0"/>
                <a:cs typeface="Poppins" panose="00000500000000000000" pitchFamily="2" charset="0"/>
              </a:rPr>
              <a:t>Elafibranor</a:t>
            </a:r>
          </a:p>
        </p:txBody>
      </p:sp>
      <p:grpSp>
        <p:nvGrpSpPr>
          <p:cNvPr id="757" name="Group 756">
            <a:extLst>
              <a:ext uri="{FF2B5EF4-FFF2-40B4-BE49-F238E27FC236}">
                <a16:creationId xmlns:a16="http://schemas.microsoft.com/office/drawing/2014/main" id="{5957E5AE-ED9A-551A-17F6-BFA2C3A1AE40}"/>
              </a:ext>
            </a:extLst>
          </p:cNvPr>
          <p:cNvGrpSpPr/>
          <p:nvPr/>
        </p:nvGrpSpPr>
        <p:grpSpPr>
          <a:xfrm>
            <a:off x="1147670" y="3406499"/>
            <a:ext cx="4993369" cy="868367"/>
            <a:chOff x="1147670" y="3406499"/>
            <a:chExt cx="4993369" cy="868367"/>
          </a:xfrm>
          <a:solidFill>
            <a:schemeClr val="accent1"/>
          </a:solidFill>
        </p:grpSpPr>
        <p:sp>
          <p:nvSpPr>
            <p:cNvPr id="758" name="Oval 757">
              <a:extLst>
                <a:ext uri="{FF2B5EF4-FFF2-40B4-BE49-F238E27FC236}">
                  <a16:creationId xmlns:a16="http://schemas.microsoft.com/office/drawing/2014/main" id="{B72037C2-D8B9-5B97-1CC6-F53673A001C7}"/>
                </a:ext>
              </a:extLst>
            </p:cNvPr>
            <p:cNvSpPr/>
            <p:nvPr/>
          </p:nvSpPr>
          <p:spPr bwMode="auto">
            <a:xfrm>
              <a:off x="1147670" y="3406499"/>
              <a:ext cx="73457" cy="73457"/>
            </a:xfrm>
            <a:prstGeom prst="ellipse">
              <a:avLst/>
            </a:prstGeom>
            <a:grp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759" name="Oval 758">
              <a:extLst>
                <a:ext uri="{FF2B5EF4-FFF2-40B4-BE49-F238E27FC236}">
                  <a16:creationId xmlns:a16="http://schemas.microsoft.com/office/drawing/2014/main" id="{5CA710E7-D879-6D02-D7E4-8CEB19DCF734}"/>
                </a:ext>
              </a:extLst>
            </p:cNvPr>
            <p:cNvSpPr/>
            <p:nvPr/>
          </p:nvSpPr>
          <p:spPr bwMode="auto">
            <a:xfrm>
              <a:off x="1521673" y="3722605"/>
              <a:ext cx="73457" cy="73457"/>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760" name="Oval 759">
              <a:extLst>
                <a:ext uri="{FF2B5EF4-FFF2-40B4-BE49-F238E27FC236}">
                  <a16:creationId xmlns:a16="http://schemas.microsoft.com/office/drawing/2014/main" id="{BB06C5BC-5F5E-921F-ECAE-B9AB24AED3E6}"/>
                </a:ext>
              </a:extLst>
            </p:cNvPr>
            <p:cNvSpPr/>
            <p:nvPr/>
          </p:nvSpPr>
          <p:spPr bwMode="auto">
            <a:xfrm>
              <a:off x="1898983" y="3897374"/>
              <a:ext cx="73457" cy="73457"/>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761" name="Oval 760">
              <a:extLst>
                <a:ext uri="{FF2B5EF4-FFF2-40B4-BE49-F238E27FC236}">
                  <a16:creationId xmlns:a16="http://schemas.microsoft.com/office/drawing/2014/main" id="{18D1A465-B23A-D747-D88A-963658E5DBE0}"/>
                </a:ext>
              </a:extLst>
            </p:cNvPr>
            <p:cNvSpPr/>
            <p:nvPr/>
          </p:nvSpPr>
          <p:spPr bwMode="auto">
            <a:xfrm>
              <a:off x="2281397" y="3988194"/>
              <a:ext cx="73457" cy="73457"/>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762" name="Oval 761">
              <a:extLst>
                <a:ext uri="{FF2B5EF4-FFF2-40B4-BE49-F238E27FC236}">
                  <a16:creationId xmlns:a16="http://schemas.microsoft.com/office/drawing/2014/main" id="{87A556F7-1C81-1D57-DA93-A39EE02BFDCB}"/>
                </a:ext>
              </a:extLst>
            </p:cNvPr>
            <p:cNvSpPr/>
            <p:nvPr/>
          </p:nvSpPr>
          <p:spPr bwMode="auto">
            <a:xfrm>
              <a:off x="2663613" y="4012607"/>
              <a:ext cx="73457" cy="73457"/>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763" name="Oval 762">
              <a:extLst>
                <a:ext uri="{FF2B5EF4-FFF2-40B4-BE49-F238E27FC236}">
                  <a16:creationId xmlns:a16="http://schemas.microsoft.com/office/drawing/2014/main" id="{02369A2E-5CE2-DD49-6EBB-873BBB06E668}"/>
                </a:ext>
              </a:extLst>
            </p:cNvPr>
            <p:cNvSpPr/>
            <p:nvPr/>
          </p:nvSpPr>
          <p:spPr bwMode="auto">
            <a:xfrm>
              <a:off x="3045829" y="4054261"/>
              <a:ext cx="73457" cy="73457"/>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764" name="Oval 763">
              <a:extLst>
                <a:ext uri="{FF2B5EF4-FFF2-40B4-BE49-F238E27FC236}">
                  <a16:creationId xmlns:a16="http://schemas.microsoft.com/office/drawing/2014/main" id="{1AE16B4C-91EB-80DA-15B7-8209AA3232B5}"/>
                </a:ext>
              </a:extLst>
            </p:cNvPr>
            <p:cNvSpPr/>
            <p:nvPr/>
          </p:nvSpPr>
          <p:spPr bwMode="auto">
            <a:xfrm>
              <a:off x="3422751" y="4058700"/>
              <a:ext cx="73457" cy="73457"/>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765" name="Oval 764">
              <a:extLst>
                <a:ext uri="{FF2B5EF4-FFF2-40B4-BE49-F238E27FC236}">
                  <a16:creationId xmlns:a16="http://schemas.microsoft.com/office/drawing/2014/main" id="{568D7AD1-230C-648D-76CF-774BB74F28D1}"/>
                </a:ext>
              </a:extLst>
            </p:cNvPr>
            <p:cNvSpPr/>
            <p:nvPr/>
          </p:nvSpPr>
          <p:spPr bwMode="auto">
            <a:xfrm>
              <a:off x="3796248" y="4087738"/>
              <a:ext cx="73457" cy="73457"/>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766" name="Oval 765">
              <a:extLst>
                <a:ext uri="{FF2B5EF4-FFF2-40B4-BE49-F238E27FC236}">
                  <a16:creationId xmlns:a16="http://schemas.microsoft.com/office/drawing/2014/main" id="{DAD32046-D386-89A3-B6AA-09715CF48448}"/>
                </a:ext>
              </a:extLst>
            </p:cNvPr>
            <p:cNvSpPr/>
            <p:nvPr/>
          </p:nvSpPr>
          <p:spPr bwMode="auto">
            <a:xfrm>
              <a:off x="4169069" y="4177561"/>
              <a:ext cx="73457" cy="73457"/>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767" name="Oval 766">
              <a:extLst>
                <a:ext uri="{FF2B5EF4-FFF2-40B4-BE49-F238E27FC236}">
                  <a16:creationId xmlns:a16="http://schemas.microsoft.com/office/drawing/2014/main" id="{F8B96E55-5099-B174-C153-156878873181}"/>
                </a:ext>
              </a:extLst>
            </p:cNvPr>
            <p:cNvSpPr/>
            <p:nvPr/>
          </p:nvSpPr>
          <p:spPr bwMode="auto">
            <a:xfrm>
              <a:off x="4544794" y="4156316"/>
              <a:ext cx="73457" cy="73457"/>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342" name="Oval 341">
              <a:extLst>
                <a:ext uri="{FF2B5EF4-FFF2-40B4-BE49-F238E27FC236}">
                  <a16:creationId xmlns:a16="http://schemas.microsoft.com/office/drawing/2014/main" id="{79035AAF-0C5F-E86F-9EE8-31845467C3F7}"/>
                </a:ext>
              </a:extLst>
            </p:cNvPr>
            <p:cNvSpPr/>
            <p:nvPr/>
          </p:nvSpPr>
          <p:spPr bwMode="auto">
            <a:xfrm>
              <a:off x="4933778" y="4183178"/>
              <a:ext cx="73457" cy="73457"/>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343" name="Oval 342">
              <a:extLst>
                <a:ext uri="{FF2B5EF4-FFF2-40B4-BE49-F238E27FC236}">
                  <a16:creationId xmlns:a16="http://schemas.microsoft.com/office/drawing/2014/main" id="{EDE05B9D-23D6-94F7-F0E7-8C28C24DBC0A}"/>
                </a:ext>
              </a:extLst>
            </p:cNvPr>
            <p:cNvSpPr/>
            <p:nvPr/>
          </p:nvSpPr>
          <p:spPr bwMode="auto">
            <a:xfrm>
              <a:off x="5309503" y="4201409"/>
              <a:ext cx="73457" cy="73457"/>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344" name="Oval 343">
              <a:extLst>
                <a:ext uri="{FF2B5EF4-FFF2-40B4-BE49-F238E27FC236}">
                  <a16:creationId xmlns:a16="http://schemas.microsoft.com/office/drawing/2014/main" id="{3D6066AE-1F74-FE2C-E73E-4B97C291612A}"/>
                </a:ext>
              </a:extLst>
            </p:cNvPr>
            <p:cNvSpPr/>
            <p:nvPr/>
          </p:nvSpPr>
          <p:spPr bwMode="auto">
            <a:xfrm>
              <a:off x="5691858" y="4185748"/>
              <a:ext cx="73457" cy="73457"/>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345" name="Oval 344">
              <a:extLst>
                <a:ext uri="{FF2B5EF4-FFF2-40B4-BE49-F238E27FC236}">
                  <a16:creationId xmlns:a16="http://schemas.microsoft.com/office/drawing/2014/main" id="{ABF54FC2-6DC0-2533-2666-365DBDF55BEA}"/>
                </a:ext>
              </a:extLst>
            </p:cNvPr>
            <p:cNvSpPr/>
            <p:nvPr/>
          </p:nvSpPr>
          <p:spPr bwMode="auto">
            <a:xfrm>
              <a:off x="6067582" y="4148335"/>
              <a:ext cx="73457" cy="73457"/>
            </a:xfrm>
            <a:prstGeom prst="ellipse">
              <a:avLst/>
            </a:prstGeom>
            <a:grp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grpSp>
      <p:sp>
        <p:nvSpPr>
          <p:cNvPr id="346" name="TextBox 345">
            <a:extLst>
              <a:ext uri="{FF2B5EF4-FFF2-40B4-BE49-F238E27FC236}">
                <a16:creationId xmlns:a16="http://schemas.microsoft.com/office/drawing/2014/main" id="{A1E96DD6-5BFD-C6FB-91E0-C4B5EDC7F055}"/>
              </a:ext>
            </a:extLst>
          </p:cNvPr>
          <p:cNvSpPr txBox="1"/>
          <p:nvPr/>
        </p:nvSpPr>
        <p:spPr bwMode="auto">
          <a:xfrm>
            <a:off x="6294480" y="3817180"/>
            <a:ext cx="652572" cy="220123"/>
          </a:xfrm>
          <a:prstGeom prst="rect">
            <a:avLst/>
          </a:prstGeom>
          <a:noFill/>
          <a:ln w="9525" algn="ctr">
            <a:noFill/>
            <a:miter lim="800000"/>
            <a:headEnd/>
            <a:tailEnd/>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bg1">
                    <a:lumMod val="50000"/>
                  </a:schemeClr>
                </a:solidFill>
                <a:effectLst/>
                <a:uLnTx/>
                <a:uFillTx/>
                <a:latin typeface="Poppins" panose="00000500000000000000" pitchFamily="2" charset="0"/>
                <a:cs typeface="Poppins" panose="00000500000000000000" pitchFamily="2" charset="0"/>
              </a:rPr>
              <a:t>Placebo</a:t>
            </a:r>
          </a:p>
        </p:txBody>
      </p:sp>
      <p:grpSp>
        <p:nvGrpSpPr>
          <p:cNvPr id="347" name="Group 346">
            <a:extLst>
              <a:ext uri="{FF2B5EF4-FFF2-40B4-BE49-F238E27FC236}">
                <a16:creationId xmlns:a16="http://schemas.microsoft.com/office/drawing/2014/main" id="{A10AE7EF-E948-71FD-65F7-5BC375B8EAD4}"/>
              </a:ext>
            </a:extLst>
          </p:cNvPr>
          <p:cNvGrpSpPr/>
          <p:nvPr/>
        </p:nvGrpSpPr>
        <p:grpSpPr>
          <a:xfrm>
            <a:off x="1201007" y="3385531"/>
            <a:ext cx="5002117" cy="629420"/>
            <a:chOff x="1201007" y="3385531"/>
            <a:chExt cx="5002117" cy="629420"/>
          </a:xfrm>
        </p:grpSpPr>
        <p:sp>
          <p:nvSpPr>
            <p:cNvPr id="348" name="Triangle 77">
              <a:extLst>
                <a:ext uri="{FF2B5EF4-FFF2-40B4-BE49-F238E27FC236}">
                  <a16:creationId xmlns:a16="http://schemas.microsoft.com/office/drawing/2014/main" id="{A8E6C850-4633-8861-D3A2-B0326047F11C}"/>
                </a:ext>
              </a:extLst>
            </p:cNvPr>
            <p:cNvSpPr/>
            <p:nvPr/>
          </p:nvSpPr>
          <p:spPr bwMode="auto">
            <a:xfrm>
              <a:off x="3848296" y="3744921"/>
              <a:ext cx="89738" cy="77361"/>
            </a:xfrm>
            <a:prstGeom prst="triangle">
              <a:avLst/>
            </a:prstGeom>
            <a:solidFill>
              <a:schemeClr val="bg1">
                <a:lumMod val="50000"/>
              </a:schemeClr>
            </a:solidFill>
            <a:ln w="0">
              <a:solidFill>
                <a:schemeClr val="bg1">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349" name="Triangle 78">
              <a:extLst>
                <a:ext uri="{FF2B5EF4-FFF2-40B4-BE49-F238E27FC236}">
                  <a16:creationId xmlns:a16="http://schemas.microsoft.com/office/drawing/2014/main" id="{C63F16B3-6A8C-A7C9-9640-B615BE2F12D1}"/>
                </a:ext>
              </a:extLst>
            </p:cNvPr>
            <p:cNvSpPr/>
            <p:nvPr/>
          </p:nvSpPr>
          <p:spPr bwMode="auto">
            <a:xfrm>
              <a:off x="4221385" y="3696403"/>
              <a:ext cx="89738" cy="77361"/>
            </a:xfrm>
            <a:prstGeom prst="triangle">
              <a:avLst/>
            </a:prstGeom>
            <a:solidFill>
              <a:schemeClr val="bg1">
                <a:lumMod val="50000"/>
              </a:schemeClr>
            </a:solidFill>
            <a:ln w="0">
              <a:solidFill>
                <a:schemeClr val="bg1">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350" name="Triangle 79">
              <a:extLst>
                <a:ext uri="{FF2B5EF4-FFF2-40B4-BE49-F238E27FC236}">
                  <a16:creationId xmlns:a16="http://schemas.microsoft.com/office/drawing/2014/main" id="{1E3AB5D5-7CFD-0570-8BC8-9D44E9FADC68}"/>
                </a:ext>
              </a:extLst>
            </p:cNvPr>
            <p:cNvSpPr/>
            <p:nvPr/>
          </p:nvSpPr>
          <p:spPr bwMode="auto">
            <a:xfrm>
              <a:off x="4594473" y="3767279"/>
              <a:ext cx="89738" cy="77361"/>
            </a:xfrm>
            <a:prstGeom prst="triangle">
              <a:avLst/>
            </a:prstGeom>
            <a:solidFill>
              <a:schemeClr val="bg1">
                <a:lumMod val="50000"/>
              </a:schemeClr>
            </a:solidFill>
            <a:ln w="0">
              <a:solidFill>
                <a:schemeClr val="bg1">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351" name="Triangle 80">
              <a:extLst>
                <a:ext uri="{FF2B5EF4-FFF2-40B4-BE49-F238E27FC236}">
                  <a16:creationId xmlns:a16="http://schemas.microsoft.com/office/drawing/2014/main" id="{098888E4-41E4-E120-7C6D-DD1D7D8453B0}"/>
                </a:ext>
              </a:extLst>
            </p:cNvPr>
            <p:cNvSpPr/>
            <p:nvPr/>
          </p:nvSpPr>
          <p:spPr bwMode="auto">
            <a:xfrm>
              <a:off x="4978482" y="3651793"/>
              <a:ext cx="89738" cy="77361"/>
            </a:xfrm>
            <a:prstGeom prst="triangle">
              <a:avLst/>
            </a:prstGeom>
            <a:solidFill>
              <a:schemeClr val="bg1">
                <a:lumMod val="50000"/>
              </a:schemeClr>
            </a:solidFill>
            <a:ln w="0">
              <a:solidFill>
                <a:schemeClr val="bg1">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352" name="Triangle 81">
              <a:extLst>
                <a:ext uri="{FF2B5EF4-FFF2-40B4-BE49-F238E27FC236}">
                  <a16:creationId xmlns:a16="http://schemas.microsoft.com/office/drawing/2014/main" id="{3E914DB2-3CE4-4D94-6E95-B33C5C1261B8}"/>
                </a:ext>
              </a:extLst>
            </p:cNvPr>
            <p:cNvSpPr/>
            <p:nvPr/>
          </p:nvSpPr>
          <p:spPr bwMode="auto">
            <a:xfrm>
              <a:off x="5358351" y="3723031"/>
              <a:ext cx="89738" cy="77361"/>
            </a:xfrm>
            <a:prstGeom prst="triangle">
              <a:avLst/>
            </a:prstGeom>
            <a:solidFill>
              <a:schemeClr val="bg1">
                <a:lumMod val="50000"/>
              </a:schemeClr>
            </a:solidFill>
            <a:ln w="0">
              <a:solidFill>
                <a:schemeClr val="bg1">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353" name="Triangle 82">
              <a:extLst>
                <a:ext uri="{FF2B5EF4-FFF2-40B4-BE49-F238E27FC236}">
                  <a16:creationId xmlns:a16="http://schemas.microsoft.com/office/drawing/2014/main" id="{888B1FFA-31FC-8207-54A8-556F3FA8F6BA}"/>
                </a:ext>
              </a:extLst>
            </p:cNvPr>
            <p:cNvSpPr/>
            <p:nvPr/>
          </p:nvSpPr>
          <p:spPr bwMode="auto">
            <a:xfrm>
              <a:off x="5739747" y="3835102"/>
              <a:ext cx="89738" cy="77361"/>
            </a:xfrm>
            <a:prstGeom prst="triangle">
              <a:avLst/>
            </a:prstGeom>
            <a:solidFill>
              <a:schemeClr val="bg1">
                <a:lumMod val="50000"/>
              </a:schemeClr>
            </a:solidFill>
            <a:ln w="0">
              <a:solidFill>
                <a:schemeClr val="bg1">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354" name="Triangle 83">
              <a:extLst>
                <a:ext uri="{FF2B5EF4-FFF2-40B4-BE49-F238E27FC236}">
                  <a16:creationId xmlns:a16="http://schemas.microsoft.com/office/drawing/2014/main" id="{52068956-DF73-5281-783A-F411C3EBF666}"/>
                </a:ext>
              </a:extLst>
            </p:cNvPr>
            <p:cNvSpPr/>
            <p:nvPr/>
          </p:nvSpPr>
          <p:spPr bwMode="auto">
            <a:xfrm>
              <a:off x="6113386" y="3928855"/>
              <a:ext cx="89738" cy="77361"/>
            </a:xfrm>
            <a:prstGeom prst="triangle">
              <a:avLst/>
            </a:prstGeom>
            <a:solidFill>
              <a:schemeClr val="bg1">
                <a:lumMod val="50000"/>
              </a:schemeClr>
            </a:solidFill>
            <a:ln w="0">
              <a:solidFill>
                <a:schemeClr val="bg1">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355" name="Triangle 84">
              <a:extLst>
                <a:ext uri="{FF2B5EF4-FFF2-40B4-BE49-F238E27FC236}">
                  <a16:creationId xmlns:a16="http://schemas.microsoft.com/office/drawing/2014/main" id="{374A877B-1931-F93F-7B7A-19C5BD24047D}"/>
                </a:ext>
              </a:extLst>
            </p:cNvPr>
            <p:cNvSpPr/>
            <p:nvPr/>
          </p:nvSpPr>
          <p:spPr bwMode="auto">
            <a:xfrm>
              <a:off x="3466385" y="3937590"/>
              <a:ext cx="89738" cy="77361"/>
            </a:xfrm>
            <a:prstGeom prst="triangle">
              <a:avLst/>
            </a:prstGeom>
            <a:solidFill>
              <a:schemeClr val="bg1">
                <a:lumMod val="50000"/>
              </a:schemeClr>
            </a:solidFill>
            <a:ln w="0">
              <a:solidFill>
                <a:schemeClr val="bg1">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356" name="Triangle 85">
              <a:extLst>
                <a:ext uri="{FF2B5EF4-FFF2-40B4-BE49-F238E27FC236}">
                  <a16:creationId xmlns:a16="http://schemas.microsoft.com/office/drawing/2014/main" id="{91165740-5EED-A2DD-6B74-465D6752403A}"/>
                </a:ext>
              </a:extLst>
            </p:cNvPr>
            <p:cNvSpPr/>
            <p:nvPr/>
          </p:nvSpPr>
          <p:spPr bwMode="auto">
            <a:xfrm>
              <a:off x="3082782" y="3824919"/>
              <a:ext cx="89738" cy="77361"/>
            </a:xfrm>
            <a:prstGeom prst="triangle">
              <a:avLst/>
            </a:prstGeom>
            <a:solidFill>
              <a:schemeClr val="bg1">
                <a:lumMod val="50000"/>
              </a:schemeClr>
            </a:solidFill>
            <a:ln w="0">
              <a:solidFill>
                <a:schemeClr val="bg1">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357" name="Triangle 86">
              <a:extLst>
                <a:ext uri="{FF2B5EF4-FFF2-40B4-BE49-F238E27FC236}">
                  <a16:creationId xmlns:a16="http://schemas.microsoft.com/office/drawing/2014/main" id="{6CD286C7-211E-13E1-729B-07C15C1B2A26}"/>
                </a:ext>
              </a:extLst>
            </p:cNvPr>
            <p:cNvSpPr/>
            <p:nvPr/>
          </p:nvSpPr>
          <p:spPr bwMode="auto">
            <a:xfrm>
              <a:off x="2711816" y="3844640"/>
              <a:ext cx="89738" cy="77361"/>
            </a:xfrm>
            <a:prstGeom prst="triangle">
              <a:avLst/>
            </a:prstGeom>
            <a:solidFill>
              <a:schemeClr val="bg1">
                <a:lumMod val="50000"/>
              </a:schemeClr>
            </a:solidFill>
            <a:ln w="0">
              <a:solidFill>
                <a:schemeClr val="bg1">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358" name="Triangle 87">
              <a:extLst>
                <a:ext uri="{FF2B5EF4-FFF2-40B4-BE49-F238E27FC236}">
                  <a16:creationId xmlns:a16="http://schemas.microsoft.com/office/drawing/2014/main" id="{528F9251-4FFB-81C5-0BB4-7437FF899783}"/>
                </a:ext>
              </a:extLst>
            </p:cNvPr>
            <p:cNvSpPr/>
            <p:nvPr/>
          </p:nvSpPr>
          <p:spPr bwMode="auto">
            <a:xfrm>
              <a:off x="1952051" y="3815461"/>
              <a:ext cx="89738" cy="77361"/>
            </a:xfrm>
            <a:prstGeom prst="triangle">
              <a:avLst/>
            </a:prstGeom>
            <a:solidFill>
              <a:schemeClr val="bg1">
                <a:lumMod val="50000"/>
              </a:schemeClr>
            </a:solidFill>
            <a:ln w="0">
              <a:solidFill>
                <a:schemeClr val="bg1">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359" name="Triangle 88">
              <a:extLst>
                <a:ext uri="{FF2B5EF4-FFF2-40B4-BE49-F238E27FC236}">
                  <a16:creationId xmlns:a16="http://schemas.microsoft.com/office/drawing/2014/main" id="{F0F731F9-174D-8FDD-4391-DE6E5D8527B3}"/>
                </a:ext>
              </a:extLst>
            </p:cNvPr>
            <p:cNvSpPr/>
            <p:nvPr/>
          </p:nvSpPr>
          <p:spPr bwMode="auto">
            <a:xfrm>
              <a:off x="2323017" y="3896504"/>
              <a:ext cx="89738" cy="77361"/>
            </a:xfrm>
            <a:prstGeom prst="triangle">
              <a:avLst/>
            </a:prstGeom>
            <a:solidFill>
              <a:schemeClr val="bg1">
                <a:lumMod val="50000"/>
              </a:schemeClr>
            </a:solidFill>
            <a:ln w="0">
              <a:solidFill>
                <a:schemeClr val="bg1">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360" name="Triangle 89">
              <a:extLst>
                <a:ext uri="{FF2B5EF4-FFF2-40B4-BE49-F238E27FC236}">
                  <a16:creationId xmlns:a16="http://schemas.microsoft.com/office/drawing/2014/main" id="{46EA2A3B-4923-729B-9991-F34A81CBADB9}"/>
                </a:ext>
              </a:extLst>
            </p:cNvPr>
            <p:cNvSpPr/>
            <p:nvPr/>
          </p:nvSpPr>
          <p:spPr bwMode="auto">
            <a:xfrm>
              <a:off x="1577988" y="3650376"/>
              <a:ext cx="89738" cy="77361"/>
            </a:xfrm>
            <a:prstGeom prst="triangle">
              <a:avLst/>
            </a:prstGeom>
            <a:solidFill>
              <a:schemeClr val="bg1">
                <a:lumMod val="50000"/>
              </a:schemeClr>
            </a:solidFill>
            <a:ln w="0">
              <a:solidFill>
                <a:schemeClr val="bg1">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sp>
          <p:nvSpPr>
            <p:cNvPr id="361" name="Triangle 90">
              <a:extLst>
                <a:ext uri="{FF2B5EF4-FFF2-40B4-BE49-F238E27FC236}">
                  <a16:creationId xmlns:a16="http://schemas.microsoft.com/office/drawing/2014/main" id="{E29E068A-A280-6176-9F78-6EF5ED8BAE3A}"/>
                </a:ext>
              </a:extLst>
            </p:cNvPr>
            <p:cNvSpPr/>
            <p:nvPr/>
          </p:nvSpPr>
          <p:spPr bwMode="auto">
            <a:xfrm>
              <a:off x="1201007" y="3385531"/>
              <a:ext cx="89738" cy="77361"/>
            </a:xfrm>
            <a:prstGeom prst="triangle">
              <a:avLst/>
            </a:prstGeom>
            <a:solidFill>
              <a:schemeClr val="bg1">
                <a:lumMod val="50000"/>
              </a:schemeClr>
            </a:solidFill>
            <a:ln w="0">
              <a:solidFill>
                <a:schemeClr val="bg1">
                  <a:lumMod val="50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Poppins" panose="00000500000000000000" pitchFamily="2" charset="0"/>
                <a:cs typeface="Poppins" panose="00000500000000000000" pitchFamily="2" charset="0"/>
              </a:endParaRPr>
            </a:p>
          </p:txBody>
        </p:sp>
      </p:grpSp>
      <p:sp>
        <p:nvSpPr>
          <p:cNvPr id="362" name="TextBox 361">
            <a:extLst>
              <a:ext uri="{FF2B5EF4-FFF2-40B4-BE49-F238E27FC236}">
                <a16:creationId xmlns:a16="http://schemas.microsoft.com/office/drawing/2014/main" id="{EF062906-3C80-7CB4-3636-25929BA7CE22}"/>
              </a:ext>
            </a:extLst>
          </p:cNvPr>
          <p:cNvSpPr txBox="1"/>
          <p:nvPr/>
        </p:nvSpPr>
        <p:spPr bwMode="auto">
          <a:xfrm>
            <a:off x="2133882" y="2870096"/>
            <a:ext cx="3288313" cy="22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latin typeface="Poppins" panose="00000500000000000000" pitchFamily="2" charset="0"/>
                <a:cs typeface="Poppins" panose="00000500000000000000" pitchFamily="2" charset="0"/>
              </a:rPr>
              <a:t>Change in WI-NRS Score From Baseline to Wk 52</a:t>
            </a:r>
          </a:p>
        </p:txBody>
      </p:sp>
      <p:sp>
        <p:nvSpPr>
          <p:cNvPr id="363" name="TextBox 362">
            <a:extLst>
              <a:ext uri="{FF2B5EF4-FFF2-40B4-BE49-F238E27FC236}">
                <a16:creationId xmlns:a16="http://schemas.microsoft.com/office/drawing/2014/main" id="{5B1DB58F-A62E-A1A8-9F40-A64F635F12D2}"/>
              </a:ext>
            </a:extLst>
          </p:cNvPr>
          <p:cNvSpPr txBox="1"/>
          <p:nvPr/>
        </p:nvSpPr>
        <p:spPr bwMode="auto">
          <a:xfrm>
            <a:off x="4152099" y="4972845"/>
            <a:ext cx="24162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defRPr/>
            </a:pPr>
            <a:r>
              <a:rPr lang="en-US" sz="1400" dirty="0">
                <a:solidFill>
                  <a:srgbClr val="000000"/>
                </a:solidFill>
                <a:latin typeface="Poppins" panose="00000500000000000000" pitchFamily="2" charset="0"/>
                <a:cs typeface="Poppins" panose="00000500000000000000" pitchFamily="2" charset="0"/>
              </a:rPr>
              <a:t>LS Mean Difference: -</a:t>
            </a:r>
            <a:r>
              <a:rPr lang="pl-PL" sz="1400" dirty="0">
                <a:solidFill>
                  <a:srgbClr val="000000"/>
                </a:solidFill>
                <a:latin typeface="Poppins" panose="00000500000000000000" pitchFamily="2" charset="0"/>
                <a:cs typeface="Poppins" panose="00000500000000000000" pitchFamily="2" charset="0"/>
              </a:rPr>
              <a:t>.78 </a:t>
            </a:r>
            <a:r>
              <a:rPr lang="pl-PL" sz="1400" b="1" i="1" dirty="0">
                <a:solidFill>
                  <a:srgbClr val="000000"/>
                </a:solidFill>
                <a:latin typeface="Poppins" panose="00000500000000000000" pitchFamily="2" charset="0"/>
                <a:cs typeface="Poppins" panose="00000500000000000000" pitchFamily="2" charset="0"/>
              </a:rPr>
              <a:t>P</a:t>
            </a:r>
            <a:r>
              <a:rPr lang="en-US" sz="1400" b="1" dirty="0">
                <a:solidFill>
                  <a:srgbClr val="000000"/>
                </a:solidFill>
                <a:latin typeface="Poppins" panose="00000500000000000000" pitchFamily="2" charset="0"/>
                <a:cs typeface="Poppins" panose="00000500000000000000" pitchFamily="2" charset="0"/>
              </a:rPr>
              <a:t> </a:t>
            </a:r>
            <a:r>
              <a:rPr lang="pl-PL" sz="1400" b="1" dirty="0">
                <a:solidFill>
                  <a:srgbClr val="000000"/>
                </a:solidFill>
                <a:latin typeface="Poppins" panose="00000500000000000000" pitchFamily="2" charset="0"/>
                <a:cs typeface="Poppins" panose="00000500000000000000" pitchFamily="2" charset="0"/>
              </a:rPr>
              <a:t>=</a:t>
            </a:r>
            <a:r>
              <a:rPr lang="en-US" sz="1400" dirty="0">
                <a:solidFill>
                  <a:srgbClr val="000000"/>
                </a:solidFill>
                <a:latin typeface="Poppins" panose="00000500000000000000" pitchFamily="2" charset="0"/>
                <a:cs typeface="Poppins" panose="00000500000000000000" pitchFamily="2" charset="0"/>
              </a:rPr>
              <a:t> </a:t>
            </a:r>
            <a:r>
              <a:rPr lang="pl-PL" sz="1400" b="1" dirty="0">
                <a:solidFill>
                  <a:srgbClr val="000000"/>
                </a:solidFill>
                <a:latin typeface="Poppins" panose="00000500000000000000" pitchFamily="2" charset="0"/>
                <a:cs typeface="Poppins" panose="00000500000000000000" pitchFamily="2" charset="0"/>
              </a:rPr>
              <a:t>.20</a:t>
            </a:r>
            <a:endParaRPr lang="en-US" sz="1400" dirty="0">
              <a:solidFill>
                <a:srgbClr val="000000"/>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722727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9" name="Group 158">
            <a:extLst>
              <a:ext uri="{FF2B5EF4-FFF2-40B4-BE49-F238E27FC236}">
                <a16:creationId xmlns:a16="http://schemas.microsoft.com/office/drawing/2014/main" id="{2720DCDB-AAB6-FAEB-18BB-D502803A8958}"/>
              </a:ext>
            </a:extLst>
          </p:cNvPr>
          <p:cNvGrpSpPr>
            <a:grpSpLocks/>
          </p:cNvGrpSpPr>
          <p:nvPr/>
        </p:nvGrpSpPr>
        <p:grpSpPr>
          <a:xfrm>
            <a:off x="728351" y="2828365"/>
            <a:ext cx="4346569" cy="2010952"/>
            <a:chOff x="743397" y="2206473"/>
            <a:chExt cx="4346569" cy="2010952"/>
          </a:xfrm>
        </p:grpSpPr>
        <p:sp>
          <p:nvSpPr>
            <p:cNvPr id="16" name="Freeform: Shape 15">
              <a:extLst>
                <a:ext uri="{FF2B5EF4-FFF2-40B4-BE49-F238E27FC236}">
                  <a16:creationId xmlns:a16="http://schemas.microsoft.com/office/drawing/2014/main" id="{92A2A9AF-D396-A2C9-D20A-BFE49B0CB1D9}"/>
                </a:ext>
              </a:extLst>
            </p:cNvPr>
            <p:cNvSpPr>
              <a:spLocks/>
            </p:cNvSpPr>
            <p:nvPr/>
          </p:nvSpPr>
          <p:spPr>
            <a:xfrm>
              <a:off x="1147087" y="2317094"/>
              <a:ext cx="3942879" cy="1738972"/>
            </a:xfrm>
            <a:custGeom>
              <a:avLst/>
              <a:gdLst>
                <a:gd name="csX0" fmla="*/ 0 w 4751655"/>
                <a:gd name="csY0" fmla="*/ 0 h 1738972"/>
                <a:gd name="csX1" fmla="*/ 0 w 4751655"/>
                <a:gd name="csY1" fmla="*/ 1738972 h 1738972"/>
                <a:gd name="csX2" fmla="*/ 4751655 w 4751655"/>
                <a:gd name="csY2" fmla="*/ 1738972 h 1738972"/>
              </a:gdLst>
              <a:ahLst/>
              <a:cxnLst>
                <a:cxn ang="0">
                  <a:pos x="csX0" y="csY0"/>
                </a:cxn>
                <a:cxn ang="0">
                  <a:pos x="csX1" y="csY1"/>
                </a:cxn>
                <a:cxn ang="0">
                  <a:pos x="csX2" y="csY2"/>
                </a:cxn>
              </a:cxnLst>
              <a:rect l="l" t="t" r="r" b="b"/>
              <a:pathLst>
                <a:path w="4751655" h="1738972">
                  <a:moveTo>
                    <a:pt x="0" y="0"/>
                  </a:moveTo>
                  <a:lnTo>
                    <a:pt x="0" y="1738972"/>
                  </a:lnTo>
                  <a:lnTo>
                    <a:pt x="4751655" y="1738972"/>
                  </a:lnTo>
                </a:path>
              </a:pathLst>
            </a:custGeom>
            <a:noFill/>
            <a:ln w="12700">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grpSp>
          <p:nvGrpSpPr>
            <p:cNvPr id="22" name="Group 21">
              <a:extLst>
                <a:ext uri="{FF2B5EF4-FFF2-40B4-BE49-F238E27FC236}">
                  <a16:creationId xmlns:a16="http://schemas.microsoft.com/office/drawing/2014/main" id="{B7184BA3-2C1E-81DA-8AA8-B4869730AC2D}"/>
                </a:ext>
              </a:extLst>
            </p:cNvPr>
            <p:cNvGrpSpPr>
              <a:grpSpLocks/>
            </p:cNvGrpSpPr>
            <p:nvPr/>
          </p:nvGrpSpPr>
          <p:grpSpPr>
            <a:xfrm>
              <a:off x="1089505" y="2319398"/>
              <a:ext cx="62188" cy="1736670"/>
              <a:chOff x="912097" y="2319398"/>
              <a:chExt cx="105950" cy="1736670"/>
            </a:xfrm>
          </p:grpSpPr>
          <p:cxnSp>
            <p:nvCxnSpPr>
              <p:cNvPr id="153" name="Straight Connector 152">
                <a:extLst>
                  <a:ext uri="{FF2B5EF4-FFF2-40B4-BE49-F238E27FC236}">
                    <a16:creationId xmlns:a16="http://schemas.microsoft.com/office/drawing/2014/main" id="{B1739439-A542-FD32-4D9C-B9672DB8CFBF}"/>
                  </a:ext>
                </a:extLst>
              </p:cNvPr>
              <p:cNvCxnSpPr>
                <a:cxnSpLocks/>
              </p:cNvCxnSpPr>
              <p:nvPr/>
            </p:nvCxnSpPr>
            <p:spPr>
              <a:xfrm>
                <a:off x="912097" y="2319398"/>
                <a:ext cx="10595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13AE37D7-75B7-EB9F-3285-CF1F45BE5A8C}"/>
                  </a:ext>
                </a:extLst>
              </p:cNvPr>
              <p:cNvCxnSpPr>
                <a:cxnSpLocks/>
              </p:cNvCxnSpPr>
              <p:nvPr/>
            </p:nvCxnSpPr>
            <p:spPr>
              <a:xfrm>
                <a:off x="912097" y="2666732"/>
                <a:ext cx="10595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F8E3EBC5-18D9-0472-ACE9-F1CB0E5C9690}"/>
                  </a:ext>
                </a:extLst>
              </p:cNvPr>
              <p:cNvCxnSpPr>
                <a:cxnSpLocks/>
              </p:cNvCxnSpPr>
              <p:nvPr/>
            </p:nvCxnSpPr>
            <p:spPr>
              <a:xfrm>
                <a:off x="912097" y="3014066"/>
                <a:ext cx="10595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1B682000-B2C4-6E53-7C54-AEF6DE1FBADB}"/>
                  </a:ext>
                </a:extLst>
              </p:cNvPr>
              <p:cNvCxnSpPr>
                <a:cxnSpLocks/>
              </p:cNvCxnSpPr>
              <p:nvPr/>
            </p:nvCxnSpPr>
            <p:spPr>
              <a:xfrm>
                <a:off x="912097" y="3361400"/>
                <a:ext cx="10595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7D096AED-D970-5C7B-3AC8-60E8530EA993}"/>
                  </a:ext>
                </a:extLst>
              </p:cNvPr>
              <p:cNvCxnSpPr>
                <a:cxnSpLocks/>
              </p:cNvCxnSpPr>
              <p:nvPr/>
            </p:nvCxnSpPr>
            <p:spPr>
              <a:xfrm>
                <a:off x="912097" y="3708734"/>
                <a:ext cx="10595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6DE349A1-E50C-F73F-6955-B8DCB2610FB3}"/>
                  </a:ext>
                </a:extLst>
              </p:cNvPr>
              <p:cNvCxnSpPr>
                <a:cxnSpLocks/>
              </p:cNvCxnSpPr>
              <p:nvPr/>
            </p:nvCxnSpPr>
            <p:spPr>
              <a:xfrm>
                <a:off x="912097" y="4056068"/>
                <a:ext cx="10595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8" name="Group 67">
              <a:extLst>
                <a:ext uri="{FF2B5EF4-FFF2-40B4-BE49-F238E27FC236}">
                  <a16:creationId xmlns:a16="http://schemas.microsoft.com/office/drawing/2014/main" id="{0BD7E9CD-AD6F-8627-5E12-091AF37044B2}"/>
                </a:ext>
              </a:extLst>
            </p:cNvPr>
            <p:cNvGrpSpPr>
              <a:grpSpLocks/>
            </p:cNvGrpSpPr>
            <p:nvPr/>
          </p:nvGrpSpPr>
          <p:grpSpPr>
            <a:xfrm>
              <a:off x="743397" y="2206473"/>
              <a:ext cx="322204" cy="2010952"/>
              <a:chOff x="743397" y="2206473"/>
              <a:chExt cx="322204" cy="2010952"/>
            </a:xfrm>
          </p:grpSpPr>
          <p:sp>
            <p:nvSpPr>
              <p:cNvPr id="147" name="TextBox 146">
                <a:extLst>
                  <a:ext uri="{FF2B5EF4-FFF2-40B4-BE49-F238E27FC236}">
                    <a16:creationId xmlns:a16="http://schemas.microsoft.com/office/drawing/2014/main" id="{36006B12-0FD0-6617-4A96-30D79D94AC1D}"/>
                  </a:ext>
                </a:extLst>
              </p:cNvPr>
              <p:cNvSpPr txBox="1">
                <a:spLocks/>
              </p:cNvSpPr>
              <p:nvPr/>
            </p:nvSpPr>
            <p:spPr>
              <a:xfrm>
                <a:off x="743397" y="2206473"/>
                <a:ext cx="322204" cy="246221"/>
              </a:xfrm>
              <a:prstGeom prst="rect">
                <a:avLst/>
              </a:prstGeom>
            </p:spPr>
            <p:txBody>
              <a:bodyPr vert="horz" wrap="none" lIns="0" tIns="0" rIns="0" bIns="0" rtlCol="0">
                <a:spAutoFit/>
              </a:bodyPr>
              <a:lstStyle/>
              <a:p>
                <a:pPr algn="l"/>
                <a:r>
                  <a:rPr lang="en-US" sz="1600" dirty="0"/>
                  <a:t>100</a:t>
                </a:r>
              </a:p>
            </p:txBody>
          </p:sp>
          <p:sp>
            <p:nvSpPr>
              <p:cNvPr id="148" name="TextBox 147">
                <a:extLst>
                  <a:ext uri="{FF2B5EF4-FFF2-40B4-BE49-F238E27FC236}">
                    <a16:creationId xmlns:a16="http://schemas.microsoft.com/office/drawing/2014/main" id="{E43DE253-C29D-3DBE-939C-D1E3943B21BB}"/>
                  </a:ext>
                </a:extLst>
              </p:cNvPr>
              <p:cNvSpPr txBox="1">
                <a:spLocks/>
              </p:cNvSpPr>
              <p:nvPr/>
            </p:nvSpPr>
            <p:spPr>
              <a:xfrm>
                <a:off x="800523" y="2570925"/>
                <a:ext cx="258084" cy="246221"/>
              </a:xfrm>
              <a:prstGeom prst="rect">
                <a:avLst/>
              </a:prstGeom>
            </p:spPr>
            <p:txBody>
              <a:bodyPr vert="horz" wrap="none" lIns="0" tIns="0" rIns="0" bIns="0" rtlCol="0">
                <a:spAutoFit/>
              </a:bodyPr>
              <a:lstStyle/>
              <a:p>
                <a:pPr algn="r"/>
                <a:r>
                  <a:rPr lang="en-US" sz="1600" dirty="0"/>
                  <a:t>80</a:t>
                </a:r>
              </a:p>
            </p:txBody>
          </p:sp>
          <p:sp>
            <p:nvSpPr>
              <p:cNvPr id="149" name="TextBox 148">
                <a:extLst>
                  <a:ext uri="{FF2B5EF4-FFF2-40B4-BE49-F238E27FC236}">
                    <a16:creationId xmlns:a16="http://schemas.microsoft.com/office/drawing/2014/main" id="{A4A0EEE1-2F24-E573-53D5-2F25A1DBF272}"/>
                  </a:ext>
                </a:extLst>
              </p:cNvPr>
              <p:cNvSpPr txBox="1">
                <a:spLocks/>
              </p:cNvSpPr>
              <p:nvPr/>
            </p:nvSpPr>
            <p:spPr>
              <a:xfrm>
                <a:off x="800523" y="2923399"/>
                <a:ext cx="258084" cy="246221"/>
              </a:xfrm>
              <a:prstGeom prst="rect">
                <a:avLst/>
              </a:prstGeom>
            </p:spPr>
            <p:txBody>
              <a:bodyPr vert="horz" wrap="none" lIns="0" tIns="0" rIns="0" bIns="0" rtlCol="0">
                <a:spAutoFit/>
              </a:bodyPr>
              <a:lstStyle/>
              <a:p>
                <a:pPr algn="r"/>
                <a:r>
                  <a:rPr lang="en-US" sz="1600" dirty="0"/>
                  <a:t>60</a:t>
                </a:r>
              </a:p>
            </p:txBody>
          </p:sp>
          <p:sp>
            <p:nvSpPr>
              <p:cNvPr id="150" name="TextBox 149">
                <a:extLst>
                  <a:ext uri="{FF2B5EF4-FFF2-40B4-BE49-F238E27FC236}">
                    <a16:creationId xmlns:a16="http://schemas.microsoft.com/office/drawing/2014/main" id="{63168BC9-1748-1317-18F2-A33CD3369232}"/>
                  </a:ext>
                </a:extLst>
              </p:cNvPr>
              <p:cNvSpPr txBox="1">
                <a:spLocks/>
              </p:cNvSpPr>
              <p:nvPr/>
            </p:nvSpPr>
            <p:spPr>
              <a:xfrm>
                <a:off x="800523" y="3277827"/>
                <a:ext cx="258084" cy="246221"/>
              </a:xfrm>
              <a:prstGeom prst="rect">
                <a:avLst/>
              </a:prstGeom>
            </p:spPr>
            <p:txBody>
              <a:bodyPr vert="horz" wrap="none" lIns="0" tIns="0" rIns="0" bIns="0" rtlCol="0">
                <a:spAutoFit/>
              </a:bodyPr>
              <a:lstStyle/>
              <a:p>
                <a:pPr algn="r"/>
                <a:r>
                  <a:rPr lang="en-US" sz="1600" dirty="0"/>
                  <a:t>40</a:t>
                </a:r>
              </a:p>
            </p:txBody>
          </p:sp>
          <p:sp>
            <p:nvSpPr>
              <p:cNvPr id="151" name="TextBox 150">
                <a:extLst>
                  <a:ext uri="{FF2B5EF4-FFF2-40B4-BE49-F238E27FC236}">
                    <a16:creationId xmlns:a16="http://schemas.microsoft.com/office/drawing/2014/main" id="{E3B1EF8C-D131-652B-CDDB-97CD929E7638}"/>
                  </a:ext>
                </a:extLst>
              </p:cNvPr>
              <p:cNvSpPr txBox="1">
                <a:spLocks/>
              </p:cNvSpPr>
              <p:nvPr/>
            </p:nvSpPr>
            <p:spPr>
              <a:xfrm>
                <a:off x="811745" y="3614204"/>
                <a:ext cx="246862" cy="246221"/>
              </a:xfrm>
              <a:prstGeom prst="rect">
                <a:avLst/>
              </a:prstGeom>
            </p:spPr>
            <p:txBody>
              <a:bodyPr vert="horz" wrap="none" lIns="0" tIns="0" rIns="0" bIns="0" rtlCol="0">
                <a:spAutoFit/>
              </a:bodyPr>
              <a:lstStyle/>
              <a:p>
                <a:pPr algn="r"/>
                <a:r>
                  <a:rPr lang="en-US" sz="1600" dirty="0"/>
                  <a:t>20</a:t>
                </a:r>
              </a:p>
            </p:txBody>
          </p:sp>
          <p:sp>
            <p:nvSpPr>
              <p:cNvPr id="152" name="TextBox 151">
                <a:extLst>
                  <a:ext uri="{FF2B5EF4-FFF2-40B4-BE49-F238E27FC236}">
                    <a16:creationId xmlns:a16="http://schemas.microsoft.com/office/drawing/2014/main" id="{22BFA8D0-27AA-B3EC-CAD1-342EAE60F80B}"/>
                  </a:ext>
                </a:extLst>
              </p:cNvPr>
              <p:cNvSpPr txBox="1">
                <a:spLocks/>
              </p:cNvSpPr>
              <p:nvPr/>
            </p:nvSpPr>
            <p:spPr>
              <a:xfrm>
                <a:off x="923458" y="3971204"/>
                <a:ext cx="128240" cy="246221"/>
              </a:xfrm>
              <a:prstGeom prst="rect">
                <a:avLst/>
              </a:prstGeom>
            </p:spPr>
            <p:txBody>
              <a:bodyPr vert="horz" wrap="none" lIns="0" tIns="0" rIns="0" bIns="0" rtlCol="0">
                <a:spAutoFit/>
              </a:bodyPr>
              <a:lstStyle/>
              <a:p>
                <a:pPr algn="r"/>
                <a:r>
                  <a:rPr lang="en-US" sz="1600" dirty="0"/>
                  <a:t>0</a:t>
                </a:r>
              </a:p>
            </p:txBody>
          </p:sp>
        </p:grpSp>
      </p:grpSp>
      <p:sp>
        <p:nvSpPr>
          <p:cNvPr id="5" name="Content Placeholder 4">
            <a:extLst>
              <a:ext uri="{FF2B5EF4-FFF2-40B4-BE49-F238E27FC236}">
                <a16:creationId xmlns:a16="http://schemas.microsoft.com/office/drawing/2014/main" id="{13606E7A-FFFE-3CA5-BAD3-6E1069932419}"/>
              </a:ext>
            </a:extLst>
          </p:cNvPr>
          <p:cNvSpPr>
            <a:spLocks noGrp="1"/>
          </p:cNvSpPr>
          <p:nvPr>
            <p:ph idx="1"/>
          </p:nvPr>
        </p:nvSpPr>
        <p:spPr/>
        <p:txBody>
          <a:bodyPr/>
          <a:lstStyle/>
          <a:p>
            <a:pPr marL="457200" indent="-457200">
              <a:buFont typeface="Arial" panose="020B0604020202020204" pitchFamily="34" charset="0"/>
              <a:buChar char="•"/>
            </a:pPr>
            <a:r>
              <a:rPr lang="en-US" dirty="0"/>
              <a:t>Sustained and rapid biochemical response with elafibranor</a:t>
            </a:r>
          </a:p>
          <a:p>
            <a:pPr marL="688975" lvl="1" indent="-457200">
              <a:buSzPct val="75000"/>
              <a:buFont typeface="Calibri" panose="020F0502020204030204" pitchFamily="34" charset="0"/>
              <a:buChar char="─"/>
            </a:pPr>
            <a:r>
              <a:rPr lang="en-US" sz="2200" dirty="0"/>
              <a:t>~40% of participants receiving elafibranor had ALP &gt;3x ULN at baseline</a:t>
            </a:r>
          </a:p>
        </p:txBody>
      </p:sp>
      <p:sp>
        <p:nvSpPr>
          <p:cNvPr id="2" name="Title 1">
            <a:extLst>
              <a:ext uri="{FF2B5EF4-FFF2-40B4-BE49-F238E27FC236}">
                <a16:creationId xmlns:a16="http://schemas.microsoft.com/office/drawing/2014/main" id="{20B85196-13B1-B630-B062-25C2E9DD3D43}"/>
              </a:ext>
            </a:extLst>
          </p:cNvPr>
          <p:cNvSpPr>
            <a:spLocks noGrp="1"/>
          </p:cNvSpPr>
          <p:nvPr>
            <p:ph type="title"/>
          </p:nvPr>
        </p:nvSpPr>
        <p:spPr>
          <a:xfrm>
            <a:off x="231078" y="546715"/>
            <a:ext cx="11740260" cy="471026"/>
          </a:xfrm>
        </p:spPr>
        <p:txBody>
          <a:bodyPr/>
          <a:lstStyle/>
          <a:p>
            <a:r>
              <a:rPr lang="en-US" dirty="0">
                <a:latin typeface="Times New Roman" panose="02020603050405020304" pitchFamily="18" charset="0"/>
                <a:cs typeface="Times New Roman" panose="02020603050405020304" pitchFamily="18" charset="0"/>
              </a:rPr>
              <a:t>ELATIVE OLE: Wk 182 Efficacy</a:t>
            </a:r>
          </a:p>
        </p:txBody>
      </p:sp>
      <p:sp>
        <p:nvSpPr>
          <p:cNvPr id="6" name="Content Placeholder 5">
            <a:extLst>
              <a:ext uri="{FF2B5EF4-FFF2-40B4-BE49-F238E27FC236}">
                <a16:creationId xmlns:a16="http://schemas.microsoft.com/office/drawing/2014/main" id="{E4A53EBD-A29A-F0A9-4D39-A83807D03B5D}"/>
              </a:ext>
            </a:extLst>
          </p:cNvPr>
          <p:cNvSpPr>
            <a:spLocks noGrp="1"/>
          </p:cNvSpPr>
          <p:nvPr>
            <p:ph sz="quarter" idx="10"/>
          </p:nvPr>
        </p:nvSpPr>
        <p:spPr>
          <a:xfrm>
            <a:off x="1829753" y="6302375"/>
            <a:ext cx="7461885" cy="327025"/>
          </a:xfrm>
        </p:spPr>
        <p:txBody>
          <a:bodyPr/>
          <a:lstStyle/>
          <a:p>
            <a:pPr algn="ctr"/>
            <a:r>
              <a:rPr lang="en-US" dirty="0"/>
              <a:t>Levy. AASLD 2025. Abstr 5016. </a:t>
            </a:r>
          </a:p>
        </p:txBody>
      </p:sp>
      <p:sp>
        <p:nvSpPr>
          <p:cNvPr id="8" name="TextBox 7">
            <a:extLst>
              <a:ext uri="{FF2B5EF4-FFF2-40B4-BE49-F238E27FC236}">
                <a16:creationId xmlns:a16="http://schemas.microsoft.com/office/drawing/2014/main" id="{E73ACE45-CABA-3FE7-926A-4C29EB2F2570}"/>
              </a:ext>
            </a:extLst>
          </p:cNvPr>
          <p:cNvSpPr txBox="1"/>
          <p:nvPr/>
        </p:nvSpPr>
        <p:spPr>
          <a:xfrm>
            <a:off x="1951946" y="2487553"/>
            <a:ext cx="2181726" cy="212472"/>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effectLst/>
                <a:uLnTx/>
                <a:uFillTx/>
                <a:latin typeface="Poppins"/>
                <a:ea typeface="+mn-ea"/>
                <a:cs typeface="+mn-cs"/>
              </a:rPr>
              <a:t>Biochemical Response</a:t>
            </a:r>
          </a:p>
        </p:txBody>
      </p:sp>
      <p:sp>
        <p:nvSpPr>
          <p:cNvPr id="9" name="TextBox 8">
            <a:extLst>
              <a:ext uri="{FF2B5EF4-FFF2-40B4-BE49-F238E27FC236}">
                <a16:creationId xmlns:a16="http://schemas.microsoft.com/office/drawing/2014/main" id="{11CAFA31-70E4-A8BD-282E-87EDCB87E1DB}"/>
              </a:ext>
            </a:extLst>
          </p:cNvPr>
          <p:cNvSpPr txBox="1"/>
          <p:nvPr/>
        </p:nvSpPr>
        <p:spPr>
          <a:xfrm>
            <a:off x="7762042" y="2487553"/>
            <a:ext cx="2181726" cy="212472"/>
          </a:xfrm>
          <a:prstGeom prst="rect">
            <a:avLst/>
          </a:prstGeom>
        </p:spPr>
        <p:txBody>
          <a:bodyPr vert="horz" wrap="non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effectLst/>
                <a:uLnTx/>
                <a:uFillTx/>
                <a:latin typeface="Poppins"/>
                <a:ea typeface="+mn-ea"/>
                <a:cs typeface="+mn-cs"/>
              </a:rPr>
              <a:t>ALP Normalization</a:t>
            </a:r>
          </a:p>
        </p:txBody>
      </p:sp>
      <p:sp>
        <p:nvSpPr>
          <p:cNvPr id="3" name="TextBox 2">
            <a:extLst>
              <a:ext uri="{FF2B5EF4-FFF2-40B4-BE49-F238E27FC236}">
                <a16:creationId xmlns:a16="http://schemas.microsoft.com/office/drawing/2014/main" id="{6702F0A1-C6FB-FB43-236B-D8DBD6E256C4}"/>
              </a:ext>
            </a:extLst>
          </p:cNvPr>
          <p:cNvSpPr txBox="1"/>
          <p:nvPr/>
        </p:nvSpPr>
        <p:spPr>
          <a:xfrm rot="16200000">
            <a:off x="-75621" y="3709615"/>
            <a:ext cx="1256754" cy="246221"/>
          </a:xfrm>
          <a:prstGeom prst="rect">
            <a:avLst/>
          </a:prstGeom>
        </p:spPr>
        <p:txBody>
          <a:bodyPr vert="horz"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Patients (%)</a:t>
            </a:r>
          </a:p>
        </p:txBody>
      </p:sp>
      <p:sp>
        <p:nvSpPr>
          <p:cNvPr id="10" name="TextBox 9">
            <a:extLst>
              <a:ext uri="{FF2B5EF4-FFF2-40B4-BE49-F238E27FC236}">
                <a16:creationId xmlns:a16="http://schemas.microsoft.com/office/drawing/2014/main" id="{1036A9DF-E3A3-6F9E-9493-BFAF271BDE01}"/>
              </a:ext>
            </a:extLst>
          </p:cNvPr>
          <p:cNvSpPr txBox="1"/>
          <p:nvPr/>
        </p:nvSpPr>
        <p:spPr>
          <a:xfrm rot="16200000">
            <a:off x="5377524" y="3698322"/>
            <a:ext cx="1767526" cy="246221"/>
          </a:xfrm>
          <a:prstGeom prst="rect">
            <a:avLst/>
          </a:prstGeom>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Patients (%)</a:t>
            </a:r>
          </a:p>
        </p:txBody>
      </p:sp>
      <p:sp>
        <p:nvSpPr>
          <p:cNvPr id="11" name="TextBox 10">
            <a:extLst>
              <a:ext uri="{FF2B5EF4-FFF2-40B4-BE49-F238E27FC236}">
                <a16:creationId xmlns:a16="http://schemas.microsoft.com/office/drawing/2014/main" id="{68A4A701-58DB-69D4-C551-BD9539EA5DA7}"/>
              </a:ext>
            </a:extLst>
          </p:cNvPr>
          <p:cNvSpPr txBox="1"/>
          <p:nvPr/>
        </p:nvSpPr>
        <p:spPr>
          <a:xfrm>
            <a:off x="1756729" y="5011137"/>
            <a:ext cx="2728311" cy="246221"/>
          </a:xfrm>
          <a:prstGeom prst="rect">
            <a:avLst/>
          </a:prstGeom>
        </p:spPr>
        <p:txBody>
          <a:bodyPr vert="horz"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Wk of </a:t>
            </a: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E</a:t>
            </a:r>
            <a:r>
              <a:rPr kumimoji="0" lang="en-US" sz="16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lafibranor Exposure</a:t>
            </a:r>
          </a:p>
        </p:txBody>
      </p:sp>
      <p:sp>
        <p:nvSpPr>
          <p:cNvPr id="12" name="TextBox 11">
            <a:extLst>
              <a:ext uri="{FF2B5EF4-FFF2-40B4-BE49-F238E27FC236}">
                <a16:creationId xmlns:a16="http://schemas.microsoft.com/office/drawing/2014/main" id="{294094E7-38DA-37D7-D9E4-53E935762ECE}"/>
              </a:ext>
            </a:extLst>
          </p:cNvPr>
          <p:cNvSpPr txBox="1"/>
          <p:nvPr/>
        </p:nvSpPr>
        <p:spPr>
          <a:xfrm>
            <a:off x="7650669" y="5011137"/>
            <a:ext cx="2728311" cy="246221"/>
          </a:xfrm>
          <a:prstGeom prst="rect">
            <a:avLst/>
          </a:prstGeom>
        </p:spPr>
        <p:txBody>
          <a:bodyPr vert="horz"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Wk of Elafibranor </a:t>
            </a: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E</a:t>
            </a:r>
            <a:r>
              <a:rPr kumimoji="0" lang="en-US" sz="160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xposure</a:t>
            </a:r>
          </a:p>
        </p:txBody>
      </p:sp>
      <p:grpSp>
        <p:nvGrpSpPr>
          <p:cNvPr id="34" name="Group 33">
            <a:extLst>
              <a:ext uri="{FF2B5EF4-FFF2-40B4-BE49-F238E27FC236}">
                <a16:creationId xmlns:a16="http://schemas.microsoft.com/office/drawing/2014/main" id="{5F663846-C05D-2099-19A9-7FA8F12C654B}"/>
              </a:ext>
            </a:extLst>
          </p:cNvPr>
          <p:cNvGrpSpPr/>
          <p:nvPr/>
        </p:nvGrpSpPr>
        <p:grpSpPr>
          <a:xfrm>
            <a:off x="1129064" y="4688539"/>
            <a:ext cx="3938732" cy="56499"/>
            <a:chOff x="1129064" y="5057132"/>
            <a:chExt cx="3938732" cy="197089"/>
          </a:xfrm>
        </p:grpSpPr>
        <p:cxnSp>
          <p:nvCxnSpPr>
            <p:cNvPr id="23" name="Straight Connector 22">
              <a:extLst>
                <a:ext uri="{FF2B5EF4-FFF2-40B4-BE49-F238E27FC236}">
                  <a16:creationId xmlns:a16="http://schemas.microsoft.com/office/drawing/2014/main" id="{A89E5510-7200-28F4-9FDF-BCCDE18A9FD5}"/>
                </a:ext>
              </a:extLst>
            </p:cNvPr>
            <p:cNvCxnSpPr/>
            <p:nvPr/>
          </p:nvCxnSpPr>
          <p:spPr>
            <a:xfrm>
              <a:off x="1129064" y="5057132"/>
              <a:ext cx="0" cy="19708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CD4EA18-6AB0-9741-0F29-756709F5A520}"/>
                </a:ext>
              </a:extLst>
            </p:cNvPr>
            <p:cNvCxnSpPr/>
            <p:nvPr/>
          </p:nvCxnSpPr>
          <p:spPr>
            <a:xfrm>
              <a:off x="1522937" y="5057132"/>
              <a:ext cx="0" cy="19708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C1F6E0E-00D7-50C3-4C18-BC6370579BC5}"/>
                </a:ext>
              </a:extLst>
            </p:cNvPr>
            <p:cNvCxnSpPr/>
            <p:nvPr/>
          </p:nvCxnSpPr>
          <p:spPr>
            <a:xfrm>
              <a:off x="1916810" y="5057132"/>
              <a:ext cx="0" cy="19708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7834E31-DFB2-685A-3A08-E493FA1952C9}"/>
                </a:ext>
              </a:extLst>
            </p:cNvPr>
            <p:cNvCxnSpPr/>
            <p:nvPr/>
          </p:nvCxnSpPr>
          <p:spPr>
            <a:xfrm>
              <a:off x="2310683" y="5057132"/>
              <a:ext cx="0" cy="19708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E75C80B-E9FF-3B54-40BD-FFAB8009E3AE}"/>
                </a:ext>
              </a:extLst>
            </p:cNvPr>
            <p:cNvCxnSpPr/>
            <p:nvPr/>
          </p:nvCxnSpPr>
          <p:spPr>
            <a:xfrm>
              <a:off x="2704556" y="5057132"/>
              <a:ext cx="0" cy="19708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C16E4A5-CCE5-FA99-CC57-0B7C6462E160}"/>
                </a:ext>
              </a:extLst>
            </p:cNvPr>
            <p:cNvCxnSpPr/>
            <p:nvPr/>
          </p:nvCxnSpPr>
          <p:spPr>
            <a:xfrm>
              <a:off x="3098429" y="5057132"/>
              <a:ext cx="0" cy="19708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6AC4221-F42C-39BF-AB17-98B56569E85C}"/>
                </a:ext>
              </a:extLst>
            </p:cNvPr>
            <p:cNvCxnSpPr/>
            <p:nvPr/>
          </p:nvCxnSpPr>
          <p:spPr>
            <a:xfrm>
              <a:off x="3492302" y="5057132"/>
              <a:ext cx="0" cy="19708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26DFDF3-97BD-C03F-F80B-527F92D68C1E}"/>
                </a:ext>
              </a:extLst>
            </p:cNvPr>
            <p:cNvCxnSpPr/>
            <p:nvPr/>
          </p:nvCxnSpPr>
          <p:spPr>
            <a:xfrm>
              <a:off x="3886175" y="5057132"/>
              <a:ext cx="0" cy="19708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0A4FC78-3CFF-8D4F-59DE-5E5348FE8997}"/>
                </a:ext>
              </a:extLst>
            </p:cNvPr>
            <p:cNvCxnSpPr/>
            <p:nvPr/>
          </p:nvCxnSpPr>
          <p:spPr>
            <a:xfrm>
              <a:off x="4280048" y="5057132"/>
              <a:ext cx="0" cy="19708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B13B9C3-01E3-0034-9A90-AD7C3A3ADC14}"/>
                </a:ext>
              </a:extLst>
            </p:cNvPr>
            <p:cNvCxnSpPr/>
            <p:nvPr/>
          </p:nvCxnSpPr>
          <p:spPr>
            <a:xfrm>
              <a:off x="4673921" y="5057132"/>
              <a:ext cx="0" cy="19708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15C720B-000C-17DF-6381-831FD4E6B594}"/>
                </a:ext>
              </a:extLst>
            </p:cNvPr>
            <p:cNvCxnSpPr/>
            <p:nvPr/>
          </p:nvCxnSpPr>
          <p:spPr>
            <a:xfrm>
              <a:off x="5067796" y="5057132"/>
              <a:ext cx="0" cy="19708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0" name="TextBox 39">
            <a:extLst>
              <a:ext uri="{FF2B5EF4-FFF2-40B4-BE49-F238E27FC236}">
                <a16:creationId xmlns:a16="http://schemas.microsoft.com/office/drawing/2014/main" id="{CA5F5F98-E56B-9319-B0A7-56AD08F38EEA}"/>
              </a:ext>
            </a:extLst>
          </p:cNvPr>
          <p:cNvSpPr txBox="1"/>
          <p:nvPr/>
        </p:nvSpPr>
        <p:spPr>
          <a:xfrm>
            <a:off x="1247301" y="4705196"/>
            <a:ext cx="129844"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4</a:t>
            </a:r>
          </a:p>
        </p:txBody>
      </p:sp>
      <p:sp>
        <p:nvSpPr>
          <p:cNvPr id="41" name="TextBox 40">
            <a:extLst>
              <a:ext uri="{FF2B5EF4-FFF2-40B4-BE49-F238E27FC236}">
                <a16:creationId xmlns:a16="http://schemas.microsoft.com/office/drawing/2014/main" id="{A4616E02-5325-7AA7-36F0-E442729AE385}"/>
              </a:ext>
            </a:extLst>
          </p:cNvPr>
          <p:cNvSpPr txBox="1"/>
          <p:nvPr/>
        </p:nvSpPr>
        <p:spPr>
          <a:xfrm>
            <a:off x="1643804" y="4705196"/>
            <a:ext cx="185949"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13</a:t>
            </a:r>
          </a:p>
        </p:txBody>
      </p:sp>
      <p:sp>
        <p:nvSpPr>
          <p:cNvPr id="42" name="TextBox 41">
            <a:extLst>
              <a:ext uri="{FF2B5EF4-FFF2-40B4-BE49-F238E27FC236}">
                <a16:creationId xmlns:a16="http://schemas.microsoft.com/office/drawing/2014/main" id="{3B1FDE97-934E-E931-A7E8-03C4301AFCC2}"/>
              </a:ext>
            </a:extLst>
          </p:cNvPr>
          <p:cNvSpPr txBox="1"/>
          <p:nvPr/>
        </p:nvSpPr>
        <p:spPr>
          <a:xfrm>
            <a:off x="2000046" y="4705196"/>
            <a:ext cx="248466"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26</a:t>
            </a:r>
          </a:p>
        </p:txBody>
      </p:sp>
      <p:sp>
        <p:nvSpPr>
          <p:cNvPr id="43" name="TextBox 42">
            <a:extLst>
              <a:ext uri="{FF2B5EF4-FFF2-40B4-BE49-F238E27FC236}">
                <a16:creationId xmlns:a16="http://schemas.microsoft.com/office/drawing/2014/main" id="{51579FD9-1152-851F-90F8-3F44D51AE638}"/>
              </a:ext>
            </a:extLst>
          </p:cNvPr>
          <p:cNvSpPr txBox="1"/>
          <p:nvPr/>
        </p:nvSpPr>
        <p:spPr>
          <a:xfrm>
            <a:off x="2398515" y="4705196"/>
            <a:ext cx="250069"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39</a:t>
            </a:r>
          </a:p>
        </p:txBody>
      </p:sp>
      <p:sp>
        <p:nvSpPr>
          <p:cNvPr id="44" name="TextBox 43">
            <a:extLst>
              <a:ext uri="{FF2B5EF4-FFF2-40B4-BE49-F238E27FC236}">
                <a16:creationId xmlns:a16="http://schemas.microsoft.com/office/drawing/2014/main" id="{EA86CD5A-D4A7-A6B7-DF19-9EEA873FCA80}"/>
              </a:ext>
            </a:extLst>
          </p:cNvPr>
          <p:cNvSpPr txBox="1"/>
          <p:nvPr/>
        </p:nvSpPr>
        <p:spPr>
          <a:xfrm>
            <a:off x="2801794" y="4705196"/>
            <a:ext cx="246862"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52</a:t>
            </a:r>
          </a:p>
        </p:txBody>
      </p:sp>
      <p:sp>
        <p:nvSpPr>
          <p:cNvPr id="45" name="TextBox 44">
            <a:extLst>
              <a:ext uri="{FF2B5EF4-FFF2-40B4-BE49-F238E27FC236}">
                <a16:creationId xmlns:a16="http://schemas.microsoft.com/office/drawing/2014/main" id="{1181ECDC-68A4-0CA0-65BC-8F3E7E95DF2D}"/>
              </a:ext>
            </a:extLst>
          </p:cNvPr>
          <p:cNvSpPr txBox="1"/>
          <p:nvPr/>
        </p:nvSpPr>
        <p:spPr>
          <a:xfrm>
            <a:off x="3174338" y="4705196"/>
            <a:ext cx="242054"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78</a:t>
            </a:r>
          </a:p>
        </p:txBody>
      </p:sp>
      <p:sp>
        <p:nvSpPr>
          <p:cNvPr id="46" name="TextBox 45">
            <a:extLst>
              <a:ext uri="{FF2B5EF4-FFF2-40B4-BE49-F238E27FC236}">
                <a16:creationId xmlns:a16="http://schemas.microsoft.com/office/drawing/2014/main" id="{1AF1B8C4-D6C3-2369-C6E5-DFF919A4054C}"/>
              </a:ext>
            </a:extLst>
          </p:cNvPr>
          <p:cNvSpPr txBox="1"/>
          <p:nvPr/>
        </p:nvSpPr>
        <p:spPr>
          <a:xfrm>
            <a:off x="3517545" y="4705196"/>
            <a:ext cx="323807"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104</a:t>
            </a:r>
          </a:p>
        </p:txBody>
      </p:sp>
      <p:sp>
        <p:nvSpPr>
          <p:cNvPr id="47" name="TextBox 46">
            <a:extLst>
              <a:ext uri="{FF2B5EF4-FFF2-40B4-BE49-F238E27FC236}">
                <a16:creationId xmlns:a16="http://schemas.microsoft.com/office/drawing/2014/main" id="{56462BF8-93D5-3DE9-F0C6-DDDA02484639}"/>
              </a:ext>
            </a:extLst>
          </p:cNvPr>
          <p:cNvSpPr txBox="1"/>
          <p:nvPr/>
        </p:nvSpPr>
        <p:spPr>
          <a:xfrm>
            <a:off x="3942505" y="4705196"/>
            <a:ext cx="314190"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130</a:t>
            </a:r>
          </a:p>
        </p:txBody>
      </p:sp>
      <p:sp>
        <p:nvSpPr>
          <p:cNvPr id="48" name="TextBox 47">
            <a:extLst>
              <a:ext uri="{FF2B5EF4-FFF2-40B4-BE49-F238E27FC236}">
                <a16:creationId xmlns:a16="http://schemas.microsoft.com/office/drawing/2014/main" id="{BED93483-1CF5-63F7-3432-5049B6B8CD48}"/>
              </a:ext>
            </a:extLst>
          </p:cNvPr>
          <p:cNvSpPr txBox="1"/>
          <p:nvPr/>
        </p:nvSpPr>
        <p:spPr>
          <a:xfrm>
            <a:off x="4326760" y="4705196"/>
            <a:ext cx="323807"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156</a:t>
            </a:r>
          </a:p>
        </p:txBody>
      </p:sp>
      <p:sp>
        <p:nvSpPr>
          <p:cNvPr id="49" name="TextBox 48">
            <a:extLst>
              <a:ext uri="{FF2B5EF4-FFF2-40B4-BE49-F238E27FC236}">
                <a16:creationId xmlns:a16="http://schemas.microsoft.com/office/drawing/2014/main" id="{A69EE409-F08E-76FC-7175-F7E4C25C1191}"/>
              </a:ext>
            </a:extLst>
          </p:cNvPr>
          <p:cNvSpPr txBox="1"/>
          <p:nvPr/>
        </p:nvSpPr>
        <p:spPr>
          <a:xfrm>
            <a:off x="4725829" y="4705196"/>
            <a:ext cx="314190"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182</a:t>
            </a:r>
          </a:p>
        </p:txBody>
      </p:sp>
      <p:grpSp>
        <p:nvGrpSpPr>
          <p:cNvPr id="161" name="Group 160">
            <a:extLst>
              <a:ext uri="{FF2B5EF4-FFF2-40B4-BE49-F238E27FC236}">
                <a16:creationId xmlns:a16="http://schemas.microsoft.com/office/drawing/2014/main" id="{928E191C-18AA-C980-F884-4C4555D93AEA}"/>
              </a:ext>
            </a:extLst>
          </p:cNvPr>
          <p:cNvGrpSpPr/>
          <p:nvPr/>
        </p:nvGrpSpPr>
        <p:grpSpPr>
          <a:xfrm>
            <a:off x="1208840" y="3414305"/>
            <a:ext cx="3785190" cy="1259002"/>
            <a:chOff x="1208840" y="3552910"/>
            <a:chExt cx="3785190" cy="1493466"/>
          </a:xfrm>
        </p:grpSpPr>
        <p:sp>
          <p:nvSpPr>
            <p:cNvPr id="50" name="Rectangle 49">
              <a:extLst>
                <a:ext uri="{FF2B5EF4-FFF2-40B4-BE49-F238E27FC236}">
                  <a16:creationId xmlns:a16="http://schemas.microsoft.com/office/drawing/2014/main" id="{CE7ACF6C-B801-EF38-D595-D4C2044FB09B}"/>
                </a:ext>
              </a:extLst>
            </p:cNvPr>
            <p:cNvSpPr/>
            <p:nvPr/>
          </p:nvSpPr>
          <p:spPr>
            <a:xfrm>
              <a:off x="1208840" y="4171234"/>
              <a:ext cx="243731" cy="87514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1" name="Rectangle 50">
              <a:extLst>
                <a:ext uri="{FF2B5EF4-FFF2-40B4-BE49-F238E27FC236}">
                  <a16:creationId xmlns:a16="http://schemas.microsoft.com/office/drawing/2014/main" id="{9FF1A602-4685-D0A2-A366-76B9F27B369E}"/>
                </a:ext>
              </a:extLst>
            </p:cNvPr>
            <p:cNvSpPr/>
            <p:nvPr/>
          </p:nvSpPr>
          <p:spPr>
            <a:xfrm>
              <a:off x="1599791" y="3853893"/>
              <a:ext cx="243731" cy="119248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2" name="Rectangle 51">
              <a:extLst>
                <a:ext uri="{FF2B5EF4-FFF2-40B4-BE49-F238E27FC236}">
                  <a16:creationId xmlns:a16="http://schemas.microsoft.com/office/drawing/2014/main" id="{E3B9073D-7DAC-0CE9-6A0C-9CF38BC47852}"/>
                </a:ext>
              </a:extLst>
            </p:cNvPr>
            <p:cNvSpPr/>
            <p:nvPr/>
          </p:nvSpPr>
          <p:spPr>
            <a:xfrm>
              <a:off x="1996366" y="3894788"/>
              <a:ext cx="243731" cy="115158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3" name="Rectangle 52">
              <a:extLst>
                <a:ext uri="{FF2B5EF4-FFF2-40B4-BE49-F238E27FC236}">
                  <a16:creationId xmlns:a16="http://schemas.microsoft.com/office/drawing/2014/main" id="{174CF030-30F7-10FA-D429-811C6DC70EBF}"/>
                </a:ext>
              </a:extLst>
            </p:cNvPr>
            <p:cNvSpPr/>
            <p:nvPr/>
          </p:nvSpPr>
          <p:spPr>
            <a:xfrm>
              <a:off x="2389872" y="3772104"/>
              <a:ext cx="243731" cy="127427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4" name="Rectangle 53">
              <a:extLst>
                <a:ext uri="{FF2B5EF4-FFF2-40B4-BE49-F238E27FC236}">
                  <a16:creationId xmlns:a16="http://schemas.microsoft.com/office/drawing/2014/main" id="{D1980349-1F84-D144-FA4F-8A3B1D500260}"/>
                </a:ext>
              </a:extLst>
            </p:cNvPr>
            <p:cNvSpPr/>
            <p:nvPr/>
          </p:nvSpPr>
          <p:spPr>
            <a:xfrm>
              <a:off x="2780823" y="3880066"/>
              <a:ext cx="243731" cy="116631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5" name="Rectangle 54">
              <a:extLst>
                <a:ext uri="{FF2B5EF4-FFF2-40B4-BE49-F238E27FC236}">
                  <a16:creationId xmlns:a16="http://schemas.microsoft.com/office/drawing/2014/main" id="{CFE839E3-D004-5F63-CAAA-E39C9D6CA76F}"/>
                </a:ext>
              </a:extLst>
            </p:cNvPr>
            <p:cNvSpPr/>
            <p:nvPr/>
          </p:nvSpPr>
          <p:spPr>
            <a:xfrm>
              <a:off x="3173409" y="3757382"/>
              <a:ext cx="243731" cy="128899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6" name="Rectangle 55">
              <a:extLst>
                <a:ext uri="{FF2B5EF4-FFF2-40B4-BE49-F238E27FC236}">
                  <a16:creationId xmlns:a16="http://schemas.microsoft.com/office/drawing/2014/main" id="{270B4590-FB9B-6A97-9451-2D343D5E7260}"/>
                </a:ext>
              </a:extLst>
            </p:cNvPr>
            <p:cNvSpPr/>
            <p:nvPr/>
          </p:nvSpPr>
          <p:spPr>
            <a:xfrm>
              <a:off x="3565995" y="3837536"/>
              <a:ext cx="243731" cy="12088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7" name="Rectangle 56">
              <a:extLst>
                <a:ext uri="{FF2B5EF4-FFF2-40B4-BE49-F238E27FC236}">
                  <a16:creationId xmlns:a16="http://schemas.microsoft.com/office/drawing/2014/main" id="{4B47E77D-E417-5985-2D2A-E9035A05B8B8}"/>
                </a:ext>
              </a:extLst>
            </p:cNvPr>
            <p:cNvSpPr/>
            <p:nvPr/>
          </p:nvSpPr>
          <p:spPr>
            <a:xfrm>
              <a:off x="3963490" y="3673958"/>
              <a:ext cx="243731" cy="137241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8" name="Rectangle 57">
              <a:extLst>
                <a:ext uri="{FF2B5EF4-FFF2-40B4-BE49-F238E27FC236}">
                  <a16:creationId xmlns:a16="http://schemas.microsoft.com/office/drawing/2014/main" id="{2FC77E69-3807-22F8-53B8-2744732BF6BE}"/>
                </a:ext>
              </a:extLst>
            </p:cNvPr>
            <p:cNvSpPr/>
            <p:nvPr/>
          </p:nvSpPr>
          <p:spPr>
            <a:xfrm>
              <a:off x="4359348" y="3660872"/>
              <a:ext cx="243731" cy="138550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9" name="Rectangle 58">
              <a:extLst>
                <a:ext uri="{FF2B5EF4-FFF2-40B4-BE49-F238E27FC236}">
                  <a16:creationId xmlns:a16="http://schemas.microsoft.com/office/drawing/2014/main" id="{41686D6E-7520-1649-D04B-93B9B1BD8526}"/>
                </a:ext>
              </a:extLst>
            </p:cNvPr>
            <p:cNvSpPr/>
            <p:nvPr/>
          </p:nvSpPr>
          <p:spPr>
            <a:xfrm>
              <a:off x="4750299" y="3552910"/>
              <a:ext cx="243731" cy="149346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60" name="TextBox 59">
            <a:extLst>
              <a:ext uri="{FF2B5EF4-FFF2-40B4-BE49-F238E27FC236}">
                <a16:creationId xmlns:a16="http://schemas.microsoft.com/office/drawing/2014/main" id="{B7A8B7D9-D23B-2B8E-AADA-ABD62B2A7585}"/>
              </a:ext>
            </a:extLst>
          </p:cNvPr>
          <p:cNvSpPr txBox="1"/>
          <p:nvPr/>
        </p:nvSpPr>
        <p:spPr>
          <a:xfrm>
            <a:off x="4756748" y="3130859"/>
            <a:ext cx="230832"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72</a:t>
            </a:r>
          </a:p>
        </p:txBody>
      </p:sp>
      <p:sp>
        <p:nvSpPr>
          <p:cNvPr id="61" name="TextBox 60">
            <a:extLst>
              <a:ext uri="{FF2B5EF4-FFF2-40B4-BE49-F238E27FC236}">
                <a16:creationId xmlns:a16="http://schemas.microsoft.com/office/drawing/2014/main" id="{F2E08041-29B2-21BE-8087-6055D8E3B3DE}"/>
              </a:ext>
            </a:extLst>
          </p:cNvPr>
          <p:cNvSpPr txBox="1"/>
          <p:nvPr/>
        </p:nvSpPr>
        <p:spPr>
          <a:xfrm>
            <a:off x="4358442" y="3245230"/>
            <a:ext cx="242054"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67</a:t>
            </a:r>
          </a:p>
        </p:txBody>
      </p:sp>
      <p:sp>
        <p:nvSpPr>
          <p:cNvPr id="62" name="TextBox 61">
            <a:extLst>
              <a:ext uri="{FF2B5EF4-FFF2-40B4-BE49-F238E27FC236}">
                <a16:creationId xmlns:a16="http://schemas.microsoft.com/office/drawing/2014/main" id="{FB287281-9CE4-F180-563F-83392198970C}"/>
              </a:ext>
            </a:extLst>
          </p:cNvPr>
          <p:cNvSpPr txBox="1"/>
          <p:nvPr/>
        </p:nvSpPr>
        <p:spPr>
          <a:xfrm>
            <a:off x="3955511" y="3253969"/>
            <a:ext cx="259687"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66</a:t>
            </a:r>
          </a:p>
        </p:txBody>
      </p:sp>
      <p:sp>
        <p:nvSpPr>
          <p:cNvPr id="63" name="TextBox 62">
            <a:extLst>
              <a:ext uri="{FF2B5EF4-FFF2-40B4-BE49-F238E27FC236}">
                <a16:creationId xmlns:a16="http://schemas.microsoft.com/office/drawing/2014/main" id="{5A7461E2-284F-1D62-DD8E-A44CAAB48F51}"/>
              </a:ext>
            </a:extLst>
          </p:cNvPr>
          <p:cNvSpPr txBox="1"/>
          <p:nvPr/>
        </p:nvSpPr>
        <p:spPr>
          <a:xfrm>
            <a:off x="3567932" y="3421894"/>
            <a:ext cx="258084"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59</a:t>
            </a:r>
          </a:p>
        </p:txBody>
      </p:sp>
      <p:sp>
        <p:nvSpPr>
          <p:cNvPr id="64" name="TextBox 63">
            <a:extLst>
              <a:ext uri="{FF2B5EF4-FFF2-40B4-BE49-F238E27FC236}">
                <a16:creationId xmlns:a16="http://schemas.microsoft.com/office/drawing/2014/main" id="{53EA5BC4-1B6F-3F6C-E053-E3416EF5172A}"/>
              </a:ext>
            </a:extLst>
          </p:cNvPr>
          <p:cNvSpPr txBox="1"/>
          <p:nvPr/>
        </p:nvSpPr>
        <p:spPr>
          <a:xfrm>
            <a:off x="3163214" y="3328969"/>
            <a:ext cx="248466"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62</a:t>
            </a:r>
          </a:p>
        </p:txBody>
      </p:sp>
      <p:sp>
        <p:nvSpPr>
          <p:cNvPr id="65" name="TextBox 64">
            <a:extLst>
              <a:ext uri="{FF2B5EF4-FFF2-40B4-BE49-F238E27FC236}">
                <a16:creationId xmlns:a16="http://schemas.microsoft.com/office/drawing/2014/main" id="{39F6A861-5852-5B95-C77F-6DFC6F922FCF}"/>
              </a:ext>
            </a:extLst>
          </p:cNvPr>
          <p:cNvSpPr txBox="1"/>
          <p:nvPr/>
        </p:nvSpPr>
        <p:spPr>
          <a:xfrm>
            <a:off x="2777701" y="3461299"/>
            <a:ext cx="258084"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56</a:t>
            </a:r>
          </a:p>
        </p:txBody>
      </p:sp>
      <p:sp>
        <p:nvSpPr>
          <p:cNvPr id="66" name="TextBox 65">
            <a:extLst>
              <a:ext uri="{FF2B5EF4-FFF2-40B4-BE49-F238E27FC236}">
                <a16:creationId xmlns:a16="http://schemas.microsoft.com/office/drawing/2014/main" id="{982C0E6F-AF3E-46B2-26F5-D68D5B68B7E8}"/>
              </a:ext>
            </a:extLst>
          </p:cNvPr>
          <p:cNvSpPr txBox="1"/>
          <p:nvPr/>
        </p:nvSpPr>
        <p:spPr>
          <a:xfrm>
            <a:off x="2387504" y="3338659"/>
            <a:ext cx="248466"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62</a:t>
            </a:r>
          </a:p>
        </p:txBody>
      </p:sp>
      <p:sp>
        <p:nvSpPr>
          <p:cNvPr id="67" name="TextBox 66">
            <a:extLst>
              <a:ext uri="{FF2B5EF4-FFF2-40B4-BE49-F238E27FC236}">
                <a16:creationId xmlns:a16="http://schemas.microsoft.com/office/drawing/2014/main" id="{77D8BF6D-E884-B967-9C44-7BC8721AC697}"/>
              </a:ext>
            </a:extLst>
          </p:cNvPr>
          <p:cNvSpPr txBox="1"/>
          <p:nvPr/>
        </p:nvSpPr>
        <p:spPr>
          <a:xfrm>
            <a:off x="1997208" y="3471867"/>
            <a:ext cx="258084"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56</a:t>
            </a:r>
          </a:p>
        </p:txBody>
      </p:sp>
      <p:sp>
        <p:nvSpPr>
          <p:cNvPr id="72" name="TextBox 71">
            <a:extLst>
              <a:ext uri="{FF2B5EF4-FFF2-40B4-BE49-F238E27FC236}">
                <a16:creationId xmlns:a16="http://schemas.microsoft.com/office/drawing/2014/main" id="{346FD2D6-A1CE-AAAD-1351-261D4FF2094A}"/>
              </a:ext>
            </a:extLst>
          </p:cNvPr>
          <p:cNvSpPr txBox="1"/>
          <p:nvPr/>
        </p:nvSpPr>
        <p:spPr>
          <a:xfrm>
            <a:off x="1583501" y="3438251"/>
            <a:ext cx="258084"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58</a:t>
            </a:r>
          </a:p>
        </p:txBody>
      </p:sp>
      <p:sp>
        <p:nvSpPr>
          <p:cNvPr id="73" name="TextBox 72">
            <a:extLst>
              <a:ext uri="{FF2B5EF4-FFF2-40B4-BE49-F238E27FC236}">
                <a16:creationId xmlns:a16="http://schemas.microsoft.com/office/drawing/2014/main" id="{E36FAD89-771F-0EC4-A035-65DCD8F3B931}"/>
              </a:ext>
            </a:extLst>
          </p:cNvPr>
          <p:cNvSpPr txBox="1"/>
          <p:nvPr/>
        </p:nvSpPr>
        <p:spPr>
          <a:xfrm>
            <a:off x="1181973" y="3716309"/>
            <a:ext cx="248466"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42</a:t>
            </a:r>
          </a:p>
        </p:txBody>
      </p:sp>
      <p:sp>
        <p:nvSpPr>
          <p:cNvPr id="74" name="TextBox 73">
            <a:extLst>
              <a:ext uri="{FF2B5EF4-FFF2-40B4-BE49-F238E27FC236}">
                <a16:creationId xmlns:a16="http://schemas.microsoft.com/office/drawing/2014/main" id="{FC349C37-3811-FFDE-CE58-200035D278E2}"/>
              </a:ext>
            </a:extLst>
          </p:cNvPr>
          <p:cNvSpPr txBox="1"/>
          <p:nvPr/>
        </p:nvSpPr>
        <p:spPr>
          <a:xfrm>
            <a:off x="708803" y="5363967"/>
            <a:ext cx="4777596" cy="246221"/>
          </a:xfrm>
          <a:prstGeom prst="rect">
            <a:avLst/>
          </a:prstGeom>
        </p:spPr>
        <p:txBody>
          <a:bodyPr vert="horz"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tab pos="427038" algn="l"/>
                <a:tab pos="847725" algn="l"/>
                <a:tab pos="1236663" algn="l"/>
                <a:tab pos="1651000" algn="l"/>
                <a:tab pos="2044700" algn="l"/>
                <a:tab pos="2433638" algn="l"/>
                <a:tab pos="2889250" algn="l"/>
                <a:tab pos="3303588" algn="l"/>
                <a:tab pos="3641725" algn="l"/>
                <a:tab pos="4037013" algn="l"/>
              </a:tabLst>
              <a:defRPr/>
            </a:pPr>
            <a:r>
              <a:rPr kumimoji="0" lang="en-US" sz="1600" i="0" u="none" strike="noStrike" kern="1200" cap="none" spc="0" normalizeH="0" baseline="0" noProof="0" dirty="0">
                <a:ln>
                  <a:noFill/>
                </a:ln>
                <a:effectLst/>
                <a:uLnTx/>
                <a:uFillTx/>
                <a:latin typeface="Poppins"/>
                <a:ea typeface="+mn-ea"/>
                <a:cs typeface="+mn-cs"/>
              </a:rPr>
              <a:t>n =	104	147	146	99	135	133	118	77	73	43</a:t>
            </a:r>
          </a:p>
        </p:txBody>
      </p:sp>
      <p:sp>
        <p:nvSpPr>
          <p:cNvPr id="96" name="TextBox 95">
            <a:extLst>
              <a:ext uri="{FF2B5EF4-FFF2-40B4-BE49-F238E27FC236}">
                <a16:creationId xmlns:a16="http://schemas.microsoft.com/office/drawing/2014/main" id="{E2858024-6DA0-0B20-F4E5-BCF9DD568C21}"/>
              </a:ext>
            </a:extLst>
          </p:cNvPr>
          <p:cNvSpPr txBox="1"/>
          <p:nvPr/>
        </p:nvSpPr>
        <p:spPr>
          <a:xfrm>
            <a:off x="10465542" y="4741826"/>
            <a:ext cx="314190"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182</a:t>
            </a:r>
          </a:p>
        </p:txBody>
      </p:sp>
      <p:sp>
        <p:nvSpPr>
          <p:cNvPr id="97" name="TextBox 96">
            <a:extLst>
              <a:ext uri="{FF2B5EF4-FFF2-40B4-BE49-F238E27FC236}">
                <a16:creationId xmlns:a16="http://schemas.microsoft.com/office/drawing/2014/main" id="{83A7BE17-2315-A1E1-4100-BF098D03885C}"/>
              </a:ext>
            </a:extLst>
          </p:cNvPr>
          <p:cNvSpPr txBox="1"/>
          <p:nvPr/>
        </p:nvSpPr>
        <p:spPr>
          <a:xfrm>
            <a:off x="10045247" y="4741826"/>
            <a:ext cx="323807"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156</a:t>
            </a:r>
          </a:p>
        </p:txBody>
      </p:sp>
      <p:sp>
        <p:nvSpPr>
          <p:cNvPr id="98" name="TextBox 97">
            <a:extLst>
              <a:ext uri="{FF2B5EF4-FFF2-40B4-BE49-F238E27FC236}">
                <a16:creationId xmlns:a16="http://schemas.microsoft.com/office/drawing/2014/main" id="{8CCFD545-1994-A87C-3B37-26049B8BA047}"/>
              </a:ext>
            </a:extLst>
          </p:cNvPr>
          <p:cNvSpPr txBox="1"/>
          <p:nvPr/>
        </p:nvSpPr>
        <p:spPr>
          <a:xfrm>
            <a:off x="9682813" y="4741826"/>
            <a:ext cx="314190"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130</a:t>
            </a:r>
          </a:p>
        </p:txBody>
      </p:sp>
      <p:sp>
        <p:nvSpPr>
          <p:cNvPr id="99" name="TextBox 98">
            <a:extLst>
              <a:ext uri="{FF2B5EF4-FFF2-40B4-BE49-F238E27FC236}">
                <a16:creationId xmlns:a16="http://schemas.microsoft.com/office/drawing/2014/main" id="{42CEBC93-C654-12DE-3D55-7AF8BA855E2B}"/>
              </a:ext>
            </a:extLst>
          </p:cNvPr>
          <p:cNvSpPr txBox="1"/>
          <p:nvPr/>
        </p:nvSpPr>
        <p:spPr>
          <a:xfrm>
            <a:off x="9272148" y="4741826"/>
            <a:ext cx="323807"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104</a:t>
            </a:r>
          </a:p>
        </p:txBody>
      </p:sp>
      <p:sp>
        <p:nvSpPr>
          <p:cNvPr id="100" name="TextBox 99">
            <a:extLst>
              <a:ext uri="{FF2B5EF4-FFF2-40B4-BE49-F238E27FC236}">
                <a16:creationId xmlns:a16="http://schemas.microsoft.com/office/drawing/2014/main" id="{0BB0F77D-93D8-C0B8-5C1B-DD34F20C217F}"/>
              </a:ext>
            </a:extLst>
          </p:cNvPr>
          <p:cNvSpPr txBox="1"/>
          <p:nvPr/>
        </p:nvSpPr>
        <p:spPr>
          <a:xfrm>
            <a:off x="8909917" y="4741826"/>
            <a:ext cx="242054"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78</a:t>
            </a:r>
          </a:p>
        </p:txBody>
      </p:sp>
      <p:sp>
        <p:nvSpPr>
          <p:cNvPr id="101" name="TextBox 100">
            <a:extLst>
              <a:ext uri="{FF2B5EF4-FFF2-40B4-BE49-F238E27FC236}">
                <a16:creationId xmlns:a16="http://schemas.microsoft.com/office/drawing/2014/main" id="{798B59D4-787A-5323-03D4-B6D3AC056757}"/>
              </a:ext>
            </a:extLst>
          </p:cNvPr>
          <p:cNvSpPr txBox="1"/>
          <p:nvPr/>
        </p:nvSpPr>
        <p:spPr>
          <a:xfrm>
            <a:off x="8515502" y="4741826"/>
            <a:ext cx="246862"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52</a:t>
            </a:r>
          </a:p>
        </p:txBody>
      </p:sp>
      <p:sp>
        <p:nvSpPr>
          <p:cNvPr id="102" name="TextBox 101">
            <a:extLst>
              <a:ext uri="{FF2B5EF4-FFF2-40B4-BE49-F238E27FC236}">
                <a16:creationId xmlns:a16="http://schemas.microsoft.com/office/drawing/2014/main" id="{733C806B-8723-D7D6-42DB-17EB3CC4AF9C}"/>
              </a:ext>
            </a:extLst>
          </p:cNvPr>
          <p:cNvSpPr txBox="1"/>
          <p:nvPr/>
        </p:nvSpPr>
        <p:spPr>
          <a:xfrm>
            <a:off x="8108338" y="4741826"/>
            <a:ext cx="250069"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39</a:t>
            </a:r>
          </a:p>
        </p:txBody>
      </p:sp>
      <p:sp>
        <p:nvSpPr>
          <p:cNvPr id="103" name="TextBox 102">
            <a:extLst>
              <a:ext uri="{FF2B5EF4-FFF2-40B4-BE49-F238E27FC236}">
                <a16:creationId xmlns:a16="http://schemas.microsoft.com/office/drawing/2014/main" id="{D0BC3C76-D194-7F6D-D8A7-93F7F3AFDDCA}"/>
              </a:ext>
            </a:extLst>
          </p:cNvPr>
          <p:cNvSpPr txBox="1"/>
          <p:nvPr/>
        </p:nvSpPr>
        <p:spPr>
          <a:xfrm>
            <a:off x="7753973" y="4741826"/>
            <a:ext cx="248466"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26</a:t>
            </a:r>
          </a:p>
        </p:txBody>
      </p:sp>
      <p:sp>
        <p:nvSpPr>
          <p:cNvPr id="104" name="TextBox 103">
            <a:extLst>
              <a:ext uri="{FF2B5EF4-FFF2-40B4-BE49-F238E27FC236}">
                <a16:creationId xmlns:a16="http://schemas.microsoft.com/office/drawing/2014/main" id="{226EAB3C-6684-0622-9F16-D56D8D0BB56F}"/>
              </a:ext>
            </a:extLst>
          </p:cNvPr>
          <p:cNvSpPr txBox="1"/>
          <p:nvPr/>
        </p:nvSpPr>
        <p:spPr>
          <a:xfrm>
            <a:off x="7364096" y="4741826"/>
            <a:ext cx="185949"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13</a:t>
            </a:r>
          </a:p>
        </p:txBody>
      </p:sp>
      <p:sp>
        <p:nvSpPr>
          <p:cNvPr id="105" name="TextBox 104">
            <a:extLst>
              <a:ext uri="{FF2B5EF4-FFF2-40B4-BE49-F238E27FC236}">
                <a16:creationId xmlns:a16="http://schemas.microsoft.com/office/drawing/2014/main" id="{0087AB4D-9CB0-3174-3209-5720FEED49FF}"/>
              </a:ext>
            </a:extLst>
          </p:cNvPr>
          <p:cNvSpPr txBox="1"/>
          <p:nvPr/>
        </p:nvSpPr>
        <p:spPr>
          <a:xfrm>
            <a:off x="6984225" y="4741826"/>
            <a:ext cx="129844"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4</a:t>
            </a:r>
          </a:p>
        </p:txBody>
      </p:sp>
      <p:sp>
        <p:nvSpPr>
          <p:cNvPr id="125" name="TextBox 124">
            <a:extLst>
              <a:ext uri="{FF2B5EF4-FFF2-40B4-BE49-F238E27FC236}">
                <a16:creationId xmlns:a16="http://schemas.microsoft.com/office/drawing/2014/main" id="{08574FA4-6C19-A4EB-B38D-8374814B93AC}"/>
              </a:ext>
            </a:extLst>
          </p:cNvPr>
          <p:cNvSpPr txBox="1"/>
          <p:nvPr/>
        </p:nvSpPr>
        <p:spPr>
          <a:xfrm>
            <a:off x="10525876" y="4096675"/>
            <a:ext cx="195567"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19</a:t>
            </a:r>
          </a:p>
        </p:txBody>
      </p:sp>
      <p:sp>
        <p:nvSpPr>
          <p:cNvPr id="126" name="TextBox 125">
            <a:extLst>
              <a:ext uri="{FF2B5EF4-FFF2-40B4-BE49-F238E27FC236}">
                <a16:creationId xmlns:a16="http://schemas.microsoft.com/office/drawing/2014/main" id="{01F70F9E-D078-D96A-7AF7-D7E3CBE75BDB}"/>
              </a:ext>
            </a:extLst>
          </p:cNvPr>
          <p:cNvSpPr txBox="1"/>
          <p:nvPr/>
        </p:nvSpPr>
        <p:spPr>
          <a:xfrm>
            <a:off x="10103072" y="3910689"/>
            <a:ext cx="230832"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27</a:t>
            </a:r>
          </a:p>
        </p:txBody>
      </p:sp>
      <p:sp>
        <p:nvSpPr>
          <p:cNvPr id="127" name="TextBox 126">
            <a:extLst>
              <a:ext uri="{FF2B5EF4-FFF2-40B4-BE49-F238E27FC236}">
                <a16:creationId xmlns:a16="http://schemas.microsoft.com/office/drawing/2014/main" id="{F6FDB59E-D526-519B-DD4B-809D787B9A60}"/>
              </a:ext>
            </a:extLst>
          </p:cNvPr>
          <p:cNvSpPr txBox="1"/>
          <p:nvPr/>
        </p:nvSpPr>
        <p:spPr>
          <a:xfrm>
            <a:off x="9741096" y="4126246"/>
            <a:ext cx="177934"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17</a:t>
            </a:r>
          </a:p>
        </p:txBody>
      </p:sp>
      <p:sp>
        <p:nvSpPr>
          <p:cNvPr id="128" name="TextBox 127">
            <a:extLst>
              <a:ext uri="{FF2B5EF4-FFF2-40B4-BE49-F238E27FC236}">
                <a16:creationId xmlns:a16="http://schemas.microsoft.com/office/drawing/2014/main" id="{3F16D6B6-F361-FF36-2912-ACA42222AE63}"/>
              </a:ext>
            </a:extLst>
          </p:cNvPr>
          <p:cNvSpPr txBox="1"/>
          <p:nvPr/>
        </p:nvSpPr>
        <p:spPr>
          <a:xfrm>
            <a:off x="9340700" y="4126246"/>
            <a:ext cx="177934"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17</a:t>
            </a:r>
          </a:p>
        </p:txBody>
      </p:sp>
      <p:sp>
        <p:nvSpPr>
          <p:cNvPr id="129" name="TextBox 128">
            <a:extLst>
              <a:ext uri="{FF2B5EF4-FFF2-40B4-BE49-F238E27FC236}">
                <a16:creationId xmlns:a16="http://schemas.microsoft.com/office/drawing/2014/main" id="{964EC1E3-FAC5-5EEE-8146-7245549B980E}"/>
              </a:ext>
            </a:extLst>
          </p:cNvPr>
          <p:cNvSpPr txBox="1"/>
          <p:nvPr/>
        </p:nvSpPr>
        <p:spPr>
          <a:xfrm>
            <a:off x="8955541" y="4126246"/>
            <a:ext cx="177934"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17</a:t>
            </a:r>
          </a:p>
        </p:txBody>
      </p:sp>
      <p:sp>
        <p:nvSpPr>
          <p:cNvPr id="130" name="TextBox 129">
            <a:extLst>
              <a:ext uri="{FF2B5EF4-FFF2-40B4-BE49-F238E27FC236}">
                <a16:creationId xmlns:a16="http://schemas.microsoft.com/office/drawing/2014/main" id="{80A627ED-04F1-740F-23DE-3ADFE6173444}"/>
              </a:ext>
            </a:extLst>
          </p:cNvPr>
          <p:cNvSpPr txBox="1"/>
          <p:nvPr/>
        </p:nvSpPr>
        <p:spPr>
          <a:xfrm>
            <a:off x="8560302" y="4078441"/>
            <a:ext cx="195567"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18</a:t>
            </a:r>
          </a:p>
        </p:txBody>
      </p:sp>
      <p:sp>
        <p:nvSpPr>
          <p:cNvPr id="131" name="TextBox 130">
            <a:extLst>
              <a:ext uri="{FF2B5EF4-FFF2-40B4-BE49-F238E27FC236}">
                <a16:creationId xmlns:a16="http://schemas.microsoft.com/office/drawing/2014/main" id="{7253BEAA-D226-BF61-B232-490E2EFE55E1}"/>
              </a:ext>
            </a:extLst>
          </p:cNvPr>
          <p:cNvSpPr txBox="1"/>
          <p:nvPr/>
        </p:nvSpPr>
        <p:spPr>
          <a:xfrm>
            <a:off x="8185064" y="4225614"/>
            <a:ext cx="131447"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11</a:t>
            </a:r>
          </a:p>
        </p:txBody>
      </p:sp>
      <p:sp>
        <p:nvSpPr>
          <p:cNvPr id="132" name="TextBox 131">
            <a:extLst>
              <a:ext uri="{FF2B5EF4-FFF2-40B4-BE49-F238E27FC236}">
                <a16:creationId xmlns:a16="http://schemas.microsoft.com/office/drawing/2014/main" id="{410B82EF-4719-EAF7-EA0C-C2D7336D6274}"/>
              </a:ext>
            </a:extLst>
          </p:cNvPr>
          <p:cNvSpPr txBox="1"/>
          <p:nvPr/>
        </p:nvSpPr>
        <p:spPr>
          <a:xfrm>
            <a:off x="7780595" y="4225614"/>
            <a:ext cx="131447"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11</a:t>
            </a:r>
          </a:p>
        </p:txBody>
      </p:sp>
      <p:sp>
        <p:nvSpPr>
          <p:cNvPr id="133" name="TextBox 132">
            <a:extLst>
              <a:ext uri="{FF2B5EF4-FFF2-40B4-BE49-F238E27FC236}">
                <a16:creationId xmlns:a16="http://schemas.microsoft.com/office/drawing/2014/main" id="{2AFE57A9-3668-CBB1-0192-D723F518ECD3}"/>
              </a:ext>
            </a:extLst>
          </p:cNvPr>
          <p:cNvSpPr txBox="1"/>
          <p:nvPr/>
        </p:nvSpPr>
        <p:spPr>
          <a:xfrm>
            <a:off x="7384996" y="4305744"/>
            <a:ext cx="131447"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8</a:t>
            </a:r>
          </a:p>
        </p:txBody>
      </p:sp>
      <p:sp>
        <p:nvSpPr>
          <p:cNvPr id="134" name="TextBox 133">
            <a:extLst>
              <a:ext uri="{FF2B5EF4-FFF2-40B4-BE49-F238E27FC236}">
                <a16:creationId xmlns:a16="http://schemas.microsoft.com/office/drawing/2014/main" id="{8427A160-5B73-3BD3-E4E1-D662EC78996F}"/>
              </a:ext>
            </a:extLst>
          </p:cNvPr>
          <p:cNvSpPr txBox="1"/>
          <p:nvPr/>
        </p:nvSpPr>
        <p:spPr>
          <a:xfrm>
            <a:off x="6989500" y="4386992"/>
            <a:ext cx="131447" cy="246221"/>
          </a:xfrm>
          <a:prstGeom prst="rect">
            <a:avLst/>
          </a:prstGeom>
        </p:spPr>
        <p:txBody>
          <a:bodyPr vert="horz"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effectLst/>
                <a:uLnTx/>
                <a:uFillTx/>
                <a:latin typeface="Poppins"/>
                <a:ea typeface="+mn-ea"/>
                <a:cs typeface="+mn-cs"/>
              </a:rPr>
              <a:t>4</a:t>
            </a:r>
          </a:p>
        </p:txBody>
      </p:sp>
      <p:sp>
        <p:nvSpPr>
          <p:cNvPr id="135" name="TextBox 134">
            <a:extLst>
              <a:ext uri="{FF2B5EF4-FFF2-40B4-BE49-F238E27FC236}">
                <a16:creationId xmlns:a16="http://schemas.microsoft.com/office/drawing/2014/main" id="{B06243F7-EB44-6407-FB3D-379BF4ADFF7B}"/>
              </a:ext>
            </a:extLst>
          </p:cNvPr>
          <p:cNvSpPr txBox="1"/>
          <p:nvPr/>
        </p:nvSpPr>
        <p:spPr>
          <a:xfrm>
            <a:off x="6478566" y="5363967"/>
            <a:ext cx="4777596" cy="246221"/>
          </a:xfrm>
          <a:prstGeom prst="rect">
            <a:avLst/>
          </a:prstGeom>
        </p:spPr>
        <p:txBody>
          <a:bodyPr vert="horz"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tab pos="427038" algn="l"/>
                <a:tab pos="847725" algn="l"/>
                <a:tab pos="1236663" algn="l"/>
                <a:tab pos="1651000" algn="l"/>
                <a:tab pos="2044700" algn="l"/>
                <a:tab pos="2433638" algn="l"/>
                <a:tab pos="2889250" algn="l"/>
                <a:tab pos="3303588" algn="l"/>
                <a:tab pos="3641725" algn="l"/>
                <a:tab pos="4037013" algn="l"/>
              </a:tabLst>
              <a:defRPr/>
            </a:pPr>
            <a:r>
              <a:rPr kumimoji="0" lang="en-US" sz="1600" i="0" u="none" strike="noStrike" kern="1200" cap="none" spc="0" normalizeH="0" baseline="0" noProof="0" dirty="0">
                <a:ln>
                  <a:noFill/>
                </a:ln>
                <a:effectLst/>
                <a:uLnTx/>
                <a:uFillTx/>
                <a:latin typeface="Poppins"/>
                <a:ea typeface="+mn-ea"/>
                <a:cs typeface="+mn-cs"/>
              </a:rPr>
              <a:t>n =	104	147	146	99	135	133	118	77	73	43</a:t>
            </a:r>
          </a:p>
        </p:txBody>
      </p:sp>
      <p:grpSp>
        <p:nvGrpSpPr>
          <p:cNvPr id="180" name="Group 179">
            <a:extLst>
              <a:ext uri="{FF2B5EF4-FFF2-40B4-BE49-F238E27FC236}">
                <a16:creationId xmlns:a16="http://schemas.microsoft.com/office/drawing/2014/main" id="{53CC5148-875F-4264-AF11-F2CA3DED99FD}"/>
              </a:ext>
            </a:extLst>
          </p:cNvPr>
          <p:cNvGrpSpPr/>
          <p:nvPr/>
        </p:nvGrpSpPr>
        <p:grpSpPr>
          <a:xfrm>
            <a:off x="6943117" y="4205430"/>
            <a:ext cx="3786450" cy="471841"/>
            <a:chOff x="6943117" y="4484717"/>
            <a:chExt cx="3786450" cy="561110"/>
          </a:xfrm>
        </p:grpSpPr>
        <p:sp>
          <p:nvSpPr>
            <p:cNvPr id="115" name="Rectangle 114">
              <a:extLst>
                <a:ext uri="{FF2B5EF4-FFF2-40B4-BE49-F238E27FC236}">
                  <a16:creationId xmlns:a16="http://schemas.microsoft.com/office/drawing/2014/main" id="{ACA6FECD-AEA5-EE00-CD11-DC10EB4352E8}"/>
                </a:ext>
              </a:extLst>
            </p:cNvPr>
            <p:cNvSpPr/>
            <p:nvPr/>
          </p:nvSpPr>
          <p:spPr>
            <a:xfrm>
              <a:off x="6943117" y="4972396"/>
              <a:ext cx="238299" cy="73429"/>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6" name="Rectangle 115">
              <a:extLst>
                <a:ext uri="{FF2B5EF4-FFF2-40B4-BE49-F238E27FC236}">
                  <a16:creationId xmlns:a16="http://schemas.microsoft.com/office/drawing/2014/main" id="{62E947BE-100C-CCE5-17C2-8CF74299C1A4}"/>
                </a:ext>
              </a:extLst>
            </p:cNvPr>
            <p:cNvSpPr/>
            <p:nvPr/>
          </p:nvSpPr>
          <p:spPr>
            <a:xfrm>
              <a:off x="7342127" y="4900354"/>
              <a:ext cx="238299" cy="14547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7" name="Rectangle 116">
              <a:extLst>
                <a:ext uri="{FF2B5EF4-FFF2-40B4-BE49-F238E27FC236}">
                  <a16:creationId xmlns:a16="http://schemas.microsoft.com/office/drawing/2014/main" id="{A5A580CB-3368-9DB4-DEAE-2331CBD71E6A}"/>
                </a:ext>
              </a:extLst>
            </p:cNvPr>
            <p:cNvSpPr/>
            <p:nvPr/>
          </p:nvSpPr>
          <p:spPr>
            <a:xfrm>
              <a:off x="7732825" y="4829695"/>
              <a:ext cx="238299" cy="216131"/>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8" name="Rectangle 117">
              <a:extLst>
                <a:ext uri="{FF2B5EF4-FFF2-40B4-BE49-F238E27FC236}">
                  <a16:creationId xmlns:a16="http://schemas.microsoft.com/office/drawing/2014/main" id="{979EFC5B-EB65-13E6-922A-586E0C90C91F}"/>
                </a:ext>
              </a:extLst>
            </p:cNvPr>
            <p:cNvSpPr/>
            <p:nvPr/>
          </p:nvSpPr>
          <p:spPr>
            <a:xfrm>
              <a:off x="8123523" y="4817225"/>
              <a:ext cx="238299" cy="228601"/>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9" name="Rectangle 118">
              <a:extLst>
                <a:ext uri="{FF2B5EF4-FFF2-40B4-BE49-F238E27FC236}">
                  <a16:creationId xmlns:a16="http://schemas.microsoft.com/office/drawing/2014/main" id="{03EF72C0-76B9-D451-875E-8A6F5C5CBA78}"/>
                </a:ext>
              </a:extLst>
            </p:cNvPr>
            <p:cNvSpPr/>
            <p:nvPr/>
          </p:nvSpPr>
          <p:spPr>
            <a:xfrm>
              <a:off x="8523920" y="4678681"/>
              <a:ext cx="238299" cy="367146"/>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0" name="Rectangle 119">
              <a:extLst>
                <a:ext uri="{FF2B5EF4-FFF2-40B4-BE49-F238E27FC236}">
                  <a16:creationId xmlns:a16="http://schemas.microsoft.com/office/drawing/2014/main" id="{2BB7B13B-283E-0E1D-4AC7-72B263B2A5B9}"/>
                </a:ext>
              </a:extLst>
            </p:cNvPr>
            <p:cNvSpPr/>
            <p:nvPr/>
          </p:nvSpPr>
          <p:spPr>
            <a:xfrm>
              <a:off x="8916004" y="4698075"/>
              <a:ext cx="238299" cy="347751"/>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1" name="Rectangle 120">
              <a:extLst>
                <a:ext uri="{FF2B5EF4-FFF2-40B4-BE49-F238E27FC236}">
                  <a16:creationId xmlns:a16="http://schemas.microsoft.com/office/drawing/2014/main" id="{6199C779-86CB-2DDF-4D72-0F3132829241}"/>
                </a:ext>
              </a:extLst>
            </p:cNvPr>
            <p:cNvSpPr/>
            <p:nvPr/>
          </p:nvSpPr>
          <p:spPr>
            <a:xfrm>
              <a:off x="9309475" y="4702233"/>
              <a:ext cx="238299" cy="343593"/>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2" name="Rectangle 121">
              <a:extLst>
                <a:ext uri="{FF2B5EF4-FFF2-40B4-BE49-F238E27FC236}">
                  <a16:creationId xmlns:a16="http://schemas.microsoft.com/office/drawing/2014/main" id="{93D92393-E059-8560-36D4-CE3EEC2C73C5}"/>
                </a:ext>
              </a:extLst>
            </p:cNvPr>
            <p:cNvSpPr/>
            <p:nvPr/>
          </p:nvSpPr>
          <p:spPr>
            <a:xfrm>
              <a:off x="9701559" y="4702233"/>
              <a:ext cx="238299" cy="343593"/>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3" name="Rectangle 122">
              <a:extLst>
                <a:ext uri="{FF2B5EF4-FFF2-40B4-BE49-F238E27FC236}">
                  <a16:creationId xmlns:a16="http://schemas.microsoft.com/office/drawing/2014/main" id="{2411F73E-251F-C29E-69D5-29EFD0226B56}"/>
                </a:ext>
              </a:extLst>
            </p:cNvPr>
            <p:cNvSpPr/>
            <p:nvPr/>
          </p:nvSpPr>
          <p:spPr>
            <a:xfrm>
              <a:off x="10101955" y="4484717"/>
              <a:ext cx="238299" cy="561110"/>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4" name="Rectangle 123">
              <a:extLst>
                <a:ext uri="{FF2B5EF4-FFF2-40B4-BE49-F238E27FC236}">
                  <a16:creationId xmlns:a16="http://schemas.microsoft.com/office/drawing/2014/main" id="{DA326017-FF31-62BC-35AE-AE8B2BC4B248}"/>
                </a:ext>
              </a:extLst>
            </p:cNvPr>
            <p:cNvSpPr/>
            <p:nvPr/>
          </p:nvSpPr>
          <p:spPr>
            <a:xfrm>
              <a:off x="10491268" y="4662055"/>
              <a:ext cx="238299" cy="38377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95" name="Group 94">
            <a:extLst>
              <a:ext uri="{FF2B5EF4-FFF2-40B4-BE49-F238E27FC236}">
                <a16:creationId xmlns:a16="http://schemas.microsoft.com/office/drawing/2014/main" id="{F9FEB44C-A5ED-3E9F-3374-A92BB4BEB8EC}"/>
              </a:ext>
            </a:extLst>
          </p:cNvPr>
          <p:cNvGrpSpPr/>
          <p:nvPr/>
        </p:nvGrpSpPr>
        <p:grpSpPr>
          <a:xfrm>
            <a:off x="6866105" y="4677973"/>
            <a:ext cx="3938953" cy="69875"/>
            <a:chOff x="6415228" y="5044194"/>
            <a:chExt cx="3938953" cy="218230"/>
          </a:xfrm>
        </p:grpSpPr>
        <p:cxnSp>
          <p:nvCxnSpPr>
            <p:cNvPr id="84" name="Straight Connector 83">
              <a:extLst>
                <a:ext uri="{FF2B5EF4-FFF2-40B4-BE49-F238E27FC236}">
                  <a16:creationId xmlns:a16="http://schemas.microsoft.com/office/drawing/2014/main" id="{53E70EFA-3E6F-FFF1-27D1-532BF3161B87}"/>
                </a:ext>
              </a:extLst>
            </p:cNvPr>
            <p:cNvCxnSpPr/>
            <p:nvPr/>
          </p:nvCxnSpPr>
          <p:spPr>
            <a:xfrm>
              <a:off x="6415228" y="5044194"/>
              <a:ext cx="0" cy="21823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4E1C66DC-7AD0-91BD-02D6-FA829A1E78FB}"/>
                </a:ext>
              </a:extLst>
            </p:cNvPr>
            <p:cNvCxnSpPr/>
            <p:nvPr/>
          </p:nvCxnSpPr>
          <p:spPr>
            <a:xfrm>
              <a:off x="6809123" y="5044194"/>
              <a:ext cx="0" cy="21823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EEF6F38B-0EE9-44F2-E2DA-1C4AE0ACAA76}"/>
                </a:ext>
              </a:extLst>
            </p:cNvPr>
            <p:cNvCxnSpPr/>
            <p:nvPr/>
          </p:nvCxnSpPr>
          <p:spPr>
            <a:xfrm>
              <a:off x="7203018" y="5044194"/>
              <a:ext cx="0" cy="21823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BB3FFBFC-734A-B338-DEE1-439887AD3FB7}"/>
                </a:ext>
              </a:extLst>
            </p:cNvPr>
            <p:cNvCxnSpPr/>
            <p:nvPr/>
          </p:nvCxnSpPr>
          <p:spPr>
            <a:xfrm>
              <a:off x="7596913" y="5044194"/>
              <a:ext cx="0" cy="21823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AE5DAA54-B623-CF24-C1BB-C47CB07426E5}"/>
                </a:ext>
              </a:extLst>
            </p:cNvPr>
            <p:cNvCxnSpPr/>
            <p:nvPr/>
          </p:nvCxnSpPr>
          <p:spPr>
            <a:xfrm>
              <a:off x="7990808" y="5044194"/>
              <a:ext cx="0" cy="21823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11519D2F-9FFE-E94B-0B1A-EE0F4C40C152}"/>
                </a:ext>
              </a:extLst>
            </p:cNvPr>
            <p:cNvCxnSpPr/>
            <p:nvPr/>
          </p:nvCxnSpPr>
          <p:spPr>
            <a:xfrm>
              <a:off x="8384703" y="5044194"/>
              <a:ext cx="0" cy="21823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FE4FE276-5B14-ACC0-D8EE-2B435A924F0B}"/>
                </a:ext>
              </a:extLst>
            </p:cNvPr>
            <p:cNvCxnSpPr/>
            <p:nvPr/>
          </p:nvCxnSpPr>
          <p:spPr>
            <a:xfrm>
              <a:off x="8778598" y="5044194"/>
              <a:ext cx="0" cy="21823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DC4B88ED-9E7C-CC3E-9C01-3468CE8FD0D8}"/>
                </a:ext>
              </a:extLst>
            </p:cNvPr>
            <p:cNvCxnSpPr/>
            <p:nvPr/>
          </p:nvCxnSpPr>
          <p:spPr>
            <a:xfrm>
              <a:off x="9172493" y="5044194"/>
              <a:ext cx="0" cy="21823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821E3E4D-F9B8-C22D-D8DE-6E62321EAA91}"/>
                </a:ext>
              </a:extLst>
            </p:cNvPr>
            <p:cNvCxnSpPr/>
            <p:nvPr/>
          </p:nvCxnSpPr>
          <p:spPr>
            <a:xfrm>
              <a:off x="9566388" y="5044194"/>
              <a:ext cx="0" cy="21823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D06CC5C0-B5B3-E202-51D4-ACF223EC2639}"/>
                </a:ext>
              </a:extLst>
            </p:cNvPr>
            <p:cNvCxnSpPr/>
            <p:nvPr/>
          </p:nvCxnSpPr>
          <p:spPr>
            <a:xfrm>
              <a:off x="9960283" y="5044194"/>
              <a:ext cx="0" cy="21823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1B206E8E-6318-B704-64C0-44B1AE0563E8}"/>
                </a:ext>
              </a:extLst>
            </p:cNvPr>
            <p:cNvCxnSpPr/>
            <p:nvPr/>
          </p:nvCxnSpPr>
          <p:spPr>
            <a:xfrm>
              <a:off x="10354181" y="5044194"/>
              <a:ext cx="0" cy="21823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3" name="Group 162">
            <a:extLst>
              <a:ext uri="{FF2B5EF4-FFF2-40B4-BE49-F238E27FC236}">
                <a16:creationId xmlns:a16="http://schemas.microsoft.com/office/drawing/2014/main" id="{EFF61DB3-4FD3-5F92-AA12-1ACF0C77E573}"/>
              </a:ext>
            </a:extLst>
          </p:cNvPr>
          <p:cNvGrpSpPr>
            <a:grpSpLocks/>
          </p:cNvGrpSpPr>
          <p:nvPr/>
        </p:nvGrpSpPr>
        <p:grpSpPr>
          <a:xfrm>
            <a:off x="6463716" y="2828365"/>
            <a:ext cx="4350334" cy="2010952"/>
            <a:chOff x="743397" y="2206473"/>
            <a:chExt cx="4350334" cy="2010952"/>
          </a:xfrm>
        </p:grpSpPr>
        <p:grpSp>
          <p:nvGrpSpPr>
            <p:cNvPr id="165" name="Group 164">
              <a:extLst>
                <a:ext uri="{FF2B5EF4-FFF2-40B4-BE49-F238E27FC236}">
                  <a16:creationId xmlns:a16="http://schemas.microsoft.com/office/drawing/2014/main" id="{6B091E87-40CA-46D8-1B95-866651BD256F}"/>
                </a:ext>
              </a:extLst>
            </p:cNvPr>
            <p:cNvGrpSpPr>
              <a:grpSpLocks/>
            </p:cNvGrpSpPr>
            <p:nvPr/>
          </p:nvGrpSpPr>
          <p:grpSpPr>
            <a:xfrm>
              <a:off x="1089505" y="2319398"/>
              <a:ext cx="62188" cy="1736670"/>
              <a:chOff x="912097" y="2319398"/>
              <a:chExt cx="105950" cy="1736670"/>
            </a:xfrm>
          </p:grpSpPr>
          <p:cxnSp>
            <p:nvCxnSpPr>
              <p:cNvPr id="173" name="Straight Connector 172">
                <a:extLst>
                  <a:ext uri="{FF2B5EF4-FFF2-40B4-BE49-F238E27FC236}">
                    <a16:creationId xmlns:a16="http://schemas.microsoft.com/office/drawing/2014/main" id="{64F3BE62-90FA-E14C-D543-6F7F9114F942}"/>
                  </a:ext>
                </a:extLst>
              </p:cNvPr>
              <p:cNvCxnSpPr>
                <a:cxnSpLocks/>
              </p:cNvCxnSpPr>
              <p:nvPr/>
            </p:nvCxnSpPr>
            <p:spPr>
              <a:xfrm>
                <a:off x="912097" y="2319398"/>
                <a:ext cx="10595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D0A546D1-1FB7-DA30-4576-3D070B66FB93}"/>
                  </a:ext>
                </a:extLst>
              </p:cNvPr>
              <p:cNvCxnSpPr>
                <a:cxnSpLocks/>
              </p:cNvCxnSpPr>
              <p:nvPr/>
            </p:nvCxnSpPr>
            <p:spPr>
              <a:xfrm>
                <a:off x="912097" y="2666732"/>
                <a:ext cx="10595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A41209D8-DF31-5313-5ED9-D8DA2D2EFFBF}"/>
                  </a:ext>
                </a:extLst>
              </p:cNvPr>
              <p:cNvCxnSpPr>
                <a:cxnSpLocks/>
              </p:cNvCxnSpPr>
              <p:nvPr/>
            </p:nvCxnSpPr>
            <p:spPr>
              <a:xfrm>
                <a:off x="912097" y="3014066"/>
                <a:ext cx="10595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DF64B184-71E5-1FF3-CF34-86A3B568C3A5}"/>
                  </a:ext>
                </a:extLst>
              </p:cNvPr>
              <p:cNvCxnSpPr>
                <a:cxnSpLocks/>
              </p:cNvCxnSpPr>
              <p:nvPr/>
            </p:nvCxnSpPr>
            <p:spPr>
              <a:xfrm>
                <a:off x="912097" y="3361400"/>
                <a:ext cx="10595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AB09CFB3-BFB8-8DFE-4874-24DA70389883}"/>
                  </a:ext>
                </a:extLst>
              </p:cNvPr>
              <p:cNvCxnSpPr>
                <a:cxnSpLocks/>
              </p:cNvCxnSpPr>
              <p:nvPr/>
            </p:nvCxnSpPr>
            <p:spPr>
              <a:xfrm>
                <a:off x="912097" y="3708734"/>
                <a:ext cx="10595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721D5E3C-6A1D-4D17-32CF-9CB342BA6026}"/>
                  </a:ext>
                </a:extLst>
              </p:cNvPr>
              <p:cNvCxnSpPr>
                <a:cxnSpLocks/>
              </p:cNvCxnSpPr>
              <p:nvPr/>
            </p:nvCxnSpPr>
            <p:spPr>
              <a:xfrm>
                <a:off x="912097" y="4056068"/>
                <a:ext cx="10595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03ACC7A6-E89C-467C-C9BA-D38478F26F24}"/>
                </a:ext>
              </a:extLst>
            </p:cNvPr>
            <p:cNvGrpSpPr>
              <a:grpSpLocks/>
            </p:cNvGrpSpPr>
            <p:nvPr/>
          </p:nvGrpSpPr>
          <p:grpSpPr>
            <a:xfrm>
              <a:off x="743397" y="2206473"/>
              <a:ext cx="322204" cy="2010952"/>
              <a:chOff x="743397" y="2206473"/>
              <a:chExt cx="322204" cy="2010952"/>
            </a:xfrm>
          </p:grpSpPr>
          <p:sp>
            <p:nvSpPr>
              <p:cNvPr id="167" name="TextBox 166">
                <a:extLst>
                  <a:ext uri="{FF2B5EF4-FFF2-40B4-BE49-F238E27FC236}">
                    <a16:creationId xmlns:a16="http://schemas.microsoft.com/office/drawing/2014/main" id="{32505AB4-8D3F-83AD-D704-F2577E67694F}"/>
                  </a:ext>
                </a:extLst>
              </p:cNvPr>
              <p:cNvSpPr txBox="1">
                <a:spLocks/>
              </p:cNvSpPr>
              <p:nvPr/>
            </p:nvSpPr>
            <p:spPr>
              <a:xfrm>
                <a:off x="743397" y="2206473"/>
                <a:ext cx="322204" cy="246221"/>
              </a:xfrm>
              <a:prstGeom prst="rect">
                <a:avLst/>
              </a:prstGeom>
            </p:spPr>
            <p:txBody>
              <a:bodyPr vert="horz" wrap="none" lIns="0" tIns="0" rIns="0" bIns="0" rtlCol="0">
                <a:spAutoFit/>
              </a:bodyPr>
              <a:lstStyle/>
              <a:p>
                <a:pPr algn="l"/>
                <a:r>
                  <a:rPr lang="en-US" sz="1600" dirty="0"/>
                  <a:t>100</a:t>
                </a:r>
              </a:p>
            </p:txBody>
          </p:sp>
          <p:sp>
            <p:nvSpPr>
              <p:cNvPr id="168" name="TextBox 167">
                <a:extLst>
                  <a:ext uri="{FF2B5EF4-FFF2-40B4-BE49-F238E27FC236}">
                    <a16:creationId xmlns:a16="http://schemas.microsoft.com/office/drawing/2014/main" id="{5E8032D5-CF7E-A2C6-233A-E38E4A1F3690}"/>
                  </a:ext>
                </a:extLst>
              </p:cNvPr>
              <p:cNvSpPr txBox="1">
                <a:spLocks/>
              </p:cNvSpPr>
              <p:nvPr/>
            </p:nvSpPr>
            <p:spPr>
              <a:xfrm>
                <a:off x="800523" y="2570925"/>
                <a:ext cx="258084" cy="246221"/>
              </a:xfrm>
              <a:prstGeom prst="rect">
                <a:avLst/>
              </a:prstGeom>
            </p:spPr>
            <p:txBody>
              <a:bodyPr vert="horz" wrap="none" lIns="0" tIns="0" rIns="0" bIns="0" rtlCol="0">
                <a:spAutoFit/>
              </a:bodyPr>
              <a:lstStyle/>
              <a:p>
                <a:pPr algn="r"/>
                <a:r>
                  <a:rPr lang="en-US" sz="1600" dirty="0"/>
                  <a:t>80</a:t>
                </a:r>
              </a:p>
            </p:txBody>
          </p:sp>
          <p:sp>
            <p:nvSpPr>
              <p:cNvPr id="169" name="TextBox 168">
                <a:extLst>
                  <a:ext uri="{FF2B5EF4-FFF2-40B4-BE49-F238E27FC236}">
                    <a16:creationId xmlns:a16="http://schemas.microsoft.com/office/drawing/2014/main" id="{9D0E10EB-5C92-65F8-9E6E-8C3452426190}"/>
                  </a:ext>
                </a:extLst>
              </p:cNvPr>
              <p:cNvSpPr txBox="1">
                <a:spLocks/>
              </p:cNvSpPr>
              <p:nvPr/>
            </p:nvSpPr>
            <p:spPr>
              <a:xfrm>
                <a:off x="800523" y="2923399"/>
                <a:ext cx="258084" cy="246221"/>
              </a:xfrm>
              <a:prstGeom prst="rect">
                <a:avLst/>
              </a:prstGeom>
            </p:spPr>
            <p:txBody>
              <a:bodyPr vert="horz" wrap="none" lIns="0" tIns="0" rIns="0" bIns="0" rtlCol="0">
                <a:spAutoFit/>
              </a:bodyPr>
              <a:lstStyle/>
              <a:p>
                <a:pPr algn="r"/>
                <a:r>
                  <a:rPr lang="en-US" sz="1600" dirty="0"/>
                  <a:t>60</a:t>
                </a:r>
              </a:p>
            </p:txBody>
          </p:sp>
          <p:sp>
            <p:nvSpPr>
              <p:cNvPr id="170" name="TextBox 169">
                <a:extLst>
                  <a:ext uri="{FF2B5EF4-FFF2-40B4-BE49-F238E27FC236}">
                    <a16:creationId xmlns:a16="http://schemas.microsoft.com/office/drawing/2014/main" id="{DB4F1F72-9CD9-B1A9-6FEF-F7B63015B486}"/>
                  </a:ext>
                </a:extLst>
              </p:cNvPr>
              <p:cNvSpPr txBox="1">
                <a:spLocks/>
              </p:cNvSpPr>
              <p:nvPr/>
            </p:nvSpPr>
            <p:spPr>
              <a:xfrm>
                <a:off x="800523" y="3277827"/>
                <a:ext cx="258084" cy="246221"/>
              </a:xfrm>
              <a:prstGeom prst="rect">
                <a:avLst/>
              </a:prstGeom>
            </p:spPr>
            <p:txBody>
              <a:bodyPr vert="horz" wrap="none" lIns="0" tIns="0" rIns="0" bIns="0" rtlCol="0">
                <a:spAutoFit/>
              </a:bodyPr>
              <a:lstStyle/>
              <a:p>
                <a:pPr algn="r"/>
                <a:r>
                  <a:rPr lang="en-US" sz="1600" dirty="0"/>
                  <a:t>40</a:t>
                </a:r>
              </a:p>
            </p:txBody>
          </p:sp>
          <p:sp>
            <p:nvSpPr>
              <p:cNvPr id="171" name="TextBox 170">
                <a:extLst>
                  <a:ext uri="{FF2B5EF4-FFF2-40B4-BE49-F238E27FC236}">
                    <a16:creationId xmlns:a16="http://schemas.microsoft.com/office/drawing/2014/main" id="{F991DEC2-64F8-4ACC-BD7E-56A593DE6680}"/>
                  </a:ext>
                </a:extLst>
              </p:cNvPr>
              <p:cNvSpPr txBox="1">
                <a:spLocks/>
              </p:cNvSpPr>
              <p:nvPr/>
            </p:nvSpPr>
            <p:spPr>
              <a:xfrm>
                <a:off x="811745" y="3614204"/>
                <a:ext cx="246862" cy="246221"/>
              </a:xfrm>
              <a:prstGeom prst="rect">
                <a:avLst/>
              </a:prstGeom>
            </p:spPr>
            <p:txBody>
              <a:bodyPr vert="horz" wrap="none" lIns="0" tIns="0" rIns="0" bIns="0" rtlCol="0">
                <a:spAutoFit/>
              </a:bodyPr>
              <a:lstStyle/>
              <a:p>
                <a:pPr algn="r"/>
                <a:r>
                  <a:rPr lang="en-US" sz="1600" dirty="0"/>
                  <a:t>20</a:t>
                </a:r>
              </a:p>
            </p:txBody>
          </p:sp>
          <p:sp>
            <p:nvSpPr>
              <p:cNvPr id="172" name="TextBox 171">
                <a:extLst>
                  <a:ext uri="{FF2B5EF4-FFF2-40B4-BE49-F238E27FC236}">
                    <a16:creationId xmlns:a16="http://schemas.microsoft.com/office/drawing/2014/main" id="{EECCCB94-9E55-9ABA-599C-B3AF4C42786F}"/>
                  </a:ext>
                </a:extLst>
              </p:cNvPr>
              <p:cNvSpPr txBox="1">
                <a:spLocks/>
              </p:cNvSpPr>
              <p:nvPr/>
            </p:nvSpPr>
            <p:spPr>
              <a:xfrm>
                <a:off x="923458" y="3971204"/>
                <a:ext cx="128240" cy="246221"/>
              </a:xfrm>
              <a:prstGeom prst="rect">
                <a:avLst/>
              </a:prstGeom>
            </p:spPr>
            <p:txBody>
              <a:bodyPr vert="horz" wrap="none" lIns="0" tIns="0" rIns="0" bIns="0" rtlCol="0">
                <a:spAutoFit/>
              </a:bodyPr>
              <a:lstStyle/>
              <a:p>
                <a:pPr algn="r"/>
                <a:r>
                  <a:rPr lang="en-US" sz="1600" dirty="0"/>
                  <a:t>0</a:t>
                </a:r>
              </a:p>
            </p:txBody>
          </p:sp>
        </p:grpSp>
        <p:sp>
          <p:nvSpPr>
            <p:cNvPr id="164" name="Freeform: Shape 163">
              <a:extLst>
                <a:ext uri="{FF2B5EF4-FFF2-40B4-BE49-F238E27FC236}">
                  <a16:creationId xmlns:a16="http://schemas.microsoft.com/office/drawing/2014/main" id="{E106B941-F796-6A7C-017A-F2E8C4FB96F8}"/>
                </a:ext>
              </a:extLst>
            </p:cNvPr>
            <p:cNvSpPr>
              <a:spLocks/>
            </p:cNvSpPr>
            <p:nvPr/>
          </p:nvSpPr>
          <p:spPr>
            <a:xfrm>
              <a:off x="1147087" y="2317094"/>
              <a:ext cx="3946644" cy="1738972"/>
            </a:xfrm>
            <a:custGeom>
              <a:avLst/>
              <a:gdLst>
                <a:gd name="csX0" fmla="*/ 0 w 4751655"/>
                <a:gd name="csY0" fmla="*/ 0 h 1738972"/>
                <a:gd name="csX1" fmla="*/ 0 w 4751655"/>
                <a:gd name="csY1" fmla="*/ 1738972 h 1738972"/>
                <a:gd name="csX2" fmla="*/ 4751655 w 4751655"/>
                <a:gd name="csY2" fmla="*/ 1738972 h 1738972"/>
              </a:gdLst>
              <a:ahLst/>
              <a:cxnLst>
                <a:cxn ang="0">
                  <a:pos x="csX0" y="csY0"/>
                </a:cxn>
                <a:cxn ang="0">
                  <a:pos x="csX1" y="csY1"/>
                </a:cxn>
                <a:cxn ang="0">
                  <a:pos x="csX2" y="csY2"/>
                </a:cxn>
              </a:cxnLst>
              <a:rect l="l" t="t" r="r" b="b"/>
              <a:pathLst>
                <a:path w="4751655" h="1738972">
                  <a:moveTo>
                    <a:pt x="0" y="0"/>
                  </a:moveTo>
                  <a:lnTo>
                    <a:pt x="0" y="1738972"/>
                  </a:lnTo>
                  <a:lnTo>
                    <a:pt x="4751655" y="1738972"/>
                  </a:lnTo>
                </a:path>
              </a:pathLst>
            </a:custGeom>
            <a:noFill/>
            <a:ln w="12700">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grpSp>
    </p:spTree>
    <p:extLst>
      <p:ext uri="{BB962C8B-B14F-4D97-AF65-F5344CB8AC3E}">
        <p14:creationId xmlns:p14="http://schemas.microsoft.com/office/powerpoint/2010/main" val="3424396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66A4318-56C1-57F7-2BD0-4BFFCA88A6D5}"/>
              </a:ext>
            </a:extLst>
          </p:cNvPr>
          <p:cNvSpPr>
            <a:spLocks noGrp="1"/>
          </p:cNvSpPr>
          <p:nvPr>
            <p:ph type="title"/>
          </p:nvPr>
        </p:nvSpPr>
        <p:spPr>
          <a:xfrm>
            <a:off x="231078" y="546715"/>
            <a:ext cx="11740260" cy="471026"/>
          </a:xfrm>
        </p:spPr>
        <p:txBody>
          <a:bodyPr/>
          <a:lstStyle/>
          <a:p>
            <a:r>
              <a:rPr lang="en-US" dirty="0">
                <a:latin typeface="Times New Roman" panose="02020603050405020304" pitchFamily="18" charset="0"/>
                <a:cs typeface="Times New Roman" panose="02020603050405020304" pitchFamily="18" charset="0"/>
              </a:rPr>
              <a:t>ELATIVE OLE: Wk 182 Liver Fibrosis Markers</a:t>
            </a:r>
          </a:p>
        </p:txBody>
      </p:sp>
      <p:sp>
        <p:nvSpPr>
          <p:cNvPr id="116" name="Freeform: Shape 115">
            <a:extLst>
              <a:ext uri="{FF2B5EF4-FFF2-40B4-BE49-F238E27FC236}">
                <a16:creationId xmlns:a16="http://schemas.microsoft.com/office/drawing/2014/main" id="{3D815975-1119-C8F3-7654-B052AFF8A7CB}"/>
              </a:ext>
            </a:extLst>
          </p:cNvPr>
          <p:cNvSpPr/>
          <p:nvPr/>
        </p:nvSpPr>
        <p:spPr>
          <a:xfrm>
            <a:off x="1155826" y="2249786"/>
            <a:ext cx="4455814" cy="312345"/>
          </a:xfrm>
          <a:custGeom>
            <a:avLst/>
            <a:gdLst>
              <a:gd name="csX0" fmla="*/ 0 w 4455814"/>
              <a:gd name="csY0" fmla="*/ 78464 h 312345"/>
              <a:gd name="csX1" fmla="*/ 648831 w 4455814"/>
              <a:gd name="csY1" fmla="*/ 150891 h 312345"/>
              <a:gd name="csX2" fmla="*/ 1281065 w 4455814"/>
              <a:gd name="csY2" fmla="*/ 78464 h 312345"/>
              <a:gd name="csX3" fmla="*/ 1907263 w 4455814"/>
              <a:gd name="csY3" fmla="*/ 78464 h 312345"/>
              <a:gd name="csX4" fmla="*/ 2553077 w 4455814"/>
              <a:gd name="csY4" fmla="*/ 0 h 312345"/>
              <a:gd name="csX5" fmla="*/ 3183802 w 4455814"/>
              <a:gd name="csY5" fmla="*/ 134293 h 312345"/>
              <a:gd name="csX6" fmla="*/ 3817544 w 4455814"/>
              <a:gd name="csY6" fmla="*/ 312345 h 312345"/>
              <a:gd name="csX7" fmla="*/ 4455814 w 4455814"/>
              <a:gd name="csY7" fmla="*/ 149382 h 3123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55814" h="312345">
                <a:moveTo>
                  <a:pt x="0" y="78464"/>
                </a:moveTo>
                <a:lnTo>
                  <a:pt x="648831" y="150891"/>
                </a:lnTo>
                <a:lnTo>
                  <a:pt x="1281065" y="78464"/>
                </a:lnTo>
                <a:lnTo>
                  <a:pt x="1907263" y="78464"/>
                </a:lnTo>
                <a:lnTo>
                  <a:pt x="2553077" y="0"/>
                </a:lnTo>
                <a:lnTo>
                  <a:pt x="3183802" y="134293"/>
                </a:lnTo>
                <a:lnTo>
                  <a:pt x="3817544" y="312345"/>
                </a:lnTo>
                <a:lnTo>
                  <a:pt x="4455814" y="149382"/>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CE093FAE-2429-75BF-12E5-EA83FF4957FD}"/>
              </a:ext>
            </a:extLst>
          </p:cNvPr>
          <p:cNvSpPr txBox="1"/>
          <p:nvPr/>
        </p:nvSpPr>
        <p:spPr>
          <a:xfrm>
            <a:off x="8756073" y="1307284"/>
            <a:ext cx="362279" cy="276999"/>
          </a:xfrm>
          <a:prstGeom prst="rect">
            <a:avLst/>
          </a:prstGeom>
        </p:spPr>
        <p:txBody>
          <a:bodyPr vert="horz" wrap="none" lIns="0" tIns="0" rIns="0" bIns="0" rtlCol="0">
            <a:spAutoFit/>
          </a:bodyPr>
          <a:lstStyle/>
          <a:p>
            <a:pPr algn="l"/>
            <a:r>
              <a:rPr lang="en-US" b="1" dirty="0"/>
              <a:t>ELF</a:t>
            </a:r>
          </a:p>
        </p:txBody>
      </p:sp>
      <p:sp>
        <p:nvSpPr>
          <p:cNvPr id="4" name="TextBox 3">
            <a:extLst>
              <a:ext uri="{FF2B5EF4-FFF2-40B4-BE49-F238E27FC236}">
                <a16:creationId xmlns:a16="http://schemas.microsoft.com/office/drawing/2014/main" id="{5F185BA8-CA47-E13E-E6BD-96F36A0CADA2}"/>
              </a:ext>
            </a:extLst>
          </p:cNvPr>
          <p:cNvSpPr txBox="1"/>
          <p:nvPr/>
        </p:nvSpPr>
        <p:spPr>
          <a:xfrm>
            <a:off x="5574147" y="3836683"/>
            <a:ext cx="926536" cy="276999"/>
          </a:xfrm>
          <a:prstGeom prst="rect">
            <a:avLst/>
          </a:prstGeom>
        </p:spPr>
        <p:txBody>
          <a:bodyPr vert="horz" wrap="none" lIns="0" tIns="0" rIns="0" bIns="0" rtlCol="0">
            <a:spAutoFit/>
          </a:bodyPr>
          <a:lstStyle/>
          <a:p>
            <a:pPr algn="l"/>
            <a:r>
              <a:rPr lang="en-US" b="1" dirty="0"/>
              <a:t>PRO-C3</a:t>
            </a:r>
          </a:p>
        </p:txBody>
      </p:sp>
      <p:sp>
        <p:nvSpPr>
          <p:cNvPr id="5" name="TextBox 4">
            <a:extLst>
              <a:ext uri="{FF2B5EF4-FFF2-40B4-BE49-F238E27FC236}">
                <a16:creationId xmlns:a16="http://schemas.microsoft.com/office/drawing/2014/main" id="{141DC05B-62FB-DA95-0A95-B3B53418077B}"/>
              </a:ext>
            </a:extLst>
          </p:cNvPr>
          <p:cNvSpPr txBox="1"/>
          <p:nvPr/>
        </p:nvSpPr>
        <p:spPr>
          <a:xfrm rot="16200000">
            <a:off x="-673469" y="2217551"/>
            <a:ext cx="2224391" cy="430887"/>
          </a:xfrm>
          <a:prstGeom prst="rect">
            <a:avLst/>
          </a:prstGeom>
        </p:spPr>
        <p:txBody>
          <a:bodyPr vert="horz" wrap="square" lIns="0" tIns="0" rIns="0" bIns="0" rtlCol="0">
            <a:spAutoFit/>
          </a:bodyPr>
          <a:lstStyle/>
          <a:p>
            <a:pPr algn="ct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Change From Baseline (kPa; median)</a:t>
            </a:r>
          </a:p>
        </p:txBody>
      </p:sp>
      <p:sp>
        <p:nvSpPr>
          <p:cNvPr id="6" name="TextBox 5">
            <a:extLst>
              <a:ext uri="{FF2B5EF4-FFF2-40B4-BE49-F238E27FC236}">
                <a16:creationId xmlns:a16="http://schemas.microsoft.com/office/drawing/2014/main" id="{17FB9791-115F-89A5-F5FC-0654210CF2A0}"/>
              </a:ext>
            </a:extLst>
          </p:cNvPr>
          <p:cNvSpPr txBox="1"/>
          <p:nvPr/>
        </p:nvSpPr>
        <p:spPr>
          <a:xfrm rot="16200000">
            <a:off x="5213102" y="2217551"/>
            <a:ext cx="2224391" cy="430887"/>
          </a:xfrm>
          <a:prstGeom prst="rect">
            <a:avLst/>
          </a:prstGeom>
        </p:spPr>
        <p:txBody>
          <a:bodyPr vert="horz" wrap="square" lIns="0" tIns="0" rIns="0" bIns="0" rtlCol="0">
            <a:spAutoFit/>
          </a:bodyPr>
          <a:lstStyle/>
          <a:p>
            <a:pPr algn="ct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Change From Baseline (median)</a:t>
            </a:r>
          </a:p>
        </p:txBody>
      </p:sp>
      <p:sp>
        <p:nvSpPr>
          <p:cNvPr id="10" name="TextBox 9">
            <a:extLst>
              <a:ext uri="{FF2B5EF4-FFF2-40B4-BE49-F238E27FC236}">
                <a16:creationId xmlns:a16="http://schemas.microsoft.com/office/drawing/2014/main" id="{4E35E1C4-5C20-9F71-DCE2-35F4BA06E544}"/>
              </a:ext>
            </a:extLst>
          </p:cNvPr>
          <p:cNvSpPr txBox="1"/>
          <p:nvPr/>
        </p:nvSpPr>
        <p:spPr>
          <a:xfrm rot="16200000">
            <a:off x="2165102" y="4771531"/>
            <a:ext cx="2224391" cy="430887"/>
          </a:xfrm>
          <a:prstGeom prst="rect">
            <a:avLst/>
          </a:prstGeom>
        </p:spPr>
        <p:txBody>
          <a:bodyPr vert="horz" wrap="square" lIns="0" tIns="0" rIns="0" bIns="0" rtlCol="0">
            <a:spAutoFit/>
          </a:bodyPr>
          <a:lstStyle/>
          <a:p>
            <a:pPr algn="ct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Change From Baseline (µg/L; median)</a:t>
            </a:r>
          </a:p>
        </p:txBody>
      </p:sp>
      <p:sp>
        <p:nvSpPr>
          <p:cNvPr id="11" name="TextBox 10">
            <a:extLst>
              <a:ext uri="{FF2B5EF4-FFF2-40B4-BE49-F238E27FC236}">
                <a16:creationId xmlns:a16="http://schemas.microsoft.com/office/drawing/2014/main" id="{6E692BAD-751A-E865-7A1A-7A18AAD7A87F}"/>
              </a:ext>
            </a:extLst>
          </p:cNvPr>
          <p:cNvSpPr txBox="1"/>
          <p:nvPr/>
        </p:nvSpPr>
        <p:spPr>
          <a:xfrm>
            <a:off x="1840302" y="3347073"/>
            <a:ext cx="2927188" cy="215444"/>
          </a:xfrm>
          <a:prstGeom prst="rect">
            <a:avLst/>
          </a:prstGeom>
        </p:spPr>
        <p:txBody>
          <a:bodyPr vert="horz" wrap="square" lIns="0" tIns="0" rIns="0" bIns="0" rtlCol="0">
            <a:spAutoFit/>
          </a:bodyPr>
          <a:lstStyle/>
          <a:p>
            <a:pPr algn="ct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Wk of Elafibranor Exposure</a:t>
            </a:r>
          </a:p>
        </p:txBody>
      </p:sp>
      <p:sp>
        <p:nvSpPr>
          <p:cNvPr id="12" name="TextBox 11">
            <a:extLst>
              <a:ext uri="{FF2B5EF4-FFF2-40B4-BE49-F238E27FC236}">
                <a16:creationId xmlns:a16="http://schemas.microsoft.com/office/drawing/2014/main" id="{F60E4BAF-794E-44DE-E804-5812145844C3}"/>
              </a:ext>
            </a:extLst>
          </p:cNvPr>
          <p:cNvSpPr txBox="1"/>
          <p:nvPr/>
        </p:nvSpPr>
        <p:spPr>
          <a:xfrm>
            <a:off x="7697267" y="3340575"/>
            <a:ext cx="2927188" cy="215444"/>
          </a:xfrm>
          <a:prstGeom prst="rect">
            <a:avLst/>
          </a:prstGeom>
        </p:spPr>
        <p:txBody>
          <a:bodyPr vert="horz" wrap="square" lIns="0" tIns="0" rIns="0" bIns="0" rtlCol="0">
            <a:spAutoFit/>
          </a:bodyPr>
          <a:lstStyle/>
          <a:p>
            <a:pPr algn="ct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Wk of Elafibranor Exposure</a:t>
            </a:r>
          </a:p>
        </p:txBody>
      </p:sp>
      <p:sp>
        <p:nvSpPr>
          <p:cNvPr id="13" name="TextBox 12">
            <a:extLst>
              <a:ext uri="{FF2B5EF4-FFF2-40B4-BE49-F238E27FC236}">
                <a16:creationId xmlns:a16="http://schemas.microsoft.com/office/drawing/2014/main" id="{7CE60A53-5AEC-C804-9AEF-A00371D27041}"/>
              </a:ext>
            </a:extLst>
          </p:cNvPr>
          <p:cNvSpPr txBox="1"/>
          <p:nvPr/>
        </p:nvSpPr>
        <p:spPr>
          <a:xfrm>
            <a:off x="4709674" y="5870985"/>
            <a:ext cx="2927188" cy="215444"/>
          </a:xfrm>
          <a:prstGeom prst="rect">
            <a:avLst/>
          </a:prstGeom>
        </p:spPr>
        <p:txBody>
          <a:bodyPr vert="horz" wrap="square" lIns="0" tIns="0" rIns="0" bIns="0" rtlCol="0">
            <a:spAutoFit/>
          </a:bodyPr>
          <a:lstStyle/>
          <a:p>
            <a:pPr algn="ctr"/>
            <a:r>
              <a:rPr lang="en-US" sz="1400" dirty="0">
                <a:solidFill>
                  <a:schemeClr val="tx1">
                    <a:lumMod val="75000"/>
                    <a:lumOff val="25000"/>
                  </a:schemeClr>
                </a:solidFill>
                <a:latin typeface="Poppins Medium" panose="00000600000000000000" pitchFamily="2" charset="0"/>
                <a:cs typeface="Poppins Medium" panose="00000600000000000000" pitchFamily="2" charset="0"/>
              </a:rPr>
              <a:t>Wk of Elafibranor Exposure</a:t>
            </a:r>
          </a:p>
        </p:txBody>
      </p:sp>
      <p:sp>
        <p:nvSpPr>
          <p:cNvPr id="14" name="Freeform: Shape 13">
            <a:extLst>
              <a:ext uri="{FF2B5EF4-FFF2-40B4-BE49-F238E27FC236}">
                <a16:creationId xmlns:a16="http://schemas.microsoft.com/office/drawing/2014/main" id="{6402EAC0-D32B-7B77-7966-CCDD273EC356}"/>
              </a:ext>
            </a:extLst>
          </p:cNvPr>
          <p:cNvSpPr/>
          <p:nvPr/>
        </p:nvSpPr>
        <p:spPr>
          <a:xfrm>
            <a:off x="1158410" y="1590443"/>
            <a:ext cx="4538609" cy="1471256"/>
          </a:xfrm>
          <a:custGeom>
            <a:avLst/>
            <a:gdLst>
              <a:gd name="csX0" fmla="*/ 0 w 4628508"/>
              <a:gd name="csY0" fmla="*/ 0 h 1456362"/>
              <a:gd name="csX1" fmla="*/ 0 w 4628508"/>
              <a:gd name="csY1" fmla="*/ 1456362 h 1456362"/>
              <a:gd name="csX2" fmla="*/ 4628508 w 4628508"/>
              <a:gd name="csY2" fmla="*/ 1456362 h 1456362"/>
            </a:gdLst>
            <a:ahLst/>
            <a:cxnLst>
              <a:cxn ang="0">
                <a:pos x="csX0" y="csY0"/>
              </a:cxn>
              <a:cxn ang="0">
                <a:pos x="csX1" y="csY1"/>
              </a:cxn>
              <a:cxn ang="0">
                <a:pos x="csX2" y="csY2"/>
              </a:cxn>
            </a:cxnLst>
            <a:rect l="l" t="t" r="r" b="b"/>
            <a:pathLst>
              <a:path w="4628508" h="1456362">
                <a:moveTo>
                  <a:pt x="0" y="0"/>
                </a:moveTo>
                <a:lnTo>
                  <a:pt x="0" y="1456362"/>
                </a:lnTo>
                <a:lnTo>
                  <a:pt x="4628508" y="1456362"/>
                </a:lnTo>
              </a:path>
            </a:pathLst>
          </a:custGeom>
          <a:noFill/>
          <a:ln w="15875">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24">
            <a:extLst>
              <a:ext uri="{FF2B5EF4-FFF2-40B4-BE49-F238E27FC236}">
                <a16:creationId xmlns:a16="http://schemas.microsoft.com/office/drawing/2014/main" id="{72C04438-8125-C325-D2AB-B5033DB86AEB}"/>
              </a:ext>
            </a:extLst>
          </p:cNvPr>
          <p:cNvGrpSpPr/>
          <p:nvPr/>
        </p:nvGrpSpPr>
        <p:grpSpPr>
          <a:xfrm>
            <a:off x="1083924" y="1593230"/>
            <a:ext cx="79623" cy="1468469"/>
            <a:chOff x="667819" y="1605337"/>
            <a:chExt cx="405829" cy="1456362"/>
          </a:xfrm>
        </p:grpSpPr>
        <p:cxnSp>
          <p:nvCxnSpPr>
            <p:cNvPr id="16" name="Straight Connector 15">
              <a:extLst>
                <a:ext uri="{FF2B5EF4-FFF2-40B4-BE49-F238E27FC236}">
                  <a16:creationId xmlns:a16="http://schemas.microsoft.com/office/drawing/2014/main" id="{EFBA0053-8FCE-F5C8-EEFC-8C66337CAF42}"/>
                </a:ext>
              </a:extLst>
            </p:cNvPr>
            <p:cNvCxnSpPr/>
            <p:nvPr/>
          </p:nvCxnSpPr>
          <p:spPr>
            <a:xfrm>
              <a:off x="667819" y="1605337"/>
              <a:ext cx="40582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FEFE698-35D9-2DCB-DB2D-DEE25C90D1B4}"/>
                </a:ext>
              </a:extLst>
            </p:cNvPr>
            <p:cNvCxnSpPr/>
            <p:nvPr/>
          </p:nvCxnSpPr>
          <p:spPr>
            <a:xfrm>
              <a:off x="667819" y="1969427"/>
              <a:ext cx="40582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E3570F4-3E6F-4DB8-D9C2-57ADDAE04072}"/>
                </a:ext>
              </a:extLst>
            </p:cNvPr>
            <p:cNvCxnSpPr/>
            <p:nvPr/>
          </p:nvCxnSpPr>
          <p:spPr>
            <a:xfrm>
              <a:off x="667819" y="2333517"/>
              <a:ext cx="40582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66F60D-745B-5DA3-153C-26EEA596B71F}"/>
                </a:ext>
              </a:extLst>
            </p:cNvPr>
            <p:cNvCxnSpPr/>
            <p:nvPr/>
          </p:nvCxnSpPr>
          <p:spPr>
            <a:xfrm>
              <a:off x="667819" y="2697607"/>
              <a:ext cx="40582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B295822-E545-1665-2123-AE7B5B0794F1}"/>
                </a:ext>
              </a:extLst>
            </p:cNvPr>
            <p:cNvCxnSpPr/>
            <p:nvPr/>
          </p:nvCxnSpPr>
          <p:spPr>
            <a:xfrm>
              <a:off x="667819" y="3061699"/>
              <a:ext cx="40582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F11D628F-9423-A2C0-7A60-E9CC41B58F64}"/>
              </a:ext>
            </a:extLst>
          </p:cNvPr>
          <p:cNvGrpSpPr/>
          <p:nvPr/>
        </p:nvGrpSpPr>
        <p:grpSpPr>
          <a:xfrm>
            <a:off x="1158412" y="3056562"/>
            <a:ext cx="4461706" cy="77056"/>
            <a:chOff x="1158412" y="3056562"/>
            <a:chExt cx="4461706" cy="136132"/>
          </a:xfrm>
        </p:grpSpPr>
        <p:cxnSp>
          <p:nvCxnSpPr>
            <p:cNvPr id="27" name="Straight Connector 26">
              <a:extLst>
                <a:ext uri="{FF2B5EF4-FFF2-40B4-BE49-F238E27FC236}">
                  <a16:creationId xmlns:a16="http://schemas.microsoft.com/office/drawing/2014/main" id="{07B39AFF-A758-D214-F4BA-AE12305C93A2}"/>
                </a:ext>
              </a:extLst>
            </p:cNvPr>
            <p:cNvCxnSpPr/>
            <p:nvPr/>
          </p:nvCxnSpPr>
          <p:spPr>
            <a:xfrm>
              <a:off x="1158412"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5397535-5726-D821-459D-E8DDEAC67D41}"/>
                </a:ext>
              </a:extLst>
            </p:cNvPr>
            <p:cNvCxnSpPr/>
            <p:nvPr/>
          </p:nvCxnSpPr>
          <p:spPr>
            <a:xfrm>
              <a:off x="1795799"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EF7469C-8A76-AB58-DE0C-D7151643EE53}"/>
                </a:ext>
              </a:extLst>
            </p:cNvPr>
            <p:cNvCxnSpPr/>
            <p:nvPr/>
          </p:nvCxnSpPr>
          <p:spPr>
            <a:xfrm>
              <a:off x="2433186"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9533FAB-3FCF-81E0-7EA1-0DC62765312B}"/>
                </a:ext>
              </a:extLst>
            </p:cNvPr>
            <p:cNvCxnSpPr/>
            <p:nvPr/>
          </p:nvCxnSpPr>
          <p:spPr>
            <a:xfrm>
              <a:off x="3070573"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FAF6C48-E562-CB5E-CB55-44FCAA6396A4}"/>
                </a:ext>
              </a:extLst>
            </p:cNvPr>
            <p:cNvCxnSpPr/>
            <p:nvPr/>
          </p:nvCxnSpPr>
          <p:spPr>
            <a:xfrm>
              <a:off x="3707960"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8A57315-DE25-93F9-B3E8-4C5112361615}"/>
                </a:ext>
              </a:extLst>
            </p:cNvPr>
            <p:cNvCxnSpPr/>
            <p:nvPr/>
          </p:nvCxnSpPr>
          <p:spPr>
            <a:xfrm>
              <a:off x="4345347"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7797B9C-65F1-71BD-0059-2326232E9B2E}"/>
                </a:ext>
              </a:extLst>
            </p:cNvPr>
            <p:cNvCxnSpPr/>
            <p:nvPr/>
          </p:nvCxnSpPr>
          <p:spPr>
            <a:xfrm>
              <a:off x="4982734"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0FFA505-CB39-32B3-E9F2-16662197824B}"/>
                </a:ext>
              </a:extLst>
            </p:cNvPr>
            <p:cNvCxnSpPr/>
            <p:nvPr/>
          </p:nvCxnSpPr>
          <p:spPr>
            <a:xfrm>
              <a:off x="5620118"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6" name="Freeform: Shape 35">
            <a:extLst>
              <a:ext uri="{FF2B5EF4-FFF2-40B4-BE49-F238E27FC236}">
                <a16:creationId xmlns:a16="http://schemas.microsoft.com/office/drawing/2014/main" id="{F01B3A81-8AAC-043D-805E-3FCD28E2CCA1}"/>
              </a:ext>
            </a:extLst>
          </p:cNvPr>
          <p:cNvSpPr/>
          <p:nvPr/>
        </p:nvSpPr>
        <p:spPr>
          <a:xfrm>
            <a:off x="6886253" y="1605337"/>
            <a:ext cx="4718408" cy="1456362"/>
          </a:xfrm>
          <a:custGeom>
            <a:avLst/>
            <a:gdLst>
              <a:gd name="csX0" fmla="*/ 0 w 4628508"/>
              <a:gd name="csY0" fmla="*/ 0 h 1456362"/>
              <a:gd name="csX1" fmla="*/ 0 w 4628508"/>
              <a:gd name="csY1" fmla="*/ 1456362 h 1456362"/>
              <a:gd name="csX2" fmla="*/ 4628508 w 4628508"/>
              <a:gd name="csY2" fmla="*/ 1456362 h 1456362"/>
            </a:gdLst>
            <a:ahLst/>
            <a:cxnLst>
              <a:cxn ang="0">
                <a:pos x="csX0" y="csY0"/>
              </a:cxn>
              <a:cxn ang="0">
                <a:pos x="csX1" y="csY1"/>
              </a:cxn>
              <a:cxn ang="0">
                <a:pos x="csX2" y="csY2"/>
              </a:cxn>
            </a:cxnLst>
            <a:rect l="l" t="t" r="r" b="b"/>
            <a:pathLst>
              <a:path w="4628508" h="1456362">
                <a:moveTo>
                  <a:pt x="0" y="0"/>
                </a:moveTo>
                <a:lnTo>
                  <a:pt x="0" y="1456362"/>
                </a:lnTo>
                <a:lnTo>
                  <a:pt x="4628508" y="1456362"/>
                </a:lnTo>
              </a:path>
            </a:pathLst>
          </a:custGeom>
          <a:noFill/>
          <a:ln w="15875">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6" name="Group 55">
            <a:extLst>
              <a:ext uri="{FF2B5EF4-FFF2-40B4-BE49-F238E27FC236}">
                <a16:creationId xmlns:a16="http://schemas.microsoft.com/office/drawing/2014/main" id="{B7CE3540-3EF2-46D0-D9AE-511A3E7BF48A}"/>
              </a:ext>
            </a:extLst>
          </p:cNvPr>
          <p:cNvGrpSpPr/>
          <p:nvPr/>
        </p:nvGrpSpPr>
        <p:grpSpPr>
          <a:xfrm>
            <a:off x="6821528" y="1671189"/>
            <a:ext cx="69036" cy="1390509"/>
            <a:chOff x="6811767" y="1605337"/>
            <a:chExt cx="82777" cy="1456362"/>
          </a:xfrm>
        </p:grpSpPr>
        <p:cxnSp>
          <p:nvCxnSpPr>
            <p:cNvPr id="38" name="Straight Connector 37">
              <a:extLst>
                <a:ext uri="{FF2B5EF4-FFF2-40B4-BE49-F238E27FC236}">
                  <a16:creationId xmlns:a16="http://schemas.microsoft.com/office/drawing/2014/main" id="{5788451B-B532-3F6D-8FB0-4A0CFF95F12A}"/>
                </a:ext>
              </a:extLst>
            </p:cNvPr>
            <p:cNvCxnSpPr/>
            <p:nvPr/>
          </p:nvCxnSpPr>
          <p:spPr>
            <a:xfrm>
              <a:off x="6811767" y="1605337"/>
              <a:ext cx="8277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98331BD-D8AF-CA63-E8E7-2AF4D7A4D68C}"/>
                </a:ext>
              </a:extLst>
            </p:cNvPr>
            <p:cNvCxnSpPr/>
            <p:nvPr/>
          </p:nvCxnSpPr>
          <p:spPr>
            <a:xfrm>
              <a:off x="6811767" y="2090791"/>
              <a:ext cx="8277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7F2DF58-198B-5FD0-45A2-A624BCE73A58}"/>
                </a:ext>
              </a:extLst>
            </p:cNvPr>
            <p:cNvCxnSpPr/>
            <p:nvPr/>
          </p:nvCxnSpPr>
          <p:spPr>
            <a:xfrm>
              <a:off x="6811767" y="2576245"/>
              <a:ext cx="8277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581B7BE-7CD0-0701-F2B9-6D3838A080E4}"/>
                </a:ext>
              </a:extLst>
            </p:cNvPr>
            <p:cNvCxnSpPr/>
            <p:nvPr/>
          </p:nvCxnSpPr>
          <p:spPr>
            <a:xfrm>
              <a:off x="6811767" y="3061699"/>
              <a:ext cx="8277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7" name="Group 46">
            <a:extLst>
              <a:ext uri="{FF2B5EF4-FFF2-40B4-BE49-F238E27FC236}">
                <a16:creationId xmlns:a16="http://schemas.microsoft.com/office/drawing/2014/main" id="{A5522677-2EB8-2E9D-7B1B-DE7E8FBCD08F}"/>
              </a:ext>
            </a:extLst>
          </p:cNvPr>
          <p:cNvGrpSpPr/>
          <p:nvPr/>
        </p:nvGrpSpPr>
        <p:grpSpPr>
          <a:xfrm>
            <a:off x="6886255" y="3064268"/>
            <a:ext cx="4592547" cy="64214"/>
            <a:chOff x="1158412" y="3056562"/>
            <a:chExt cx="4461706" cy="136132"/>
          </a:xfrm>
        </p:grpSpPr>
        <p:cxnSp>
          <p:nvCxnSpPr>
            <p:cNvPr id="48" name="Straight Connector 47">
              <a:extLst>
                <a:ext uri="{FF2B5EF4-FFF2-40B4-BE49-F238E27FC236}">
                  <a16:creationId xmlns:a16="http://schemas.microsoft.com/office/drawing/2014/main" id="{6BE911F9-0F88-CDE9-991E-1F26443D4CC8}"/>
                </a:ext>
              </a:extLst>
            </p:cNvPr>
            <p:cNvCxnSpPr/>
            <p:nvPr/>
          </p:nvCxnSpPr>
          <p:spPr>
            <a:xfrm>
              <a:off x="1158412"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85C8F37-AB64-FA21-3D24-BABCE123D335}"/>
                </a:ext>
              </a:extLst>
            </p:cNvPr>
            <p:cNvCxnSpPr/>
            <p:nvPr/>
          </p:nvCxnSpPr>
          <p:spPr>
            <a:xfrm>
              <a:off x="1795799"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F1F9666F-4A51-54DB-D3E7-B4E0733FE0F0}"/>
                </a:ext>
              </a:extLst>
            </p:cNvPr>
            <p:cNvCxnSpPr/>
            <p:nvPr/>
          </p:nvCxnSpPr>
          <p:spPr>
            <a:xfrm>
              <a:off x="2433186"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7FCB26A0-77C8-1CED-B05D-122C0F84C1BF}"/>
                </a:ext>
              </a:extLst>
            </p:cNvPr>
            <p:cNvCxnSpPr/>
            <p:nvPr/>
          </p:nvCxnSpPr>
          <p:spPr>
            <a:xfrm>
              <a:off x="3070573"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759E9E6-5812-8B31-6A64-13B0B09BD296}"/>
                </a:ext>
              </a:extLst>
            </p:cNvPr>
            <p:cNvCxnSpPr/>
            <p:nvPr/>
          </p:nvCxnSpPr>
          <p:spPr>
            <a:xfrm>
              <a:off x="3707960"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4BA365F6-10A2-B847-9902-A29B8D2B4E8B}"/>
                </a:ext>
              </a:extLst>
            </p:cNvPr>
            <p:cNvCxnSpPr/>
            <p:nvPr/>
          </p:nvCxnSpPr>
          <p:spPr>
            <a:xfrm>
              <a:off x="4345347"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1013D98D-9D28-7E52-BE2B-ADFDED4E189C}"/>
                </a:ext>
              </a:extLst>
            </p:cNvPr>
            <p:cNvCxnSpPr/>
            <p:nvPr/>
          </p:nvCxnSpPr>
          <p:spPr>
            <a:xfrm>
              <a:off x="4982734"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1EAC2429-F7D5-A00E-0652-DE12AFA0E7BB}"/>
                </a:ext>
              </a:extLst>
            </p:cNvPr>
            <p:cNvCxnSpPr/>
            <p:nvPr/>
          </p:nvCxnSpPr>
          <p:spPr>
            <a:xfrm>
              <a:off x="5620118"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7" name="Freeform: Shape 56">
            <a:extLst>
              <a:ext uri="{FF2B5EF4-FFF2-40B4-BE49-F238E27FC236}">
                <a16:creationId xmlns:a16="http://schemas.microsoft.com/office/drawing/2014/main" id="{FAB2C949-3CCB-05A6-06C6-1AC1E0C97C3D}"/>
              </a:ext>
            </a:extLst>
          </p:cNvPr>
          <p:cNvSpPr/>
          <p:nvPr/>
        </p:nvSpPr>
        <p:spPr>
          <a:xfrm>
            <a:off x="4065035" y="4117905"/>
            <a:ext cx="4538609" cy="1493083"/>
          </a:xfrm>
          <a:custGeom>
            <a:avLst/>
            <a:gdLst>
              <a:gd name="csX0" fmla="*/ 0 w 4628508"/>
              <a:gd name="csY0" fmla="*/ 0 h 1456362"/>
              <a:gd name="csX1" fmla="*/ 0 w 4628508"/>
              <a:gd name="csY1" fmla="*/ 1456362 h 1456362"/>
              <a:gd name="csX2" fmla="*/ 4628508 w 4628508"/>
              <a:gd name="csY2" fmla="*/ 1456362 h 1456362"/>
            </a:gdLst>
            <a:ahLst/>
            <a:cxnLst>
              <a:cxn ang="0">
                <a:pos x="csX0" y="csY0"/>
              </a:cxn>
              <a:cxn ang="0">
                <a:pos x="csX1" y="csY1"/>
              </a:cxn>
              <a:cxn ang="0">
                <a:pos x="csX2" y="csY2"/>
              </a:cxn>
            </a:cxnLst>
            <a:rect l="l" t="t" r="r" b="b"/>
            <a:pathLst>
              <a:path w="4628508" h="1456362">
                <a:moveTo>
                  <a:pt x="0" y="0"/>
                </a:moveTo>
                <a:lnTo>
                  <a:pt x="0" y="1456362"/>
                </a:lnTo>
                <a:lnTo>
                  <a:pt x="4628508" y="1456362"/>
                </a:lnTo>
              </a:path>
            </a:pathLst>
          </a:custGeom>
          <a:noFill/>
          <a:ln w="15875">
            <a:solidFill>
              <a:schemeClr val="accent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7" name="Group 76">
            <a:extLst>
              <a:ext uri="{FF2B5EF4-FFF2-40B4-BE49-F238E27FC236}">
                <a16:creationId xmlns:a16="http://schemas.microsoft.com/office/drawing/2014/main" id="{90D6B702-2164-267C-27EE-D1D3344CAE41}"/>
              </a:ext>
            </a:extLst>
          </p:cNvPr>
          <p:cNvGrpSpPr/>
          <p:nvPr/>
        </p:nvGrpSpPr>
        <p:grpSpPr>
          <a:xfrm>
            <a:off x="4006348" y="4125787"/>
            <a:ext cx="63824" cy="1485201"/>
            <a:chOff x="3990549" y="4126747"/>
            <a:chExt cx="79623" cy="1456362"/>
          </a:xfrm>
        </p:grpSpPr>
        <p:cxnSp>
          <p:nvCxnSpPr>
            <p:cNvPr id="59" name="Straight Connector 58">
              <a:extLst>
                <a:ext uri="{FF2B5EF4-FFF2-40B4-BE49-F238E27FC236}">
                  <a16:creationId xmlns:a16="http://schemas.microsoft.com/office/drawing/2014/main" id="{5ACCE106-6E17-5352-9BB9-92A8133F57C9}"/>
                </a:ext>
              </a:extLst>
            </p:cNvPr>
            <p:cNvCxnSpPr/>
            <p:nvPr/>
          </p:nvCxnSpPr>
          <p:spPr>
            <a:xfrm>
              <a:off x="3990549" y="4126747"/>
              <a:ext cx="7962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0C7827A8-7339-05FB-27CB-B9D75BE47E4C}"/>
                </a:ext>
              </a:extLst>
            </p:cNvPr>
            <p:cNvCxnSpPr/>
            <p:nvPr/>
          </p:nvCxnSpPr>
          <p:spPr>
            <a:xfrm>
              <a:off x="3990549" y="4369474"/>
              <a:ext cx="7962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0696DF24-0048-8CA6-3DA3-264B6EDFCD99}"/>
                </a:ext>
              </a:extLst>
            </p:cNvPr>
            <p:cNvCxnSpPr/>
            <p:nvPr/>
          </p:nvCxnSpPr>
          <p:spPr>
            <a:xfrm>
              <a:off x="3990549" y="4612201"/>
              <a:ext cx="7962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421C624-1233-D863-4160-97389CE3185C}"/>
                </a:ext>
              </a:extLst>
            </p:cNvPr>
            <p:cNvCxnSpPr/>
            <p:nvPr/>
          </p:nvCxnSpPr>
          <p:spPr>
            <a:xfrm>
              <a:off x="3990549" y="4854928"/>
              <a:ext cx="7962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9FF12E4D-2A2A-6763-847F-43D34B0960B2}"/>
                </a:ext>
              </a:extLst>
            </p:cNvPr>
            <p:cNvCxnSpPr/>
            <p:nvPr/>
          </p:nvCxnSpPr>
          <p:spPr>
            <a:xfrm>
              <a:off x="3990549" y="5097655"/>
              <a:ext cx="7962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EA03096C-6790-795F-506F-69C69FA9C338}"/>
                </a:ext>
              </a:extLst>
            </p:cNvPr>
            <p:cNvCxnSpPr/>
            <p:nvPr/>
          </p:nvCxnSpPr>
          <p:spPr>
            <a:xfrm>
              <a:off x="3990549" y="5340382"/>
              <a:ext cx="7962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945134DF-53A0-64F4-9274-D45D57C5179E}"/>
                </a:ext>
              </a:extLst>
            </p:cNvPr>
            <p:cNvCxnSpPr/>
            <p:nvPr/>
          </p:nvCxnSpPr>
          <p:spPr>
            <a:xfrm>
              <a:off x="3990549" y="5583109"/>
              <a:ext cx="7962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8" name="Group 67">
            <a:extLst>
              <a:ext uri="{FF2B5EF4-FFF2-40B4-BE49-F238E27FC236}">
                <a16:creationId xmlns:a16="http://schemas.microsoft.com/office/drawing/2014/main" id="{8EB3B96A-3B6F-200F-F6C3-12C53D24804F}"/>
              </a:ext>
            </a:extLst>
          </p:cNvPr>
          <p:cNvGrpSpPr/>
          <p:nvPr/>
        </p:nvGrpSpPr>
        <p:grpSpPr>
          <a:xfrm>
            <a:off x="4065037" y="5605851"/>
            <a:ext cx="4475034" cy="85638"/>
            <a:chOff x="1158412" y="3056562"/>
            <a:chExt cx="4461706" cy="136132"/>
          </a:xfrm>
        </p:grpSpPr>
        <p:cxnSp>
          <p:nvCxnSpPr>
            <p:cNvPr id="69" name="Straight Connector 68">
              <a:extLst>
                <a:ext uri="{FF2B5EF4-FFF2-40B4-BE49-F238E27FC236}">
                  <a16:creationId xmlns:a16="http://schemas.microsoft.com/office/drawing/2014/main" id="{C00E54BC-9E73-7BE5-9FF4-6030FF99B0B8}"/>
                </a:ext>
              </a:extLst>
            </p:cNvPr>
            <p:cNvCxnSpPr/>
            <p:nvPr/>
          </p:nvCxnSpPr>
          <p:spPr>
            <a:xfrm>
              <a:off x="1158412"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54C66FF-144D-A17A-F8E8-B16D69C76992}"/>
                </a:ext>
              </a:extLst>
            </p:cNvPr>
            <p:cNvCxnSpPr/>
            <p:nvPr/>
          </p:nvCxnSpPr>
          <p:spPr>
            <a:xfrm>
              <a:off x="1795799"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4A7DF823-5144-AB27-F171-098D1EE4CC18}"/>
                </a:ext>
              </a:extLst>
            </p:cNvPr>
            <p:cNvCxnSpPr/>
            <p:nvPr/>
          </p:nvCxnSpPr>
          <p:spPr>
            <a:xfrm>
              <a:off x="2433186"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EE1C816-361A-90E9-D272-10F7BC617292}"/>
                </a:ext>
              </a:extLst>
            </p:cNvPr>
            <p:cNvCxnSpPr/>
            <p:nvPr/>
          </p:nvCxnSpPr>
          <p:spPr>
            <a:xfrm>
              <a:off x="3070573"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23F2F7FA-5C30-299A-6860-19F2901C55D1}"/>
                </a:ext>
              </a:extLst>
            </p:cNvPr>
            <p:cNvCxnSpPr/>
            <p:nvPr/>
          </p:nvCxnSpPr>
          <p:spPr>
            <a:xfrm>
              <a:off x="3707960"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FC4F7EC-D5D4-99CC-B272-2B28E03B9B07}"/>
                </a:ext>
              </a:extLst>
            </p:cNvPr>
            <p:cNvCxnSpPr/>
            <p:nvPr/>
          </p:nvCxnSpPr>
          <p:spPr>
            <a:xfrm>
              <a:off x="4345347"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D812CAF0-B07B-D9E9-2719-25594BC463D8}"/>
                </a:ext>
              </a:extLst>
            </p:cNvPr>
            <p:cNvCxnSpPr/>
            <p:nvPr/>
          </p:nvCxnSpPr>
          <p:spPr>
            <a:xfrm>
              <a:off x="4982734"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0DB42EE-8231-ABD4-BC9C-326B4A33B6A9}"/>
                </a:ext>
              </a:extLst>
            </p:cNvPr>
            <p:cNvCxnSpPr/>
            <p:nvPr/>
          </p:nvCxnSpPr>
          <p:spPr>
            <a:xfrm>
              <a:off x="5620118" y="3056562"/>
              <a:ext cx="0" cy="13613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7" name="Straight Connector 86">
            <a:extLst>
              <a:ext uri="{FF2B5EF4-FFF2-40B4-BE49-F238E27FC236}">
                <a16:creationId xmlns:a16="http://schemas.microsoft.com/office/drawing/2014/main" id="{A28EBBA1-C785-4595-5398-99831A12C5AE}"/>
              </a:ext>
            </a:extLst>
          </p:cNvPr>
          <p:cNvCxnSpPr>
            <a:cxnSpLocks/>
          </p:cNvCxnSpPr>
          <p:nvPr/>
        </p:nvCxnSpPr>
        <p:spPr>
          <a:xfrm>
            <a:off x="1157249" y="2327980"/>
            <a:ext cx="4524625" cy="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9" name="TextBox 88">
            <a:extLst>
              <a:ext uri="{FF2B5EF4-FFF2-40B4-BE49-F238E27FC236}">
                <a16:creationId xmlns:a16="http://schemas.microsoft.com/office/drawing/2014/main" id="{EA84EC29-30E2-3C72-A461-940907DF24B8}"/>
              </a:ext>
            </a:extLst>
          </p:cNvPr>
          <p:cNvSpPr txBox="1"/>
          <p:nvPr/>
        </p:nvSpPr>
        <p:spPr>
          <a:xfrm>
            <a:off x="830354" y="2956546"/>
            <a:ext cx="226353" cy="215444"/>
          </a:xfrm>
          <a:prstGeom prst="rect">
            <a:avLst/>
          </a:prstGeom>
        </p:spPr>
        <p:txBody>
          <a:bodyPr vert="horz" wrap="square" lIns="0" tIns="0" rIns="0" bIns="0" rtlCol="0">
            <a:spAutoFit/>
          </a:bodyPr>
          <a:lstStyle/>
          <a:p>
            <a:pPr algn="r"/>
            <a:r>
              <a:rPr lang="en-US" sz="1400" dirty="0"/>
              <a:t>-2</a:t>
            </a:r>
          </a:p>
        </p:txBody>
      </p:sp>
      <p:sp>
        <p:nvSpPr>
          <p:cNvPr id="147" name="Freeform: Shape 146">
            <a:extLst>
              <a:ext uri="{FF2B5EF4-FFF2-40B4-BE49-F238E27FC236}">
                <a16:creationId xmlns:a16="http://schemas.microsoft.com/office/drawing/2014/main" id="{A8660E66-0A16-D458-2588-A344784018B7}"/>
              </a:ext>
            </a:extLst>
          </p:cNvPr>
          <p:cNvSpPr/>
          <p:nvPr/>
        </p:nvSpPr>
        <p:spPr>
          <a:xfrm>
            <a:off x="6889724" y="2593910"/>
            <a:ext cx="4586929" cy="125030"/>
          </a:xfrm>
          <a:custGeom>
            <a:avLst/>
            <a:gdLst>
              <a:gd name="csX0" fmla="*/ 0 w 4586929"/>
              <a:gd name="csY0" fmla="*/ 9331 h 125030"/>
              <a:gd name="csX1" fmla="*/ 651277 w 4586929"/>
              <a:gd name="csY1" fmla="*/ 9331 h 125030"/>
              <a:gd name="csX2" fmla="*/ 1310018 w 4586929"/>
              <a:gd name="csY2" fmla="*/ 0 h 125030"/>
              <a:gd name="csX3" fmla="*/ 1968759 w 4586929"/>
              <a:gd name="csY3" fmla="*/ 3732 h 125030"/>
              <a:gd name="csX4" fmla="*/ 2620036 w 4586929"/>
              <a:gd name="csY4" fmla="*/ 1866 h 125030"/>
              <a:gd name="csX5" fmla="*/ 3275045 w 4586929"/>
              <a:gd name="csY5" fmla="*/ 7465 h 125030"/>
              <a:gd name="csX6" fmla="*/ 3935652 w 4586929"/>
              <a:gd name="csY6" fmla="*/ 125030 h 125030"/>
              <a:gd name="csX7" fmla="*/ 4586929 w 4586929"/>
              <a:gd name="csY7" fmla="*/ 11197 h 1250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586929" h="125030">
                <a:moveTo>
                  <a:pt x="0" y="9331"/>
                </a:moveTo>
                <a:lnTo>
                  <a:pt x="651277" y="9331"/>
                </a:lnTo>
                <a:lnTo>
                  <a:pt x="1310018" y="0"/>
                </a:lnTo>
                <a:lnTo>
                  <a:pt x="1968759" y="3732"/>
                </a:lnTo>
                <a:lnTo>
                  <a:pt x="2620036" y="1866"/>
                </a:lnTo>
                <a:lnTo>
                  <a:pt x="3275045" y="7465"/>
                </a:lnTo>
                <a:lnTo>
                  <a:pt x="3935652" y="125030"/>
                </a:lnTo>
                <a:lnTo>
                  <a:pt x="4586929" y="11197"/>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TextBox 93">
            <a:extLst>
              <a:ext uri="{FF2B5EF4-FFF2-40B4-BE49-F238E27FC236}">
                <a16:creationId xmlns:a16="http://schemas.microsoft.com/office/drawing/2014/main" id="{DC1A5B31-56AB-533C-16F8-A4411E457AA0}"/>
              </a:ext>
            </a:extLst>
          </p:cNvPr>
          <p:cNvSpPr txBox="1"/>
          <p:nvPr/>
        </p:nvSpPr>
        <p:spPr>
          <a:xfrm>
            <a:off x="830354" y="2582816"/>
            <a:ext cx="226353" cy="215444"/>
          </a:xfrm>
          <a:prstGeom prst="rect">
            <a:avLst/>
          </a:prstGeom>
        </p:spPr>
        <p:txBody>
          <a:bodyPr vert="horz" wrap="square" lIns="0" tIns="0" rIns="0" bIns="0" rtlCol="0">
            <a:spAutoFit/>
          </a:bodyPr>
          <a:lstStyle/>
          <a:p>
            <a:pPr algn="r"/>
            <a:r>
              <a:rPr lang="en-US" sz="1400" dirty="0"/>
              <a:t>-1</a:t>
            </a:r>
          </a:p>
        </p:txBody>
      </p:sp>
      <p:sp>
        <p:nvSpPr>
          <p:cNvPr id="95" name="TextBox 94">
            <a:extLst>
              <a:ext uri="{FF2B5EF4-FFF2-40B4-BE49-F238E27FC236}">
                <a16:creationId xmlns:a16="http://schemas.microsoft.com/office/drawing/2014/main" id="{6564EED6-45B2-5884-47F4-B370CD6B5CAE}"/>
              </a:ext>
            </a:extLst>
          </p:cNvPr>
          <p:cNvSpPr txBox="1"/>
          <p:nvPr/>
        </p:nvSpPr>
        <p:spPr>
          <a:xfrm>
            <a:off x="830354" y="2237226"/>
            <a:ext cx="226353" cy="215444"/>
          </a:xfrm>
          <a:prstGeom prst="rect">
            <a:avLst/>
          </a:prstGeom>
        </p:spPr>
        <p:txBody>
          <a:bodyPr vert="horz" wrap="square" lIns="0" tIns="0" rIns="0" bIns="0" rtlCol="0">
            <a:spAutoFit/>
          </a:bodyPr>
          <a:lstStyle/>
          <a:p>
            <a:pPr algn="r"/>
            <a:r>
              <a:rPr lang="en-US" sz="1400" dirty="0"/>
              <a:t>0</a:t>
            </a:r>
          </a:p>
        </p:txBody>
      </p:sp>
      <p:sp>
        <p:nvSpPr>
          <p:cNvPr id="96" name="TextBox 95">
            <a:extLst>
              <a:ext uri="{FF2B5EF4-FFF2-40B4-BE49-F238E27FC236}">
                <a16:creationId xmlns:a16="http://schemas.microsoft.com/office/drawing/2014/main" id="{BF2D1A17-003A-30B0-C846-0EEF650A4B48}"/>
              </a:ext>
            </a:extLst>
          </p:cNvPr>
          <p:cNvSpPr txBox="1"/>
          <p:nvPr/>
        </p:nvSpPr>
        <p:spPr>
          <a:xfrm>
            <a:off x="830354" y="1856433"/>
            <a:ext cx="226353" cy="215444"/>
          </a:xfrm>
          <a:prstGeom prst="rect">
            <a:avLst/>
          </a:prstGeom>
        </p:spPr>
        <p:txBody>
          <a:bodyPr vert="horz" wrap="square" lIns="0" tIns="0" rIns="0" bIns="0" rtlCol="0">
            <a:spAutoFit/>
          </a:bodyPr>
          <a:lstStyle/>
          <a:p>
            <a:pPr algn="r"/>
            <a:r>
              <a:rPr lang="en-US" sz="1400" dirty="0"/>
              <a:t>1</a:t>
            </a:r>
          </a:p>
        </p:txBody>
      </p:sp>
      <p:sp>
        <p:nvSpPr>
          <p:cNvPr id="97" name="TextBox 96">
            <a:extLst>
              <a:ext uri="{FF2B5EF4-FFF2-40B4-BE49-F238E27FC236}">
                <a16:creationId xmlns:a16="http://schemas.microsoft.com/office/drawing/2014/main" id="{FCADB7AA-D07A-4E82-0632-0C0D9349E6DB}"/>
              </a:ext>
            </a:extLst>
          </p:cNvPr>
          <p:cNvSpPr txBox="1"/>
          <p:nvPr/>
        </p:nvSpPr>
        <p:spPr>
          <a:xfrm>
            <a:off x="830354" y="1497615"/>
            <a:ext cx="226353" cy="215444"/>
          </a:xfrm>
          <a:prstGeom prst="rect">
            <a:avLst/>
          </a:prstGeom>
        </p:spPr>
        <p:txBody>
          <a:bodyPr vert="horz" wrap="square" lIns="0" tIns="0" rIns="0" bIns="0" rtlCol="0">
            <a:spAutoFit/>
          </a:bodyPr>
          <a:lstStyle/>
          <a:p>
            <a:pPr algn="r"/>
            <a:r>
              <a:rPr lang="en-US" sz="1400" dirty="0"/>
              <a:t>2</a:t>
            </a:r>
          </a:p>
        </p:txBody>
      </p:sp>
      <p:sp>
        <p:nvSpPr>
          <p:cNvPr id="98" name="TextBox 97">
            <a:extLst>
              <a:ext uri="{FF2B5EF4-FFF2-40B4-BE49-F238E27FC236}">
                <a16:creationId xmlns:a16="http://schemas.microsoft.com/office/drawing/2014/main" id="{1F9BE383-0ECB-C2D1-4663-1E04C70C44FE}"/>
              </a:ext>
            </a:extLst>
          </p:cNvPr>
          <p:cNvSpPr txBox="1"/>
          <p:nvPr/>
        </p:nvSpPr>
        <p:spPr>
          <a:xfrm>
            <a:off x="989161" y="3131629"/>
            <a:ext cx="226353" cy="215444"/>
          </a:xfrm>
          <a:prstGeom prst="rect">
            <a:avLst/>
          </a:prstGeom>
        </p:spPr>
        <p:txBody>
          <a:bodyPr vert="horz" wrap="square" lIns="0" tIns="0" rIns="0" bIns="0" rtlCol="0">
            <a:spAutoFit/>
          </a:bodyPr>
          <a:lstStyle/>
          <a:p>
            <a:pPr algn="r"/>
            <a:r>
              <a:rPr lang="en-US" sz="1400" dirty="0"/>
              <a:t>0</a:t>
            </a:r>
          </a:p>
        </p:txBody>
      </p:sp>
      <p:sp>
        <p:nvSpPr>
          <p:cNvPr id="99" name="TextBox 98">
            <a:extLst>
              <a:ext uri="{FF2B5EF4-FFF2-40B4-BE49-F238E27FC236}">
                <a16:creationId xmlns:a16="http://schemas.microsoft.com/office/drawing/2014/main" id="{ECD133B0-BE75-36DE-4B1C-74FC91EAFBE7}"/>
              </a:ext>
            </a:extLst>
          </p:cNvPr>
          <p:cNvSpPr txBox="1"/>
          <p:nvPr/>
        </p:nvSpPr>
        <p:spPr>
          <a:xfrm>
            <a:off x="1680600" y="3131629"/>
            <a:ext cx="226353" cy="215444"/>
          </a:xfrm>
          <a:prstGeom prst="rect">
            <a:avLst/>
          </a:prstGeom>
        </p:spPr>
        <p:txBody>
          <a:bodyPr vert="horz" wrap="square" lIns="0" tIns="0" rIns="0" bIns="0" rtlCol="0">
            <a:spAutoFit/>
          </a:bodyPr>
          <a:lstStyle/>
          <a:p>
            <a:pPr algn="r"/>
            <a:r>
              <a:rPr lang="en-US" sz="1400" dirty="0"/>
              <a:t>26</a:t>
            </a:r>
          </a:p>
        </p:txBody>
      </p:sp>
      <p:sp>
        <p:nvSpPr>
          <p:cNvPr id="100" name="TextBox 99">
            <a:extLst>
              <a:ext uri="{FF2B5EF4-FFF2-40B4-BE49-F238E27FC236}">
                <a16:creationId xmlns:a16="http://schemas.microsoft.com/office/drawing/2014/main" id="{117D4A77-57ED-52E9-9A48-C7319DF5B433}"/>
              </a:ext>
            </a:extLst>
          </p:cNvPr>
          <p:cNvSpPr txBox="1"/>
          <p:nvPr/>
        </p:nvSpPr>
        <p:spPr>
          <a:xfrm>
            <a:off x="2321534" y="3131629"/>
            <a:ext cx="226353" cy="215444"/>
          </a:xfrm>
          <a:prstGeom prst="rect">
            <a:avLst/>
          </a:prstGeom>
        </p:spPr>
        <p:txBody>
          <a:bodyPr vert="horz" wrap="square" lIns="0" tIns="0" rIns="0" bIns="0" rtlCol="0">
            <a:spAutoFit/>
          </a:bodyPr>
          <a:lstStyle/>
          <a:p>
            <a:pPr algn="r"/>
            <a:r>
              <a:rPr lang="en-US" sz="1400" dirty="0"/>
              <a:t>52</a:t>
            </a:r>
          </a:p>
        </p:txBody>
      </p:sp>
      <p:sp>
        <p:nvSpPr>
          <p:cNvPr id="101" name="TextBox 100">
            <a:extLst>
              <a:ext uri="{FF2B5EF4-FFF2-40B4-BE49-F238E27FC236}">
                <a16:creationId xmlns:a16="http://schemas.microsoft.com/office/drawing/2014/main" id="{8CC71AAE-2997-CCAF-D66D-5BCDC1F06AED}"/>
              </a:ext>
            </a:extLst>
          </p:cNvPr>
          <p:cNvSpPr txBox="1"/>
          <p:nvPr/>
        </p:nvSpPr>
        <p:spPr>
          <a:xfrm>
            <a:off x="2952031" y="3131629"/>
            <a:ext cx="226353" cy="215444"/>
          </a:xfrm>
          <a:prstGeom prst="rect">
            <a:avLst/>
          </a:prstGeom>
        </p:spPr>
        <p:txBody>
          <a:bodyPr vert="horz" wrap="square" lIns="0" tIns="0" rIns="0" bIns="0" rtlCol="0">
            <a:spAutoFit/>
          </a:bodyPr>
          <a:lstStyle/>
          <a:p>
            <a:pPr algn="r"/>
            <a:r>
              <a:rPr lang="en-US" sz="1400" dirty="0"/>
              <a:t>78</a:t>
            </a:r>
          </a:p>
        </p:txBody>
      </p:sp>
      <p:sp>
        <p:nvSpPr>
          <p:cNvPr id="102" name="TextBox 101">
            <a:extLst>
              <a:ext uri="{FF2B5EF4-FFF2-40B4-BE49-F238E27FC236}">
                <a16:creationId xmlns:a16="http://schemas.microsoft.com/office/drawing/2014/main" id="{BB5EFB3B-191A-1231-B2CA-54BD3C5F00CE}"/>
              </a:ext>
            </a:extLst>
          </p:cNvPr>
          <p:cNvSpPr txBox="1"/>
          <p:nvPr/>
        </p:nvSpPr>
        <p:spPr>
          <a:xfrm>
            <a:off x="3540877" y="3131629"/>
            <a:ext cx="302265" cy="215444"/>
          </a:xfrm>
          <a:prstGeom prst="rect">
            <a:avLst/>
          </a:prstGeom>
        </p:spPr>
        <p:txBody>
          <a:bodyPr vert="horz" wrap="square" lIns="0" tIns="0" rIns="0" bIns="0" rtlCol="0">
            <a:spAutoFit/>
          </a:bodyPr>
          <a:lstStyle/>
          <a:p>
            <a:pPr algn="r"/>
            <a:r>
              <a:rPr lang="en-US" sz="1400" dirty="0"/>
              <a:t>104</a:t>
            </a:r>
          </a:p>
        </p:txBody>
      </p:sp>
      <p:sp>
        <p:nvSpPr>
          <p:cNvPr id="103" name="TextBox 102">
            <a:extLst>
              <a:ext uri="{FF2B5EF4-FFF2-40B4-BE49-F238E27FC236}">
                <a16:creationId xmlns:a16="http://schemas.microsoft.com/office/drawing/2014/main" id="{4FD93882-5B39-700D-DBAF-35B22262DC2E}"/>
              </a:ext>
            </a:extLst>
          </p:cNvPr>
          <p:cNvSpPr txBox="1"/>
          <p:nvPr/>
        </p:nvSpPr>
        <p:spPr>
          <a:xfrm>
            <a:off x="4189875" y="3131629"/>
            <a:ext cx="302265" cy="215444"/>
          </a:xfrm>
          <a:prstGeom prst="rect">
            <a:avLst/>
          </a:prstGeom>
        </p:spPr>
        <p:txBody>
          <a:bodyPr vert="horz" wrap="square" lIns="0" tIns="0" rIns="0" bIns="0" rtlCol="0">
            <a:spAutoFit/>
          </a:bodyPr>
          <a:lstStyle/>
          <a:p>
            <a:pPr algn="r"/>
            <a:r>
              <a:rPr lang="en-US" sz="1400" dirty="0"/>
              <a:t>130</a:t>
            </a:r>
          </a:p>
        </p:txBody>
      </p:sp>
      <p:sp>
        <p:nvSpPr>
          <p:cNvPr id="104" name="TextBox 103">
            <a:extLst>
              <a:ext uri="{FF2B5EF4-FFF2-40B4-BE49-F238E27FC236}">
                <a16:creationId xmlns:a16="http://schemas.microsoft.com/office/drawing/2014/main" id="{4434A395-EB99-0B96-2570-3296EE27958A}"/>
              </a:ext>
            </a:extLst>
          </p:cNvPr>
          <p:cNvSpPr txBox="1"/>
          <p:nvPr/>
        </p:nvSpPr>
        <p:spPr>
          <a:xfrm>
            <a:off x="4827258" y="3131629"/>
            <a:ext cx="302265" cy="215444"/>
          </a:xfrm>
          <a:prstGeom prst="rect">
            <a:avLst/>
          </a:prstGeom>
        </p:spPr>
        <p:txBody>
          <a:bodyPr vert="horz" wrap="square" lIns="0" tIns="0" rIns="0" bIns="0" rtlCol="0">
            <a:spAutoFit/>
          </a:bodyPr>
          <a:lstStyle/>
          <a:p>
            <a:pPr algn="r"/>
            <a:r>
              <a:rPr lang="en-US" sz="1400" dirty="0"/>
              <a:t>156</a:t>
            </a:r>
          </a:p>
        </p:txBody>
      </p:sp>
      <p:sp>
        <p:nvSpPr>
          <p:cNvPr id="105" name="TextBox 104">
            <a:extLst>
              <a:ext uri="{FF2B5EF4-FFF2-40B4-BE49-F238E27FC236}">
                <a16:creationId xmlns:a16="http://schemas.microsoft.com/office/drawing/2014/main" id="{5D33F5B1-0A29-D8F5-A993-0A05CD33665B}"/>
              </a:ext>
            </a:extLst>
          </p:cNvPr>
          <p:cNvSpPr txBox="1"/>
          <p:nvPr/>
        </p:nvSpPr>
        <p:spPr>
          <a:xfrm>
            <a:off x="5470967" y="3131629"/>
            <a:ext cx="302265" cy="215444"/>
          </a:xfrm>
          <a:prstGeom prst="rect">
            <a:avLst/>
          </a:prstGeom>
        </p:spPr>
        <p:txBody>
          <a:bodyPr vert="horz" wrap="square" lIns="0" tIns="0" rIns="0" bIns="0" rtlCol="0">
            <a:spAutoFit/>
          </a:bodyPr>
          <a:lstStyle/>
          <a:p>
            <a:pPr algn="r"/>
            <a:r>
              <a:rPr lang="en-US" sz="1400" dirty="0"/>
              <a:t>182</a:t>
            </a:r>
          </a:p>
        </p:txBody>
      </p:sp>
      <p:grpSp>
        <p:nvGrpSpPr>
          <p:cNvPr id="115" name="Group 114">
            <a:extLst>
              <a:ext uri="{FF2B5EF4-FFF2-40B4-BE49-F238E27FC236}">
                <a16:creationId xmlns:a16="http://schemas.microsoft.com/office/drawing/2014/main" id="{4B396307-3C87-4BEB-F09D-39A489731391}"/>
              </a:ext>
            </a:extLst>
          </p:cNvPr>
          <p:cNvGrpSpPr/>
          <p:nvPr/>
        </p:nvGrpSpPr>
        <p:grpSpPr>
          <a:xfrm>
            <a:off x="1121681" y="2214500"/>
            <a:ext cx="4527395" cy="381765"/>
            <a:chOff x="1121681" y="2214500"/>
            <a:chExt cx="4527395" cy="381765"/>
          </a:xfrm>
        </p:grpSpPr>
        <p:sp>
          <p:nvSpPr>
            <p:cNvPr id="106" name="Oval 105">
              <a:extLst>
                <a:ext uri="{FF2B5EF4-FFF2-40B4-BE49-F238E27FC236}">
                  <a16:creationId xmlns:a16="http://schemas.microsoft.com/office/drawing/2014/main" id="{84CF3BCF-6727-D7FA-4858-D576C74606F1}"/>
                </a:ext>
              </a:extLst>
            </p:cNvPr>
            <p:cNvSpPr/>
            <p:nvPr/>
          </p:nvSpPr>
          <p:spPr>
            <a:xfrm>
              <a:off x="2399480" y="2290591"/>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1C480EBF-26DD-1C2F-356A-656401C61E80}"/>
                </a:ext>
              </a:extLst>
            </p:cNvPr>
            <p:cNvSpPr/>
            <p:nvPr/>
          </p:nvSpPr>
          <p:spPr>
            <a:xfrm>
              <a:off x="1761892" y="2366681"/>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C114BCDE-8B74-E12C-6AAD-438F709D5190}"/>
                </a:ext>
              </a:extLst>
            </p:cNvPr>
            <p:cNvSpPr/>
            <p:nvPr/>
          </p:nvSpPr>
          <p:spPr>
            <a:xfrm>
              <a:off x="1121681" y="2290591"/>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89805216-97DC-FA4D-E478-0B04B9FB191E}"/>
                </a:ext>
              </a:extLst>
            </p:cNvPr>
            <p:cNvSpPr/>
            <p:nvPr/>
          </p:nvSpPr>
          <p:spPr>
            <a:xfrm>
              <a:off x="3030507" y="2291902"/>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Oval 109">
              <a:extLst>
                <a:ext uri="{FF2B5EF4-FFF2-40B4-BE49-F238E27FC236}">
                  <a16:creationId xmlns:a16="http://schemas.microsoft.com/office/drawing/2014/main" id="{F9B99AC2-336F-ECB5-C919-B137B5AB57D1}"/>
                </a:ext>
              </a:extLst>
            </p:cNvPr>
            <p:cNvSpPr/>
            <p:nvPr/>
          </p:nvSpPr>
          <p:spPr>
            <a:xfrm>
              <a:off x="3674654" y="2214500"/>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Oval 110">
              <a:extLst>
                <a:ext uri="{FF2B5EF4-FFF2-40B4-BE49-F238E27FC236}">
                  <a16:creationId xmlns:a16="http://schemas.microsoft.com/office/drawing/2014/main" id="{A95A23CB-6B77-89ED-3A33-883B038E1390}"/>
                </a:ext>
              </a:extLst>
            </p:cNvPr>
            <p:cNvSpPr/>
            <p:nvPr/>
          </p:nvSpPr>
          <p:spPr>
            <a:xfrm>
              <a:off x="4308306" y="2347002"/>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Oval 111">
              <a:extLst>
                <a:ext uri="{FF2B5EF4-FFF2-40B4-BE49-F238E27FC236}">
                  <a16:creationId xmlns:a16="http://schemas.microsoft.com/office/drawing/2014/main" id="{57DF5C65-8175-F5EA-BB56-644B7C634A72}"/>
                </a:ext>
              </a:extLst>
            </p:cNvPr>
            <p:cNvSpPr/>
            <p:nvPr/>
          </p:nvSpPr>
          <p:spPr>
            <a:xfrm>
              <a:off x="4943270" y="2526734"/>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Oval 112">
              <a:extLst>
                <a:ext uri="{FF2B5EF4-FFF2-40B4-BE49-F238E27FC236}">
                  <a16:creationId xmlns:a16="http://schemas.microsoft.com/office/drawing/2014/main" id="{0484AC95-8F67-F6D0-F8A2-B998E97B6BB9}"/>
                </a:ext>
              </a:extLst>
            </p:cNvPr>
            <p:cNvSpPr/>
            <p:nvPr/>
          </p:nvSpPr>
          <p:spPr>
            <a:xfrm>
              <a:off x="5579545" y="2364057"/>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9" name="TextBox 118">
            <a:extLst>
              <a:ext uri="{FF2B5EF4-FFF2-40B4-BE49-F238E27FC236}">
                <a16:creationId xmlns:a16="http://schemas.microsoft.com/office/drawing/2014/main" id="{E58C59D6-A6AE-31D2-C82A-DB724405A8ED}"/>
              </a:ext>
            </a:extLst>
          </p:cNvPr>
          <p:cNvSpPr txBox="1"/>
          <p:nvPr/>
        </p:nvSpPr>
        <p:spPr>
          <a:xfrm>
            <a:off x="1229526" y="1873008"/>
            <a:ext cx="1221552" cy="430887"/>
          </a:xfrm>
          <a:prstGeom prst="rect">
            <a:avLst/>
          </a:prstGeom>
        </p:spPr>
        <p:txBody>
          <a:bodyPr vert="horz" wrap="square" lIns="0" tIns="0" rIns="0" bIns="0" rtlCol="0">
            <a:spAutoFit/>
          </a:bodyPr>
          <a:lstStyle/>
          <a:p>
            <a:r>
              <a:rPr lang="en-US" sz="1400" dirty="0"/>
              <a:t>Baseline: 10.07 kPa</a:t>
            </a:r>
          </a:p>
        </p:txBody>
      </p:sp>
      <p:sp>
        <p:nvSpPr>
          <p:cNvPr id="120" name="TextBox 119">
            <a:extLst>
              <a:ext uri="{FF2B5EF4-FFF2-40B4-BE49-F238E27FC236}">
                <a16:creationId xmlns:a16="http://schemas.microsoft.com/office/drawing/2014/main" id="{FE6BCB2D-063D-60AB-180E-A5D363B1B766}"/>
              </a:ext>
            </a:extLst>
          </p:cNvPr>
          <p:cNvSpPr txBox="1"/>
          <p:nvPr/>
        </p:nvSpPr>
        <p:spPr>
          <a:xfrm>
            <a:off x="6835533" y="3125131"/>
            <a:ext cx="302265" cy="215444"/>
          </a:xfrm>
          <a:prstGeom prst="rect">
            <a:avLst/>
          </a:prstGeom>
        </p:spPr>
        <p:txBody>
          <a:bodyPr vert="horz" wrap="square" lIns="0" tIns="0" rIns="0" bIns="0" rtlCol="0">
            <a:spAutoFit/>
          </a:bodyPr>
          <a:lstStyle/>
          <a:p>
            <a:r>
              <a:rPr lang="en-US" sz="1400" dirty="0"/>
              <a:t>0</a:t>
            </a:r>
          </a:p>
        </p:txBody>
      </p:sp>
      <p:sp>
        <p:nvSpPr>
          <p:cNvPr id="121" name="TextBox 120">
            <a:extLst>
              <a:ext uri="{FF2B5EF4-FFF2-40B4-BE49-F238E27FC236}">
                <a16:creationId xmlns:a16="http://schemas.microsoft.com/office/drawing/2014/main" id="{570D6311-0F5C-1210-1674-FE1472FA43CB}"/>
              </a:ext>
            </a:extLst>
          </p:cNvPr>
          <p:cNvSpPr txBox="1"/>
          <p:nvPr/>
        </p:nvSpPr>
        <p:spPr>
          <a:xfrm>
            <a:off x="7442227" y="3125131"/>
            <a:ext cx="302265" cy="215444"/>
          </a:xfrm>
          <a:prstGeom prst="rect">
            <a:avLst/>
          </a:prstGeom>
        </p:spPr>
        <p:txBody>
          <a:bodyPr vert="horz" wrap="square" lIns="0" tIns="0" rIns="0" bIns="0" rtlCol="0">
            <a:spAutoFit/>
          </a:bodyPr>
          <a:lstStyle/>
          <a:p>
            <a:r>
              <a:rPr lang="en-US" sz="1400" dirty="0"/>
              <a:t>26</a:t>
            </a:r>
          </a:p>
        </p:txBody>
      </p:sp>
      <p:sp>
        <p:nvSpPr>
          <p:cNvPr id="124" name="TextBox 123">
            <a:extLst>
              <a:ext uri="{FF2B5EF4-FFF2-40B4-BE49-F238E27FC236}">
                <a16:creationId xmlns:a16="http://schemas.microsoft.com/office/drawing/2014/main" id="{84996868-2200-E97B-F9D7-E194E1320879}"/>
              </a:ext>
            </a:extLst>
          </p:cNvPr>
          <p:cNvSpPr txBox="1"/>
          <p:nvPr/>
        </p:nvSpPr>
        <p:spPr>
          <a:xfrm>
            <a:off x="8105588" y="3125131"/>
            <a:ext cx="302265" cy="215444"/>
          </a:xfrm>
          <a:prstGeom prst="rect">
            <a:avLst/>
          </a:prstGeom>
        </p:spPr>
        <p:txBody>
          <a:bodyPr vert="horz" wrap="square" lIns="0" tIns="0" rIns="0" bIns="0" rtlCol="0">
            <a:spAutoFit/>
          </a:bodyPr>
          <a:lstStyle/>
          <a:p>
            <a:r>
              <a:rPr lang="en-US" sz="1400" dirty="0"/>
              <a:t>52</a:t>
            </a:r>
          </a:p>
        </p:txBody>
      </p:sp>
      <p:sp>
        <p:nvSpPr>
          <p:cNvPr id="125" name="TextBox 124">
            <a:extLst>
              <a:ext uri="{FF2B5EF4-FFF2-40B4-BE49-F238E27FC236}">
                <a16:creationId xmlns:a16="http://schemas.microsoft.com/office/drawing/2014/main" id="{67AB7CCE-899D-7556-11A6-DD267585B241}"/>
              </a:ext>
            </a:extLst>
          </p:cNvPr>
          <p:cNvSpPr txBox="1"/>
          <p:nvPr/>
        </p:nvSpPr>
        <p:spPr>
          <a:xfrm>
            <a:off x="8768949" y="3125131"/>
            <a:ext cx="302265" cy="215444"/>
          </a:xfrm>
          <a:prstGeom prst="rect">
            <a:avLst/>
          </a:prstGeom>
        </p:spPr>
        <p:txBody>
          <a:bodyPr vert="horz" wrap="square" lIns="0" tIns="0" rIns="0" bIns="0" rtlCol="0">
            <a:spAutoFit/>
          </a:bodyPr>
          <a:lstStyle/>
          <a:p>
            <a:r>
              <a:rPr lang="en-US" sz="1400" dirty="0"/>
              <a:t>78</a:t>
            </a:r>
          </a:p>
        </p:txBody>
      </p:sp>
      <p:sp>
        <p:nvSpPr>
          <p:cNvPr id="128" name="TextBox 127">
            <a:extLst>
              <a:ext uri="{FF2B5EF4-FFF2-40B4-BE49-F238E27FC236}">
                <a16:creationId xmlns:a16="http://schemas.microsoft.com/office/drawing/2014/main" id="{3B8834A9-2313-BA98-C574-3A5DC2F8A1C9}"/>
              </a:ext>
            </a:extLst>
          </p:cNvPr>
          <p:cNvSpPr txBox="1"/>
          <p:nvPr/>
        </p:nvSpPr>
        <p:spPr>
          <a:xfrm>
            <a:off x="9386480" y="3125131"/>
            <a:ext cx="302265" cy="215444"/>
          </a:xfrm>
          <a:prstGeom prst="rect">
            <a:avLst/>
          </a:prstGeom>
        </p:spPr>
        <p:txBody>
          <a:bodyPr vert="horz" wrap="square" lIns="0" tIns="0" rIns="0" bIns="0" rtlCol="0">
            <a:spAutoFit/>
          </a:bodyPr>
          <a:lstStyle/>
          <a:p>
            <a:r>
              <a:rPr lang="en-US" sz="1400" dirty="0"/>
              <a:t>104</a:t>
            </a:r>
          </a:p>
        </p:txBody>
      </p:sp>
      <p:sp>
        <p:nvSpPr>
          <p:cNvPr id="129" name="TextBox 128">
            <a:extLst>
              <a:ext uri="{FF2B5EF4-FFF2-40B4-BE49-F238E27FC236}">
                <a16:creationId xmlns:a16="http://schemas.microsoft.com/office/drawing/2014/main" id="{9E731773-2A76-2351-8F32-F4ADB76C1B0D}"/>
              </a:ext>
            </a:extLst>
          </p:cNvPr>
          <p:cNvSpPr txBox="1"/>
          <p:nvPr/>
        </p:nvSpPr>
        <p:spPr>
          <a:xfrm>
            <a:off x="10052466" y="3125131"/>
            <a:ext cx="302265" cy="215444"/>
          </a:xfrm>
          <a:prstGeom prst="rect">
            <a:avLst/>
          </a:prstGeom>
        </p:spPr>
        <p:txBody>
          <a:bodyPr vert="horz" wrap="square" lIns="0" tIns="0" rIns="0" bIns="0" rtlCol="0">
            <a:spAutoFit/>
          </a:bodyPr>
          <a:lstStyle/>
          <a:p>
            <a:r>
              <a:rPr lang="en-US" sz="1400" dirty="0"/>
              <a:t>130</a:t>
            </a:r>
          </a:p>
        </p:txBody>
      </p:sp>
      <p:sp>
        <p:nvSpPr>
          <p:cNvPr id="179" name="Freeform: Shape 178">
            <a:extLst>
              <a:ext uri="{FF2B5EF4-FFF2-40B4-BE49-F238E27FC236}">
                <a16:creationId xmlns:a16="http://schemas.microsoft.com/office/drawing/2014/main" id="{2DDBE6DC-CE42-536C-9783-8109E1DD9F3A}"/>
              </a:ext>
            </a:extLst>
          </p:cNvPr>
          <p:cNvSpPr/>
          <p:nvPr/>
        </p:nvSpPr>
        <p:spPr>
          <a:xfrm>
            <a:off x="4069946" y="4366951"/>
            <a:ext cx="4469700" cy="1060767"/>
          </a:xfrm>
          <a:custGeom>
            <a:avLst/>
            <a:gdLst>
              <a:gd name="csX0" fmla="*/ 0 w 4469700"/>
              <a:gd name="csY0" fmla="*/ 0 h 1060767"/>
              <a:gd name="csX1" fmla="*/ 637404 w 4469700"/>
              <a:gd name="csY1" fmla="*/ 486316 h 1060767"/>
              <a:gd name="csX2" fmla="*/ 1271661 w 4469700"/>
              <a:gd name="csY2" fmla="*/ 599632 h 1060767"/>
              <a:gd name="csX3" fmla="*/ 1915361 w 4469700"/>
              <a:gd name="csY3" fmla="*/ 620092 h 1060767"/>
              <a:gd name="csX4" fmla="*/ 2554339 w 4469700"/>
              <a:gd name="csY4" fmla="*/ 755442 h 1060767"/>
              <a:gd name="csX5" fmla="*/ 3198039 w 4469700"/>
              <a:gd name="csY5" fmla="*/ 761738 h 1060767"/>
              <a:gd name="csX6" fmla="*/ 3833869 w 4469700"/>
              <a:gd name="csY6" fmla="*/ 1060767 h 1060767"/>
              <a:gd name="csX7" fmla="*/ 4469700 w 4469700"/>
              <a:gd name="csY7" fmla="*/ 1057619 h 10607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69700" h="1060767">
                <a:moveTo>
                  <a:pt x="0" y="0"/>
                </a:moveTo>
                <a:lnTo>
                  <a:pt x="637404" y="486316"/>
                </a:lnTo>
                <a:lnTo>
                  <a:pt x="1271661" y="599632"/>
                </a:lnTo>
                <a:lnTo>
                  <a:pt x="1915361" y="620092"/>
                </a:lnTo>
                <a:lnTo>
                  <a:pt x="2554339" y="755442"/>
                </a:lnTo>
                <a:lnTo>
                  <a:pt x="3198039" y="761738"/>
                </a:lnTo>
                <a:lnTo>
                  <a:pt x="3833869" y="1060767"/>
                </a:lnTo>
                <a:lnTo>
                  <a:pt x="4469700" y="1057619"/>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TextBox 129">
            <a:extLst>
              <a:ext uri="{FF2B5EF4-FFF2-40B4-BE49-F238E27FC236}">
                <a16:creationId xmlns:a16="http://schemas.microsoft.com/office/drawing/2014/main" id="{E25B6A36-AB87-4D26-EB0F-C048DD308457}"/>
              </a:ext>
            </a:extLst>
          </p:cNvPr>
          <p:cNvSpPr txBox="1"/>
          <p:nvPr/>
        </p:nvSpPr>
        <p:spPr>
          <a:xfrm>
            <a:off x="10690317" y="3125131"/>
            <a:ext cx="302265" cy="215444"/>
          </a:xfrm>
          <a:prstGeom prst="rect">
            <a:avLst/>
          </a:prstGeom>
        </p:spPr>
        <p:txBody>
          <a:bodyPr vert="horz" wrap="square" lIns="0" tIns="0" rIns="0" bIns="0" rtlCol="0">
            <a:spAutoFit/>
          </a:bodyPr>
          <a:lstStyle/>
          <a:p>
            <a:r>
              <a:rPr lang="en-US" sz="1400" dirty="0"/>
              <a:t>156</a:t>
            </a:r>
          </a:p>
        </p:txBody>
      </p:sp>
      <p:sp>
        <p:nvSpPr>
          <p:cNvPr id="131" name="TextBox 130">
            <a:extLst>
              <a:ext uri="{FF2B5EF4-FFF2-40B4-BE49-F238E27FC236}">
                <a16:creationId xmlns:a16="http://schemas.microsoft.com/office/drawing/2014/main" id="{B451EB11-BA07-EDAC-AE9E-9A18636CACD3}"/>
              </a:ext>
            </a:extLst>
          </p:cNvPr>
          <p:cNvSpPr txBox="1"/>
          <p:nvPr/>
        </p:nvSpPr>
        <p:spPr>
          <a:xfrm>
            <a:off x="11361646" y="3125131"/>
            <a:ext cx="302265" cy="215444"/>
          </a:xfrm>
          <a:prstGeom prst="rect">
            <a:avLst/>
          </a:prstGeom>
        </p:spPr>
        <p:txBody>
          <a:bodyPr vert="horz" wrap="square" lIns="0" tIns="0" rIns="0" bIns="0" rtlCol="0">
            <a:spAutoFit/>
          </a:bodyPr>
          <a:lstStyle/>
          <a:p>
            <a:r>
              <a:rPr lang="en-US" sz="1400" dirty="0"/>
              <a:t>182</a:t>
            </a:r>
          </a:p>
        </p:txBody>
      </p:sp>
      <p:sp>
        <p:nvSpPr>
          <p:cNvPr id="132" name="TextBox 131">
            <a:extLst>
              <a:ext uri="{FF2B5EF4-FFF2-40B4-BE49-F238E27FC236}">
                <a16:creationId xmlns:a16="http://schemas.microsoft.com/office/drawing/2014/main" id="{249E52E6-32DA-DFF2-AB33-691580E8C84D}"/>
              </a:ext>
            </a:extLst>
          </p:cNvPr>
          <p:cNvSpPr txBox="1"/>
          <p:nvPr/>
        </p:nvSpPr>
        <p:spPr>
          <a:xfrm>
            <a:off x="6449369" y="2978794"/>
            <a:ext cx="361754" cy="215444"/>
          </a:xfrm>
          <a:prstGeom prst="rect">
            <a:avLst/>
          </a:prstGeom>
        </p:spPr>
        <p:txBody>
          <a:bodyPr vert="horz" wrap="square" lIns="0" tIns="0" rIns="0" bIns="0" rtlCol="0">
            <a:spAutoFit/>
          </a:bodyPr>
          <a:lstStyle/>
          <a:p>
            <a:pPr algn="r"/>
            <a:r>
              <a:rPr lang="en-US" sz="1400" dirty="0"/>
              <a:t>-0.2</a:t>
            </a:r>
          </a:p>
        </p:txBody>
      </p:sp>
      <p:sp>
        <p:nvSpPr>
          <p:cNvPr id="133" name="TextBox 132">
            <a:extLst>
              <a:ext uri="{FF2B5EF4-FFF2-40B4-BE49-F238E27FC236}">
                <a16:creationId xmlns:a16="http://schemas.microsoft.com/office/drawing/2014/main" id="{10834DB8-043A-998A-901F-EE33ABCE7729}"/>
              </a:ext>
            </a:extLst>
          </p:cNvPr>
          <p:cNvSpPr txBox="1"/>
          <p:nvPr/>
        </p:nvSpPr>
        <p:spPr>
          <a:xfrm>
            <a:off x="6449369" y="2499596"/>
            <a:ext cx="361754" cy="215444"/>
          </a:xfrm>
          <a:prstGeom prst="rect">
            <a:avLst/>
          </a:prstGeom>
        </p:spPr>
        <p:txBody>
          <a:bodyPr vert="horz" wrap="square" lIns="0" tIns="0" rIns="0" bIns="0" rtlCol="0">
            <a:spAutoFit/>
          </a:bodyPr>
          <a:lstStyle/>
          <a:p>
            <a:pPr algn="r"/>
            <a:r>
              <a:rPr lang="en-US" sz="1400" dirty="0"/>
              <a:t>0</a:t>
            </a:r>
          </a:p>
        </p:txBody>
      </p:sp>
      <p:sp>
        <p:nvSpPr>
          <p:cNvPr id="134" name="TextBox 133">
            <a:extLst>
              <a:ext uri="{FF2B5EF4-FFF2-40B4-BE49-F238E27FC236}">
                <a16:creationId xmlns:a16="http://schemas.microsoft.com/office/drawing/2014/main" id="{DFF821F9-58FB-B575-27E8-65A9B8ED442D}"/>
              </a:ext>
            </a:extLst>
          </p:cNvPr>
          <p:cNvSpPr txBox="1"/>
          <p:nvPr/>
        </p:nvSpPr>
        <p:spPr>
          <a:xfrm>
            <a:off x="6449369" y="2030485"/>
            <a:ext cx="361754" cy="215444"/>
          </a:xfrm>
          <a:prstGeom prst="rect">
            <a:avLst/>
          </a:prstGeom>
        </p:spPr>
        <p:txBody>
          <a:bodyPr vert="horz" wrap="square" lIns="0" tIns="0" rIns="0" bIns="0" rtlCol="0">
            <a:spAutoFit/>
          </a:bodyPr>
          <a:lstStyle/>
          <a:p>
            <a:pPr algn="r"/>
            <a:r>
              <a:rPr lang="en-US" sz="1400" dirty="0"/>
              <a:t>0.2</a:t>
            </a:r>
          </a:p>
        </p:txBody>
      </p:sp>
      <p:sp>
        <p:nvSpPr>
          <p:cNvPr id="135" name="TextBox 134">
            <a:extLst>
              <a:ext uri="{FF2B5EF4-FFF2-40B4-BE49-F238E27FC236}">
                <a16:creationId xmlns:a16="http://schemas.microsoft.com/office/drawing/2014/main" id="{3453417B-4813-55D5-EAA1-9FA77360B690}"/>
              </a:ext>
            </a:extLst>
          </p:cNvPr>
          <p:cNvSpPr txBox="1"/>
          <p:nvPr/>
        </p:nvSpPr>
        <p:spPr>
          <a:xfrm>
            <a:off x="6449369" y="1551287"/>
            <a:ext cx="361754" cy="215444"/>
          </a:xfrm>
          <a:prstGeom prst="rect">
            <a:avLst/>
          </a:prstGeom>
        </p:spPr>
        <p:txBody>
          <a:bodyPr vert="horz" wrap="square" lIns="0" tIns="0" rIns="0" bIns="0" rtlCol="0">
            <a:spAutoFit/>
          </a:bodyPr>
          <a:lstStyle/>
          <a:p>
            <a:pPr algn="r"/>
            <a:r>
              <a:rPr lang="en-US" sz="1400" dirty="0"/>
              <a:t>0.4</a:t>
            </a:r>
          </a:p>
        </p:txBody>
      </p:sp>
      <p:grpSp>
        <p:nvGrpSpPr>
          <p:cNvPr id="144" name="Group 143">
            <a:extLst>
              <a:ext uri="{FF2B5EF4-FFF2-40B4-BE49-F238E27FC236}">
                <a16:creationId xmlns:a16="http://schemas.microsoft.com/office/drawing/2014/main" id="{3FE33C60-FD5E-D621-41F8-AD836D48E38C}"/>
              </a:ext>
            </a:extLst>
          </p:cNvPr>
          <p:cNvGrpSpPr/>
          <p:nvPr/>
        </p:nvGrpSpPr>
        <p:grpSpPr>
          <a:xfrm>
            <a:off x="6855351" y="2564690"/>
            <a:ext cx="4659617" cy="192122"/>
            <a:chOff x="6855351" y="2564690"/>
            <a:chExt cx="4659617" cy="192122"/>
          </a:xfrm>
        </p:grpSpPr>
        <p:sp>
          <p:nvSpPr>
            <p:cNvPr id="136" name="Oval 135">
              <a:extLst>
                <a:ext uri="{FF2B5EF4-FFF2-40B4-BE49-F238E27FC236}">
                  <a16:creationId xmlns:a16="http://schemas.microsoft.com/office/drawing/2014/main" id="{B8597EFC-9536-4372-1759-A3B7F72822C7}"/>
                </a:ext>
              </a:extLst>
            </p:cNvPr>
            <p:cNvSpPr/>
            <p:nvPr/>
          </p:nvSpPr>
          <p:spPr>
            <a:xfrm>
              <a:off x="6855351" y="2572728"/>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7" name="Oval 136">
              <a:extLst>
                <a:ext uri="{FF2B5EF4-FFF2-40B4-BE49-F238E27FC236}">
                  <a16:creationId xmlns:a16="http://schemas.microsoft.com/office/drawing/2014/main" id="{A6E52283-0CC9-6496-F312-3BD9DD72478E}"/>
                </a:ext>
              </a:extLst>
            </p:cNvPr>
            <p:cNvSpPr/>
            <p:nvPr/>
          </p:nvSpPr>
          <p:spPr>
            <a:xfrm>
              <a:off x="7502464" y="2566699"/>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Oval 137">
              <a:extLst>
                <a:ext uri="{FF2B5EF4-FFF2-40B4-BE49-F238E27FC236}">
                  <a16:creationId xmlns:a16="http://schemas.microsoft.com/office/drawing/2014/main" id="{0DE01A63-3877-1E1D-4370-19144CED7867}"/>
                </a:ext>
              </a:extLst>
            </p:cNvPr>
            <p:cNvSpPr/>
            <p:nvPr/>
          </p:nvSpPr>
          <p:spPr>
            <a:xfrm>
              <a:off x="8167665" y="2564690"/>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9" name="Oval 138">
              <a:extLst>
                <a:ext uri="{FF2B5EF4-FFF2-40B4-BE49-F238E27FC236}">
                  <a16:creationId xmlns:a16="http://schemas.microsoft.com/office/drawing/2014/main" id="{D773B966-4914-8151-08B7-CCEE399A71B6}"/>
                </a:ext>
              </a:extLst>
            </p:cNvPr>
            <p:cNvSpPr/>
            <p:nvPr/>
          </p:nvSpPr>
          <p:spPr>
            <a:xfrm>
              <a:off x="8816788" y="2566700"/>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0" name="Oval 139">
              <a:extLst>
                <a:ext uri="{FF2B5EF4-FFF2-40B4-BE49-F238E27FC236}">
                  <a16:creationId xmlns:a16="http://schemas.microsoft.com/office/drawing/2014/main" id="{FA140EDA-6B83-199F-FB48-67B711342452}"/>
                </a:ext>
              </a:extLst>
            </p:cNvPr>
            <p:cNvSpPr/>
            <p:nvPr/>
          </p:nvSpPr>
          <p:spPr>
            <a:xfrm>
              <a:off x="9471941" y="2566700"/>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1" name="Oval 140">
              <a:extLst>
                <a:ext uri="{FF2B5EF4-FFF2-40B4-BE49-F238E27FC236}">
                  <a16:creationId xmlns:a16="http://schemas.microsoft.com/office/drawing/2014/main" id="{E81DB08F-90A2-68F1-8CF4-3EE5BDE3C9A9}"/>
                </a:ext>
              </a:extLst>
            </p:cNvPr>
            <p:cNvSpPr/>
            <p:nvPr/>
          </p:nvSpPr>
          <p:spPr>
            <a:xfrm>
              <a:off x="10127094" y="2566700"/>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2" name="Oval 141">
              <a:extLst>
                <a:ext uri="{FF2B5EF4-FFF2-40B4-BE49-F238E27FC236}">
                  <a16:creationId xmlns:a16="http://schemas.microsoft.com/office/drawing/2014/main" id="{F906B3E8-1691-1D71-3D8E-2090C1353C6F}"/>
                </a:ext>
              </a:extLst>
            </p:cNvPr>
            <p:cNvSpPr/>
            <p:nvPr/>
          </p:nvSpPr>
          <p:spPr>
            <a:xfrm>
              <a:off x="10778227" y="2687281"/>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3" name="Oval 142">
              <a:extLst>
                <a:ext uri="{FF2B5EF4-FFF2-40B4-BE49-F238E27FC236}">
                  <a16:creationId xmlns:a16="http://schemas.microsoft.com/office/drawing/2014/main" id="{41BF8BA5-ABE8-8CC2-0E6F-A169DEBF4677}"/>
                </a:ext>
              </a:extLst>
            </p:cNvPr>
            <p:cNvSpPr/>
            <p:nvPr/>
          </p:nvSpPr>
          <p:spPr>
            <a:xfrm>
              <a:off x="11445437" y="2564691"/>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145" name="Straight Connector 144">
            <a:extLst>
              <a:ext uri="{FF2B5EF4-FFF2-40B4-BE49-F238E27FC236}">
                <a16:creationId xmlns:a16="http://schemas.microsoft.com/office/drawing/2014/main" id="{5E4349F3-89D5-EEA6-3CBF-8F274AEE9C21}"/>
              </a:ext>
            </a:extLst>
          </p:cNvPr>
          <p:cNvCxnSpPr>
            <a:cxnSpLocks/>
          </p:cNvCxnSpPr>
          <p:nvPr/>
        </p:nvCxnSpPr>
        <p:spPr>
          <a:xfrm>
            <a:off x="6930490" y="2598690"/>
            <a:ext cx="4532557" cy="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8" name="TextBox 147">
            <a:extLst>
              <a:ext uri="{FF2B5EF4-FFF2-40B4-BE49-F238E27FC236}">
                <a16:creationId xmlns:a16="http://schemas.microsoft.com/office/drawing/2014/main" id="{7FDF98ED-A2D5-F0CE-6F03-B958F02336B1}"/>
              </a:ext>
            </a:extLst>
          </p:cNvPr>
          <p:cNvSpPr txBox="1"/>
          <p:nvPr/>
        </p:nvSpPr>
        <p:spPr>
          <a:xfrm>
            <a:off x="7017510" y="2118074"/>
            <a:ext cx="1004582" cy="430887"/>
          </a:xfrm>
          <a:prstGeom prst="rect">
            <a:avLst/>
          </a:prstGeom>
        </p:spPr>
        <p:txBody>
          <a:bodyPr vert="horz" wrap="square" lIns="0" tIns="0" rIns="0" bIns="0" rtlCol="0">
            <a:spAutoFit/>
          </a:bodyPr>
          <a:lstStyle/>
          <a:p>
            <a:r>
              <a:rPr lang="en-US" sz="1400" dirty="0"/>
              <a:t>Baseline: 9.86</a:t>
            </a:r>
          </a:p>
        </p:txBody>
      </p:sp>
      <p:sp>
        <p:nvSpPr>
          <p:cNvPr id="149" name="TextBox 148">
            <a:extLst>
              <a:ext uri="{FF2B5EF4-FFF2-40B4-BE49-F238E27FC236}">
                <a16:creationId xmlns:a16="http://schemas.microsoft.com/office/drawing/2014/main" id="{8D97FD20-EF2B-7E07-9930-440E51D7DD82}"/>
              </a:ext>
            </a:extLst>
          </p:cNvPr>
          <p:cNvSpPr txBox="1"/>
          <p:nvPr/>
        </p:nvSpPr>
        <p:spPr>
          <a:xfrm>
            <a:off x="573902" y="3569275"/>
            <a:ext cx="6020090" cy="215444"/>
          </a:xfrm>
          <a:prstGeom prst="rect">
            <a:avLst/>
          </a:prstGeom>
        </p:spPr>
        <p:txBody>
          <a:bodyPr vert="horz" wrap="square" lIns="0" tIns="0" rIns="0" bIns="0" rtlCol="0">
            <a:spAutoFit/>
          </a:bodyPr>
          <a:lstStyle/>
          <a:p>
            <a:pPr>
              <a:tabLst>
                <a:tab pos="465138" algn="l"/>
                <a:tab pos="1076325" algn="l"/>
                <a:tab pos="1738313" algn="l"/>
                <a:tab pos="2370138" algn="l"/>
                <a:tab pos="3008313" algn="l"/>
                <a:tab pos="3668713" algn="l"/>
                <a:tab pos="4319588" algn="l"/>
                <a:tab pos="4986338" algn="l"/>
              </a:tabLst>
            </a:pPr>
            <a:r>
              <a:rPr lang="en-US" sz="1400" dirty="0"/>
              <a:t>n =	149	143	131	127	117	74	68	40</a:t>
            </a:r>
          </a:p>
        </p:txBody>
      </p:sp>
      <p:sp>
        <p:nvSpPr>
          <p:cNvPr id="150" name="TextBox 149">
            <a:extLst>
              <a:ext uri="{FF2B5EF4-FFF2-40B4-BE49-F238E27FC236}">
                <a16:creationId xmlns:a16="http://schemas.microsoft.com/office/drawing/2014/main" id="{CEA0E331-D343-FC46-17F3-AF14CE3AC20E}"/>
              </a:ext>
            </a:extLst>
          </p:cNvPr>
          <p:cNvSpPr txBox="1"/>
          <p:nvPr/>
        </p:nvSpPr>
        <p:spPr>
          <a:xfrm>
            <a:off x="6334339" y="3569275"/>
            <a:ext cx="5739192" cy="215444"/>
          </a:xfrm>
          <a:prstGeom prst="rect">
            <a:avLst/>
          </a:prstGeom>
        </p:spPr>
        <p:txBody>
          <a:bodyPr vert="horz" wrap="square" lIns="0" tIns="0" rIns="0" bIns="0" rtlCol="0">
            <a:spAutoFit/>
          </a:bodyPr>
          <a:lstStyle/>
          <a:p>
            <a:pPr>
              <a:tabLst>
                <a:tab pos="465138" algn="l"/>
                <a:tab pos="1076325" algn="l"/>
                <a:tab pos="1752600" algn="l"/>
                <a:tab pos="2408238" algn="l"/>
                <a:tab pos="3078163" algn="l"/>
                <a:tab pos="3771900" algn="l"/>
                <a:tab pos="4392613" algn="l"/>
                <a:tab pos="5083175" algn="l"/>
              </a:tabLst>
            </a:pPr>
            <a:r>
              <a:rPr lang="en-US" sz="1400" dirty="0"/>
              <a:t>n =	151	146	131	124	95	75	52	33</a:t>
            </a:r>
          </a:p>
        </p:txBody>
      </p:sp>
      <p:sp>
        <p:nvSpPr>
          <p:cNvPr id="151" name="TextBox 150">
            <a:extLst>
              <a:ext uri="{FF2B5EF4-FFF2-40B4-BE49-F238E27FC236}">
                <a16:creationId xmlns:a16="http://schemas.microsoft.com/office/drawing/2014/main" id="{222AA1B4-CA58-573E-8627-5D5E24CC19AF}"/>
              </a:ext>
            </a:extLst>
          </p:cNvPr>
          <p:cNvSpPr txBox="1"/>
          <p:nvPr/>
        </p:nvSpPr>
        <p:spPr>
          <a:xfrm>
            <a:off x="4168181" y="4135958"/>
            <a:ext cx="1863408" cy="215444"/>
          </a:xfrm>
          <a:prstGeom prst="rect">
            <a:avLst/>
          </a:prstGeom>
        </p:spPr>
        <p:txBody>
          <a:bodyPr vert="horz" wrap="square" lIns="0" tIns="0" rIns="0" bIns="0" rtlCol="0">
            <a:spAutoFit/>
          </a:bodyPr>
          <a:lstStyle/>
          <a:p>
            <a:r>
              <a:rPr lang="en-US" sz="1400" dirty="0"/>
              <a:t>Baseline: 44.0 µg/L</a:t>
            </a:r>
          </a:p>
        </p:txBody>
      </p:sp>
      <p:cxnSp>
        <p:nvCxnSpPr>
          <p:cNvPr id="152" name="Straight Connector 151">
            <a:extLst>
              <a:ext uri="{FF2B5EF4-FFF2-40B4-BE49-F238E27FC236}">
                <a16:creationId xmlns:a16="http://schemas.microsoft.com/office/drawing/2014/main" id="{19CCCC5C-CDAB-4E5F-9E86-4E5AD7142F08}"/>
              </a:ext>
            </a:extLst>
          </p:cNvPr>
          <p:cNvCxnSpPr>
            <a:cxnSpLocks/>
          </p:cNvCxnSpPr>
          <p:nvPr/>
        </p:nvCxnSpPr>
        <p:spPr>
          <a:xfrm>
            <a:off x="4070353" y="4373015"/>
            <a:ext cx="4524625" cy="0"/>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53" name="TextBox 152">
            <a:extLst>
              <a:ext uri="{FF2B5EF4-FFF2-40B4-BE49-F238E27FC236}">
                <a16:creationId xmlns:a16="http://schemas.microsoft.com/office/drawing/2014/main" id="{8978DD10-6BFC-21EA-A813-220A0CA06699}"/>
              </a:ext>
            </a:extLst>
          </p:cNvPr>
          <p:cNvSpPr txBox="1"/>
          <p:nvPr/>
        </p:nvSpPr>
        <p:spPr>
          <a:xfrm>
            <a:off x="4011573" y="5683818"/>
            <a:ext cx="302265" cy="215444"/>
          </a:xfrm>
          <a:prstGeom prst="rect">
            <a:avLst/>
          </a:prstGeom>
        </p:spPr>
        <p:txBody>
          <a:bodyPr vert="horz" wrap="square" lIns="0" tIns="0" rIns="0" bIns="0" rtlCol="0">
            <a:spAutoFit/>
          </a:bodyPr>
          <a:lstStyle/>
          <a:p>
            <a:r>
              <a:rPr lang="en-US" sz="1400" dirty="0"/>
              <a:t>0</a:t>
            </a:r>
          </a:p>
        </p:txBody>
      </p:sp>
      <p:sp>
        <p:nvSpPr>
          <p:cNvPr id="154" name="TextBox 153">
            <a:extLst>
              <a:ext uri="{FF2B5EF4-FFF2-40B4-BE49-F238E27FC236}">
                <a16:creationId xmlns:a16="http://schemas.microsoft.com/office/drawing/2014/main" id="{ADA7BADF-658F-8074-A6A3-A19F0FCF46B2}"/>
              </a:ext>
            </a:extLst>
          </p:cNvPr>
          <p:cNvSpPr txBox="1"/>
          <p:nvPr/>
        </p:nvSpPr>
        <p:spPr>
          <a:xfrm>
            <a:off x="4616357" y="5683818"/>
            <a:ext cx="302265" cy="215444"/>
          </a:xfrm>
          <a:prstGeom prst="rect">
            <a:avLst/>
          </a:prstGeom>
        </p:spPr>
        <p:txBody>
          <a:bodyPr vert="horz" wrap="square" lIns="0" tIns="0" rIns="0" bIns="0" rtlCol="0">
            <a:spAutoFit/>
          </a:bodyPr>
          <a:lstStyle/>
          <a:p>
            <a:r>
              <a:rPr lang="en-US" sz="1400" dirty="0"/>
              <a:t>26</a:t>
            </a:r>
          </a:p>
        </p:txBody>
      </p:sp>
      <p:sp>
        <p:nvSpPr>
          <p:cNvPr id="157" name="TextBox 156">
            <a:extLst>
              <a:ext uri="{FF2B5EF4-FFF2-40B4-BE49-F238E27FC236}">
                <a16:creationId xmlns:a16="http://schemas.microsoft.com/office/drawing/2014/main" id="{8C4061DB-0895-8AE0-CB2C-2E67860339CD}"/>
              </a:ext>
            </a:extLst>
          </p:cNvPr>
          <p:cNvSpPr txBox="1"/>
          <p:nvPr/>
        </p:nvSpPr>
        <p:spPr>
          <a:xfrm>
            <a:off x="5247935" y="5683818"/>
            <a:ext cx="302265" cy="215444"/>
          </a:xfrm>
          <a:prstGeom prst="rect">
            <a:avLst/>
          </a:prstGeom>
        </p:spPr>
        <p:txBody>
          <a:bodyPr vert="horz" wrap="square" lIns="0" tIns="0" rIns="0" bIns="0" rtlCol="0">
            <a:spAutoFit/>
          </a:bodyPr>
          <a:lstStyle/>
          <a:p>
            <a:r>
              <a:rPr lang="en-US" sz="1400" dirty="0"/>
              <a:t>52</a:t>
            </a:r>
          </a:p>
        </p:txBody>
      </p:sp>
      <p:sp>
        <p:nvSpPr>
          <p:cNvPr id="158" name="TextBox 157">
            <a:extLst>
              <a:ext uri="{FF2B5EF4-FFF2-40B4-BE49-F238E27FC236}">
                <a16:creationId xmlns:a16="http://schemas.microsoft.com/office/drawing/2014/main" id="{C8BD4DCC-077B-9F7F-B90F-BCE09A74D1C8}"/>
              </a:ext>
            </a:extLst>
          </p:cNvPr>
          <p:cNvSpPr txBox="1"/>
          <p:nvPr/>
        </p:nvSpPr>
        <p:spPr>
          <a:xfrm>
            <a:off x="5880456" y="5683818"/>
            <a:ext cx="302265" cy="215444"/>
          </a:xfrm>
          <a:prstGeom prst="rect">
            <a:avLst/>
          </a:prstGeom>
        </p:spPr>
        <p:txBody>
          <a:bodyPr vert="horz" wrap="square" lIns="0" tIns="0" rIns="0" bIns="0" rtlCol="0">
            <a:spAutoFit/>
          </a:bodyPr>
          <a:lstStyle/>
          <a:p>
            <a:r>
              <a:rPr lang="en-US" sz="1400" dirty="0"/>
              <a:t>78</a:t>
            </a:r>
          </a:p>
        </p:txBody>
      </p:sp>
      <p:sp>
        <p:nvSpPr>
          <p:cNvPr id="159" name="TextBox 158">
            <a:extLst>
              <a:ext uri="{FF2B5EF4-FFF2-40B4-BE49-F238E27FC236}">
                <a16:creationId xmlns:a16="http://schemas.microsoft.com/office/drawing/2014/main" id="{A789C66B-A9FE-AAEB-40E8-C30EDE2E5DCA}"/>
              </a:ext>
            </a:extLst>
          </p:cNvPr>
          <p:cNvSpPr txBox="1"/>
          <p:nvPr/>
        </p:nvSpPr>
        <p:spPr>
          <a:xfrm>
            <a:off x="6500683" y="5683818"/>
            <a:ext cx="302265" cy="215444"/>
          </a:xfrm>
          <a:prstGeom prst="rect">
            <a:avLst/>
          </a:prstGeom>
        </p:spPr>
        <p:txBody>
          <a:bodyPr vert="horz" wrap="square" lIns="0" tIns="0" rIns="0" bIns="0" rtlCol="0">
            <a:spAutoFit/>
          </a:bodyPr>
          <a:lstStyle/>
          <a:p>
            <a:r>
              <a:rPr lang="en-US" sz="1400" dirty="0"/>
              <a:t>104</a:t>
            </a:r>
          </a:p>
        </p:txBody>
      </p:sp>
      <p:sp>
        <p:nvSpPr>
          <p:cNvPr id="160" name="TextBox 159">
            <a:extLst>
              <a:ext uri="{FF2B5EF4-FFF2-40B4-BE49-F238E27FC236}">
                <a16:creationId xmlns:a16="http://schemas.microsoft.com/office/drawing/2014/main" id="{F2CAE23B-ACBF-65B7-3F80-4A4894EDBAFC}"/>
              </a:ext>
            </a:extLst>
          </p:cNvPr>
          <p:cNvSpPr txBox="1"/>
          <p:nvPr/>
        </p:nvSpPr>
        <p:spPr>
          <a:xfrm>
            <a:off x="7139962" y="5683818"/>
            <a:ext cx="302265" cy="215444"/>
          </a:xfrm>
          <a:prstGeom prst="rect">
            <a:avLst/>
          </a:prstGeom>
        </p:spPr>
        <p:txBody>
          <a:bodyPr vert="horz" wrap="square" lIns="0" tIns="0" rIns="0" bIns="0" rtlCol="0">
            <a:spAutoFit/>
          </a:bodyPr>
          <a:lstStyle/>
          <a:p>
            <a:r>
              <a:rPr lang="en-US" sz="1400" dirty="0"/>
              <a:t>130</a:t>
            </a:r>
          </a:p>
        </p:txBody>
      </p:sp>
      <p:sp>
        <p:nvSpPr>
          <p:cNvPr id="161" name="TextBox 160">
            <a:extLst>
              <a:ext uri="{FF2B5EF4-FFF2-40B4-BE49-F238E27FC236}">
                <a16:creationId xmlns:a16="http://schemas.microsoft.com/office/drawing/2014/main" id="{2274876C-C36A-01B0-5DCB-BDE99145FC28}"/>
              </a:ext>
            </a:extLst>
          </p:cNvPr>
          <p:cNvSpPr txBox="1"/>
          <p:nvPr/>
        </p:nvSpPr>
        <p:spPr>
          <a:xfrm>
            <a:off x="7779241" y="5678219"/>
            <a:ext cx="302265" cy="215444"/>
          </a:xfrm>
          <a:prstGeom prst="rect">
            <a:avLst/>
          </a:prstGeom>
        </p:spPr>
        <p:txBody>
          <a:bodyPr vert="horz" wrap="square" lIns="0" tIns="0" rIns="0" bIns="0" rtlCol="0">
            <a:spAutoFit/>
          </a:bodyPr>
          <a:lstStyle/>
          <a:p>
            <a:r>
              <a:rPr lang="en-US" sz="1400" dirty="0"/>
              <a:t>156</a:t>
            </a:r>
          </a:p>
        </p:txBody>
      </p:sp>
      <p:sp>
        <p:nvSpPr>
          <p:cNvPr id="162" name="TextBox 161">
            <a:extLst>
              <a:ext uri="{FF2B5EF4-FFF2-40B4-BE49-F238E27FC236}">
                <a16:creationId xmlns:a16="http://schemas.microsoft.com/office/drawing/2014/main" id="{5B0AB600-C71E-C266-882F-DA8206F38AAD}"/>
              </a:ext>
            </a:extLst>
          </p:cNvPr>
          <p:cNvSpPr txBox="1"/>
          <p:nvPr/>
        </p:nvSpPr>
        <p:spPr>
          <a:xfrm>
            <a:off x="8418520" y="5678219"/>
            <a:ext cx="302265" cy="215444"/>
          </a:xfrm>
          <a:prstGeom prst="rect">
            <a:avLst/>
          </a:prstGeom>
        </p:spPr>
        <p:txBody>
          <a:bodyPr vert="horz" wrap="square" lIns="0" tIns="0" rIns="0" bIns="0" rtlCol="0">
            <a:spAutoFit/>
          </a:bodyPr>
          <a:lstStyle/>
          <a:p>
            <a:r>
              <a:rPr lang="en-US" sz="1400" dirty="0"/>
              <a:t>182</a:t>
            </a:r>
          </a:p>
        </p:txBody>
      </p:sp>
      <p:sp>
        <p:nvSpPr>
          <p:cNvPr id="163" name="TextBox 162">
            <a:extLst>
              <a:ext uri="{FF2B5EF4-FFF2-40B4-BE49-F238E27FC236}">
                <a16:creationId xmlns:a16="http://schemas.microsoft.com/office/drawing/2014/main" id="{E7543609-B701-CC61-1145-8880E9251F2A}"/>
              </a:ext>
            </a:extLst>
          </p:cNvPr>
          <p:cNvSpPr txBox="1"/>
          <p:nvPr/>
        </p:nvSpPr>
        <p:spPr>
          <a:xfrm>
            <a:off x="3558411" y="5503782"/>
            <a:ext cx="426383" cy="215444"/>
          </a:xfrm>
          <a:prstGeom prst="rect">
            <a:avLst/>
          </a:prstGeom>
        </p:spPr>
        <p:txBody>
          <a:bodyPr vert="horz" wrap="square" lIns="0" tIns="0" rIns="0" bIns="0" rtlCol="0">
            <a:spAutoFit/>
          </a:bodyPr>
          <a:lstStyle/>
          <a:p>
            <a:pPr algn="r"/>
            <a:r>
              <a:rPr lang="en-US" sz="1400" dirty="0"/>
              <a:t>-10.0</a:t>
            </a:r>
          </a:p>
        </p:txBody>
      </p:sp>
      <p:sp>
        <p:nvSpPr>
          <p:cNvPr id="164" name="TextBox 163">
            <a:extLst>
              <a:ext uri="{FF2B5EF4-FFF2-40B4-BE49-F238E27FC236}">
                <a16:creationId xmlns:a16="http://schemas.microsoft.com/office/drawing/2014/main" id="{DE5D49AD-D5E8-4B77-B1B3-CF6CC7E28DA4}"/>
              </a:ext>
            </a:extLst>
          </p:cNvPr>
          <p:cNvSpPr txBox="1"/>
          <p:nvPr/>
        </p:nvSpPr>
        <p:spPr>
          <a:xfrm>
            <a:off x="3558411" y="5246436"/>
            <a:ext cx="426383" cy="215444"/>
          </a:xfrm>
          <a:prstGeom prst="rect">
            <a:avLst/>
          </a:prstGeom>
        </p:spPr>
        <p:txBody>
          <a:bodyPr vert="horz" wrap="square" lIns="0" tIns="0" rIns="0" bIns="0" rtlCol="0">
            <a:spAutoFit/>
          </a:bodyPr>
          <a:lstStyle/>
          <a:p>
            <a:pPr algn="r"/>
            <a:r>
              <a:rPr lang="en-US" sz="1400" dirty="0"/>
              <a:t>-8.0</a:t>
            </a:r>
          </a:p>
        </p:txBody>
      </p:sp>
      <p:sp>
        <p:nvSpPr>
          <p:cNvPr id="165" name="TextBox 164">
            <a:extLst>
              <a:ext uri="{FF2B5EF4-FFF2-40B4-BE49-F238E27FC236}">
                <a16:creationId xmlns:a16="http://schemas.microsoft.com/office/drawing/2014/main" id="{432BD7FA-9954-46CF-D2CF-F258EF2CF4DF}"/>
              </a:ext>
            </a:extLst>
          </p:cNvPr>
          <p:cNvSpPr txBox="1"/>
          <p:nvPr/>
        </p:nvSpPr>
        <p:spPr>
          <a:xfrm>
            <a:off x="3558411" y="5003776"/>
            <a:ext cx="426383" cy="215444"/>
          </a:xfrm>
          <a:prstGeom prst="rect">
            <a:avLst/>
          </a:prstGeom>
        </p:spPr>
        <p:txBody>
          <a:bodyPr vert="horz" wrap="square" lIns="0" tIns="0" rIns="0" bIns="0" rtlCol="0">
            <a:spAutoFit/>
          </a:bodyPr>
          <a:lstStyle/>
          <a:p>
            <a:pPr algn="r"/>
            <a:r>
              <a:rPr lang="en-US" sz="1400" dirty="0"/>
              <a:t>-6.0</a:t>
            </a:r>
          </a:p>
        </p:txBody>
      </p:sp>
      <p:sp>
        <p:nvSpPr>
          <p:cNvPr id="166" name="TextBox 165">
            <a:extLst>
              <a:ext uri="{FF2B5EF4-FFF2-40B4-BE49-F238E27FC236}">
                <a16:creationId xmlns:a16="http://schemas.microsoft.com/office/drawing/2014/main" id="{C3F90C3C-CF2E-9102-EB11-8F293F088118}"/>
              </a:ext>
            </a:extLst>
          </p:cNvPr>
          <p:cNvSpPr txBox="1"/>
          <p:nvPr/>
        </p:nvSpPr>
        <p:spPr>
          <a:xfrm>
            <a:off x="3558411" y="4761116"/>
            <a:ext cx="426383" cy="215444"/>
          </a:xfrm>
          <a:prstGeom prst="rect">
            <a:avLst/>
          </a:prstGeom>
        </p:spPr>
        <p:txBody>
          <a:bodyPr vert="horz" wrap="square" lIns="0" tIns="0" rIns="0" bIns="0" rtlCol="0">
            <a:spAutoFit/>
          </a:bodyPr>
          <a:lstStyle/>
          <a:p>
            <a:pPr algn="r"/>
            <a:r>
              <a:rPr lang="en-US" sz="1400" dirty="0"/>
              <a:t>-4.0</a:t>
            </a:r>
          </a:p>
        </p:txBody>
      </p:sp>
      <p:sp>
        <p:nvSpPr>
          <p:cNvPr id="167" name="TextBox 166">
            <a:extLst>
              <a:ext uri="{FF2B5EF4-FFF2-40B4-BE49-F238E27FC236}">
                <a16:creationId xmlns:a16="http://schemas.microsoft.com/office/drawing/2014/main" id="{BADD32AF-39AE-14D4-63FC-2A22C4406CE4}"/>
              </a:ext>
            </a:extLst>
          </p:cNvPr>
          <p:cNvSpPr txBox="1"/>
          <p:nvPr/>
        </p:nvSpPr>
        <p:spPr>
          <a:xfrm>
            <a:off x="3558411" y="4518456"/>
            <a:ext cx="426383" cy="215444"/>
          </a:xfrm>
          <a:prstGeom prst="rect">
            <a:avLst/>
          </a:prstGeom>
        </p:spPr>
        <p:txBody>
          <a:bodyPr vert="horz" wrap="square" lIns="0" tIns="0" rIns="0" bIns="0" rtlCol="0">
            <a:spAutoFit/>
          </a:bodyPr>
          <a:lstStyle/>
          <a:p>
            <a:pPr algn="r"/>
            <a:r>
              <a:rPr lang="en-US" sz="1400" dirty="0"/>
              <a:t>-2.0</a:t>
            </a:r>
          </a:p>
        </p:txBody>
      </p:sp>
      <p:sp>
        <p:nvSpPr>
          <p:cNvPr id="168" name="TextBox 167">
            <a:extLst>
              <a:ext uri="{FF2B5EF4-FFF2-40B4-BE49-F238E27FC236}">
                <a16:creationId xmlns:a16="http://schemas.microsoft.com/office/drawing/2014/main" id="{9D85920F-7E4F-F1F8-EFCC-8DC73D6B33C0}"/>
              </a:ext>
            </a:extLst>
          </p:cNvPr>
          <p:cNvSpPr txBox="1"/>
          <p:nvPr/>
        </p:nvSpPr>
        <p:spPr>
          <a:xfrm>
            <a:off x="3558411" y="4275796"/>
            <a:ext cx="426383" cy="215444"/>
          </a:xfrm>
          <a:prstGeom prst="rect">
            <a:avLst/>
          </a:prstGeom>
        </p:spPr>
        <p:txBody>
          <a:bodyPr vert="horz" wrap="square" lIns="0" tIns="0" rIns="0" bIns="0" rtlCol="0">
            <a:spAutoFit/>
          </a:bodyPr>
          <a:lstStyle/>
          <a:p>
            <a:pPr algn="r"/>
            <a:r>
              <a:rPr lang="en-US" sz="1400" dirty="0"/>
              <a:t>0.0</a:t>
            </a:r>
          </a:p>
        </p:txBody>
      </p:sp>
      <p:sp>
        <p:nvSpPr>
          <p:cNvPr id="169" name="TextBox 168">
            <a:extLst>
              <a:ext uri="{FF2B5EF4-FFF2-40B4-BE49-F238E27FC236}">
                <a16:creationId xmlns:a16="http://schemas.microsoft.com/office/drawing/2014/main" id="{45456244-E32F-89D7-EF7E-A3CDA957DDDE}"/>
              </a:ext>
            </a:extLst>
          </p:cNvPr>
          <p:cNvSpPr txBox="1"/>
          <p:nvPr/>
        </p:nvSpPr>
        <p:spPr>
          <a:xfrm>
            <a:off x="3558411" y="4045061"/>
            <a:ext cx="426383" cy="215444"/>
          </a:xfrm>
          <a:prstGeom prst="rect">
            <a:avLst/>
          </a:prstGeom>
        </p:spPr>
        <p:txBody>
          <a:bodyPr vert="horz" wrap="square" lIns="0" tIns="0" rIns="0" bIns="0" rtlCol="0">
            <a:spAutoFit/>
          </a:bodyPr>
          <a:lstStyle/>
          <a:p>
            <a:pPr algn="r"/>
            <a:r>
              <a:rPr lang="en-US" sz="1400" dirty="0"/>
              <a:t>2.0</a:t>
            </a:r>
          </a:p>
        </p:txBody>
      </p:sp>
      <p:grpSp>
        <p:nvGrpSpPr>
          <p:cNvPr id="178" name="Group 177">
            <a:extLst>
              <a:ext uri="{FF2B5EF4-FFF2-40B4-BE49-F238E27FC236}">
                <a16:creationId xmlns:a16="http://schemas.microsoft.com/office/drawing/2014/main" id="{EB3A8508-A993-8808-577E-B3935481DB4A}"/>
              </a:ext>
            </a:extLst>
          </p:cNvPr>
          <p:cNvGrpSpPr/>
          <p:nvPr/>
        </p:nvGrpSpPr>
        <p:grpSpPr>
          <a:xfrm>
            <a:off x="4034582" y="4333586"/>
            <a:ext cx="4541146" cy="1131767"/>
            <a:chOff x="4034582" y="4305707"/>
            <a:chExt cx="4541146" cy="1131767"/>
          </a:xfrm>
        </p:grpSpPr>
        <p:sp>
          <p:nvSpPr>
            <p:cNvPr id="170" name="Oval 169">
              <a:extLst>
                <a:ext uri="{FF2B5EF4-FFF2-40B4-BE49-F238E27FC236}">
                  <a16:creationId xmlns:a16="http://schemas.microsoft.com/office/drawing/2014/main" id="{91D57D74-4E48-EB15-D1E8-F510947A56F1}"/>
                </a:ext>
              </a:extLst>
            </p:cNvPr>
            <p:cNvSpPr/>
            <p:nvPr/>
          </p:nvSpPr>
          <p:spPr>
            <a:xfrm>
              <a:off x="4034582" y="4305707"/>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1" name="Oval 170">
              <a:extLst>
                <a:ext uri="{FF2B5EF4-FFF2-40B4-BE49-F238E27FC236}">
                  <a16:creationId xmlns:a16="http://schemas.microsoft.com/office/drawing/2014/main" id="{5D6F6E84-2756-75C3-7995-868E12A9994F}"/>
                </a:ext>
              </a:extLst>
            </p:cNvPr>
            <p:cNvSpPr/>
            <p:nvPr/>
          </p:nvSpPr>
          <p:spPr>
            <a:xfrm>
              <a:off x="4666083" y="4789372"/>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2" name="Oval 171">
              <a:extLst>
                <a:ext uri="{FF2B5EF4-FFF2-40B4-BE49-F238E27FC236}">
                  <a16:creationId xmlns:a16="http://schemas.microsoft.com/office/drawing/2014/main" id="{7F292951-94D3-8518-EFFC-D6EA6A1EECAA}"/>
                </a:ext>
              </a:extLst>
            </p:cNvPr>
            <p:cNvSpPr/>
            <p:nvPr/>
          </p:nvSpPr>
          <p:spPr>
            <a:xfrm>
              <a:off x="5306710" y="4900706"/>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3" name="Oval 172">
              <a:extLst>
                <a:ext uri="{FF2B5EF4-FFF2-40B4-BE49-F238E27FC236}">
                  <a16:creationId xmlns:a16="http://schemas.microsoft.com/office/drawing/2014/main" id="{EC699FF5-9C45-9AC5-FF96-A63B932D2103}"/>
                </a:ext>
              </a:extLst>
            </p:cNvPr>
            <p:cNvSpPr/>
            <p:nvPr/>
          </p:nvSpPr>
          <p:spPr>
            <a:xfrm>
              <a:off x="5952813" y="4922608"/>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4" name="Oval 173">
              <a:extLst>
                <a:ext uri="{FF2B5EF4-FFF2-40B4-BE49-F238E27FC236}">
                  <a16:creationId xmlns:a16="http://schemas.microsoft.com/office/drawing/2014/main" id="{D20B4E33-8E8B-B831-AC82-BD6C23D006F8}"/>
                </a:ext>
              </a:extLst>
            </p:cNvPr>
            <p:cNvSpPr/>
            <p:nvPr/>
          </p:nvSpPr>
          <p:spPr>
            <a:xfrm>
              <a:off x="6584314" y="5057669"/>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5" name="Oval 174">
              <a:extLst>
                <a:ext uri="{FF2B5EF4-FFF2-40B4-BE49-F238E27FC236}">
                  <a16:creationId xmlns:a16="http://schemas.microsoft.com/office/drawing/2014/main" id="{A14A534C-AEE1-F58E-3A0C-3AC6D353EA7F}"/>
                </a:ext>
              </a:extLst>
            </p:cNvPr>
            <p:cNvSpPr/>
            <p:nvPr/>
          </p:nvSpPr>
          <p:spPr>
            <a:xfrm>
              <a:off x="7232243" y="5066794"/>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6" name="Oval 175">
              <a:extLst>
                <a:ext uri="{FF2B5EF4-FFF2-40B4-BE49-F238E27FC236}">
                  <a16:creationId xmlns:a16="http://schemas.microsoft.com/office/drawing/2014/main" id="{F4C5C598-A899-E0A7-6FEB-43A7EC88D4AA}"/>
                </a:ext>
              </a:extLst>
            </p:cNvPr>
            <p:cNvSpPr/>
            <p:nvPr/>
          </p:nvSpPr>
          <p:spPr>
            <a:xfrm>
              <a:off x="7867395" y="5367943"/>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7" name="Oval 176">
              <a:extLst>
                <a:ext uri="{FF2B5EF4-FFF2-40B4-BE49-F238E27FC236}">
                  <a16:creationId xmlns:a16="http://schemas.microsoft.com/office/drawing/2014/main" id="{FB558390-AC05-5B1D-206E-F0CE0CCF91AC}"/>
                </a:ext>
              </a:extLst>
            </p:cNvPr>
            <p:cNvSpPr/>
            <p:nvPr/>
          </p:nvSpPr>
          <p:spPr>
            <a:xfrm>
              <a:off x="8506197" y="5364292"/>
              <a:ext cx="69531" cy="6953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0" name="TextBox 179">
            <a:extLst>
              <a:ext uri="{FF2B5EF4-FFF2-40B4-BE49-F238E27FC236}">
                <a16:creationId xmlns:a16="http://schemas.microsoft.com/office/drawing/2014/main" id="{66BEF259-94CA-4F06-EA30-31C9FF9F49B8}"/>
              </a:ext>
            </a:extLst>
          </p:cNvPr>
          <p:cNvSpPr txBox="1"/>
          <p:nvPr/>
        </p:nvSpPr>
        <p:spPr>
          <a:xfrm>
            <a:off x="3492742" y="6087594"/>
            <a:ext cx="5739192" cy="215444"/>
          </a:xfrm>
          <a:prstGeom prst="rect">
            <a:avLst/>
          </a:prstGeom>
        </p:spPr>
        <p:txBody>
          <a:bodyPr vert="horz" wrap="square" lIns="0" tIns="0" rIns="0" bIns="0" rtlCol="0">
            <a:spAutoFit/>
          </a:bodyPr>
          <a:lstStyle/>
          <a:p>
            <a:pPr>
              <a:tabLst>
                <a:tab pos="465138" algn="l"/>
                <a:tab pos="1087438" algn="l"/>
                <a:tab pos="1735138" algn="l"/>
                <a:tab pos="2373313" algn="l"/>
                <a:tab pos="3036888" algn="l"/>
                <a:tab pos="3078163" algn="l"/>
                <a:tab pos="3703638" algn="l"/>
                <a:tab pos="4352925" algn="l"/>
                <a:tab pos="4962525" algn="l"/>
              </a:tabLst>
            </a:pPr>
            <a:r>
              <a:rPr lang="en-US" sz="1400" dirty="0"/>
              <a:t>n =	153	147	133	130	85	76	42	21</a:t>
            </a:r>
          </a:p>
        </p:txBody>
      </p:sp>
      <p:sp>
        <p:nvSpPr>
          <p:cNvPr id="17" name="Content Placeholder 5">
            <a:extLst>
              <a:ext uri="{FF2B5EF4-FFF2-40B4-BE49-F238E27FC236}">
                <a16:creationId xmlns:a16="http://schemas.microsoft.com/office/drawing/2014/main" id="{C4F711E7-CEAD-5EF2-8757-FED178981389}"/>
              </a:ext>
            </a:extLst>
          </p:cNvPr>
          <p:cNvSpPr txBox="1">
            <a:spLocks/>
          </p:cNvSpPr>
          <p:nvPr/>
        </p:nvSpPr>
        <p:spPr>
          <a:xfrm>
            <a:off x="1829753" y="6302375"/>
            <a:ext cx="7461885" cy="327025"/>
          </a:xfrm>
          <a:prstGeom prst="rect">
            <a:avLst/>
          </a:prstGeom>
        </p:spPr>
        <p:txBody>
          <a:bodyPr vert="horz" lIns="0" tIns="0" rIns="0" bIns="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0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Levy. AASLD 2025. Abstr 5016. </a:t>
            </a:r>
          </a:p>
        </p:txBody>
      </p:sp>
      <p:sp>
        <p:nvSpPr>
          <p:cNvPr id="2" name="TextBox 1">
            <a:extLst>
              <a:ext uri="{FF2B5EF4-FFF2-40B4-BE49-F238E27FC236}">
                <a16:creationId xmlns:a16="http://schemas.microsoft.com/office/drawing/2014/main" id="{B35D7F7B-F3A8-5F75-7509-D84866B3820B}"/>
              </a:ext>
            </a:extLst>
          </p:cNvPr>
          <p:cNvSpPr txBox="1"/>
          <p:nvPr/>
        </p:nvSpPr>
        <p:spPr>
          <a:xfrm>
            <a:off x="2960254" y="1307284"/>
            <a:ext cx="464871" cy="276999"/>
          </a:xfrm>
          <a:prstGeom prst="rect">
            <a:avLst/>
          </a:prstGeom>
        </p:spPr>
        <p:txBody>
          <a:bodyPr vert="horz" wrap="none" lIns="0" tIns="0" rIns="0" bIns="0" rtlCol="0">
            <a:spAutoFit/>
          </a:bodyPr>
          <a:lstStyle/>
          <a:p>
            <a:pPr algn="l"/>
            <a:r>
              <a:rPr lang="en-US" b="1" dirty="0"/>
              <a:t>LSM</a:t>
            </a:r>
          </a:p>
        </p:txBody>
      </p:sp>
    </p:spTree>
    <p:extLst>
      <p:ext uri="{BB962C8B-B14F-4D97-AF65-F5344CB8AC3E}">
        <p14:creationId xmlns:p14="http://schemas.microsoft.com/office/powerpoint/2010/main" val="3433545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FE0B6-18A1-904A-6D6A-4C1227E6D386}"/>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DD24CE34-B849-1E4D-9C6F-99074D0EED0E}"/>
              </a:ext>
            </a:extLst>
          </p:cNvPr>
          <p:cNvSpPr>
            <a:spLocks noGrp="1"/>
          </p:cNvSpPr>
          <p:nvPr>
            <p:ph type="title"/>
          </p:nvPr>
        </p:nvSpPr>
        <p:spPr>
          <a:xfrm>
            <a:off x="231078" y="546715"/>
            <a:ext cx="11740260" cy="471026"/>
          </a:xfrm>
        </p:spPr>
        <p:txBody>
          <a:bodyPr/>
          <a:lstStyle/>
          <a:p>
            <a:r>
              <a:rPr lang="en-CA" dirty="0">
                <a:latin typeface="Times New Roman" panose="02020603050405020304" pitchFamily="18" charset="0"/>
                <a:cs typeface="Times New Roman" panose="02020603050405020304" pitchFamily="18" charset="0"/>
              </a:rPr>
              <a:t>ELATIVE OLE: Wk 182 Safety</a:t>
            </a:r>
          </a:p>
        </p:txBody>
      </p:sp>
      <p:graphicFrame>
        <p:nvGraphicFramePr>
          <p:cNvPr id="6" name="Content Placeholder 5">
            <a:extLst>
              <a:ext uri="{FF2B5EF4-FFF2-40B4-BE49-F238E27FC236}">
                <a16:creationId xmlns:a16="http://schemas.microsoft.com/office/drawing/2014/main" id="{34393145-4A56-FEEB-14CB-B8D5E1E6D072}"/>
              </a:ext>
            </a:extLst>
          </p:cNvPr>
          <p:cNvGraphicFramePr>
            <a:graphicFrameLocks/>
          </p:cNvGraphicFramePr>
          <p:nvPr>
            <p:extLst>
              <p:ext uri="{D42A27DB-BD31-4B8C-83A1-F6EECF244321}">
                <p14:modId xmlns:p14="http://schemas.microsoft.com/office/powerpoint/2010/main" val="1372259898"/>
              </p:ext>
            </p:extLst>
          </p:nvPr>
        </p:nvGraphicFramePr>
        <p:xfrm>
          <a:off x="231078" y="1340374"/>
          <a:ext cx="11740260" cy="2853490"/>
        </p:xfrm>
        <a:graphic>
          <a:graphicData uri="http://schemas.openxmlformats.org/drawingml/2006/table">
            <a:tbl>
              <a:tblPr firstRow="1" firstCol="1" bandRow="1">
                <a:tableStyleId>{16D9F66E-5EB9-4882-86FB-DCBF35E3C3E4}</a:tableStyleId>
              </a:tblPr>
              <a:tblGrid>
                <a:gridCol w="6967615">
                  <a:extLst>
                    <a:ext uri="{9D8B030D-6E8A-4147-A177-3AD203B41FA5}">
                      <a16:colId xmlns:a16="http://schemas.microsoft.com/office/drawing/2014/main" val="1267783373"/>
                    </a:ext>
                  </a:extLst>
                </a:gridCol>
                <a:gridCol w="4772645">
                  <a:extLst>
                    <a:ext uri="{9D8B030D-6E8A-4147-A177-3AD203B41FA5}">
                      <a16:colId xmlns:a16="http://schemas.microsoft.com/office/drawing/2014/main" val="3745787206"/>
                    </a:ext>
                  </a:extLst>
                </a:gridCol>
              </a:tblGrid>
              <a:tr h="651648">
                <a:tc>
                  <a:txBody>
                    <a:bodyPr/>
                    <a:lstStyle/>
                    <a:p>
                      <a:pPr marL="0" marR="0">
                        <a:lnSpc>
                          <a:spcPct val="115000"/>
                        </a:lnSpc>
                        <a:spcAft>
                          <a:spcPts val="1000"/>
                        </a:spcAft>
                      </a:pPr>
                      <a:r>
                        <a:rPr lang="en-US" sz="1800" dirty="0">
                          <a:solidFill>
                            <a:schemeClr val="bg2"/>
                          </a:solidFill>
                          <a:effectLst/>
                        </a:rPr>
                        <a:t>Event, n (%)</a:t>
                      </a:r>
                      <a:endParaRPr lang="en-US" sz="1800" dirty="0">
                        <a:solidFill>
                          <a:schemeClr val="bg2"/>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0972" marR="60972"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marL="0" marR="0" algn="ctr">
                        <a:lnSpc>
                          <a:spcPct val="115000"/>
                        </a:lnSpc>
                        <a:spcAft>
                          <a:spcPts val="1000"/>
                        </a:spcAft>
                      </a:pPr>
                      <a:r>
                        <a:rPr lang="en-US" sz="1800" dirty="0">
                          <a:solidFill>
                            <a:schemeClr val="bg2"/>
                          </a:solidFill>
                          <a:effectLst/>
                        </a:rPr>
                        <a:t>Elafibranor </a:t>
                      </a:r>
                      <a:br>
                        <a:rPr lang="en-US" sz="1800" dirty="0">
                          <a:solidFill>
                            <a:schemeClr val="bg2"/>
                          </a:solidFill>
                          <a:effectLst/>
                        </a:rPr>
                      </a:br>
                      <a:r>
                        <a:rPr lang="en-US" sz="1800" dirty="0">
                          <a:solidFill>
                            <a:schemeClr val="bg2"/>
                          </a:solidFill>
                          <a:effectLst/>
                        </a:rPr>
                        <a:t>(n = 138)</a:t>
                      </a:r>
                      <a:endParaRPr lang="en-US" sz="1800" dirty="0">
                        <a:solidFill>
                          <a:schemeClr val="bg2"/>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60972" marR="60972"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98796620"/>
                  </a:ext>
                </a:extLst>
              </a:tr>
              <a:tr h="291420">
                <a:tc>
                  <a:txBody>
                    <a:bodyPr/>
                    <a:lstStyle/>
                    <a:p>
                      <a:pPr marL="0" marR="0">
                        <a:lnSpc>
                          <a:spcPct val="100000"/>
                        </a:lnSpc>
                        <a:spcAft>
                          <a:spcPts val="600"/>
                        </a:spcAft>
                      </a:pPr>
                      <a:r>
                        <a:rPr lang="en-US" sz="1800" b="0" dirty="0">
                          <a:solidFill>
                            <a:schemeClr val="tx1"/>
                          </a:solidFill>
                          <a:effectLst/>
                          <a:latin typeface="+mn-lt"/>
                          <a:ea typeface="MS Mincho" panose="02020609040205080304" pitchFamily="49" charset="-128"/>
                          <a:cs typeface="Times New Roman" panose="02020603050405020304" pitchFamily="18" charset="0"/>
                        </a:rPr>
                        <a:t>Any TEAE</a:t>
                      </a:r>
                    </a:p>
                  </a:txBody>
                  <a:tcPr marL="60972" marR="60972"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600"/>
                        </a:spcAft>
                      </a:pPr>
                      <a:r>
                        <a:rPr lang="en-US" sz="1800" b="0" dirty="0">
                          <a:solidFill>
                            <a:schemeClr val="tx1"/>
                          </a:solidFill>
                          <a:effectLst/>
                          <a:latin typeface="+mn-lt"/>
                        </a:rPr>
                        <a:t>120 (87.0)</a:t>
                      </a:r>
                    </a:p>
                  </a:txBody>
                  <a:tcPr marL="60972" marR="60972"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80021833"/>
                  </a:ext>
                </a:extLst>
              </a:tr>
              <a:tr h="291420">
                <a:tc>
                  <a:txBody>
                    <a:bodyPr/>
                    <a:lstStyle/>
                    <a:p>
                      <a:pPr marL="0" marR="0">
                        <a:lnSpc>
                          <a:spcPct val="100000"/>
                        </a:lnSpc>
                        <a:spcAft>
                          <a:spcPts val="600"/>
                        </a:spcAft>
                      </a:pPr>
                      <a:r>
                        <a:rPr lang="en-US" sz="1800" b="0" dirty="0">
                          <a:solidFill>
                            <a:schemeClr val="tx1"/>
                          </a:solidFill>
                          <a:effectLst/>
                          <a:latin typeface="+mn-lt"/>
                          <a:ea typeface="MS Mincho" panose="02020609040205080304" pitchFamily="49" charset="-128"/>
                          <a:cs typeface="Times New Roman" panose="02020603050405020304" pitchFamily="18" charset="0"/>
                        </a:rPr>
                        <a:t>Any severe TEAE</a:t>
                      </a:r>
                    </a:p>
                  </a:txBody>
                  <a:tcPr marL="60972" marR="60972"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600"/>
                        </a:spcAft>
                      </a:pPr>
                      <a:r>
                        <a:rPr lang="en-US" sz="1800" b="0" dirty="0">
                          <a:solidFill>
                            <a:schemeClr val="tx1"/>
                          </a:solidFill>
                          <a:effectLst/>
                          <a:latin typeface="+mn-lt"/>
                          <a:ea typeface="MS Mincho" panose="02020609040205080304" pitchFamily="49" charset="-128"/>
                          <a:cs typeface="Times New Roman" panose="02020603050405020304" pitchFamily="18" charset="0"/>
                        </a:rPr>
                        <a:t>10 (7.2)</a:t>
                      </a:r>
                    </a:p>
                  </a:txBody>
                  <a:tcPr marL="60972" marR="60972"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79645558"/>
                  </a:ext>
                </a:extLst>
              </a:tr>
              <a:tr h="291420">
                <a:tc>
                  <a:txBody>
                    <a:bodyPr/>
                    <a:lstStyle/>
                    <a:p>
                      <a:pPr marL="0" marR="0">
                        <a:lnSpc>
                          <a:spcPct val="100000"/>
                        </a:lnSpc>
                        <a:spcAft>
                          <a:spcPts val="600"/>
                        </a:spcAft>
                      </a:pPr>
                      <a:r>
                        <a:rPr lang="en-US" sz="1800" b="0" dirty="0">
                          <a:solidFill>
                            <a:schemeClr val="tx1"/>
                          </a:solidFill>
                          <a:effectLst/>
                          <a:latin typeface="+mn-lt"/>
                          <a:ea typeface="MS Mincho" panose="02020609040205080304" pitchFamily="49" charset="-128"/>
                          <a:cs typeface="Times New Roman" panose="02020603050405020304" pitchFamily="18" charset="0"/>
                        </a:rPr>
                        <a:t>Any serious TEAE</a:t>
                      </a:r>
                    </a:p>
                  </a:txBody>
                  <a:tcPr marL="60972" marR="60972"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600"/>
                        </a:spcAft>
                      </a:pPr>
                      <a:r>
                        <a:rPr lang="en-US" sz="1800" b="0" dirty="0">
                          <a:solidFill>
                            <a:schemeClr val="tx1"/>
                          </a:solidFill>
                          <a:effectLst/>
                          <a:latin typeface="+mn-lt"/>
                          <a:ea typeface="MS Mincho" panose="02020609040205080304" pitchFamily="49" charset="-128"/>
                          <a:cs typeface="Times New Roman" panose="02020603050405020304" pitchFamily="18" charset="0"/>
                        </a:rPr>
                        <a:t>17 (12.3)</a:t>
                      </a:r>
                    </a:p>
                  </a:txBody>
                  <a:tcPr marL="60972" marR="60972"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31447330"/>
                  </a:ext>
                </a:extLst>
              </a:tr>
              <a:tr h="663791">
                <a:tc>
                  <a:txBody>
                    <a:bodyPr/>
                    <a:lstStyle/>
                    <a:p>
                      <a:pPr marL="0" marR="0">
                        <a:lnSpc>
                          <a:spcPct val="100000"/>
                        </a:lnSpc>
                        <a:spcAft>
                          <a:spcPts val="600"/>
                        </a:spcAft>
                      </a:pPr>
                      <a:r>
                        <a:rPr lang="en-US" sz="1800" b="0" dirty="0">
                          <a:solidFill>
                            <a:schemeClr val="tx1"/>
                          </a:solidFill>
                          <a:effectLst/>
                          <a:latin typeface="+mn-lt"/>
                          <a:ea typeface="MS Mincho" panose="02020609040205080304" pitchFamily="49" charset="-128"/>
                          <a:cs typeface="Times New Roman" panose="02020603050405020304" pitchFamily="18" charset="0"/>
                        </a:rPr>
                        <a:t>Serious TEAE leading to death</a:t>
                      </a:r>
                    </a:p>
                    <a:p>
                      <a:pPr marL="285750" marR="0" indent="-285750">
                        <a:lnSpc>
                          <a:spcPct val="100000"/>
                        </a:lnSpc>
                        <a:spcAft>
                          <a:spcPts val="600"/>
                        </a:spcAft>
                        <a:buFont typeface="Arial" panose="020B0604020202020204" pitchFamily="34" charset="0"/>
                        <a:buChar char="•"/>
                      </a:pPr>
                      <a:r>
                        <a:rPr lang="en-US" sz="1800" b="0" dirty="0">
                          <a:solidFill>
                            <a:schemeClr val="tx1"/>
                          </a:solidFill>
                          <a:effectLst/>
                          <a:latin typeface="+mn-lt"/>
                          <a:ea typeface="MS Mincho" panose="02020609040205080304" pitchFamily="49" charset="-128"/>
                          <a:cs typeface="Times New Roman" panose="02020603050405020304" pitchFamily="18" charset="0"/>
                        </a:rPr>
                        <a:t>Serious treatment-related TEAE leading to death</a:t>
                      </a:r>
                    </a:p>
                  </a:txBody>
                  <a:tcPr marL="60972" marR="60972"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600"/>
                        </a:spcAft>
                      </a:pPr>
                      <a:r>
                        <a:rPr lang="en-US" sz="1800" b="0" dirty="0">
                          <a:solidFill>
                            <a:schemeClr val="tx1"/>
                          </a:solidFill>
                          <a:effectLst/>
                          <a:latin typeface="+mn-lt"/>
                          <a:ea typeface="MS Mincho" panose="02020609040205080304" pitchFamily="49" charset="-128"/>
                          <a:cs typeface="Times New Roman" panose="02020603050405020304" pitchFamily="18" charset="0"/>
                        </a:rPr>
                        <a:t>1 (0.7)</a:t>
                      </a:r>
                    </a:p>
                    <a:p>
                      <a:pPr marL="0" marR="0" algn="ctr">
                        <a:lnSpc>
                          <a:spcPct val="100000"/>
                        </a:lnSpc>
                        <a:spcAft>
                          <a:spcPts val="600"/>
                        </a:spcAft>
                      </a:pPr>
                      <a:r>
                        <a:rPr lang="en-US" sz="1800" b="0" dirty="0">
                          <a:solidFill>
                            <a:schemeClr val="tx1"/>
                          </a:solidFill>
                          <a:effectLst/>
                          <a:latin typeface="+mn-lt"/>
                          <a:ea typeface="MS Mincho" panose="02020609040205080304" pitchFamily="49" charset="-128"/>
                          <a:cs typeface="Times New Roman" panose="02020603050405020304" pitchFamily="18" charset="0"/>
                        </a:rPr>
                        <a:t>0 (0)</a:t>
                      </a:r>
                    </a:p>
                  </a:txBody>
                  <a:tcPr marL="60972" marR="60972"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15022821"/>
                  </a:ext>
                </a:extLst>
              </a:tr>
              <a:tr h="663791">
                <a:tc>
                  <a:txBody>
                    <a:bodyPr/>
                    <a:lstStyle/>
                    <a:p>
                      <a:pPr marL="114300" marR="0" indent="-114300">
                        <a:lnSpc>
                          <a:spcPct val="100000"/>
                        </a:lnSpc>
                        <a:spcAft>
                          <a:spcPts val="600"/>
                        </a:spcAft>
                      </a:pPr>
                      <a:r>
                        <a:rPr lang="en-US" sz="1800" b="0" dirty="0">
                          <a:solidFill>
                            <a:schemeClr val="tx1"/>
                          </a:solidFill>
                          <a:effectLst/>
                          <a:latin typeface="+mn-lt"/>
                          <a:ea typeface="MS Mincho" panose="02020609040205080304" pitchFamily="49" charset="-128"/>
                          <a:cs typeface="Times New Roman" panose="02020603050405020304" pitchFamily="18" charset="0"/>
                        </a:rPr>
                        <a:t>Treatment-related AESI</a:t>
                      </a:r>
                    </a:p>
                    <a:p>
                      <a:pPr marL="285750" marR="0" indent="-285750">
                        <a:lnSpc>
                          <a:spcPct val="100000"/>
                        </a:lnSpc>
                        <a:spcAft>
                          <a:spcPts val="600"/>
                        </a:spcAft>
                        <a:buFont typeface="Arial" panose="020B0604020202020204" pitchFamily="34" charset="0"/>
                        <a:buChar char="•"/>
                      </a:pPr>
                      <a:r>
                        <a:rPr lang="en-US" sz="1800" b="0" dirty="0">
                          <a:solidFill>
                            <a:schemeClr val="tx1"/>
                          </a:solidFill>
                          <a:effectLst/>
                          <a:latin typeface="+mn-lt"/>
                          <a:ea typeface="MS Mincho" panose="02020609040205080304" pitchFamily="49" charset="-128"/>
                          <a:cs typeface="Times New Roman" panose="02020603050405020304" pitchFamily="18" charset="0"/>
                        </a:rPr>
                        <a:t>Transaminase elevations from baseline</a:t>
                      </a:r>
                    </a:p>
                  </a:txBody>
                  <a:tcPr marL="60972" marR="60972"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600"/>
                        </a:spcAft>
                      </a:pPr>
                      <a:r>
                        <a:rPr lang="en-US" sz="1800" b="0" dirty="0">
                          <a:solidFill>
                            <a:schemeClr val="tx1"/>
                          </a:solidFill>
                          <a:effectLst/>
                          <a:latin typeface="+mn-lt"/>
                          <a:ea typeface="MS Mincho" panose="02020609040205080304" pitchFamily="49" charset="-128"/>
                          <a:cs typeface="Times New Roman" panose="02020603050405020304" pitchFamily="18" charset="0"/>
                        </a:rPr>
                        <a:t>1 (0.7)</a:t>
                      </a:r>
                    </a:p>
                    <a:p>
                      <a:pPr marL="0" marR="0" algn="ctr">
                        <a:lnSpc>
                          <a:spcPct val="100000"/>
                        </a:lnSpc>
                        <a:spcAft>
                          <a:spcPts val="600"/>
                        </a:spcAft>
                      </a:pPr>
                      <a:r>
                        <a:rPr lang="en-US" sz="1800" b="0" dirty="0">
                          <a:solidFill>
                            <a:schemeClr val="tx1"/>
                          </a:solidFill>
                          <a:effectLst/>
                          <a:latin typeface="+mn-lt"/>
                          <a:ea typeface="MS Mincho" panose="02020609040205080304" pitchFamily="49" charset="-128"/>
                          <a:cs typeface="Times New Roman" panose="02020603050405020304" pitchFamily="18" charset="0"/>
                        </a:rPr>
                        <a:t> (0.7)</a:t>
                      </a:r>
                    </a:p>
                  </a:txBody>
                  <a:tcPr marL="60972" marR="60972"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680958125"/>
                  </a:ext>
                </a:extLst>
              </a:tr>
            </a:tbl>
          </a:graphicData>
        </a:graphic>
      </p:graphicFrame>
      <p:sp>
        <p:nvSpPr>
          <p:cNvPr id="5" name="Content Placeholder 5">
            <a:extLst>
              <a:ext uri="{FF2B5EF4-FFF2-40B4-BE49-F238E27FC236}">
                <a16:creationId xmlns:a16="http://schemas.microsoft.com/office/drawing/2014/main" id="{760BFD44-489F-E92C-59D2-1BC5BBF238D8}"/>
              </a:ext>
            </a:extLst>
          </p:cNvPr>
          <p:cNvSpPr txBox="1">
            <a:spLocks/>
          </p:cNvSpPr>
          <p:nvPr/>
        </p:nvSpPr>
        <p:spPr>
          <a:xfrm>
            <a:off x="1829753" y="6302375"/>
            <a:ext cx="7461885" cy="327025"/>
          </a:xfrm>
          <a:prstGeom prst="rect">
            <a:avLst/>
          </a:prstGeom>
        </p:spPr>
        <p:txBody>
          <a:bodyPr vert="horz" lIns="0" tIns="0" rIns="0" bIns="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0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Levy. AASLD 2025. Abstr 5016. </a:t>
            </a:r>
          </a:p>
        </p:txBody>
      </p:sp>
    </p:spTree>
    <p:extLst>
      <p:ext uri="{BB962C8B-B14F-4D97-AF65-F5344CB8AC3E}">
        <p14:creationId xmlns:p14="http://schemas.microsoft.com/office/powerpoint/2010/main" val="30074889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A175F-C585-871E-0CF4-3572C25B174D}"/>
              </a:ext>
            </a:extLst>
          </p:cNvPr>
          <p:cNvSpPr>
            <a:spLocks noGrp="1"/>
          </p:cNvSpPr>
          <p:nvPr>
            <p:ph type="title"/>
          </p:nvPr>
        </p:nvSpPr>
        <p:spPr>
          <a:xfrm>
            <a:off x="231078" y="546715"/>
            <a:ext cx="11740260" cy="471026"/>
          </a:xfrm>
        </p:spPr>
        <p:txBody>
          <a:bodyPr/>
          <a:lstStyle/>
          <a:p>
            <a:r>
              <a:rPr lang="en-US" dirty="0">
                <a:latin typeface="Times New Roman" panose="02020603050405020304" pitchFamily="18" charset="0"/>
                <a:cs typeface="Times New Roman" panose="02020603050405020304" pitchFamily="18" charset="0"/>
              </a:rPr>
              <a:t>ASSURE: Mo 36 Biochemical Response and ALP Normalization</a:t>
            </a:r>
          </a:p>
        </p:txBody>
      </p:sp>
      <p:sp>
        <p:nvSpPr>
          <p:cNvPr id="5" name="Content Placeholder 4">
            <a:extLst>
              <a:ext uri="{FF2B5EF4-FFF2-40B4-BE49-F238E27FC236}">
                <a16:creationId xmlns:a16="http://schemas.microsoft.com/office/drawing/2014/main" id="{03600AEB-CB12-99F5-0C5C-3474D12CB441}"/>
              </a:ext>
            </a:extLst>
          </p:cNvPr>
          <p:cNvSpPr>
            <a:spLocks noGrp="1"/>
          </p:cNvSpPr>
          <p:nvPr>
            <p:ph sz="quarter" idx="10"/>
          </p:nvPr>
        </p:nvSpPr>
        <p:spPr>
          <a:xfrm>
            <a:off x="1793743" y="6302375"/>
            <a:ext cx="7497896" cy="327025"/>
          </a:xfrm>
        </p:spPr>
        <p:txBody>
          <a:bodyPr/>
          <a:lstStyle/>
          <a:p>
            <a:pPr algn="ctr"/>
            <a:r>
              <a:rPr lang="en-US" dirty="0"/>
              <a:t>Pratt. AASLD 2025. Abstr 0213.</a:t>
            </a:r>
          </a:p>
        </p:txBody>
      </p:sp>
      <p:sp>
        <p:nvSpPr>
          <p:cNvPr id="12" name="TextBox 11">
            <a:extLst>
              <a:ext uri="{FF2B5EF4-FFF2-40B4-BE49-F238E27FC236}">
                <a16:creationId xmlns:a16="http://schemas.microsoft.com/office/drawing/2014/main" id="{073C22E2-17F8-57D8-0833-F671B867672D}"/>
              </a:ext>
            </a:extLst>
          </p:cNvPr>
          <p:cNvSpPr txBox="1"/>
          <p:nvPr/>
        </p:nvSpPr>
        <p:spPr>
          <a:xfrm rot="16200000">
            <a:off x="-1466241" y="3746925"/>
            <a:ext cx="3951877" cy="646331"/>
          </a:xfrm>
          <a:prstGeom prst="rect">
            <a:avLst/>
          </a:prstGeom>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Poppins Medium" panose="00000600000000000000" pitchFamily="2" charset="0"/>
                <a:ea typeface="+mn-ea"/>
                <a:cs typeface="Poppins Medium" panose="00000600000000000000" pitchFamily="2" charset="0"/>
              </a:rPr>
              <a:t>Percent of Patients Who Achieved Composite Biochemical Response </a:t>
            </a:r>
            <a:br>
              <a:rPr kumimoji="0" lang="en-US" sz="1400" b="0" i="0" u="none" strike="noStrike" kern="1200" cap="none" spc="0" normalizeH="0" baseline="0" noProof="0" dirty="0">
                <a:ln>
                  <a:noFill/>
                </a:ln>
                <a:effectLst/>
                <a:uLnTx/>
                <a:uFillTx/>
                <a:latin typeface="Poppins Medium" panose="00000600000000000000" pitchFamily="2" charset="0"/>
                <a:ea typeface="+mn-ea"/>
                <a:cs typeface="Poppins Medium" panose="00000600000000000000" pitchFamily="2" charset="0"/>
              </a:rPr>
            </a:br>
            <a:r>
              <a:rPr kumimoji="0" lang="en-US" sz="1400" b="0" i="0" u="none" strike="noStrike" kern="1200" cap="none" spc="0" normalizeH="0" baseline="0" noProof="0" dirty="0">
                <a:ln>
                  <a:noFill/>
                </a:ln>
                <a:effectLst/>
                <a:uLnTx/>
                <a:uFillTx/>
                <a:latin typeface="Poppins Medium" panose="00000600000000000000" pitchFamily="2" charset="0"/>
                <a:ea typeface="+mn-ea"/>
                <a:cs typeface="Poppins Medium" panose="00000600000000000000" pitchFamily="2" charset="0"/>
              </a:rPr>
              <a:t>(95% Cl)</a:t>
            </a:r>
          </a:p>
        </p:txBody>
      </p:sp>
      <p:sp>
        <p:nvSpPr>
          <p:cNvPr id="14" name="TextBox 13">
            <a:extLst>
              <a:ext uri="{FF2B5EF4-FFF2-40B4-BE49-F238E27FC236}">
                <a16:creationId xmlns:a16="http://schemas.microsoft.com/office/drawing/2014/main" id="{5AE157D0-6C3C-E69E-0C8E-3CB10F8BE3C2}"/>
              </a:ext>
            </a:extLst>
          </p:cNvPr>
          <p:cNvSpPr txBox="1"/>
          <p:nvPr/>
        </p:nvSpPr>
        <p:spPr>
          <a:xfrm>
            <a:off x="2336281" y="5514647"/>
            <a:ext cx="2563346" cy="215444"/>
          </a:xfrm>
          <a:prstGeom prst="rect">
            <a:avLst/>
          </a:prstGeom>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Medium" panose="00000600000000000000" pitchFamily="2" charset="0"/>
                <a:ea typeface="+mn-ea"/>
                <a:cs typeface="Poppins Medium" panose="00000600000000000000" pitchFamily="2" charset="0"/>
              </a:rPr>
              <a:t>Mo</a:t>
            </a:r>
          </a:p>
        </p:txBody>
      </p:sp>
      <p:grpSp>
        <p:nvGrpSpPr>
          <p:cNvPr id="46" name="Group 45">
            <a:extLst>
              <a:ext uri="{FF2B5EF4-FFF2-40B4-BE49-F238E27FC236}">
                <a16:creationId xmlns:a16="http://schemas.microsoft.com/office/drawing/2014/main" id="{88043DFE-E5B9-037F-30E7-9E45DA0113F2}"/>
              </a:ext>
            </a:extLst>
          </p:cNvPr>
          <p:cNvGrpSpPr/>
          <p:nvPr/>
        </p:nvGrpSpPr>
        <p:grpSpPr>
          <a:xfrm>
            <a:off x="1235353" y="5308504"/>
            <a:ext cx="4751655" cy="45719"/>
            <a:chOff x="1013441" y="4063537"/>
            <a:chExt cx="4751655" cy="137636"/>
          </a:xfrm>
        </p:grpSpPr>
        <p:cxnSp>
          <p:nvCxnSpPr>
            <p:cNvPr id="35" name="Straight Connector 34">
              <a:extLst>
                <a:ext uri="{FF2B5EF4-FFF2-40B4-BE49-F238E27FC236}">
                  <a16:creationId xmlns:a16="http://schemas.microsoft.com/office/drawing/2014/main" id="{76E9A201-1504-9043-85EA-3FA20ABF06C9}"/>
                </a:ext>
              </a:extLst>
            </p:cNvPr>
            <p:cNvCxnSpPr>
              <a:cxnSpLocks/>
            </p:cNvCxnSpPr>
            <p:nvPr/>
          </p:nvCxnSpPr>
          <p:spPr>
            <a:xfrm>
              <a:off x="1013441" y="4063537"/>
              <a:ext cx="0" cy="13763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C4B9D73-85D1-8A38-1F74-EB3AC7B4358D}"/>
                </a:ext>
              </a:extLst>
            </p:cNvPr>
            <p:cNvCxnSpPr>
              <a:cxnSpLocks/>
            </p:cNvCxnSpPr>
            <p:nvPr/>
          </p:nvCxnSpPr>
          <p:spPr>
            <a:xfrm>
              <a:off x="1541403" y="4063537"/>
              <a:ext cx="0" cy="13763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A8E9709-A375-C69B-B015-76B2BB9F567D}"/>
                </a:ext>
              </a:extLst>
            </p:cNvPr>
            <p:cNvCxnSpPr>
              <a:cxnSpLocks/>
            </p:cNvCxnSpPr>
            <p:nvPr/>
          </p:nvCxnSpPr>
          <p:spPr>
            <a:xfrm>
              <a:off x="2069365" y="4063537"/>
              <a:ext cx="0" cy="13763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B396F4A-9480-106B-027A-4F061BB43570}"/>
                </a:ext>
              </a:extLst>
            </p:cNvPr>
            <p:cNvCxnSpPr>
              <a:cxnSpLocks/>
            </p:cNvCxnSpPr>
            <p:nvPr/>
          </p:nvCxnSpPr>
          <p:spPr>
            <a:xfrm>
              <a:off x="2597327" y="4063537"/>
              <a:ext cx="0" cy="13763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CD7ACAC-1DD7-04A7-C928-3D8985FECF1C}"/>
                </a:ext>
              </a:extLst>
            </p:cNvPr>
            <p:cNvCxnSpPr>
              <a:cxnSpLocks/>
            </p:cNvCxnSpPr>
            <p:nvPr/>
          </p:nvCxnSpPr>
          <p:spPr>
            <a:xfrm>
              <a:off x="3125289" y="4063537"/>
              <a:ext cx="0" cy="13763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E4CE291-638D-0BFC-F2BA-2A7141B402D4}"/>
                </a:ext>
              </a:extLst>
            </p:cNvPr>
            <p:cNvCxnSpPr>
              <a:cxnSpLocks/>
            </p:cNvCxnSpPr>
            <p:nvPr/>
          </p:nvCxnSpPr>
          <p:spPr>
            <a:xfrm>
              <a:off x="3653251" y="4063537"/>
              <a:ext cx="0" cy="13763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B5318E6-BF67-0CEB-B581-4461059C7021}"/>
                </a:ext>
              </a:extLst>
            </p:cNvPr>
            <p:cNvCxnSpPr>
              <a:cxnSpLocks/>
            </p:cNvCxnSpPr>
            <p:nvPr/>
          </p:nvCxnSpPr>
          <p:spPr>
            <a:xfrm>
              <a:off x="4181213" y="4063537"/>
              <a:ext cx="0" cy="13763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E653142-C234-505E-0BCA-633C9AB6B67F}"/>
                </a:ext>
              </a:extLst>
            </p:cNvPr>
            <p:cNvCxnSpPr>
              <a:cxnSpLocks/>
            </p:cNvCxnSpPr>
            <p:nvPr/>
          </p:nvCxnSpPr>
          <p:spPr>
            <a:xfrm>
              <a:off x="4709175" y="4063537"/>
              <a:ext cx="0" cy="13763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5D74462-06B5-1205-0CC3-1731619D495E}"/>
                </a:ext>
              </a:extLst>
            </p:cNvPr>
            <p:cNvCxnSpPr>
              <a:cxnSpLocks/>
            </p:cNvCxnSpPr>
            <p:nvPr/>
          </p:nvCxnSpPr>
          <p:spPr>
            <a:xfrm>
              <a:off x="5237137" y="4063537"/>
              <a:ext cx="0" cy="13763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3B4C531-0440-AEED-98FE-99689106F061}"/>
                </a:ext>
              </a:extLst>
            </p:cNvPr>
            <p:cNvCxnSpPr>
              <a:cxnSpLocks/>
            </p:cNvCxnSpPr>
            <p:nvPr/>
          </p:nvCxnSpPr>
          <p:spPr>
            <a:xfrm>
              <a:off x="5765096" y="4063537"/>
              <a:ext cx="0" cy="13763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 name="TextBox 46">
            <a:extLst>
              <a:ext uri="{FF2B5EF4-FFF2-40B4-BE49-F238E27FC236}">
                <a16:creationId xmlns:a16="http://schemas.microsoft.com/office/drawing/2014/main" id="{0383951B-0F9A-7939-2D71-AFC3ABEBB6BC}"/>
              </a:ext>
            </a:extLst>
          </p:cNvPr>
          <p:cNvSpPr txBox="1"/>
          <p:nvPr/>
        </p:nvSpPr>
        <p:spPr>
          <a:xfrm>
            <a:off x="1426883" y="5329569"/>
            <a:ext cx="96180" cy="215444"/>
          </a:xfrm>
          <a:prstGeom prst="rect">
            <a:avLst/>
          </a:prstGeom>
        </p:spPr>
        <p:txBody>
          <a:bodyPr vert="horz"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1</a:t>
            </a:r>
          </a:p>
        </p:txBody>
      </p:sp>
      <p:sp>
        <p:nvSpPr>
          <p:cNvPr id="48" name="TextBox 47">
            <a:extLst>
              <a:ext uri="{FF2B5EF4-FFF2-40B4-BE49-F238E27FC236}">
                <a16:creationId xmlns:a16="http://schemas.microsoft.com/office/drawing/2014/main" id="{113A2F74-1307-F714-9218-4EDEB7451BD2}"/>
              </a:ext>
            </a:extLst>
          </p:cNvPr>
          <p:cNvSpPr txBox="1"/>
          <p:nvPr/>
        </p:nvSpPr>
        <p:spPr>
          <a:xfrm>
            <a:off x="1975490" y="5329569"/>
            <a:ext cx="96180" cy="215444"/>
          </a:xfrm>
          <a:prstGeom prst="rect">
            <a:avLst/>
          </a:prstGeom>
        </p:spPr>
        <p:txBody>
          <a:bodyPr vert="horz"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3</a:t>
            </a:r>
          </a:p>
        </p:txBody>
      </p:sp>
      <p:sp>
        <p:nvSpPr>
          <p:cNvPr id="49" name="TextBox 48">
            <a:extLst>
              <a:ext uri="{FF2B5EF4-FFF2-40B4-BE49-F238E27FC236}">
                <a16:creationId xmlns:a16="http://schemas.microsoft.com/office/drawing/2014/main" id="{29D74181-0273-B707-50FE-662E17A650FE}"/>
              </a:ext>
            </a:extLst>
          </p:cNvPr>
          <p:cNvSpPr txBox="1"/>
          <p:nvPr/>
        </p:nvSpPr>
        <p:spPr>
          <a:xfrm>
            <a:off x="2509785" y="5329569"/>
            <a:ext cx="96180" cy="215444"/>
          </a:xfrm>
          <a:prstGeom prst="rect">
            <a:avLst/>
          </a:prstGeom>
        </p:spPr>
        <p:txBody>
          <a:bodyPr vert="horz"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6</a:t>
            </a:r>
          </a:p>
        </p:txBody>
      </p:sp>
      <p:sp>
        <p:nvSpPr>
          <p:cNvPr id="50" name="TextBox 49">
            <a:extLst>
              <a:ext uri="{FF2B5EF4-FFF2-40B4-BE49-F238E27FC236}">
                <a16:creationId xmlns:a16="http://schemas.microsoft.com/office/drawing/2014/main" id="{CB4D2047-76DA-3841-4556-60A09929BA84}"/>
              </a:ext>
            </a:extLst>
          </p:cNvPr>
          <p:cNvSpPr txBox="1"/>
          <p:nvPr/>
        </p:nvSpPr>
        <p:spPr>
          <a:xfrm>
            <a:off x="3035761" y="5329569"/>
            <a:ext cx="96180" cy="215444"/>
          </a:xfrm>
          <a:prstGeom prst="rect">
            <a:avLst/>
          </a:prstGeom>
        </p:spPr>
        <p:txBody>
          <a:bodyPr vert="horz"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9</a:t>
            </a:r>
          </a:p>
        </p:txBody>
      </p:sp>
      <p:sp>
        <p:nvSpPr>
          <p:cNvPr id="51" name="TextBox 50">
            <a:extLst>
              <a:ext uri="{FF2B5EF4-FFF2-40B4-BE49-F238E27FC236}">
                <a16:creationId xmlns:a16="http://schemas.microsoft.com/office/drawing/2014/main" id="{0967E8C5-C38B-E610-3355-C71F3593E67D}"/>
              </a:ext>
            </a:extLst>
          </p:cNvPr>
          <p:cNvSpPr txBox="1"/>
          <p:nvPr/>
        </p:nvSpPr>
        <p:spPr>
          <a:xfrm>
            <a:off x="3552684" y="5329569"/>
            <a:ext cx="178155" cy="215444"/>
          </a:xfrm>
          <a:prstGeom prst="rect">
            <a:avLst/>
          </a:prstGeom>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12</a:t>
            </a:r>
          </a:p>
        </p:txBody>
      </p:sp>
      <p:sp>
        <p:nvSpPr>
          <p:cNvPr id="52" name="TextBox 51">
            <a:extLst>
              <a:ext uri="{FF2B5EF4-FFF2-40B4-BE49-F238E27FC236}">
                <a16:creationId xmlns:a16="http://schemas.microsoft.com/office/drawing/2014/main" id="{DF07A58B-C00D-FA1E-48A1-487EFF1AC8EE}"/>
              </a:ext>
            </a:extLst>
          </p:cNvPr>
          <p:cNvSpPr txBox="1"/>
          <p:nvPr/>
        </p:nvSpPr>
        <p:spPr>
          <a:xfrm>
            <a:off x="4078970" y="5329569"/>
            <a:ext cx="178155" cy="215444"/>
          </a:xfrm>
          <a:prstGeom prst="rect">
            <a:avLst/>
          </a:prstGeom>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18</a:t>
            </a:r>
          </a:p>
        </p:txBody>
      </p:sp>
      <p:sp>
        <p:nvSpPr>
          <p:cNvPr id="53" name="TextBox 52">
            <a:extLst>
              <a:ext uri="{FF2B5EF4-FFF2-40B4-BE49-F238E27FC236}">
                <a16:creationId xmlns:a16="http://schemas.microsoft.com/office/drawing/2014/main" id="{518AAA1B-7C9D-9691-BBC1-7B91FAC74C6D}"/>
              </a:ext>
            </a:extLst>
          </p:cNvPr>
          <p:cNvSpPr txBox="1"/>
          <p:nvPr/>
        </p:nvSpPr>
        <p:spPr>
          <a:xfrm>
            <a:off x="4568428" y="5329569"/>
            <a:ext cx="237989" cy="215444"/>
          </a:xfrm>
          <a:prstGeom prst="rect">
            <a:avLst/>
          </a:prstGeom>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24</a:t>
            </a:r>
          </a:p>
        </p:txBody>
      </p:sp>
      <p:sp>
        <p:nvSpPr>
          <p:cNvPr id="54" name="TextBox 53">
            <a:extLst>
              <a:ext uri="{FF2B5EF4-FFF2-40B4-BE49-F238E27FC236}">
                <a16:creationId xmlns:a16="http://schemas.microsoft.com/office/drawing/2014/main" id="{B3B269AD-A136-65D5-F8F9-241DA0FBBEA1}"/>
              </a:ext>
            </a:extLst>
          </p:cNvPr>
          <p:cNvSpPr txBox="1"/>
          <p:nvPr/>
        </p:nvSpPr>
        <p:spPr>
          <a:xfrm>
            <a:off x="5096386" y="5329569"/>
            <a:ext cx="237989" cy="215444"/>
          </a:xfrm>
          <a:prstGeom prst="rect">
            <a:avLst/>
          </a:prstGeom>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30</a:t>
            </a:r>
          </a:p>
        </p:txBody>
      </p:sp>
      <p:sp>
        <p:nvSpPr>
          <p:cNvPr id="55" name="TextBox 54">
            <a:extLst>
              <a:ext uri="{FF2B5EF4-FFF2-40B4-BE49-F238E27FC236}">
                <a16:creationId xmlns:a16="http://schemas.microsoft.com/office/drawing/2014/main" id="{AC513D05-6154-43E6-583F-64CC973B10E2}"/>
              </a:ext>
            </a:extLst>
          </p:cNvPr>
          <p:cNvSpPr txBox="1"/>
          <p:nvPr/>
        </p:nvSpPr>
        <p:spPr>
          <a:xfrm>
            <a:off x="5605064" y="5329569"/>
            <a:ext cx="237989" cy="215444"/>
          </a:xfrm>
          <a:prstGeom prst="rect">
            <a:avLst/>
          </a:prstGeom>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36</a:t>
            </a:r>
          </a:p>
        </p:txBody>
      </p:sp>
      <p:sp>
        <p:nvSpPr>
          <p:cNvPr id="110" name="TextBox 109">
            <a:extLst>
              <a:ext uri="{FF2B5EF4-FFF2-40B4-BE49-F238E27FC236}">
                <a16:creationId xmlns:a16="http://schemas.microsoft.com/office/drawing/2014/main" id="{0C53A61E-4CAA-D53D-1878-534B0C5A1037}"/>
              </a:ext>
            </a:extLst>
          </p:cNvPr>
          <p:cNvSpPr txBox="1"/>
          <p:nvPr/>
        </p:nvSpPr>
        <p:spPr>
          <a:xfrm>
            <a:off x="1317293" y="3478188"/>
            <a:ext cx="375583" cy="184666"/>
          </a:xfrm>
          <a:prstGeom prst="rect">
            <a:avLst/>
          </a:prstGeom>
        </p:spPr>
        <p:txBody>
          <a:bodyPr vert="horz"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60.4</a:t>
            </a:r>
          </a:p>
        </p:txBody>
      </p:sp>
      <p:sp>
        <p:nvSpPr>
          <p:cNvPr id="111" name="TextBox 110">
            <a:extLst>
              <a:ext uri="{FF2B5EF4-FFF2-40B4-BE49-F238E27FC236}">
                <a16:creationId xmlns:a16="http://schemas.microsoft.com/office/drawing/2014/main" id="{5E1109B4-ABA8-6C8F-08CE-8D29496D624D}"/>
              </a:ext>
            </a:extLst>
          </p:cNvPr>
          <p:cNvSpPr txBox="1"/>
          <p:nvPr/>
        </p:nvSpPr>
        <p:spPr>
          <a:xfrm>
            <a:off x="1859121" y="3328027"/>
            <a:ext cx="375583" cy="184666"/>
          </a:xfrm>
          <a:prstGeom prst="rect">
            <a:avLst/>
          </a:prstGeom>
        </p:spPr>
        <p:txBody>
          <a:bodyPr vert="horz"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68.3</a:t>
            </a:r>
          </a:p>
        </p:txBody>
      </p:sp>
      <p:sp>
        <p:nvSpPr>
          <p:cNvPr id="112" name="TextBox 111">
            <a:extLst>
              <a:ext uri="{FF2B5EF4-FFF2-40B4-BE49-F238E27FC236}">
                <a16:creationId xmlns:a16="http://schemas.microsoft.com/office/drawing/2014/main" id="{6A195175-E883-7998-ADC4-055EDC76C6BA}"/>
              </a:ext>
            </a:extLst>
          </p:cNvPr>
          <p:cNvSpPr txBox="1"/>
          <p:nvPr/>
        </p:nvSpPr>
        <p:spPr>
          <a:xfrm>
            <a:off x="2376216" y="3220519"/>
            <a:ext cx="375583" cy="184666"/>
          </a:xfrm>
          <a:prstGeom prst="rect">
            <a:avLst/>
          </a:prstGeom>
        </p:spPr>
        <p:txBody>
          <a:bodyPr vert="horz"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72.9</a:t>
            </a:r>
          </a:p>
        </p:txBody>
      </p:sp>
      <p:sp>
        <p:nvSpPr>
          <p:cNvPr id="113" name="TextBox 112">
            <a:extLst>
              <a:ext uri="{FF2B5EF4-FFF2-40B4-BE49-F238E27FC236}">
                <a16:creationId xmlns:a16="http://schemas.microsoft.com/office/drawing/2014/main" id="{DDA5011A-A102-2601-749B-D52ABCB9BE06}"/>
              </a:ext>
            </a:extLst>
          </p:cNvPr>
          <p:cNvSpPr txBox="1"/>
          <p:nvPr/>
        </p:nvSpPr>
        <p:spPr>
          <a:xfrm>
            <a:off x="2893311" y="3340137"/>
            <a:ext cx="375583" cy="184666"/>
          </a:xfrm>
          <a:prstGeom prst="rect">
            <a:avLst/>
          </a:prstGeom>
        </p:spPr>
        <p:txBody>
          <a:bodyPr vert="horz"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67.2</a:t>
            </a:r>
          </a:p>
        </p:txBody>
      </p:sp>
      <p:sp>
        <p:nvSpPr>
          <p:cNvPr id="114" name="TextBox 113">
            <a:extLst>
              <a:ext uri="{FF2B5EF4-FFF2-40B4-BE49-F238E27FC236}">
                <a16:creationId xmlns:a16="http://schemas.microsoft.com/office/drawing/2014/main" id="{637B39F7-4FA4-0BC3-7F4A-66B806E38DF5}"/>
              </a:ext>
            </a:extLst>
          </p:cNvPr>
          <p:cNvSpPr txBox="1"/>
          <p:nvPr/>
        </p:nvSpPr>
        <p:spPr>
          <a:xfrm>
            <a:off x="3429106" y="3311160"/>
            <a:ext cx="375583" cy="184666"/>
          </a:xfrm>
          <a:prstGeom prst="rect">
            <a:avLst/>
          </a:prstGeom>
        </p:spPr>
        <p:txBody>
          <a:bodyPr vert="horz"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69.2</a:t>
            </a:r>
          </a:p>
        </p:txBody>
      </p:sp>
      <p:sp>
        <p:nvSpPr>
          <p:cNvPr id="115" name="TextBox 114">
            <a:extLst>
              <a:ext uri="{FF2B5EF4-FFF2-40B4-BE49-F238E27FC236}">
                <a16:creationId xmlns:a16="http://schemas.microsoft.com/office/drawing/2014/main" id="{8FCE18F2-0C4D-26A3-C398-F9B3D744FB37}"/>
              </a:ext>
            </a:extLst>
          </p:cNvPr>
          <p:cNvSpPr txBox="1"/>
          <p:nvPr/>
        </p:nvSpPr>
        <p:spPr>
          <a:xfrm>
            <a:off x="3966610" y="3315283"/>
            <a:ext cx="375583" cy="184666"/>
          </a:xfrm>
          <a:prstGeom prst="rect">
            <a:avLst/>
          </a:prstGeom>
        </p:spPr>
        <p:txBody>
          <a:bodyPr vert="horz"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68.5</a:t>
            </a:r>
          </a:p>
        </p:txBody>
      </p:sp>
      <p:sp>
        <p:nvSpPr>
          <p:cNvPr id="116" name="TextBox 115">
            <a:extLst>
              <a:ext uri="{FF2B5EF4-FFF2-40B4-BE49-F238E27FC236}">
                <a16:creationId xmlns:a16="http://schemas.microsoft.com/office/drawing/2014/main" id="{03618D66-5242-AA3D-C3A2-6ED24D2084DC}"/>
              </a:ext>
            </a:extLst>
          </p:cNvPr>
          <p:cNvSpPr txBox="1"/>
          <p:nvPr/>
        </p:nvSpPr>
        <p:spPr>
          <a:xfrm>
            <a:off x="4471632" y="3288716"/>
            <a:ext cx="375583" cy="184666"/>
          </a:xfrm>
          <a:prstGeom prst="rect">
            <a:avLst/>
          </a:prstGeom>
        </p:spPr>
        <p:txBody>
          <a:bodyPr vert="horz"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70.2</a:t>
            </a:r>
          </a:p>
        </p:txBody>
      </p:sp>
      <p:sp>
        <p:nvSpPr>
          <p:cNvPr id="117" name="TextBox 116">
            <a:extLst>
              <a:ext uri="{FF2B5EF4-FFF2-40B4-BE49-F238E27FC236}">
                <a16:creationId xmlns:a16="http://schemas.microsoft.com/office/drawing/2014/main" id="{2C68685B-2F72-1A77-65EF-20A12CF12753}"/>
              </a:ext>
            </a:extLst>
          </p:cNvPr>
          <p:cNvSpPr txBox="1"/>
          <p:nvPr/>
        </p:nvSpPr>
        <p:spPr>
          <a:xfrm>
            <a:off x="5005548" y="3278405"/>
            <a:ext cx="375583" cy="184666"/>
          </a:xfrm>
          <a:prstGeom prst="rect">
            <a:avLst/>
          </a:prstGeom>
        </p:spPr>
        <p:txBody>
          <a:bodyPr vert="horz"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70.0</a:t>
            </a:r>
          </a:p>
        </p:txBody>
      </p:sp>
      <p:sp>
        <p:nvSpPr>
          <p:cNvPr id="118" name="TextBox 117">
            <a:extLst>
              <a:ext uri="{FF2B5EF4-FFF2-40B4-BE49-F238E27FC236}">
                <a16:creationId xmlns:a16="http://schemas.microsoft.com/office/drawing/2014/main" id="{E77E3E7E-9F22-818D-132E-6609C48A5168}"/>
              </a:ext>
            </a:extLst>
          </p:cNvPr>
          <p:cNvSpPr txBox="1"/>
          <p:nvPr/>
        </p:nvSpPr>
        <p:spPr>
          <a:xfrm>
            <a:off x="5541272" y="3295731"/>
            <a:ext cx="375583" cy="184666"/>
          </a:xfrm>
          <a:prstGeom prst="rect">
            <a:avLst/>
          </a:prstGeom>
        </p:spPr>
        <p:txBody>
          <a:bodyPr vert="horz"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67.2</a:t>
            </a:r>
          </a:p>
        </p:txBody>
      </p:sp>
      <p:sp>
        <p:nvSpPr>
          <p:cNvPr id="119" name="TextBox 118">
            <a:extLst>
              <a:ext uri="{FF2B5EF4-FFF2-40B4-BE49-F238E27FC236}">
                <a16:creationId xmlns:a16="http://schemas.microsoft.com/office/drawing/2014/main" id="{BEEDC61A-4B27-6917-F300-5A2D5080DA0B}"/>
              </a:ext>
            </a:extLst>
          </p:cNvPr>
          <p:cNvSpPr txBox="1"/>
          <p:nvPr/>
        </p:nvSpPr>
        <p:spPr>
          <a:xfrm>
            <a:off x="747668" y="5720375"/>
            <a:ext cx="487686" cy="184666"/>
          </a:xfrm>
          <a:prstGeom prst="rect">
            <a:avLst/>
          </a:prstGeom>
        </p:spPr>
        <p:txBody>
          <a:bodyPr vert="horz"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effectLst/>
                <a:uLnTx/>
                <a:uFillTx/>
                <a:latin typeface="Poppins"/>
                <a:ea typeface="+mn-ea"/>
                <a:cs typeface="Arial" panose="020B0604020202020204" pitchFamily="34" charset="0"/>
              </a:rPr>
              <a:t>n/N =</a:t>
            </a:r>
          </a:p>
        </p:txBody>
      </p:sp>
      <p:sp>
        <p:nvSpPr>
          <p:cNvPr id="120" name="TextBox 119">
            <a:extLst>
              <a:ext uri="{FF2B5EF4-FFF2-40B4-BE49-F238E27FC236}">
                <a16:creationId xmlns:a16="http://schemas.microsoft.com/office/drawing/2014/main" id="{8508EF77-6E0B-EBF4-470F-9D8A87ABA62E}"/>
              </a:ext>
            </a:extLst>
          </p:cNvPr>
          <p:cNvSpPr txBox="1"/>
          <p:nvPr/>
        </p:nvSpPr>
        <p:spPr>
          <a:xfrm>
            <a:off x="1267491" y="5766542"/>
            <a:ext cx="573624" cy="138499"/>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203/336</a:t>
            </a:r>
          </a:p>
        </p:txBody>
      </p:sp>
      <p:sp>
        <p:nvSpPr>
          <p:cNvPr id="121" name="TextBox 120">
            <a:extLst>
              <a:ext uri="{FF2B5EF4-FFF2-40B4-BE49-F238E27FC236}">
                <a16:creationId xmlns:a16="http://schemas.microsoft.com/office/drawing/2014/main" id="{DA8E0C2C-9646-5B79-6432-6B74AD4CCDC8}"/>
              </a:ext>
            </a:extLst>
          </p:cNvPr>
          <p:cNvSpPr txBox="1"/>
          <p:nvPr/>
        </p:nvSpPr>
        <p:spPr>
          <a:xfrm>
            <a:off x="1807252" y="5766542"/>
            <a:ext cx="573624" cy="138499"/>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228/334</a:t>
            </a:r>
          </a:p>
        </p:txBody>
      </p:sp>
      <p:sp>
        <p:nvSpPr>
          <p:cNvPr id="122" name="TextBox 121">
            <a:extLst>
              <a:ext uri="{FF2B5EF4-FFF2-40B4-BE49-F238E27FC236}">
                <a16:creationId xmlns:a16="http://schemas.microsoft.com/office/drawing/2014/main" id="{BCF9477B-6484-87DB-4A15-BF51C30353AE}"/>
              </a:ext>
            </a:extLst>
          </p:cNvPr>
          <p:cNvSpPr txBox="1"/>
          <p:nvPr/>
        </p:nvSpPr>
        <p:spPr>
          <a:xfrm>
            <a:off x="2347413" y="5766542"/>
            <a:ext cx="573624" cy="138499"/>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242/332</a:t>
            </a:r>
          </a:p>
        </p:txBody>
      </p:sp>
      <p:sp>
        <p:nvSpPr>
          <p:cNvPr id="123" name="TextBox 122">
            <a:extLst>
              <a:ext uri="{FF2B5EF4-FFF2-40B4-BE49-F238E27FC236}">
                <a16:creationId xmlns:a16="http://schemas.microsoft.com/office/drawing/2014/main" id="{583E81C0-7E20-F906-24FC-4BA7CF15FF3B}"/>
              </a:ext>
            </a:extLst>
          </p:cNvPr>
          <p:cNvSpPr txBox="1"/>
          <p:nvPr/>
        </p:nvSpPr>
        <p:spPr>
          <a:xfrm>
            <a:off x="2881043" y="5766542"/>
            <a:ext cx="573624" cy="138499"/>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223/332</a:t>
            </a:r>
          </a:p>
        </p:txBody>
      </p:sp>
      <p:sp>
        <p:nvSpPr>
          <p:cNvPr id="126" name="TextBox 125">
            <a:extLst>
              <a:ext uri="{FF2B5EF4-FFF2-40B4-BE49-F238E27FC236}">
                <a16:creationId xmlns:a16="http://schemas.microsoft.com/office/drawing/2014/main" id="{19C0AE85-8B3C-6E41-6909-9D61789AE54C}"/>
              </a:ext>
            </a:extLst>
          </p:cNvPr>
          <p:cNvSpPr txBox="1"/>
          <p:nvPr/>
        </p:nvSpPr>
        <p:spPr>
          <a:xfrm>
            <a:off x="3405834" y="5766542"/>
            <a:ext cx="573624" cy="138499"/>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225/325</a:t>
            </a:r>
          </a:p>
        </p:txBody>
      </p:sp>
      <p:sp>
        <p:nvSpPr>
          <p:cNvPr id="127" name="TextBox 126">
            <a:extLst>
              <a:ext uri="{FF2B5EF4-FFF2-40B4-BE49-F238E27FC236}">
                <a16:creationId xmlns:a16="http://schemas.microsoft.com/office/drawing/2014/main" id="{DAA27E74-8304-D59D-CF58-F96C639E7C73}"/>
              </a:ext>
            </a:extLst>
          </p:cNvPr>
          <p:cNvSpPr txBox="1"/>
          <p:nvPr/>
        </p:nvSpPr>
        <p:spPr>
          <a:xfrm>
            <a:off x="3956339" y="5766542"/>
            <a:ext cx="573624" cy="138499"/>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211/308</a:t>
            </a:r>
          </a:p>
        </p:txBody>
      </p:sp>
      <p:sp>
        <p:nvSpPr>
          <p:cNvPr id="128" name="TextBox 127">
            <a:extLst>
              <a:ext uri="{FF2B5EF4-FFF2-40B4-BE49-F238E27FC236}">
                <a16:creationId xmlns:a16="http://schemas.microsoft.com/office/drawing/2014/main" id="{90DDB0B1-BD14-2CC5-F0AE-0231A4E6B86C}"/>
              </a:ext>
            </a:extLst>
          </p:cNvPr>
          <p:cNvSpPr txBox="1"/>
          <p:nvPr/>
        </p:nvSpPr>
        <p:spPr>
          <a:xfrm>
            <a:off x="4499282" y="5766542"/>
            <a:ext cx="573624" cy="138499"/>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181/258</a:t>
            </a:r>
          </a:p>
        </p:txBody>
      </p:sp>
      <p:sp>
        <p:nvSpPr>
          <p:cNvPr id="131" name="TextBox 130">
            <a:extLst>
              <a:ext uri="{FF2B5EF4-FFF2-40B4-BE49-F238E27FC236}">
                <a16:creationId xmlns:a16="http://schemas.microsoft.com/office/drawing/2014/main" id="{79463DF0-FD8C-5634-D1ED-FFA2C7982E6F}"/>
              </a:ext>
            </a:extLst>
          </p:cNvPr>
          <p:cNvSpPr txBox="1"/>
          <p:nvPr/>
        </p:nvSpPr>
        <p:spPr>
          <a:xfrm>
            <a:off x="5017083" y="5766542"/>
            <a:ext cx="573624" cy="138499"/>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154/220</a:t>
            </a:r>
          </a:p>
        </p:txBody>
      </p:sp>
      <p:sp>
        <p:nvSpPr>
          <p:cNvPr id="132" name="TextBox 131">
            <a:extLst>
              <a:ext uri="{FF2B5EF4-FFF2-40B4-BE49-F238E27FC236}">
                <a16:creationId xmlns:a16="http://schemas.microsoft.com/office/drawing/2014/main" id="{230C44E0-688A-DD54-C87B-5BC37D3AA9C8}"/>
              </a:ext>
            </a:extLst>
          </p:cNvPr>
          <p:cNvSpPr txBox="1"/>
          <p:nvPr/>
        </p:nvSpPr>
        <p:spPr>
          <a:xfrm>
            <a:off x="5536350" y="5766542"/>
            <a:ext cx="573624" cy="138499"/>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82/122</a:t>
            </a:r>
          </a:p>
        </p:txBody>
      </p:sp>
      <p:grpSp>
        <p:nvGrpSpPr>
          <p:cNvPr id="245" name="Group 244">
            <a:extLst>
              <a:ext uri="{FF2B5EF4-FFF2-40B4-BE49-F238E27FC236}">
                <a16:creationId xmlns:a16="http://schemas.microsoft.com/office/drawing/2014/main" id="{B50AE6F0-B2ED-361E-B83D-7F089B133DAF}"/>
              </a:ext>
            </a:extLst>
          </p:cNvPr>
          <p:cNvGrpSpPr/>
          <p:nvPr/>
        </p:nvGrpSpPr>
        <p:grpSpPr>
          <a:xfrm>
            <a:off x="5574450" y="6124815"/>
            <a:ext cx="1561615" cy="184666"/>
            <a:chOff x="5466712" y="4717758"/>
            <a:chExt cx="1561615" cy="184666"/>
          </a:xfrm>
        </p:grpSpPr>
        <p:sp>
          <p:nvSpPr>
            <p:cNvPr id="243" name="TextBox 242">
              <a:extLst>
                <a:ext uri="{FF2B5EF4-FFF2-40B4-BE49-F238E27FC236}">
                  <a16:creationId xmlns:a16="http://schemas.microsoft.com/office/drawing/2014/main" id="{FF9905DB-C598-5DBE-A200-076A656FB833}"/>
                </a:ext>
              </a:extLst>
            </p:cNvPr>
            <p:cNvSpPr txBox="1"/>
            <p:nvPr/>
          </p:nvSpPr>
          <p:spPr>
            <a:xfrm>
              <a:off x="5696959" y="4717758"/>
              <a:ext cx="1331368" cy="184666"/>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1616"/>
                  </a:solidFill>
                  <a:effectLst/>
                  <a:uLnTx/>
                  <a:uFillTx/>
                  <a:latin typeface="Poppins"/>
                  <a:ea typeface="+mn-ea"/>
                  <a:cs typeface="Arial" panose="020B0604020202020204" pitchFamily="34" charset="0"/>
                </a:rPr>
                <a:t>Seladelpar 10 mg</a:t>
              </a:r>
            </a:p>
          </p:txBody>
        </p:sp>
        <p:sp>
          <p:nvSpPr>
            <p:cNvPr id="244" name="Rectangle 243">
              <a:extLst>
                <a:ext uri="{FF2B5EF4-FFF2-40B4-BE49-F238E27FC236}">
                  <a16:creationId xmlns:a16="http://schemas.microsoft.com/office/drawing/2014/main" id="{191B415F-F10E-CBF0-E98C-05C704315B0D}"/>
                </a:ext>
              </a:extLst>
            </p:cNvPr>
            <p:cNvSpPr/>
            <p:nvPr/>
          </p:nvSpPr>
          <p:spPr>
            <a:xfrm>
              <a:off x="5466712" y="4733662"/>
              <a:ext cx="146506" cy="14650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a:ea typeface="+mn-ea"/>
                <a:cs typeface="+mn-cs"/>
              </a:endParaRPr>
            </a:p>
          </p:txBody>
        </p:sp>
      </p:grpSp>
      <p:sp>
        <p:nvSpPr>
          <p:cNvPr id="333" name="TextBox 332">
            <a:extLst>
              <a:ext uri="{FF2B5EF4-FFF2-40B4-BE49-F238E27FC236}">
                <a16:creationId xmlns:a16="http://schemas.microsoft.com/office/drawing/2014/main" id="{625A315C-E84B-9F6B-9E15-C6C1577BF44D}"/>
              </a:ext>
            </a:extLst>
          </p:cNvPr>
          <p:cNvSpPr txBox="1"/>
          <p:nvPr/>
        </p:nvSpPr>
        <p:spPr>
          <a:xfrm rot="16200000">
            <a:off x="4917286" y="3848967"/>
            <a:ext cx="3126239" cy="430887"/>
          </a:xfrm>
          <a:prstGeom prst="rect">
            <a:avLst/>
          </a:prstGeom>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Medium" panose="00000600000000000000" pitchFamily="2" charset="0"/>
                <a:ea typeface="+mn-ea"/>
                <a:cs typeface="Poppins Medium" panose="00000600000000000000" pitchFamily="2" charset="0"/>
              </a:rPr>
              <a:t>Percent of Patients Who Achieved ALP Normalization (95% Cl)</a:t>
            </a:r>
          </a:p>
        </p:txBody>
      </p:sp>
      <p:sp>
        <p:nvSpPr>
          <p:cNvPr id="334" name="TextBox 333">
            <a:extLst>
              <a:ext uri="{FF2B5EF4-FFF2-40B4-BE49-F238E27FC236}">
                <a16:creationId xmlns:a16="http://schemas.microsoft.com/office/drawing/2014/main" id="{75850E60-561E-0052-B70E-D9DB131BC2BD}"/>
              </a:ext>
            </a:extLst>
          </p:cNvPr>
          <p:cNvSpPr txBox="1"/>
          <p:nvPr/>
        </p:nvSpPr>
        <p:spPr>
          <a:xfrm>
            <a:off x="8145687" y="5514647"/>
            <a:ext cx="2563346" cy="215444"/>
          </a:xfrm>
          <a:prstGeom prst="rect">
            <a:avLst/>
          </a:prstGeom>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Medium" panose="00000600000000000000" pitchFamily="2" charset="0"/>
                <a:ea typeface="+mn-ea"/>
                <a:cs typeface="Poppins Medium" panose="00000600000000000000" pitchFamily="2" charset="0"/>
              </a:rPr>
              <a:t>Mo</a:t>
            </a:r>
          </a:p>
        </p:txBody>
      </p:sp>
      <p:grpSp>
        <p:nvGrpSpPr>
          <p:cNvPr id="359" name="Group 358">
            <a:extLst>
              <a:ext uri="{FF2B5EF4-FFF2-40B4-BE49-F238E27FC236}">
                <a16:creationId xmlns:a16="http://schemas.microsoft.com/office/drawing/2014/main" id="{9DE28A86-B33A-D013-3341-B66376F8FAFF}"/>
              </a:ext>
            </a:extLst>
          </p:cNvPr>
          <p:cNvGrpSpPr/>
          <p:nvPr/>
        </p:nvGrpSpPr>
        <p:grpSpPr>
          <a:xfrm>
            <a:off x="7159081" y="5301787"/>
            <a:ext cx="4415606" cy="61014"/>
            <a:chOff x="7088841" y="4105333"/>
            <a:chExt cx="4415606" cy="117043"/>
          </a:xfrm>
        </p:grpSpPr>
        <p:cxnSp>
          <p:nvCxnSpPr>
            <p:cNvPr id="360" name="Straight Connector 359">
              <a:extLst>
                <a:ext uri="{FF2B5EF4-FFF2-40B4-BE49-F238E27FC236}">
                  <a16:creationId xmlns:a16="http://schemas.microsoft.com/office/drawing/2014/main" id="{A0DD80FA-4D27-4654-6942-8653F1711CA4}"/>
                </a:ext>
              </a:extLst>
            </p:cNvPr>
            <p:cNvCxnSpPr>
              <a:cxnSpLocks/>
            </p:cNvCxnSpPr>
            <p:nvPr/>
          </p:nvCxnSpPr>
          <p:spPr>
            <a:xfrm>
              <a:off x="7088841" y="4105333"/>
              <a:ext cx="0" cy="11704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1" name="Straight Connector 360">
              <a:extLst>
                <a:ext uri="{FF2B5EF4-FFF2-40B4-BE49-F238E27FC236}">
                  <a16:creationId xmlns:a16="http://schemas.microsoft.com/office/drawing/2014/main" id="{14680098-0E1F-39EC-3867-C8CACC7DFA6C}"/>
                </a:ext>
              </a:extLst>
            </p:cNvPr>
            <p:cNvCxnSpPr>
              <a:cxnSpLocks/>
            </p:cNvCxnSpPr>
            <p:nvPr/>
          </p:nvCxnSpPr>
          <p:spPr>
            <a:xfrm>
              <a:off x="7579464" y="4105333"/>
              <a:ext cx="0" cy="11704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2" name="Straight Connector 361">
              <a:extLst>
                <a:ext uri="{FF2B5EF4-FFF2-40B4-BE49-F238E27FC236}">
                  <a16:creationId xmlns:a16="http://schemas.microsoft.com/office/drawing/2014/main" id="{839A4D45-DDCB-3C3C-8688-E7B4D898E165}"/>
                </a:ext>
              </a:extLst>
            </p:cNvPr>
            <p:cNvCxnSpPr>
              <a:cxnSpLocks/>
            </p:cNvCxnSpPr>
            <p:nvPr/>
          </p:nvCxnSpPr>
          <p:spPr>
            <a:xfrm>
              <a:off x="8070087" y="4105333"/>
              <a:ext cx="0" cy="11704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3" name="Straight Connector 362">
              <a:extLst>
                <a:ext uri="{FF2B5EF4-FFF2-40B4-BE49-F238E27FC236}">
                  <a16:creationId xmlns:a16="http://schemas.microsoft.com/office/drawing/2014/main" id="{F33EDBE8-0059-26E5-EFC5-5538126926CE}"/>
                </a:ext>
              </a:extLst>
            </p:cNvPr>
            <p:cNvCxnSpPr>
              <a:cxnSpLocks/>
            </p:cNvCxnSpPr>
            <p:nvPr/>
          </p:nvCxnSpPr>
          <p:spPr>
            <a:xfrm>
              <a:off x="8560710" y="4105333"/>
              <a:ext cx="0" cy="11704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72868931-A919-822F-EBFA-E914F60D278D}"/>
                </a:ext>
              </a:extLst>
            </p:cNvPr>
            <p:cNvCxnSpPr>
              <a:cxnSpLocks/>
            </p:cNvCxnSpPr>
            <p:nvPr/>
          </p:nvCxnSpPr>
          <p:spPr>
            <a:xfrm>
              <a:off x="9051333" y="4105333"/>
              <a:ext cx="0" cy="11704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5" name="Straight Connector 364">
              <a:extLst>
                <a:ext uri="{FF2B5EF4-FFF2-40B4-BE49-F238E27FC236}">
                  <a16:creationId xmlns:a16="http://schemas.microsoft.com/office/drawing/2014/main" id="{35B08C20-BB71-A0CE-EC73-7C691D980240}"/>
                </a:ext>
              </a:extLst>
            </p:cNvPr>
            <p:cNvCxnSpPr>
              <a:cxnSpLocks/>
            </p:cNvCxnSpPr>
            <p:nvPr/>
          </p:nvCxnSpPr>
          <p:spPr>
            <a:xfrm>
              <a:off x="9541956" y="4105333"/>
              <a:ext cx="0" cy="11704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79E0EF65-88EF-0AB2-E6BE-28F27497E310}"/>
                </a:ext>
              </a:extLst>
            </p:cNvPr>
            <p:cNvCxnSpPr>
              <a:cxnSpLocks/>
            </p:cNvCxnSpPr>
            <p:nvPr/>
          </p:nvCxnSpPr>
          <p:spPr>
            <a:xfrm>
              <a:off x="10032579" y="4105333"/>
              <a:ext cx="0" cy="11704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B85413C1-05A8-DC3A-76D8-375C66988E65}"/>
                </a:ext>
              </a:extLst>
            </p:cNvPr>
            <p:cNvCxnSpPr>
              <a:cxnSpLocks/>
            </p:cNvCxnSpPr>
            <p:nvPr/>
          </p:nvCxnSpPr>
          <p:spPr>
            <a:xfrm>
              <a:off x="10523202" y="4105333"/>
              <a:ext cx="0" cy="11704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07DC72D5-8CCE-9C0F-1608-213380BC73D0}"/>
                </a:ext>
              </a:extLst>
            </p:cNvPr>
            <p:cNvCxnSpPr>
              <a:cxnSpLocks/>
            </p:cNvCxnSpPr>
            <p:nvPr/>
          </p:nvCxnSpPr>
          <p:spPr>
            <a:xfrm>
              <a:off x="11013825" y="4105333"/>
              <a:ext cx="0" cy="11704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9" name="Straight Connector 368">
              <a:extLst>
                <a:ext uri="{FF2B5EF4-FFF2-40B4-BE49-F238E27FC236}">
                  <a16:creationId xmlns:a16="http://schemas.microsoft.com/office/drawing/2014/main" id="{2ED4EC03-C57E-8C3C-E566-C13815121174}"/>
                </a:ext>
              </a:extLst>
            </p:cNvPr>
            <p:cNvCxnSpPr>
              <a:cxnSpLocks/>
            </p:cNvCxnSpPr>
            <p:nvPr/>
          </p:nvCxnSpPr>
          <p:spPr>
            <a:xfrm>
              <a:off x="11504447" y="4105333"/>
              <a:ext cx="0" cy="11704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70" name="TextBox 369">
            <a:extLst>
              <a:ext uri="{FF2B5EF4-FFF2-40B4-BE49-F238E27FC236}">
                <a16:creationId xmlns:a16="http://schemas.microsoft.com/office/drawing/2014/main" id="{DE1329D1-6319-EA17-EB46-929F7F74D21C}"/>
              </a:ext>
            </a:extLst>
          </p:cNvPr>
          <p:cNvSpPr txBox="1"/>
          <p:nvPr/>
        </p:nvSpPr>
        <p:spPr>
          <a:xfrm>
            <a:off x="7255601" y="5329569"/>
            <a:ext cx="201403" cy="215444"/>
          </a:xfrm>
          <a:prstGeom prst="rect">
            <a:avLst/>
          </a:prstGeom>
        </p:spPr>
        <p:txBody>
          <a:bodyPr vert="horz"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1</a:t>
            </a:r>
          </a:p>
        </p:txBody>
      </p:sp>
      <p:sp>
        <p:nvSpPr>
          <p:cNvPr id="371" name="TextBox 370">
            <a:extLst>
              <a:ext uri="{FF2B5EF4-FFF2-40B4-BE49-F238E27FC236}">
                <a16:creationId xmlns:a16="http://schemas.microsoft.com/office/drawing/2014/main" id="{7468C066-5D7E-076D-C92E-D3FE61CBA6F0}"/>
              </a:ext>
            </a:extLst>
          </p:cNvPr>
          <p:cNvSpPr txBox="1"/>
          <p:nvPr/>
        </p:nvSpPr>
        <p:spPr>
          <a:xfrm>
            <a:off x="7729353" y="5329569"/>
            <a:ext cx="201403" cy="215444"/>
          </a:xfrm>
          <a:prstGeom prst="rect">
            <a:avLst/>
          </a:prstGeom>
        </p:spPr>
        <p:txBody>
          <a:bodyPr vert="horz"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3</a:t>
            </a:r>
          </a:p>
        </p:txBody>
      </p:sp>
      <p:sp>
        <p:nvSpPr>
          <p:cNvPr id="372" name="TextBox 371">
            <a:extLst>
              <a:ext uri="{FF2B5EF4-FFF2-40B4-BE49-F238E27FC236}">
                <a16:creationId xmlns:a16="http://schemas.microsoft.com/office/drawing/2014/main" id="{91F4B961-800A-2C72-B181-B9F3E3C7DCBF}"/>
              </a:ext>
            </a:extLst>
          </p:cNvPr>
          <p:cNvSpPr txBox="1"/>
          <p:nvPr/>
        </p:nvSpPr>
        <p:spPr>
          <a:xfrm>
            <a:off x="8252517" y="5329569"/>
            <a:ext cx="201403" cy="215444"/>
          </a:xfrm>
          <a:prstGeom prst="rect">
            <a:avLst/>
          </a:prstGeom>
        </p:spPr>
        <p:txBody>
          <a:bodyPr vert="horz"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6</a:t>
            </a:r>
          </a:p>
        </p:txBody>
      </p:sp>
      <p:sp>
        <p:nvSpPr>
          <p:cNvPr id="373" name="TextBox 372">
            <a:extLst>
              <a:ext uri="{FF2B5EF4-FFF2-40B4-BE49-F238E27FC236}">
                <a16:creationId xmlns:a16="http://schemas.microsoft.com/office/drawing/2014/main" id="{37FBA99F-7E9D-B258-D5E7-87D2B2DC9F49}"/>
              </a:ext>
            </a:extLst>
          </p:cNvPr>
          <p:cNvSpPr txBox="1"/>
          <p:nvPr/>
        </p:nvSpPr>
        <p:spPr>
          <a:xfrm>
            <a:off x="8711958" y="5329569"/>
            <a:ext cx="201403" cy="215444"/>
          </a:xfrm>
          <a:prstGeom prst="rect">
            <a:avLst/>
          </a:prstGeom>
        </p:spPr>
        <p:txBody>
          <a:bodyPr vert="horz"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9</a:t>
            </a:r>
          </a:p>
        </p:txBody>
      </p:sp>
      <p:sp>
        <p:nvSpPr>
          <p:cNvPr id="374" name="TextBox 373">
            <a:extLst>
              <a:ext uri="{FF2B5EF4-FFF2-40B4-BE49-F238E27FC236}">
                <a16:creationId xmlns:a16="http://schemas.microsoft.com/office/drawing/2014/main" id="{98209318-68DC-6EEA-BC58-810E7B330C52}"/>
              </a:ext>
            </a:extLst>
          </p:cNvPr>
          <p:cNvSpPr txBox="1"/>
          <p:nvPr/>
        </p:nvSpPr>
        <p:spPr>
          <a:xfrm>
            <a:off x="9251054" y="5329569"/>
            <a:ext cx="201403" cy="215444"/>
          </a:xfrm>
          <a:prstGeom prst="rect">
            <a:avLst/>
          </a:prstGeom>
        </p:spPr>
        <p:txBody>
          <a:bodyPr vert="horz"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12</a:t>
            </a:r>
          </a:p>
        </p:txBody>
      </p:sp>
      <p:sp>
        <p:nvSpPr>
          <p:cNvPr id="375" name="TextBox 374">
            <a:extLst>
              <a:ext uri="{FF2B5EF4-FFF2-40B4-BE49-F238E27FC236}">
                <a16:creationId xmlns:a16="http://schemas.microsoft.com/office/drawing/2014/main" id="{47702A69-094C-4036-B66C-14618C8FEA82}"/>
              </a:ext>
            </a:extLst>
          </p:cNvPr>
          <p:cNvSpPr txBox="1"/>
          <p:nvPr/>
        </p:nvSpPr>
        <p:spPr>
          <a:xfrm>
            <a:off x="9762709" y="5329569"/>
            <a:ext cx="201403" cy="215444"/>
          </a:xfrm>
          <a:prstGeom prst="rect">
            <a:avLst/>
          </a:prstGeom>
        </p:spPr>
        <p:txBody>
          <a:bodyPr vert="horz"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18</a:t>
            </a:r>
          </a:p>
        </p:txBody>
      </p:sp>
      <p:sp>
        <p:nvSpPr>
          <p:cNvPr id="376" name="TextBox 375">
            <a:extLst>
              <a:ext uri="{FF2B5EF4-FFF2-40B4-BE49-F238E27FC236}">
                <a16:creationId xmlns:a16="http://schemas.microsoft.com/office/drawing/2014/main" id="{0D1B365E-F420-BDDA-C921-E94DA7F53A95}"/>
              </a:ext>
            </a:extLst>
          </p:cNvPr>
          <p:cNvSpPr txBox="1"/>
          <p:nvPr/>
        </p:nvSpPr>
        <p:spPr>
          <a:xfrm>
            <a:off x="10186861" y="5329569"/>
            <a:ext cx="296134" cy="215444"/>
          </a:xfrm>
          <a:prstGeom prst="rect">
            <a:avLst/>
          </a:prstGeom>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24</a:t>
            </a:r>
          </a:p>
        </p:txBody>
      </p:sp>
      <p:sp>
        <p:nvSpPr>
          <p:cNvPr id="377" name="TextBox 376">
            <a:extLst>
              <a:ext uri="{FF2B5EF4-FFF2-40B4-BE49-F238E27FC236}">
                <a16:creationId xmlns:a16="http://schemas.microsoft.com/office/drawing/2014/main" id="{B30D7228-698A-0E53-6664-04EFF500992E}"/>
              </a:ext>
            </a:extLst>
          </p:cNvPr>
          <p:cNvSpPr txBox="1"/>
          <p:nvPr/>
        </p:nvSpPr>
        <p:spPr>
          <a:xfrm>
            <a:off x="10699701" y="5329569"/>
            <a:ext cx="290363" cy="215444"/>
          </a:xfrm>
          <a:prstGeom prst="rect">
            <a:avLst/>
          </a:prstGeom>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30</a:t>
            </a:r>
          </a:p>
        </p:txBody>
      </p:sp>
      <p:sp>
        <p:nvSpPr>
          <p:cNvPr id="378" name="TextBox 377">
            <a:extLst>
              <a:ext uri="{FF2B5EF4-FFF2-40B4-BE49-F238E27FC236}">
                <a16:creationId xmlns:a16="http://schemas.microsoft.com/office/drawing/2014/main" id="{AA196673-CE2B-78CF-B968-1F0CAC038DEE}"/>
              </a:ext>
            </a:extLst>
          </p:cNvPr>
          <p:cNvSpPr txBox="1"/>
          <p:nvPr/>
        </p:nvSpPr>
        <p:spPr>
          <a:xfrm>
            <a:off x="11185622" y="5329569"/>
            <a:ext cx="290363" cy="215444"/>
          </a:xfrm>
          <a:prstGeom prst="rect">
            <a:avLst/>
          </a:prstGeom>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36</a:t>
            </a:r>
          </a:p>
        </p:txBody>
      </p:sp>
      <p:sp>
        <p:nvSpPr>
          <p:cNvPr id="424" name="TextBox 423">
            <a:extLst>
              <a:ext uri="{FF2B5EF4-FFF2-40B4-BE49-F238E27FC236}">
                <a16:creationId xmlns:a16="http://schemas.microsoft.com/office/drawing/2014/main" id="{AFE2FB16-2A0E-4238-B6A2-66ED844F58F0}"/>
              </a:ext>
            </a:extLst>
          </p:cNvPr>
          <p:cNvSpPr txBox="1"/>
          <p:nvPr/>
        </p:nvSpPr>
        <p:spPr>
          <a:xfrm>
            <a:off x="11173277" y="4077889"/>
            <a:ext cx="375583" cy="184666"/>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33.6</a:t>
            </a:r>
          </a:p>
        </p:txBody>
      </p:sp>
      <p:sp>
        <p:nvSpPr>
          <p:cNvPr id="425" name="TextBox 424">
            <a:extLst>
              <a:ext uri="{FF2B5EF4-FFF2-40B4-BE49-F238E27FC236}">
                <a16:creationId xmlns:a16="http://schemas.microsoft.com/office/drawing/2014/main" id="{223F74B4-80FD-4FC0-153B-E178F6BEFD6C}"/>
              </a:ext>
            </a:extLst>
          </p:cNvPr>
          <p:cNvSpPr txBox="1"/>
          <p:nvPr/>
        </p:nvSpPr>
        <p:spPr>
          <a:xfrm>
            <a:off x="10677026" y="4025725"/>
            <a:ext cx="375583" cy="184666"/>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38.6</a:t>
            </a:r>
          </a:p>
        </p:txBody>
      </p:sp>
      <p:sp>
        <p:nvSpPr>
          <p:cNvPr id="426" name="TextBox 425">
            <a:extLst>
              <a:ext uri="{FF2B5EF4-FFF2-40B4-BE49-F238E27FC236}">
                <a16:creationId xmlns:a16="http://schemas.microsoft.com/office/drawing/2014/main" id="{C18A24CE-DFEF-890F-A490-1542EA1FF9CB}"/>
              </a:ext>
            </a:extLst>
          </p:cNvPr>
          <p:cNvSpPr txBox="1"/>
          <p:nvPr/>
        </p:nvSpPr>
        <p:spPr>
          <a:xfrm>
            <a:off x="10192194" y="4062520"/>
            <a:ext cx="375583" cy="184666"/>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37.2</a:t>
            </a:r>
          </a:p>
        </p:txBody>
      </p:sp>
      <p:sp>
        <p:nvSpPr>
          <p:cNvPr id="427" name="TextBox 426">
            <a:extLst>
              <a:ext uri="{FF2B5EF4-FFF2-40B4-BE49-F238E27FC236}">
                <a16:creationId xmlns:a16="http://schemas.microsoft.com/office/drawing/2014/main" id="{0CA6142A-1391-AA89-975C-65099E2E8801}"/>
              </a:ext>
            </a:extLst>
          </p:cNvPr>
          <p:cNvSpPr txBox="1"/>
          <p:nvPr/>
        </p:nvSpPr>
        <p:spPr>
          <a:xfrm>
            <a:off x="9681674" y="4084297"/>
            <a:ext cx="375583" cy="184666"/>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36.4</a:t>
            </a:r>
          </a:p>
        </p:txBody>
      </p:sp>
      <p:sp>
        <p:nvSpPr>
          <p:cNvPr id="428" name="TextBox 427">
            <a:extLst>
              <a:ext uri="{FF2B5EF4-FFF2-40B4-BE49-F238E27FC236}">
                <a16:creationId xmlns:a16="http://schemas.microsoft.com/office/drawing/2014/main" id="{9D611A89-436A-4DE9-AF7C-E031B9682E6D}"/>
              </a:ext>
            </a:extLst>
          </p:cNvPr>
          <p:cNvSpPr txBox="1"/>
          <p:nvPr/>
        </p:nvSpPr>
        <p:spPr>
          <a:xfrm>
            <a:off x="9211111" y="4127252"/>
            <a:ext cx="375583" cy="184666"/>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35.1</a:t>
            </a:r>
          </a:p>
        </p:txBody>
      </p:sp>
      <p:sp>
        <p:nvSpPr>
          <p:cNvPr id="429" name="TextBox 428">
            <a:extLst>
              <a:ext uri="{FF2B5EF4-FFF2-40B4-BE49-F238E27FC236}">
                <a16:creationId xmlns:a16="http://schemas.microsoft.com/office/drawing/2014/main" id="{898698C2-2014-CFEA-91D7-69657591BCFB}"/>
              </a:ext>
            </a:extLst>
          </p:cNvPr>
          <p:cNvSpPr txBox="1"/>
          <p:nvPr/>
        </p:nvSpPr>
        <p:spPr>
          <a:xfrm>
            <a:off x="8740548" y="4107603"/>
            <a:ext cx="375583" cy="184666"/>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36.1</a:t>
            </a:r>
          </a:p>
        </p:txBody>
      </p:sp>
      <p:sp>
        <p:nvSpPr>
          <p:cNvPr id="430" name="TextBox 429">
            <a:extLst>
              <a:ext uri="{FF2B5EF4-FFF2-40B4-BE49-F238E27FC236}">
                <a16:creationId xmlns:a16="http://schemas.microsoft.com/office/drawing/2014/main" id="{21BF04AD-5E66-8243-8495-49B957A15C32}"/>
              </a:ext>
            </a:extLst>
          </p:cNvPr>
          <p:cNvSpPr txBox="1"/>
          <p:nvPr/>
        </p:nvSpPr>
        <p:spPr>
          <a:xfrm>
            <a:off x="8224771" y="4148091"/>
            <a:ext cx="375583" cy="184666"/>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33.7</a:t>
            </a:r>
          </a:p>
        </p:txBody>
      </p:sp>
      <p:sp>
        <p:nvSpPr>
          <p:cNvPr id="431" name="TextBox 430">
            <a:extLst>
              <a:ext uri="{FF2B5EF4-FFF2-40B4-BE49-F238E27FC236}">
                <a16:creationId xmlns:a16="http://schemas.microsoft.com/office/drawing/2014/main" id="{3FB09251-DE34-64E8-F2A4-E017EE956362}"/>
              </a:ext>
            </a:extLst>
          </p:cNvPr>
          <p:cNvSpPr txBox="1"/>
          <p:nvPr/>
        </p:nvSpPr>
        <p:spPr>
          <a:xfrm>
            <a:off x="7727724" y="4240424"/>
            <a:ext cx="375583" cy="184666"/>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29.6</a:t>
            </a:r>
          </a:p>
        </p:txBody>
      </p:sp>
      <p:sp>
        <p:nvSpPr>
          <p:cNvPr id="432" name="TextBox 431">
            <a:extLst>
              <a:ext uri="{FF2B5EF4-FFF2-40B4-BE49-F238E27FC236}">
                <a16:creationId xmlns:a16="http://schemas.microsoft.com/office/drawing/2014/main" id="{08324EC4-625B-05B2-851C-EA23362CCC21}"/>
              </a:ext>
            </a:extLst>
          </p:cNvPr>
          <p:cNvSpPr txBox="1"/>
          <p:nvPr/>
        </p:nvSpPr>
        <p:spPr>
          <a:xfrm>
            <a:off x="7255519" y="4503371"/>
            <a:ext cx="375583" cy="184666"/>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18.2</a:t>
            </a:r>
          </a:p>
        </p:txBody>
      </p:sp>
      <p:sp>
        <p:nvSpPr>
          <p:cNvPr id="433" name="TextBox 432">
            <a:extLst>
              <a:ext uri="{FF2B5EF4-FFF2-40B4-BE49-F238E27FC236}">
                <a16:creationId xmlns:a16="http://schemas.microsoft.com/office/drawing/2014/main" id="{DD997BDE-EBC6-D77E-1C0E-8249A1CC8814}"/>
              </a:ext>
            </a:extLst>
          </p:cNvPr>
          <p:cNvSpPr txBox="1"/>
          <p:nvPr/>
        </p:nvSpPr>
        <p:spPr>
          <a:xfrm>
            <a:off x="6711089" y="5751153"/>
            <a:ext cx="5111642" cy="153888"/>
          </a:xfrm>
          <a:prstGeom prst="rect">
            <a:avLst/>
          </a:prstGeom>
        </p:spPr>
        <p:txBody>
          <a:bodyPr vert="horz"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1092200" algn="l"/>
                <a:tab pos="1441450" algn="l"/>
                <a:tab pos="1785938" algn="l"/>
                <a:tab pos="2478088" algn="l"/>
                <a:tab pos="3173413" algn="l"/>
                <a:tab pos="3865563" algn="l"/>
                <a:tab pos="4586288" algn="l"/>
              </a:tabLst>
              <a:defRPr/>
            </a:pPr>
            <a:r>
              <a:rPr kumimoji="0" lang="en-US" sz="10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n/N =    61/336  99/334  112/332  120/332 114/325 112/308 96/258 85/220  41/122</a:t>
            </a:r>
          </a:p>
        </p:txBody>
      </p:sp>
      <p:sp>
        <p:nvSpPr>
          <p:cNvPr id="155" name="TextBox 154">
            <a:extLst>
              <a:ext uri="{FF2B5EF4-FFF2-40B4-BE49-F238E27FC236}">
                <a16:creationId xmlns:a16="http://schemas.microsoft.com/office/drawing/2014/main" id="{146CF412-845B-95CD-2651-0B4EFCF27FA5}"/>
              </a:ext>
            </a:extLst>
          </p:cNvPr>
          <p:cNvSpPr txBox="1"/>
          <p:nvPr/>
        </p:nvSpPr>
        <p:spPr bwMode="auto">
          <a:xfrm>
            <a:off x="8333072" y="2369451"/>
            <a:ext cx="21114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ALP Normalization</a:t>
            </a:r>
          </a:p>
        </p:txBody>
      </p:sp>
      <p:sp>
        <p:nvSpPr>
          <p:cNvPr id="156" name="TextBox 155">
            <a:extLst>
              <a:ext uri="{FF2B5EF4-FFF2-40B4-BE49-F238E27FC236}">
                <a16:creationId xmlns:a16="http://schemas.microsoft.com/office/drawing/2014/main" id="{695C0586-952D-4D31-6FAF-9FBE3DD5D449}"/>
              </a:ext>
            </a:extLst>
          </p:cNvPr>
          <p:cNvSpPr txBox="1"/>
          <p:nvPr/>
        </p:nvSpPr>
        <p:spPr bwMode="auto">
          <a:xfrm>
            <a:off x="2222853" y="2386464"/>
            <a:ext cx="25683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600" b="1" i="0" u="none" strike="noStrike" kern="0" cap="none" spc="0" normalizeH="0" baseline="0" noProof="0" dirty="0">
                <a:ln>
                  <a:noFill/>
                </a:ln>
                <a:solidFill>
                  <a:sysClr val="windowText" lastClr="000000"/>
                </a:solidFill>
                <a:effectLst/>
                <a:uLnTx/>
                <a:uFillTx/>
                <a:latin typeface="Poppins"/>
                <a:ea typeface="+mn-ea"/>
                <a:cs typeface="Arial" panose="020B0604020202020204" pitchFamily="34" charset="0"/>
              </a:rPr>
              <a:t>Biochemical Response</a:t>
            </a:r>
          </a:p>
        </p:txBody>
      </p:sp>
      <p:sp>
        <p:nvSpPr>
          <p:cNvPr id="157" name="Freeform 16">
            <a:extLst>
              <a:ext uri="{FF2B5EF4-FFF2-40B4-BE49-F238E27FC236}">
                <a16:creationId xmlns:a16="http://schemas.microsoft.com/office/drawing/2014/main" id="{966536E1-6D9D-FAA5-0284-504AC0EA6D03}"/>
              </a:ext>
            </a:extLst>
          </p:cNvPr>
          <p:cNvSpPr/>
          <p:nvPr/>
        </p:nvSpPr>
        <p:spPr bwMode="auto">
          <a:xfrm>
            <a:off x="1228480" y="2868817"/>
            <a:ext cx="4831079" cy="2442153"/>
          </a:xfrm>
          <a:custGeom>
            <a:avLst/>
            <a:gdLst>
              <a:gd name="connsiteX0" fmla="*/ 0 w 4452730"/>
              <a:gd name="connsiteY0" fmla="*/ 0 h 2146852"/>
              <a:gd name="connsiteX1" fmla="*/ 0 w 4452730"/>
              <a:gd name="connsiteY1" fmla="*/ 2146852 h 2146852"/>
              <a:gd name="connsiteX2" fmla="*/ 4452730 w 4452730"/>
              <a:gd name="connsiteY2" fmla="*/ 2146852 h 2146852"/>
            </a:gdLst>
            <a:ahLst/>
            <a:cxnLst>
              <a:cxn ang="0">
                <a:pos x="connsiteX0" y="connsiteY0"/>
              </a:cxn>
              <a:cxn ang="0">
                <a:pos x="connsiteX1" y="connsiteY1"/>
              </a:cxn>
              <a:cxn ang="0">
                <a:pos x="connsiteX2" y="connsiteY2"/>
              </a:cxn>
            </a:cxnLst>
            <a:rect l="l" t="t" r="r" b="b"/>
            <a:pathLst>
              <a:path w="4452730" h="2146852">
                <a:moveTo>
                  <a:pt x="0" y="0"/>
                </a:moveTo>
                <a:lnTo>
                  <a:pt x="0" y="2146852"/>
                </a:lnTo>
                <a:lnTo>
                  <a:pt x="4452730" y="2146852"/>
                </a:lnTo>
              </a:path>
            </a:pathLst>
          </a:custGeom>
          <a:noFill/>
          <a:ln w="12700">
            <a:solidFill>
              <a:srgbClr val="000000"/>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ysClr val="windowText" lastClr="000000"/>
              </a:solidFill>
              <a:effectLst/>
              <a:uLnTx/>
              <a:uFillTx/>
              <a:latin typeface="Poppins"/>
              <a:ea typeface="+mn-ea"/>
              <a:cs typeface="Arial" panose="020B0604020202020204" pitchFamily="34" charset="0"/>
            </a:endParaRPr>
          </a:p>
        </p:txBody>
      </p:sp>
      <p:grpSp>
        <p:nvGrpSpPr>
          <p:cNvPr id="158" name="Group 157">
            <a:extLst>
              <a:ext uri="{FF2B5EF4-FFF2-40B4-BE49-F238E27FC236}">
                <a16:creationId xmlns:a16="http://schemas.microsoft.com/office/drawing/2014/main" id="{ED44E0D0-0CB7-ABAA-E2E6-D910484D7592}"/>
              </a:ext>
            </a:extLst>
          </p:cNvPr>
          <p:cNvGrpSpPr/>
          <p:nvPr/>
        </p:nvGrpSpPr>
        <p:grpSpPr>
          <a:xfrm>
            <a:off x="769858" y="2728260"/>
            <a:ext cx="466794" cy="2725718"/>
            <a:chOff x="906676" y="2501379"/>
            <a:chExt cx="466794" cy="2725718"/>
          </a:xfrm>
        </p:grpSpPr>
        <p:sp>
          <p:nvSpPr>
            <p:cNvPr id="159" name="TextBox 158">
              <a:extLst>
                <a:ext uri="{FF2B5EF4-FFF2-40B4-BE49-F238E27FC236}">
                  <a16:creationId xmlns:a16="http://schemas.microsoft.com/office/drawing/2014/main" id="{3DEBBB70-E9EB-05B4-D85D-7D3F68019C56}"/>
                </a:ext>
              </a:extLst>
            </p:cNvPr>
            <p:cNvSpPr txBox="1"/>
            <p:nvPr/>
          </p:nvSpPr>
          <p:spPr bwMode="auto">
            <a:xfrm>
              <a:off x="1056738" y="4919320"/>
              <a:ext cx="296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effectLst/>
                  <a:uLnTx/>
                  <a:uFillTx/>
                  <a:latin typeface="Poppins"/>
                  <a:ea typeface="+mn-ea"/>
                  <a:cs typeface="Arial" panose="020B0604020202020204" pitchFamily="34" charset="0"/>
                </a:rPr>
                <a:t>0</a:t>
              </a:r>
            </a:p>
          </p:txBody>
        </p:sp>
        <p:sp>
          <p:nvSpPr>
            <p:cNvPr id="160" name="TextBox 159">
              <a:extLst>
                <a:ext uri="{FF2B5EF4-FFF2-40B4-BE49-F238E27FC236}">
                  <a16:creationId xmlns:a16="http://schemas.microsoft.com/office/drawing/2014/main" id="{6F477ED4-1704-20B4-4CC2-7D55601D2ED8}"/>
                </a:ext>
              </a:extLst>
            </p:cNvPr>
            <p:cNvSpPr txBox="1"/>
            <p:nvPr/>
          </p:nvSpPr>
          <p:spPr bwMode="auto">
            <a:xfrm>
              <a:off x="958058" y="4438017"/>
              <a:ext cx="3994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effectLst/>
                  <a:uLnTx/>
                  <a:uFillTx/>
                  <a:latin typeface="Poppins"/>
                  <a:ea typeface="+mn-ea"/>
                  <a:cs typeface="Arial" panose="020B0604020202020204" pitchFamily="34" charset="0"/>
                </a:rPr>
                <a:t>20</a:t>
              </a:r>
            </a:p>
          </p:txBody>
        </p:sp>
        <p:sp>
          <p:nvSpPr>
            <p:cNvPr id="161" name="TextBox 160">
              <a:extLst>
                <a:ext uri="{FF2B5EF4-FFF2-40B4-BE49-F238E27FC236}">
                  <a16:creationId xmlns:a16="http://schemas.microsoft.com/office/drawing/2014/main" id="{3712757A-9784-BFC5-7729-0E519CD5C51D}"/>
                </a:ext>
              </a:extLst>
            </p:cNvPr>
            <p:cNvSpPr txBox="1"/>
            <p:nvPr/>
          </p:nvSpPr>
          <p:spPr bwMode="auto">
            <a:xfrm>
              <a:off x="948270" y="3955354"/>
              <a:ext cx="4090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effectLst/>
                  <a:uLnTx/>
                  <a:uFillTx/>
                  <a:latin typeface="Poppins"/>
                  <a:ea typeface="+mn-ea"/>
                  <a:cs typeface="Arial" panose="020B0604020202020204" pitchFamily="34" charset="0"/>
                </a:rPr>
                <a:t>40</a:t>
              </a:r>
            </a:p>
          </p:txBody>
        </p:sp>
        <p:sp>
          <p:nvSpPr>
            <p:cNvPr id="162" name="TextBox 161">
              <a:extLst>
                <a:ext uri="{FF2B5EF4-FFF2-40B4-BE49-F238E27FC236}">
                  <a16:creationId xmlns:a16="http://schemas.microsoft.com/office/drawing/2014/main" id="{9731F5F9-53A1-6A28-016B-AC93E99FFEF1}"/>
                </a:ext>
              </a:extLst>
            </p:cNvPr>
            <p:cNvSpPr txBox="1"/>
            <p:nvPr/>
          </p:nvSpPr>
          <p:spPr bwMode="auto">
            <a:xfrm>
              <a:off x="954473" y="3464020"/>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effectLst/>
                  <a:uLnTx/>
                  <a:uFillTx/>
                  <a:latin typeface="Poppins"/>
                  <a:ea typeface="+mn-ea"/>
                  <a:cs typeface="Arial" panose="020B0604020202020204" pitchFamily="34" charset="0"/>
                </a:rPr>
                <a:t>60</a:t>
              </a:r>
            </a:p>
          </p:txBody>
        </p:sp>
        <p:sp>
          <p:nvSpPr>
            <p:cNvPr id="163" name="TextBox 162">
              <a:extLst>
                <a:ext uri="{FF2B5EF4-FFF2-40B4-BE49-F238E27FC236}">
                  <a16:creationId xmlns:a16="http://schemas.microsoft.com/office/drawing/2014/main" id="{B34A4D45-50A6-E97C-C352-9909C99EF305}"/>
                </a:ext>
              </a:extLst>
            </p:cNvPr>
            <p:cNvSpPr txBox="1"/>
            <p:nvPr/>
          </p:nvSpPr>
          <p:spPr bwMode="auto">
            <a:xfrm>
              <a:off x="954473" y="2984583"/>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effectLst/>
                  <a:uLnTx/>
                  <a:uFillTx/>
                  <a:latin typeface="Poppins"/>
                  <a:ea typeface="+mn-ea"/>
                  <a:cs typeface="Arial" panose="020B0604020202020204" pitchFamily="34" charset="0"/>
                </a:rPr>
                <a:t>80</a:t>
              </a:r>
            </a:p>
          </p:txBody>
        </p:sp>
        <p:sp>
          <p:nvSpPr>
            <p:cNvPr id="164" name="TextBox 163">
              <a:extLst>
                <a:ext uri="{FF2B5EF4-FFF2-40B4-BE49-F238E27FC236}">
                  <a16:creationId xmlns:a16="http://schemas.microsoft.com/office/drawing/2014/main" id="{1D1339B8-0FB4-1C85-78E1-104C8F02E541}"/>
                </a:ext>
              </a:extLst>
            </p:cNvPr>
            <p:cNvSpPr txBox="1"/>
            <p:nvPr/>
          </p:nvSpPr>
          <p:spPr bwMode="auto">
            <a:xfrm>
              <a:off x="906676" y="2501379"/>
              <a:ext cx="4667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0" cap="none" spc="0" normalizeH="0" baseline="0" noProof="0" dirty="0">
                  <a:ln>
                    <a:noFill/>
                  </a:ln>
                  <a:effectLst/>
                  <a:uLnTx/>
                  <a:uFillTx/>
                  <a:latin typeface="Poppins"/>
                  <a:ea typeface="+mn-ea"/>
                  <a:cs typeface="Arial" panose="020B0604020202020204" pitchFamily="34" charset="0"/>
                </a:rPr>
                <a:t>100</a:t>
              </a:r>
            </a:p>
          </p:txBody>
        </p:sp>
      </p:grpSp>
      <p:grpSp>
        <p:nvGrpSpPr>
          <p:cNvPr id="165" name="Group 164">
            <a:extLst>
              <a:ext uri="{FF2B5EF4-FFF2-40B4-BE49-F238E27FC236}">
                <a16:creationId xmlns:a16="http://schemas.microsoft.com/office/drawing/2014/main" id="{B5285191-F51E-5FA0-937F-ED585B5C0748}"/>
              </a:ext>
            </a:extLst>
          </p:cNvPr>
          <p:cNvGrpSpPr/>
          <p:nvPr/>
        </p:nvGrpSpPr>
        <p:grpSpPr>
          <a:xfrm>
            <a:off x="1152147" y="2877285"/>
            <a:ext cx="76333" cy="2433685"/>
            <a:chOff x="1288917" y="2650404"/>
            <a:chExt cx="76333" cy="2433685"/>
          </a:xfrm>
        </p:grpSpPr>
        <p:cxnSp>
          <p:nvCxnSpPr>
            <p:cNvPr id="166" name="Straight Connector 165">
              <a:extLst>
                <a:ext uri="{FF2B5EF4-FFF2-40B4-BE49-F238E27FC236}">
                  <a16:creationId xmlns:a16="http://schemas.microsoft.com/office/drawing/2014/main" id="{1DBC7194-FCA3-77DF-9294-BC9C15E8C254}"/>
                </a:ext>
              </a:extLst>
            </p:cNvPr>
            <p:cNvCxnSpPr>
              <a:cxnSpLocks/>
            </p:cNvCxnSpPr>
            <p:nvPr/>
          </p:nvCxnSpPr>
          <p:spPr bwMode="auto">
            <a:xfrm>
              <a:off x="1288917" y="3629399"/>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71DF983C-E55B-6CB0-F4C0-4F88B128C01D}"/>
                </a:ext>
              </a:extLst>
            </p:cNvPr>
            <p:cNvCxnSpPr>
              <a:cxnSpLocks/>
            </p:cNvCxnSpPr>
            <p:nvPr/>
          </p:nvCxnSpPr>
          <p:spPr bwMode="auto">
            <a:xfrm>
              <a:off x="1288917" y="4114296"/>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D4FDCA69-24B2-3601-A1A7-2E1A7A2CBF52}"/>
                </a:ext>
              </a:extLst>
            </p:cNvPr>
            <p:cNvCxnSpPr>
              <a:cxnSpLocks/>
            </p:cNvCxnSpPr>
            <p:nvPr/>
          </p:nvCxnSpPr>
          <p:spPr bwMode="auto">
            <a:xfrm>
              <a:off x="1288917" y="4599193"/>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CD77EE8C-DFC9-4854-004D-C273A063595D}"/>
                </a:ext>
              </a:extLst>
            </p:cNvPr>
            <p:cNvCxnSpPr>
              <a:cxnSpLocks/>
            </p:cNvCxnSpPr>
            <p:nvPr/>
          </p:nvCxnSpPr>
          <p:spPr bwMode="auto">
            <a:xfrm>
              <a:off x="1288917" y="5084089"/>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8BE63D60-4AB8-0D1A-A948-7DD354C50F1D}"/>
                </a:ext>
              </a:extLst>
            </p:cNvPr>
            <p:cNvCxnSpPr/>
            <p:nvPr/>
          </p:nvCxnSpPr>
          <p:spPr bwMode="auto">
            <a:xfrm>
              <a:off x="1288917" y="3136004"/>
              <a:ext cx="76200" cy="0"/>
            </a:xfrm>
            <a:prstGeom prst="line">
              <a:avLst/>
            </a:prstGeom>
            <a:noFill/>
            <a:ln w="12700" cap="flat" cmpd="sng" algn="ctr">
              <a:solidFill>
                <a:srgbClr val="000000"/>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E766A586-9FB6-14BC-C3D6-DB334A1DB534}"/>
                </a:ext>
              </a:extLst>
            </p:cNvPr>
            <p:cNvCxnSpPr/>
            <p:nvPr/>
          </p:nvCxnSpPr>
          <p:spPr bwMode="auto">
            <a:xfrm>
              <a:off x="1288917" y="2650404"/>
              <a:ext cx="76200" cy="0"/>
            </a:xfrm>
            <a:prstGeom prst="line">
              <a:avLst/>
            </a:prstGeom>
            <a:noFill/>
            <a:ln w="12700" cap="flat" cmpd="sng" algn="ctr">
              <a:solidFill>
                <a:srgbClr val="000000"/>
              </a:solidFill>
              <a:prstDash val="solid"/>
              <a:round/>
              <a:headEnd type="none" w="med" len="med"/>
              <a:tailEnd type="none" w="med" len="med"/>
            </a:ln>
            <a:effectLst/>
          </p:spPr>
        </p:cxnSp>
      </p:grpSp>
      <p:sp>
        <p:nvSpPr>
          <p:cNvPr id="172" name="Freeform 130">
            <a:extLst>
              <a:ext uri="{FF2B5EF4-FFF2-40B4-BE49-F238E27FC236}">
                <a16:creationId xmlns:a16="http://schemas.microsoft.com/office/drawing/2014/main" id="{AAAC1B9E-4457-601F-DCEB-0A5826E04B54}"/>
              </a:ext>
            </a:extLst>
          </p:cNvPr>
          <p:cNvSpPr/>
          <p:nvPr/>
        </p:nvSpPr>
        <p:spPr bwMode="auto">
          <a:xfrm>
            <a:off x="7157218" y="2885134"/>
            <a:ext cx="4426842" cy="2415750"/>
          </a:xfrm>
          <a:custGeom>
            <a:avLst/>
            <a:gdLst>
              <a:gd name="connsiteX0" fmla="*/ 0 w 4452730"/>
              <a:gd name="connsiteY0" fmla="*/ 0 h 2146852"/>
              <a:gd name="connsiteX1" fmla="*/ 0 w 4452730"/>
              <a:gd name="connsiteY1" fmla="*/ 2146852 h 2146852"/>
              <a:gd name="connsiteX2" fmla="*/ 4452730 w 4452730"/>
              <a:gd name="connsiteY2" fmla="*/ 2146852 h 2146852"/>
            </a:gdLst>
            <a:ahLst/>
            <a:cxnLst>
              <a:cxn ang="0">
                <a:pos x="connsiteX0" y="connsiteY0"/>
              </a:cxn>
              <a:cxn ang="0">
                <a:pos x="connsiteX1" y="connsiteY1"/>
              </a:cxn>
              <a:cxn ang="0">
                <a:pos x="connsiteX2" y="connsiteY2"/>
              </a:cxn>
            </a:cxnLst>
            <a:rect l="l" t="t" r="r" b="b"/>
            <a:pathLst>
              <a:path w="4452730" h="2146852">
                <a:moveTo>
                  <a:pt x="0" y="0"/>
                </a:moveTo>
                <a:lnTo>
                  <a:pt x="0" y="2146852"/>
                </a:lnTo>
                <a:lnTo>
                  <a:pt x="4452730" y="2146852"/>
                </a:lnTo>
              </a:path>
            </a:pathLst>
          </a:custGeom>
          <a:noFill/>
          <a:ln w="12700">
            <a:solidFill>
              <a:srgbClr val="000000"/>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ysClr val="windowText" lastClr="000000"/>
              </a:solidFill>
              <a:effectLst/>
              <a:uLnTx/>
              <a:uFillTx/>
              <a:latin typeface="Poppins"/>
              <a:ea typeface="+mn-ea"/>
              <a:cs typeface="Arial" panose="020B0604020202020204" pitchFamily="34" charset="0"/>
            </a:endParaRPr>
          </a:p>
        </p:txBody>
      </p:sp>
      <p:grpSp>
        <p:nvGrpSpPr>
          <p:cNvPr id="173" name="Group 172">
            <a:extLst>
              <a:ext uri="{FF2B5EF4-FFF2-40B4-BE49-F238E27FC236}">
                <a16:creationId xmlns:a16="http://schemas.microsoft.com/office/drawing/2014/main" id="{134E6C8C-9AD9-ADB3-BA11-E5BDE95ECC13}"/>
              </a:ext>
            </a:extLst>
          </p:cNvPr>
          <p:cNvGrpSpPr/>
          <p:nvPr/>
        </p:nvGrpSpPr>
        <p:grpSpPr>
          <a:xfrm>
            <a:off x="6705611" y="2750853"/>
            <a:ext cx="466794" cy="2734587"/>
            <a:chOff x="6650611" y="2493492"/>
            <a:chExt cx="466794" cy="2734587"/>
          </a:xfrm>
        </p:grpSpPr>
        <p:sp>
          <p:nvSpPr>
            <p:cNvPr id="174" name="TextBox 173">
              <a:extLst>
                <a:ext uri="{FF2B5EF4-FFF2-40B4-BE49-F238E27FC236}">
                  <a16:creationId xmlns:a16="http://schemas.microsoft.com/office/drawing/2014/main" id="{F5A3D6A3-8DC4-A760-1F1C-7C8608CA5701}"/>
                </a:ext>
              </a:extLst>
            </p:cNvPr>
            <p:cNvSpPr txBox="1"/>
            <p:nvPr/>
          </p:nvSpPr>
          <p:spPr bwMode="auto">
            <a:xfrm>
              <a:off x="6792608" y="4920302"/>
              <a:ext cx="296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0</a:t>
              </a:r>
            </a:p>
          </p:txBody>
        </p:sp>
        <p:sp>
          <p:nvSpPr>
            <p:cNvPr id="175" name="TextBox 174">
              <a:extLst>
                <a:ext uri="{FF2B5EF4-FFF2-40B4-BE49-F238E27FC236}">
                  <a16:creationId xmlns:a16="http://schemas.microsoft.com/office/drawing/2014/main" id="{347BF995-FCCA-F6DA-191C-6AB85ECC6E84}"/>
                </a:ext>
              </a:extLst>
            </p:cNvPr>
            <p:cNvSpPr txBox="1"/>
            <p:nvPr/>
          </p:nvSpPr>
          <p:spPr bwMode="auto">
            <a:xfrm>
              <a:off x="6702065" y="4435852"/>
              <a:ext cx="3994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20</a:t>
              </a:r>
            </a:p>
          </p:txBody>
        </p:sp>
        <p:sp>
          <p:nvSpPr>
            <p:cNvPr id="176" name="TextBox 175">
              <a:extLst>
                <a:ext uri="{FF2B5EF4-FFF2-40B4-BE49-F238E27FC236}">
                  <a16:creationId xmlns:a16="http://schemas.microsoft.com/office/drawing/2014/main" id="{1762A751-7FDA-4C3A-786B-BC0938F1BDB5}"/>
                </a:ext>
              </a:extLst>
            </p:cNvPr>
            <p:cNvSpPr txBox="1"/>
            <p:nvPr/>
          </p:nvSpPr>
          <p:spPr bwMode="auto">
            <a:xfrm>
              <a:off x="6706098" y="3950213"/>
              <a:ext cx="4090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40</a:t>
              </a:r>
            </a:p>
          </p:txBody>
        </p:sp>
        <p:sp>
          <p:nvSpPr>
            <p:cNvPr id="177" name="TextBox 176">
              <a:extLst>
                <a:ext uri="{FF2B5EF4-FFF2-40B4-BE49-F238E27FC236}">
                  <a16:creationId xmlns:a16="http://schemas.microsoft.com/office/drawing/2014/main" id="{284A60EE-86C3-9DE4-F71A-F7EF6A95563C}"/>
                </a:ext>
              </a:extLst>
            </p:cNvPr>
            <p:cNvSpPr txBox="1"/>
            <p:nvPr/>
          </p:nvSpPr>
          <p:spPr bwMode="auto">
            <a:xfrm>
              <a:off x="6694134" y="3465045"/>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60</a:t>
              </a:r>
            </a:p>
          </p:txBody>
        </p:sp>
        <p:sp>
          <p:nvSpPr>
            <p:cNvPr id="178" name="TextBox 177">
              <a:extLst>
                <a:ext uri="{FF2B5EF4-FFF2-40B4-BE49-F238E27FC236}">
                  <a16:creationId xmlns:a16="http://schemas.microsoft.com/office/drawing/2014/main" id="{A7E90D08-B9FC-2202-399A-5B2DEBAB9825}"/>
                </a:ext>
              </a:extLst>
            </p:cNvPr>
            <p:cNvSpPr txBox="1"/>
            <p:nvPr/>
          </p:nvSpPr>
          <p:spPr bwMode="auto">
            <a:xfrm>
              <a:off x="6684810" y="2979407"/>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80</a:t>
              </a:r>
            </a:p>
          </p:txBody>
        </p:sp>
        <p:sp>
          <p:nvSpPr>
            <p:cNvPr id="179" name="TextBox 178">
              <a:extLst>
                <a:ext uri="{FF2B5EF4-FFF2-40B4-BE49-F238E27FC236}">
                  <a16:creationId xmlns:a16="http://schemas.microsoft.com/office/drawing/2014/main" id="{3DD210BF-AEE4-1F1B-1275-73C4C292E964}"/>
                </a:ext>
              </a:extLst>
            </p:cNvPr>
            <p:cNvSpPr txBox="1"/>
            <p:nvPr/>
          </p:nvSpPr>
          <p:spPr bwMode="auto">
            <a:xfrm>
              <a:off x="6650611" y="2493492"/>
              <a:ext cx="4667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ysClr val="windowText" lastClr="000000"/>
                  </a:solidFill>
                  <a:effectLst/>
                  <a:uLnTx/>
                  <a:uFillTx/>
                  <a:latin typeface="Poppins"/>
                  <a:ea typeface="+mn-ea"/>
                  <a:cs typeface="Arial" panose="020B0604020202020204" pitchFamily="34" charset="0"/>
                </a:rPr>
                <a:t>100</a:t>
              </a:r>
            </a:p>
          </p:txBody>
        </p:sp>
      </p:grpSp>
      <p:grpSp>
        <p:nvGrpSpPr>
          <p:cNvPr id="180" name="Group 179">
            <a:extLst>
              <a:ext uri="{FF2B5EF4-FFF2-40B4-BE49-F238E27FC236}">
                <a16:creationId xmlns:a16="http://schemas.microsoft.com/office/drawing/2014/main" id="{1F1910CA-1A28-1CEE-DD1F-7F51929869FB}"/>
              </a:ext>
            </a:extLst>
          </p:cNvPr>
          <p:cNvGrpSpPr/>
          <p:nvPr/>
        </p:nvGrpSpPr>
        <p:grpSpPr>
          <a:xfrm>
            <a:off x="7077295" y="2896034"/>
            <a:ext cx="83512" cy="2408619"/>
            <a:chOff x="7022295" y="2669153"/>
            <a:chExt cx="83512" cy="2408619"/>
          </a:xfrm>
        </p:grpSpPr>
        <p:cxnSp>
          <p:nvCxnSpPr>
            <p:cNvPr id="181" name="Straight Connector 180">
              <a:extLst>
                <a:ext uri="{FF2B5EF4-FFF2-40B4-BE49-F238E27FC236}">
                  <a16:creationId xmlns:a16="http://schemas.microsoft.com/office/drawing/2014/main" id="{5E3D4A07-7C95-8192-AF61-53E74C5CAFE1}"/>
                </a:ext>
              </a:extLst>
            </p:cNvPr>
            <p:cNvCxnSpPr>
              <a:cxnSpLocks/>
            </p:cNvCxnSpPr>
            <p:nvPr/>
          </p:nvCxnSpPr>
          <p:spPr bwMode="auto">
            <a:xfrm>
              <a:off x="7029474" y="4140136"/>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A1CAF415-1892-206F-F947-81425D0B9C18}"/>
                </a:ext>
              </a:extLst>
            </p:cNvPr>
            <p:cNvCxnSpPr>
              <a:cxnSpLocks/>
            </p:cNvCxnSpPr>
            <p:nvPr/>
          </p:nvCxnSpPr>
          <p:spPr bwMode="auto">
            <a:xfrm>
              <a:off x="7029474" y="4625925"/>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4E89915C-E8D7-8FAA-5665-D7B9A90B9EE3}"/>
                </a:ext>
              </a:extLst>
            </p:cNvPr>
            <p:cNvCxnSpPr>
              <a:cxnSpLocks/>
            </p:cNvCxnSpPr>
            <p:nvPr/>
          </p:nvCxnSpPr>
          <p:spPr bwMode="auto">
            <a:xfrm>
              <a:off x="7029474" y="5077772"/>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E2CDBFB1-2362-844F-BE49-68B616830BC6}"/>
                </a:ext>
              </a:extLst>
            </p:cNvPr>
            <p:cNvCxnSpPr>
              <a:cxnSpLocks/>
            </p:cNvCxnSpPr>
            <p:nvPr/>
          </p:nvCxnSpPr>
          <p:spPr bwMode="auto">
            <a:xfrm>
              <a:off x="7025884" y="2669153"/>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9A22A438-FBE2-B63D-6B8A-BA8BC2214D7B}"/>
                </a:ext>
              </a:extLst>
            </p:cNvPr>
            <p:cNvCxnSpPr>
              <a:cxnSpLocks/>
            </p:cNvCxnSpPr>
            <p:nvPr/>
          </p:nvCxnSpPr>
          <p:spPr bwMode="auto">
            <a:xfrm>
              <a:off x="7025884" y="3639809"/>
              <a:ext cx="76333" cy="0"/>
            </a:xfrm>
            <a:prstGeom prst="line">
              <a:avLst/>
            </a:prstGeom>
            <a:noFill/>
            <a:ln w="12700" cap="flat" cmpd="sng" algn="ctr">
              <a:solidFill>
                <a:srgbClr val="000000"/>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944F95BE-1EBD-BAF9-DD76-78C56DBF0DD7}"/>
                </a:ext>
              </a:extLst>
            </p:cNvPr>
            <p:cNvCxnSpPr>
              <a:cxnSpLocks/>
            </p:cNvCxnSpPr>
            <p:nvPr/>
          </p:nvCxnSpPr>
          <p:spPr bwMode="auto">
            <a:xfrm>
              <a:off x="7022295" y="3150974"/>
              <a:ext cx="76333" cy="0"/>
            </a:xfrm>
            <a:prstGeom prst="line">
              <a:avLst/>
            </a:prstGeom>
            <a:noFill/>
            <a:ln w="12700" cap="flat" cmpd="sng" algn="ctr">
              <a:solidFill>
                <a:srgbClr val="000000"/>
              </a:solidFill>
              <a:prstDash val="solid"/>
              <a:round/>
              <a:headEnd type="none" w="med" len="med"/>
              <a:tailEnd type="none" w="med" len="med"/>
            </a:ln>
            <a:effectLst/>
          </p:spPr>
        </p:cxnSp>
      </p:grpSp>
      <p:sp>
        <p:nvSpPr>
          <p:cNvPr id="4" name="Content Placeholder 4">
            <a:extLst>
              <a:ext uri="{FF2B5EF4-FFF2-40B4-BE49-F238E27FC236}">
                <a16:creationId xmlns:a16="http://schemas.microsoft.com/office/drawing/2014/main" id="{422E8722-DBA9-EC58-4AB4-7F9D4EBC8C83}"/>
              </a:ext>
            </a:extLst>
          </p:cNvPr>
          <p:cNvSpPr txBox="1">
            <a:spLocks/>
          </p:cNvSpPr>
          <p:nvPr/>
        </p:nvSpPr>
        <p:spPr>
          <a:xfrm>
            <a:off x="231078" y="1335023"/>
            <a:ext cx="11740260" cy="1068743"/>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Sustained biochemical response with seladelpar</a:t>
            </a:r>
          </a:p>
          <a:p>
            <a:pPr marL="574675" marR="0" lvl="1" indent="-342900" algn="l" defTabSz="914400" rtl="0" eaLnBrk="1" fontAlgn="auto" latinLnBrk="0" hangingPunct="1">
              <a:lnSpc>
                <a:spcPct val="110000"/>
              </a:lnSpc>
              <a:spcBef>
                <a:spcPts val="500"/>
              </a:spcBef>
              <a:spcAft>
                <a:spcPts val="0"/>
              </a:spcAft>
              <a:buClrTx/>
              <a:buSzTx/>
              <a:buFont typeface="Calibri" panose="020F0502020204030204" pitchFamily="34" charset="0"/>
              <a:buChar char="─"/>
              <a:tabLst/>
              <a:defRPr/>
            </a:pPr>
            <a:r>
              <a:rPr kumimoji="0" lang="en-US" sz="2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~27% of participants receiving seladelpar had ALP &gt;3x ULN at baseline</a:t>
            </a:r>
          </a:p>
        </p:txBody>
      </p:sp>
      <p:sp>
        <p:nvSpPr>
          <p:cNvPr id="7" name="Rectangle 6">
            <a:extLst>
              <a:ext uri="{FF2B5EF4-FFF2-40B4-BE49-F238E27FC236}">
                <a16:creationId xmlns:a16="http://schemas.microsoft.com/office/drawing/2014/main" id="{28163ABF-9FAE-D797-FD91-B24724DA455F}"/>
              </a:ext>
            </a:extLst>
          </p:cNvPr>
          <p:cNvSpPr/>
          <p:nvPr/>
        </p:nvSpPr>
        <p:spPr>
          <a:xfrm>
            <a:off x="1319852" y="3838680"/>
            <a:ext cx="414590" cy="14651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Poppins"/>
              <a:ea typeface="+mn-ea"/>
              <a:cs typeface="+mn-cs"/>
            </a:endParaRPr>
          </a:p>
        </p:txBody>
      </p:sp>
      <p:sp>
        <p:nvSpPr>
          <p:cNvPr id="8" name="Rectangle 7">
            <a:extLst>
              <a:ext uri="{FF2B5EF4-FFF2-40B4-BE49-F238E27FC236}">
                <a16:creationId xmlns:a16="http://schemas.microsoft.com/office/drawing/2014/main" id="{BA9027EF-6714-37CC-87E4-48257A132E16}"/>
              </a:ext>
            </a:extLst>
          </p:cNvPr>
          <p:cNvSpPr/>
          <p:nvPr/>
        </p:nvSpPr>
        <p:spPr>
          <a:xfrm>
            <a:off x="1848742" y="3651912"/>
            <a:ext cx="414590" cy="165191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Poppins"/>
              <a:ea typeface="+mn-ea"/>
              <a:cs typeface="+mn-cs"/>
            </a:endParaRPr>
          </a:p>
        </p:txBody>
      </p:sp>
      <p:sp>
        <p:nvSpPr>
          <p:cNvPr id="9" name="Rectangle 8">
            <a:extLst>
              <a:ext uri="{FF2B5EF4-FFF2-40B4-BE49-F238E27FC236}">
                <a16:creationId xmlns:a16="http://schemas.microsoft.com/office/drawing/2014/main" id="{CD0BE5C0-D11B-D905-D43F-AE9DD1258801}"/>
              </a:ext>
            </a:extLst>
          </p:cNvPr>
          <p:cNvSpPr/>
          <p:nvPr/>
        </p:nvSpPr>
        <p:spPr>
          <a:xfrm>
            <a:off x="2377632" y="3535988"/>
            <a:ext cx="414590" cy="17678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Poppins"/>
              <a:ea typeface="+mn-ea"/>
              <a:cs typeface="+mn-cs"/>
            </a:endParaRPr>
          </a:p>
        </p:txBody>
      </p:sp>
      <p:sp>
        <p:nvSpPr>
          <p:cNvPr id="10" name="Rectangle 9">
            <a:extLst>
              <a:ext uri="{FF2B5EF4-FFF2-40B4-BE49-F238E27FC236}">
                <a16:creationId xmlns:a16="http://schemas.microsoft.com/office/drawing/2014/main" id="{0247F3C1-BCE9-E1FC-9352-2D1952F81391}"/>
              </a:ext>
            </a:extLst>
          </p:cNvPr>
          <p:cNvSpPr/>
          <p:nvPr/>
        </p:nvSpPr>
        <p:spPr>
          <a:xfrm>
            <a:off x="2906521" y="3671233"/>
            <a:ext cx="414590" cy="163259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Poppins"/>
              <a:ea typeface="+mn-ea"/>
              <a:cs typeface="+mn-cs"/>
            </a:endParaRPr>
          </a:p>
        </p:txBody>
      </p:sp>
      <p:sp>
        <p:nvSpPr>
          <p:cNvPr id="11" name="Rectangle 10">
            <a:extLst>
              <a:ext uri="{FF2B5EF4-FFF2-40B4-BE49-F238E27FC236}">
                <a16:creationId xmlns:a16="http://schemas.microsoft.com/office/drawing/2014/main" id="{58551B2F-11C1-E94A-107F-047F29E7F1DE}"/>
              </a:ext>
            </a:extLst>
          </p:cNvPr>
          <p:cNvSpPr/>
          <p:nvPr/>
        </p:nvSpPr>
        <p:spPr>
          <a:xfrm>
            <a:off x="3435410" y="3626151"/>
            <a:ext cx="414590" cy="167768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Poppins"/>
              <a:ea typeface="+mn-ea"/>
              <a:cs typeface="+mn-cs"/>
            </a:endParaRPr>
          </a:p>
        </p:txBody>
      </p:sp>
      <p:sp>
        <p:nvSpPr>
          <p:cNvPr id="15" name="Rectangle 14">
            <a:extLst>
              <a:ext uri="{FF2B5EF4-FFF2-40B4-BE49-F238E27FC236}">
                <a16:creationId xmlns:a16="http://schemas.microsoft.com/office/drawing/2014/main" id="{66ABD8B8-B2B6-210E-4DF0-B151AEC03FA1}"/>
              </a:ext>
            </a:extLst>
          </p:cNvPr>
          <p:cNvSpPr/>
          <p:nvPr/>
        </p:nvSpPr>
        <p:spPr>
          <a:xfrm>
            <a:off x="3964299" y="3648692"/>
            <a:ext cx="414590" cy="165513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Poppins"/>
              <a:ea typeface="+mn-ea"/>
              <a:cs typeface="+mn-cs"/>
            </a:endParaRPr>
          </a:p>
        </p:txBody>
      </p:sp>
      <p:sp>
        <p:nvSpPr>
          <p:cNvPr id="16" name="Rectangle 15">
            <a:extLst>
              <a:ext uri="{FF2B5EF4-FFF2-40B4-BE49-F238E27FC236}">
                <a16:creationId xmlns:a16="http://schemas.microsoft.com/office/drawing/2014/main" id="{2CA4E910-322B-A656-B7CC-3E0796E37E7E}"/>
              </a:ext>
            </a:extLst>
          </p:cNvPr>
          <p:cNvSpPr/>
          <p:nvPr/>
        </p:nvSpPr>
        <p:spPr>
          <a:xfrm>
            <a:off x="4493188" y="3603611"/>
            <a:ext cx="414590" cy="17002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Poppins"/>
              <a:ea typeface="+mn-ea"/>
              <a:cs typeface="+mn-cs"/>
            </a:endParaRPr>
          </a:p>
        </p:txBody>
      </p:sp>
      <p:sp>
        <p:nvSpPr>
          <p:cNvPr id="17" name="Rectangle 16">
            <a:extLst>
              <a:ext uri="{FF2B5EF4-FFF2-40B4-BE49-F238E27FC236}">
                <a16:creationId xmlns:a16="http://schemas.microsoft.com/office/drawing/2014/main" id="{9AA73A46-B58E-0A28-56AC-A940C623A0F7}"/>
              </a:ext>
            </a:extLst>
          </p:cNvPr>
          <p:cNvSpPr/>
          <p:nvPr/>
        </p:nvSpPr>
        <p:spPr>
          <a:xfrm>
            <a:off x="5022077" y="3610050"/>
            <a:ext cx="414590" cy="169378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Poppins"/>
              <a:ea typeface="+mn-ea"/>
              <a:cs typeface="+mn-cs"/>
            </a:endParaRPr>
          </a:p>
        </p:txBody>
      </p:sp>
      <p:sp>
        <p:nvSpPr>
          <p:cNvPr id="18" name="Rectangle 17">
            <a:extLst>
              <a:ext uri="{FF2B5EF4-FFF2-40B4-BE49-F238E27FC236}">
                <a16:creationId xmlns:a16="http://schemas.microsoft.com/office/drawing/2014/main" id="{D0841AAA-3672-AE59-FEEF-5E737FF1E277}"/>
              </a:ext>
            </a:extLst>
          </p:cNvPr>
          <p:cNvSpPr/>
          <p:nvPr/>
        </p:nvSpPr>
        <p:spPr>
          <a:xfrm>
            <a:off x="5550968" y="3674453"/>
            <a:ext cx="414590" cy="162937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Poppins"/>
              <a:ea typeface="+mn-ea"/>
              <a:cs typeface="+mn-cs"/>
            </a:endParaRPr>
          </a:p>
        </p:txBody>
      </p:sp>
      <p:sp>
        <p:nvSpPr>
          <p:cNvPr id="190" name="Rectangle 189">
            <a:extLst>
              <a:ext uri="{FF2B5EF4-FFF2-40B4-BE49-F238E27FC236}">
                <a16:creationId xmlns:a16="http://schemas.microsoft.com/office/drawing/2014/main" id="{65E76AE2-D872-37C4-CBEB-5D6143145E58}"/>
              </a:ext>
            </a:extLst>
          </p:cNvPr>
          <p:cNvSpPr/>
          <p:nvPr/>
        </p:nvSpPr>
        <p:spPr>
          <a:xfrm>
            <a:off x="7201288" y="4861197"/>
            <a:ext cx="393046" cy="44255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Poppins"/>
              <a:ea typeface="+mn-ea"/>
              <a:cs typeface="+mn-cs"/>
            </a:endParaRPr>
          </a:p>
        </p:txBody>
      </p:sp>
      <p:sp>
        <p:nvSpPr>
          <p:cNvPr id="191" name="Rectangle 190">
            <a:extLst>
              <a:ext uri="{FF2B5EF4-FFF2-40B4-BE49-F238E27FC236}">
                <a16:creationId xmlns:a16="http://schemas.microsoft.com/office/drawing/2014/main" id="{BB17BCCE-229D-60D4-7306-170BF2DB6D30}"/>
              </a:ext>
            </a:extLst>
          </p:cNvPr>
          <p:cNvSpPr/>
          <p:nvPr/>
        </p:nvSpPr>
        <p:spPr>
          <a:xfrm>
            <a:off x="7691580" y="4588853"/>
            <a:ext cx="393046" cy="71490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Poppins"/>
              <a:ea typeface="+mn-ea"/>
              <a:cs typeface="+mn-cs"/>
            </a:endParaRPr>
          </a:p>
        </p:txBody>
      </p:sp>
      <p:sp>
        <p:nvSpPr>
          <p:cNvPr id="192" name="Rectangle 191">
            <a:extLst>
              <a:ext uri="{FF2B5EF4-FFF2-40B4-BE49-F238E27FC236}">
                <a16:creationId xmlns:a16="http://schemas.microsoft.com/office/drawing/2014/main" id="{647BFF8B-5570-4B76-C985-B04F8202A543}"/>
              </a:ext>
            </a:extLst>
          </p:cNvPr>
          <p:cNvSpPr/>
          <p:nvPr/>
        </p:nvSpPr>
        <p:spPr>
          <a:xfrm>
            <a:off x="8181872" y="4494289"/>
            <a:ext cx="393046" cy="8094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Poppins"/>
              <a:ea typeface="+mn-ea"/>
              <a:cs typeface="+mn-cs"/>
            </a:endParaRPr>
          </a:p>
        </p:txBody>
      </p:sp>
      <p:sp>
        <p:nvSpPr>
          <p:cNvPr id="193" name="Rectangle 192">
            <a:extLst>
              <a:ext uri="{FF2B5EF4-FFF2-40B4-BE49-F238E27FC236}">
                <a16:creationId xmlns:a16="http://schemas.microsoft.com/office/drawing/2014/main" id="{7C6DD07E-606A-628E-5BA7-0F6514D26F49}"/>
              </a:ext>
            </a:extLst>
          </p:cNvPr>
          <p:cNvSpPr/>
          <p:nvPr/>
        </p:nvSpPr>
        <p:spPr>
          <a:xfrm>
            <a:off x="8672164" y="4431878"/>
            <a:ext cx="393046" cy="87187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Poppins"/>
              <a:ea typeface="+mn-ea"/>
              <a:cs typeface="+mn-cs"/>
            </a:endParaRPr>
          </a:p>
        </p:txBody>
      </p:sp>
      <p:sp>
        <p:nvSpPr>
          <p:cNvPr id="194" name="Rectangle 193">
            <a:extLst>
              <a:ext uri="{FF2B5EF4-FFF2-40B4-BE49-F238E27FC236}">
                <a16:creationId xmlns:a16="http://schemas.microsoft.com/office/drawing/2014/main" id="{17C4C79D-84F8-0148-36FD-3718F0A27753}"/>
              </a:ext>
            </a:extLst>
          </p:cNvPr>
          <p:cNvSpPr/>
          <p:nvPr/>
        </p:nvSpPr>
        <p:spPr>
          <a:xfrm>
            <a:off x="9162456" y="4458356"/>
            <a:ext cx="393046" cy="8454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Poppins"/>
              <a:ea typeface="+mn-ea"/>
              <a:cs typeface="+mn-cs"/>
            </a:endParaRPr>
          </a:p>
        </p:txBody>
      </p:sp>
      <p:sp>
        <p:nvSpPr>
          <p:cNvPr id="195" name="Rectangle 194">
            <a:extLst>
              <a:ext uri="{FF2B5EF4-FFF2-40B4-BE49-F238E27FC236}">
                <a16:creationId xmlns:a16="http://schemas.microsoft.com/office/drawing/2014/main" id="{A87A6C17-3C6E-A6B5-2E47-E4D8B1F95CD4}"/>
              </a:ext>
            </a:extLst>
          </p:cNvPr>
          <p:cNvSpPr/>
          <p:nvPr/>
        </p:nvSpPr>
        <p:spPr>
          <a:xfrm>
            <a:off x="9652748" y="4429986"/>
            <a:ext cx="393046" cy="87377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Poppins"/>
              <a:ea typeface="+mn-ea"/>
              <a:cs typeface="+mn-cs"/>
            </a:endParaRPr>
          </a:p>
        </p:txBody>
      </p:sp>
      <p:sp>
        <p:nvSpPr>
          <p:cNvPr id="196" name="Rectangle 195">
            <a:extLst>
              <a:ext uri="{FF2B5EF4-FFF2-40B4-BE49-F238E27FC236}">
                <a16:creationId xmlns:a16="http://schemas.microsoft.com/office/drawing/2014/main" id="{8DDD7C59-E7DD-E33B-1F61-8334737CF934}"/>
              </a:ext>
            </a:extLst>
          </p:cNvPr>
          <p:cNvSpPr/>
          <p:nvPr/>
        </p:nvSpPr>
        <p:spPr>
          <a:xfrm>
            <a:off x="10143040" y="4405399"/>
            <a:ext cx="393046" cy="89835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Poppins"/>
              <a:ea typeface="+mn-ea"/>
              <a:cs typeface="+mn-cs"/>
            </a:endParaRPr>
          </a:p>
        </p:txBody>
      </p:sp>
      <p:sp>
        <p:nvSpPr>
          <p:cNvPr id="197" name="Rectangle 196">
            <a:extLst>
              <a:ext uri="{FF2B5EF4-FFF2-40B4-BE49-F238E27FC236}">
                <a16:creationId xmlns:a16="http://schemas.microsoft.com/office/drawing/2014/main" id="{A2F99F6C-03EC-436A-D8ED-0A39C83D8A07}"/>
              </a:ext>
            </a:extLst>
          </p:cNvPr>
          <p:cNvSpPr/>
          <p:nvPr/>
        </p:nvSpPr>
        <p:spPr>
          <a:xfrm>
            <a:off x="10633332" y="4373248"/>
            <a:ext cx="393046" cy="93051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Poppins"/>
              <a:ea typeface="+mn-ea"/>
              <a:cs typeface="+mn-cs"/>
            </a:endParaRPr>
          </a:p>
        </p:txBody>
      </p:sp>
      <p:sp>
        <p:nvSpPr>
          <p:cNvPr id="198" name="Rectangle 197">
            <a:extLst>
              <a:ext uri="{FF2B5EF4-FFF2-40B4-BE49-F238E27FC236}">
                <a16:creationId xmlns:a16="http://schemas.microsoft.com/office/drawing/2014/main" id="{587ACB72-459A-462B-D122-76561DF5AF04}"/>
              </a:ext>
            </a:extLst>
          </p:cNvPr>
          <p:cNvSpPr/>
          <p:nvPr/>
        </p:nvSpPr>
        <p:spPr>
          <a:xfrm>
            <a:off x="11123626" y="4494289"/>
            <a:ext cx="393046" cy="80946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Poppins"/>
              <a:ea typeface="+mn-ea"/>
              <a:cs typeface="+mn-cs"/>
            </a:endParaRPr>
          </a:p>
        </p:txBody>
      </p:sp>
      <p:pic>
        <p:nvPicPr>
          <p:cNvPr id="57" name="Graphic 56">
            <a:extLst>
              <a:ext uri="{FF2B5EF4-FFF2-40B4-BE49-F238E27FC236}">
                <a16:creationId xmlns:a16="http://schemas.microsoft.com/office/drawing/2014/main" id="{AA9D85DF-B214-8941-45AF-CCFA41A9636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74199" y="3422474"/>
            <a:ext cx="4368854" cy="557901"/>
          </a:xfrm>
          <a:prstGeom prst="rect">
            <a:avLst/>
          </a:prstGeom>
        </p:spPr>
      </p:pic>
      <p:pic>
        <p:nvPicPr>
          <p:cNvPr id="61" name="Graphic 60">
            <a:extLst>
              <a:ext uri="{FF2B5EF4-FFF2-40B4-BE49-F238E27FC236}">
                <a16:creationId xmlns:a16="http://schemas.microsoft.com/office/drawing/2014/main" id="{FF454F3C-F007-F963-3C68-55F8A31FB24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12604" y="4199258"/>
            <a:ext cx="4106855" cy="798379"/>
          </a:xfrm>
          <a:prstGeom prst="rect">
            <a:avLst/>
          </a:prstGeom>
        </p:spPr>
      </p:pic>
    </p:spTree>
    <p:extLst>
      <p:ext uri="{BB962C8B-B14F-4D97-AF65-F5344CB8AC3E}">
        <p14:creationId xmlns:p14="http://schemas.microsoft.com/office/powerpoint/2010/main" val="25391139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F7438B5-BC58-F8FD-C0DE-84679BDCBD48}"/>
              </a:ext>
            </a:extLst>
          </p:cNvPr>
          <p:cNvSpPr>
            <a:spLocks noGrp="1"/>
          </p:cNvSpPr>
          <p:nvPr>
            <p:ph idx="1"/>
          </p:nvPr>
        </p:nvSpPr>
        <p:spPr>
          <a:xfrm>
            <a:off x="231078" y="1335023"/>
            <a:ext cx="5643562" cy="4754880"/>
          </a:xfrm>
        </p:spPr>
        <p:txBody>
          <a:bodyPr/>
          <a:lstStyle/>
          <a:p>
            <a:pPr algn="ctr"/>
            <a:r>
              <a:rPr lang="en-US" sz="2000" b="1" dirty="0"/>
              <a:t>Changes in Liver Stiffness vs Baseline </a:t>
            </a:r>
          </a:p>
        </p:txBody>
      </p:sp>
      <p:sp>
        <p:nvSpPr>
          <p:cNvPr id="2" name="Title 1">
            <a:extLst>
              <a:ext uri="{FF2B5EF4-FFF2-40B4-BE49-F238E27FC236}">
                <a16:creationId xmlns:a16="http://schemas.microsoft.com/office/drawing/2014/main" id="{C7E6A5DD-3486-E127-A0DD-BD2410DB6939}"/>
              </a:ext>
            </a:extLst>
          </p:cNvPr>
          <p:cNvSpPr>
            <a:spLocks noGrp="1"/>
          </p:cNvSpPr>
          <p:nvPr>
            <p:ph type="title"/>
          </p:nvPr>
        </p:nvSpPr>
        <p:spPr>
          <a:xfrm>
            <a:off x="231078" y="531006"/>
            <a:ext cx="11740260" cy="502445"/>
          </a:xfrm>
        </p:spPr>
        <p:txBody>
          <a:bodyPr/>
          <a:lstStyle/>
          <a:p>
            <a:r>
              <a:rPr lang="en-US" dirty="0">
                <a:latin typeface="Times New Roman" panose="02020603050405020304" pitchFamily="18" charset="0"/>
                <a:cs typeface="Times New Roman" panose="02020603050405020304" pitchFamily="18" charset="0"/>
              </a:rPr>
              <a:t>ASSURE: </a:t>
            </a:r>
            <a:r>
              <a:rPr lang="en-US" dirty="0"/>
              <a:t>Mo 36 </a:t>
            </a:r>
            <a:r>
              <a:rPr lang="en-US" dirty="0">
                <a:latin typeface="Times New Roman" panose="02020603050405020304" pitchFamily="18" charset="0"/>
                <a:cs typeface="Times New Roman" panose="02020603050405020304" pitchFamily="18" charset="0"/>
              </a:rPr>
              <a:t>Liver Stiffness</a:t>
            </a:r>
          </a:p>
        </p:txBody>
      </p:sp>
      <p:sp>
        <p:nvSpPr>
          <p:cNvPr id="8" name="Content Placeholder 7">
            <a:extLst>
              <a:ext uri="{FF2B5EF4-FFF2-40B4-BE49-F238E27FC236}">
                <a16:creationId xmlns:a16="http://schemas.microsoft.com/office/drawing/2014/main" id="{3F8A2781-EC2C-1209-D4F0-FD2F052F34F8}"/>
              </a:ext>
            </a:extLst>
          </p:cNvPr>
          <p:cNvSpPr>
            <a:spLocks noGrp="1"/>
          </p:cNvSpPr>
          <p:nvPr>
            <p:ph sz="quarter" idx="10"/>
          </p:nvPr>
        </p:nvSpPr>
        <p:spPr>
          <a:xfrm>
            <a:off x="1871331" y="6302375"/>
            <a:ext cx="7420308" cy="327025"/>
          </a:xfrm>
        </p:spPr>
        <p:txBody>
          <a:bodyPr/>
          <a:lstStyle/>
          <a:p>
            <a:pPr algn="ctr"/>
            <a:r>
              <a:rPr lang="en-US" dirty="0"/>
              <a:t>Bowlus. AASLD 2025. Abstr 5031. </a:t>
            </a:r>
          </a:p>
        </p:txBody>
      </p:sp>
      <p:sp>
        <p:nvSpPr>
          <p:cNvPr id="9" name="Content Placeholder 8">
            <a:extLst>
              <a:ext uri="{FF2B5EF4-FFF2-40B4-BE49-F238E27FC236}">
                <a16:creationId xmlns:a16="http://schemas.microsoft.com/office/drawing/2014/main" id="{726B366B-212B-2C32-BE01-4C7F46768E53}"/>
              </a:ext>
            </a:extLst>
          </p:cNvPr>
          <p:cNvSpPr>
            <a:spLocks noGrp="1"/>
          </p:cNvSpPr>
          <p:nvPr>
            <p:ph sz="quarter" idx="4294967295"/>
          </p:nvPr>
        </p:nvSpPr>
        <p:spPr>
          <a:xfrm>
            <a:off x="6548438" y="1349375"/>
            <a:ext cx="5643562" cy="4756150"/>
          </a:xfrm>
        </p:spPr>
        <p:txBody>
          <a:bodyPr/>
          <a:lstStyle/>
          <a:p>
            <a:pPr algn="ctr"/>
            <a:r>
              <a:rPr lang="en-US" sz="2000" b="1" dirty="0"/>
              <a:t>Baseline Characteristics Associated With Significantly Worsened Liver Stiffness</a:t>
            </a:r>
          </a:p>
        </p:txBody>
      </p:sp>
      <p:graphicFrame>
        <p:nvGraphicFramePr>
          <p:cNvPr id="6" name="Group 155">
            <a:extLst>
              <a:ext uri="{FF2B5EF4-FFF2-40B4-BE49-F238E27FC236}">
                <a16:creationId xmlns:a16="http://schemas.microsoft.com/office/drawing/2014/main" id="{CAEF425A-4DEB-273F-D77F-E10F11C6D6FA}"/>
              </a:ext>
            </a:extLst>
          </p:cNvPr>
          <p:cNvGraphicFramePr>
            <a:graphicFrameLocks/>
          </p:cNvGraphicFramePr>
          <p:nvPr>
            <p:extLst>
              <p:ext uri="{D42A27DB-BD31-4B8C-83A1-F6EECF244321}">
                <p14:modId xmlns:p14="http://schemas.microsoft.com/office/powerpoint/2010/main" val="3406013150"/>
              </p:ext>
            </p:extLst>
          </p:nvPr>
        </p:nvGraphicFramePr>
        <p:xfrm>
          <a:off x="231076" y="1954997"/>
          <a:ext cx="5644122" cy="2439330"/>
        </p:xfrm>
        <a:graphic>
          <a:graphicData uri="http://schemas.openxmlformats.org/drawingml/2006/table">
            <a:tbl>
              <a:tblPr/>
              <a:tblGrid>
                <a:gridCol w="1624026">
                  <a:extLst>
                    <a:ext uri="{9D8B030D-6E8A-4147-A177-3AD203B41FA5}">
                      <a16:colId xmlns:a16="http://schemas.microsoft.com/office/drawing/2014/main" val="20000"/>
                    </a:ext>
                  </a:extLst>
                </a:gridCol>
                <a:gridCol w="1340032">
                  <a:extLst>
                    <a:ext uri="{9D8B030D-6E8A-4147-A177-3AD203B41FA5}">
                      <a16:colId xmlns:a16="http://schemas.microsoft.com/office/drawing/2014/main" val="20001"/>
                    </a:ext>
                  </a:extLst>
                </a:gridCol>
                <a:gridCol w="1340032">
                  <a:extLst>
                    <a:ext uri="{9D8B030D-6E8A-4147-A177-3AD203B41FA5}">
                      <a16:colId xmlns:a16="http://schemas.microsoft.com/office/drawing/2014/main" val="3632378848"/>
                    </a:ext>
                  </a:extLst>
                </a:gridCol>
                <a:gridCol w="1340032">
                  <a:extLst>
                    <a:ext uri="{9D8B030D-6E8A-4147-A177-3AD203B41FA5}">
                      <a16:colId xmlns:a16="http://schemas.microsoft.com/office/drawing/2014/main" val="1316949944"/>
                    </a:ext>
                  </a:extLst>
                </a:gridCol>
              </a:tblGrid>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2"/>
                        </a:solidFill>
                        <a:effectLst/>
                        <a:latin typeface="+mn-lt"/>
                        <a:cs typeface="Poppins" pitchFamily="2" charset="77"/>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2"/>
                          </a:solidFill>
                          <a:effectLst/>
                          <a:latin typeface="+mn-lt"/>
                          <a:cs typeface="Poppins" pitchFamily="2" charset="77"/>
                        </a:rPr>
                        <a:t> Category at Baseline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96478">
                <a:tc>
                  <a:txBody>
                    <a:bodyPr/>
                    <a:lstStyle/>
                    <a:p>
                      <a:pPr algn="l"/>
                      <a:r>
                        <a:rPr lang="en-US" sz="1400" b="1" dirty="0">
                          <a:solidFill>
                            <a:schemeClr val="bg2"/>
                          </a:solidFill>
                          <a:latin typeface="+mn-lt"/>
                        </a:rPr>
                        <a:t> Category at 36 Mo,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mn-lt"/>
                          <a:cs typeface="Poppins" pitchFamily="2" charset="77"/>
                        </a:rPr>
                        <a:t>&lt;10.7 kPa</a:t>
                      </a:r>
                      <a:br>
                        <a:rPr kumimoji="0" lang="en-US" sz="1400" b="1" i="0" u="none" strike="noStrike" cap="none" normalizeH="0" baseline="0" dirty="0">
                          <a:ln>
                            <a:noFill/>
                          </a:ln>
                          <a:solidFill>
                            <a:schemeClr val="bg2"/>
                          </a:solidFill>
                          <a:effectLst/>
                          <a:latin typeface="+mn-lt"/>
                          <a:cs typeface="Poppins" pitchFamily="2" charset="77"/>
                        </a:rPr>
                      </a:br>
                      <a:r>
                        <a:rPr kumimoji="0" lang="en-US" sz="1400" b="1" i="0" u="none" strike="noStrike" cap="none" normalizeH="0" baseline="0" dirty="0">
                          <a:ln>
                            <a:noFill/>
                          </a:ln>
                          <a:solidFill>
                            <a:schemeClr val="bg2"/>
                          </a:solidFill>
                          <a:effectLst/>
                          <a:latin typeface="+mn-lt"/>
                          <a:cs typeface="Poppins" pitchFamily="2" charset="77"/>
                        </a:rPr>
                        <a:t>(n = 89)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mn-lt"/>
                          <a:cs typeface="Poppins" pitchFamily="2" charset="77"/>
                        </a:rPr>
                        <a:t>≥10.7 and</a:t>
                      </a:r>
                      <a:br>
                        <a:rPr kumimoji="0" lang="en-US" sz="1400" b="1" i="0" u="none" strike="noStrike" cap="none" normalizeH="0" baseline="0" dirty="0">
                          <a:ln>
                            <a:noFill/>
                          </a:ln>
                          <a:solidFill>
                            <a:schemeClr val="bg2"/>
                          </a:solidFill>
                          <a:effectLst/>
                          <a:latin typeface="+mn-lt"/>
                          <a:cs typeface="Poppins" pitchFamily="2" charset="77"/>
                        </a:rPr>
                      </a:br>
                      <a:r>
                        <a:rPr kumimoji="0" lang="en-US" sz="1400" b="1" i="0" u="none" strike="noStrike" cap="none" normalizeH="0" baseline="0" dirty="0">
                          <a:ln>
                            <a:noFill/>
                          </a:ln>
                          <a:solidFill>
                            <a:schemeClr val="bg2"/>
                          </a:solidFill>
                          <a:effectLst/>
                          <a:latin typeface="+mn-lt"/>
                          <a:cs typeface="Poppins" pitchFamily="2" charset="77"/>
                        </a:rPr>
                        <a:t>&lt;16.9 kPa</a:t>
                      </a:r>
                      <a:br>
                        <a:rPr kumimoji="0" lang="en-US" sz="1400" b="1" i="0" u="none" strike="noStrike" cap="none" normalizeH="0" baseline="0" dirty="0">
                          <a:ln>
                            <a:noFill/>
                          </a:ln>
                          <a:solidFill>
                            <a:schemeClr val="bg2"/>
                          </a:solidFill>
                          <a:effectLst/>
                          <a:latin typeface="+mn-lt"/>
                          <a:cs typeface="Poppins" pitchFamily="2" charset="77"/>
                        </a:rPr>
                      </a:br>
                      <a:r>
                        <a:rPr kumimoji="0" lang="en-US" sz="1400" b="1" i="0" u="none" strike="noStrike" cap="none" normalizeH="0" baseline="0" dirty="0">
                          <a:ln>
                            <a:noFill/>
                          </a:ln>
                          <a:solidFill>
                            <a:schemeClr val="bg2"/>
                          </a:solidFill>
                          <a:effectLst/>
                          <a:latin typeface="+mn-lt"/>
                          <a:cs typeface="Poppins" pitchFamily="2" charset="77"/>
                        </a:rPr>
                        <a:t>(n = 14)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mn-lt"/>
                          <a:cs typeface="Poppins" pitchFamily="2" charset="77"/>
                        </a:rPr>
                        <a:t>≥16.9 kPa</a:t>
                      </a:r>
                      <a:br>
                        <a:rPr kumimoji="0" lang="en-US" sz="1400" b="1" i="0" u="none" strike="noStrike" cap="none" normalizeH="0" baseline="0" dirty="0">
                          <a:ln>
                            <a:noFill/>
                          </a:ln>
                          <a:solidFill>
                            <a:schemeClr val="bg2"/>
                          </a:solidFill>
                          <a:effectLst/>
                          <a:latin typeface="+mn-lt"/>
                          <a:cs typeface="Poppins" pitchFamily="2" charset="77"/>
                        </a:rPr>
                      </a:br>
                      <a:r>
                        <a:rPr kumimoji="0" lang="en-US" sz="1400" b="1" i="0" u="none" strike="noStrike" cap="none" normalizeH="0" baseline="0" dirty="0">
                          <a:ln>
                            <a:noFill/>
                          </a:ln>
                          <a:solidFill>
                            <a:schemeClr val="bg2"/>
                          </a:solidFill>
                          <a:effectLst/>
                          <a:latin typeface="+mn-lt"/>
                          <a:cs typeface="Poppins" pitchFamily="2" charset="77"/>
                        </a:rPr>
                        <a:t>(n = 11)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665827688"/>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&lt;10.7 kPa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6"/>
                          </a:solidFill>
                          <a:effectLst/>
                          <a:latin typeface="+mn-lt"/>
                          <a:cs typeface="Poppins" pitchFamily="2" charset="77"/>
                        </a:rPr>
                        <a:t>76/89 (85)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6"/>
                          </a:solidFill>
                          <a:effectLst/>
                          <a:latin typeface="+mn-lt"/>
                          <a:cs typeface="Poppins" pitchFamily="2" charset="77"/>
                        </a:rPr>
                        <a:t>5/14 (36)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6"/>
                          </a:solidFill>
                          <a:effectLst/>
                          <a:latin typeface="+mn-lt"/>
                          <a:cs typeface="Poppins" pitchFamily="2" charset="77"/>
                        </a:rPr>
                        <a:t>3/11 (27)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≥10.7 and</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&lt;16.9 kPa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11/89 (12)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6"/>
                          </a:solidFill>
                          <a:effectLst/>
                          <a:latin typeface="+mn-lt"/>
                          <a:cs typeface="Poppins" pitchFamily="2" charset="77"/>
                        </a:rPr>
                        <a:t>5/14 (36)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6"/>
                          </a:solidFill>
                          <a:effectLst/>
                          <a:latin typeface="+mn-lt"/>
                          <a:cs typeface="Poppins" pitchFamily="2" charset="77"/>
                        </a:rPr>
                        <a:t>4/11 (36)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≥16.9 kPa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2/89 (2)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4/14 (29)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mn-lt"/>
                          <a:cs typeface="Poppins" pitchFamily="2" charset="77"/>
                        </a:rPr>
                        <a:t>4/11 (36)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bl>
          </a:graphicData>
        </a:graphic>
      </p:graphicFrame>
      <p:graphicFrame>
        <p:nvGraphicFramePr>
          <p:cNvPr id="10" name="Group 155">
            <a:extLst>
              <a:ext uri="{FF2B5EF4-FFF2-40B4-BE49-F238E27FC236}">
                <a16:creationId xmlns:a16="http://schemas.microsoft.com/office/drawing/2014/main" id="{0C03F95C-5AE9-B30D-F23E-DDA395CAE642}"/>
              </a:ext>
            </a:extLst>
          </p:cNvPr>
          <p:cNvGraphicFramePr>
            <a:graphicFrameLocks/>
          </p:cNvGraphicFramePr>
          <p:nvPr>
            <p:extLst>
              <p:ext uri="{D42A27DB-BD31-4B8C-83A1-F6EECF244321}">
                <p14:modId xmlns:p14="http://schemas.microsoft.com/office/powerpoint/2010/main" val="3380092450"/>
              </p:ext>
            </p:extLst>
          </p:nvPr>
        </p:nvGraphicFramePr>
        <p:xfrm>
          <a:off x="6306386" y="1968352"/>
          <a:ext cx="5644122" cy="2926534"/>
        </p:xfrm>
        <a:graphic>
          <a:graphicData uri="http://schemas.openxmlformats.org/drawingml/2006/table">
            <a:tbl>
              <a:tblPr/>
              <a:tblGrid>
                <a:gridCol w="1768419">
                  <a:extLst>
                    <a:ext uri="{9D8B030D-6E8A-4147-A177-3AD203B41FA5}">
                      <a16:colId xmlns:a16="http://schemas.microsoft.com/office/drawing/2014/main" val="20000"/>
                    </a:ext>
                  </a:extLst>
                </a:gridCol>
                <a:gridCol w="1507958">
                  <a:extLst>
                    <a:ext uri="{9D8B030D-6E8A-4147-A177-3AD203B41FA5}">
                      <a16:colId xmlns:a16="http://schemas.microsoft.com/office/drawing/2014/main" val="20001"/>
                    </a:ext>
                  </a:extLst>
                </a:gridCol>
                <a:gridCol w="1507958">
                  <a:extLst>
                    <a:ext uri="{9D8B030D-6E8A-4147-A177-3AD203B41FA5}">
                      <a16:colId xmlns:a16="http://schemas.microsoft.com/office/drawing/2014/main" val="3632378848"/>
                    </a:ext>
                  </a:extLst>
                </a:gridCol>
                <a:gridCol w="859787">
                  <a:extLst>
                    <a:ext uri="{9D8B030D-6E8A-4147-A177-3AD203B41FA5}">
                      <a16:colId xmlns:a16="http://schemas.microsoft.com/office/drawing/2014/main" val="1316949944"/>
                    </a:ext>
                  </a:extLst>
                </a:gridCol>
              </a:tblGrid>
              <a:tr h="396478">
                <a:tc>
                  <a:txBody>
                    <a:bodyPr/>
                    <a:lstStyle/>
                    <a:p>
                      <a:pPr algn="l"/>
                      <a:r>
                        <a:rPr lang="en-US" sz="1400" b="1" dirty="0">
                          <a:solidFill>
                            <a:schemeClr val="bg2"/>
                          </a:solidFill>
                          <a:latin typeface="+mn-lt"/>
                        </a:rPr>
                        <a:t>Baseline Characteristic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sz="1400" b="1" i="0" u="none" strike="noStrike" cap="none" normalizeH="0" baseline="0" dirty="0">
                          <a:ln>
                            <a:noFill/>
                          </a:ln>
                          <a:solidFill>
                            <a:schemeClr val="bg2"/>
                          </a:solidFill>
                          <a:effectLst/>
                          <a:latin typeface="+mn-lt"/>
                          <a:cs typeface="Poppins" pitchFamily="2" charset="77"/>
                        </a:rPr>
                        <a:t>&gt;30% Worsening From Baseline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sz="1400" b="1" i="0" u="none" strike="noStrike" cap="none" normalizeH="0" baseline="0" dirty="0">
                          <a:ln>
                            <a:noFill/>
                          </a:ln>
                          <a:solidFill>
                            <a:schemeClr val="bg2"/>
                          </a:solidFill>
                          <a:effectLst/>
                          <a:latin typeface="+mn-lt"/>
                          <a:cs typeface="Poppins" pitchFamily="2" charset="77"/>
                        </a:rPr>
                        <a:t>(n = 25)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mn-lt"/>
                          <a:cs typeface="Poppins" pitchFamily="2" charset="77"/>
                        </a:rPr>
                        <a:t>≤30% Change From Baseline</a:t>
                      </a:r>
                      <a:br>
                        <a:rPr kumimoji="0" lang="en-US" sz="1400" b="1" i="0" u="none" strike="noStrike" cap="none" normalizeH="0" baseline="0" dirty="0">
                          <a:ln>
                            <a:noFill/>
                          </a:ln>
                          <a:solidFill>
                            <a:schemeClr val="bg2"/>
                          </a:solidFill>
                          <a:effectLst/>
                          <a:latin typeface="+mn-lt"/>
                          <a:cs typeface="Poppins" pitchFamily="2" charset="77"/>
                        </a:rPr>
                      </a:br>
                      <a:r>
                        <a:rPr kumimoji="0" lang="en-US" sz="1400" b="1" i="0" u="none" strike="noStrike" cap="none" normalizeH="0" baseline="0" dirty="0">
                          <a:ln>
                            <a:noFill/>
                          </a:ln>
                          <a:solidFill>
                            <a:schemeClr val="bg2"/>
                          </a:solidFill>
                          <a:effectLst/>
                          <a:latin typeface="+mn-lt"/>
                          <a:cs typeface="Poppins" pitchFamily="2" charset="77"/>
                        </a:rPr>
                        <a:t>(n = 89)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bg2"/>
                          </a:solidFill>
                          <a:effectLst/>
                          <a:latin typeface="+mn-lt"/>
                          <a:cs typeface="Poppins" pitchFamily="2" charset="77"/>
                        </a:rPr>
                        <a:t>P </a:t>
                      </a:r>
                      <a:r>
                        <a:rPr kumimoji="0" lang="en-US" sz="1400" b="1" i="0" u="none" strike="noStrike" cap="none" normalizeH="0" baseline="0" dirty="0">
                          <a:ln>
                            <a:noFill/>
                          </a:ln>
                          <a:solidFill>
                            <a:schemeClr val="bg2"/>
                          </a:solidFill>
                          <a:effectLst/>
                          <a:latin typeface="+mn-lt"/>
                          <a:cs typeface="Poppins" pitchFamily="2" charset="77"/>
                        </a:rPr>
                        <a:t>Value</a:t>
                      </a:r>
                      <a:endParaRPr kumimoji="0" lang="en-US" sz="1400" b="1" i="1" u="none" strike="noStrike" cap="none" normalizeH="0" baseline="0" dirty="0">
                        <a:ln>
                          <a:noFill/>
                        </a:ln>
                        <a:solidFill>
                          <a:schemeClr val="bg2"/>
                        </a:solidFill>
                        <a:effectLst/>
                        <a:latin typeface="+mn-lt"/>
                        <a:cs typeface="Poppins" pitchFamily="2" charset="77"/>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665827688"/>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Mean age, yr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55.4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60.1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.0275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Mean ALP, n (%)</a:t>
                      </a:r>
                    </a:p>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mn-lt"/>
                          <a:cs typeface="Poppins" pitchFamily="2" charset="77"/>
                        </a:rPr>
                        <a:t>&gt;1.0 to ≤1.5x ULN</a:t>
                      </a:r>
                    </a:p>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mn-lt"/>
                          <a:cs typeface="Poppins" pitchFamily="2" charset="77"/>
                        </a:rPr>
                        <a:t>&gt;1.5 to ≤2.0x ULN</a:t>
                      </a:r>
                    </a:p>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mn-lt"/>
                          <a:cs typeface="Poppins" pitchFamily="2" charset="77"/>
                        </a:rPr>
                        <a:t>&gt;2.0x ULN</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12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13 (52)</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17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21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51 (57)</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.0122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bl>
          </a:graphicData>
        </a:graphic>
      </p:graphicFrame>
      <p:sp>
        <p:nvSpPr>
          <p:cNvPr id="14" name="Content Placeholder 4">
            <a:extLst>
              <a:ext uri="{FF2B5EF4-FFF2-40B4-BE49-F238E27FC236}">
                <a16:creationId xmlns:a16="http://schemas.microsoft.com/office/drawing/2014/main" id="{D547342F-DA68-FECA-10C9-DC21B152F998}"/>
              </a:ext>
            </a:extLst>
          </p:cNvPr>
          <p:cNvSpPr txBox="1">
            <a:spLocks/>
          </p:cNvSpPr>
          <p:nvPr/>
        </p:nvSpPr>
        <p:spPr>
          <a:xfrm>
            <a:off x="231078" y="5037612"/>
            <a:ext cx="11740260" cy="567490"/>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114300">
              <a:buFont typeface="Arial" panose="020B0604020202020204" pitchFamily="34" charset="0"/>
              <a:buChar char="•"/>
            </a:pPr>
            <a:r>
              <a:rPr lang="en-US" sz="2000" dirty="0"/>
              <a:t> Category </a:t>
            </a:r>
            <a:r>
              <a:rPr lang="en-US" sz="2000" b="1" dirty="0">
                <a:solidFill>
                  <a:schemeClr val="accent6"/>
                </a:solidFill>
              </a:rPr>
              <a:t>maintained or improved </a:t>
            </a:r>
            <a:r>
              <a:rPr lang="en-US" sz="2000" dirty="0"/>
              <a:t>in most participants</a:t>
            </a:r>
          </a:p>
          <a:p>
            <a:pPr marL="171450" indent="-171450">
              <a:buFont typeface="Arial" panose="020B0604020202020204" pitchFamily="34" charset="0"/>
              <a:buChar char="•"/>
            </a:pPr>
            <a:r>
              <a:rPr lang="en-US" sz="2000" dirty="0"/>
              <a:t>Trend toward improvement in those at the highest risk for progression (≥16.9 kPa) </a:t>
            </a:r>
          </a:p>
        </p:txBody>
      </p:sp>
    </p:spTree>
    <p:extLst>
      <p:ext uri="{BB962C8B-B14F-4D97-AF65-F5344CB8AC3E}">
        <p14:creationId xmlns:p14="http://schemas.microsoft.com/office/powerpoint/2010/main" val="3503311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02616-6D13-93CB-5299-3BA6B13205D1}"/>
              </a:ext>
            </a:extLst>
          </p:cNvPr>
          <p:cNvSpPr>
            <a:spLocks noGrp="1"/>
          </p:cNvSpPr>
          <p:nvPr>
            <p:ph type="title"/>
          </p:nvPr>
        </p:nvSpPr>
        <p:spPr>
          <a:xfrm>
            <a:off x="231078" y="531006"/>
            <a:ext cx="11740260" cy="502445"/>
          </a:xfrm>
        </p:spPr>
        <p:txBody>
          <a:bodyPr/>
          <a:lstStyle/>
          <a:p>
            <a:r>
              <a:rPr lang="en-US" dirty="0">
                <a:latin typeface="Times New Roman" panose="02020603050405020304" pitchFamily="18" charset="0"/>
                <a:cs typeface="Times New Roman" panose="02020603050405020304" pitchFamily="18" charset="0"/>
              </a:rPr>
              <a:t>ASSURE: 48-Mo Safety</a:t>
            </a:r>
          </a:p>
        </p:txBody>
      </p:sp>
      <p:sp>
        <p:nvSpPr>
          <p:cNvPr id="3" name="Content Placeholder 2">
            <a:extLst>
              <a:ext uri="{FF2B5EF4-FFF2-40B4-BE49-F238E27FC236}">
                <a16:creationId xmlns:a16="http://schemas.microsoft.com/office/drawing/2014/main" id="{C79432C2-0465-F2E9-4C86-F47484F00A56}"/>
              </a:ext>
            </a:extLst>
          </p:cNvPr>
          <p:cNvSpPr>
            <a:spLocks noGrp="1"/>
          </p:cNvSpPr>
          <p:nvPr>
            <p:ph sz="quarter" idx="10"/>
          </p:nvPr>
        </p:nvSpPr>
        <p:spPr>
          <a:xfrm>
            <a:off x="1920949" y="6302375"/>
            <a:ext cx="7370689" cy="327025"/>
          </a:xfrm>
        </p:spPr>
        <p:txBody>
          <a:bodyPr/>
          <a:lstStyle/>
          <a:p>
            <a:pPr algn="ctr"/>
            <a:r>
              <a:rPr lang="sv-SE"/>
              <a:t>Pratt. AASLD 2025. Abstr 0213.</a:t>
            </a:r>
          </a:p>
        </p:txBody>
      </p:sp>
      <p:graphicFrame>
        <p:nvGraphicFramePr>
          <p:cNvPr id="6" name="Group 155">
            <a:extLst>
              <a:ext uri="{FF2B5EF4-FFF2-40B4-BE49-F238E27FC236}">
                <a16:creationId xmlns:a16="http://schemas.microsoft.com/office/drawing/2014/main" id="{86C10548-B041-88E8-994E-87762B3C3ECA}"/>
              </a:ext>
            </a:extLst>
          </p:cNvPr>
          <p:cNvGraphicFramePr>
            <a:graphicFrameLocks noGrp="1"/>
          </p:cNvGraphicFramePr>
          <p:nvPr>
            <p:ph idx="1"/>
            <p:extLst>
              <p:ext uri="{D42A27DB-BD31-4B8C-83A1-F6EECF244321}">
                <p14:modId xmlns:p14="http://schemas.microsoft.com/office/powerpoint/2010/main" val="3686573686"/>
              </p:ext>
            </p:extLst>
          </p:nvPr>
        </p:nvGraphicFramePr>
        <p:xfrm>
          <a:off x="231078" y="1336878"/>
          <a:ext cx="11740260" cy="2469810"/>
        </p:xfrm>
        <a:graphic>
          <a:graphicData uri="http://schemas.openxmlformats.org/drawingml/2006/table">
            <a:tbl>
              <a:tblPr/>
              <a:tblGrid>
                <a:gridCol w="7005692">
                  <a:extLst>
                    <a:ext uri="{9D8B030D-6E8A-4147-A177-3AD203B41FA5}">
                      <a16:colId xmlns:a16="http://schemas.microsoft.com/office/drawing/2014/main" val="20000"/>
                    </a:ext>
                  </a:extLst>
                </a:gridCol>
                <a:gridCol w="4734568">
                  <a:extLst>
                    <a:ext uri="{9D8B030D-6E8A-4147-A177-3AD203B41FA5}">
                      <a16:colId xmlns:a16="http://schemas.microsoft.com/office/drawing/2014/main" val="20001"/>
                    </a:ext>
                  </a:extLst>
                </a:gridCol>
              </a:tblGrid>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cs typeface="Poppins" pitchFamily="2" charset="77"/>
                        </a:rPr>
                        <a:t>Event,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solidFill>
                            <a:schemeClr val="bg2"/>
                          </a:solidFill>
                          <a:latin typeface="+mn-lt"/>
                        </a:rPr>
                        <a:t>Seladelpar </a:t>
                      </a:r>
                    </a:p>
                    <a:p>
                      <a:pPr algn="ctr"/>
                      <a:r>
                        <a:rPr lang="en-US" sz="1800" b="1" dirty="0">
                          <a:solidFill>
                            <a:schemeClr val="bg2"/>
                          </a:solidFill>
                          <a:latin typeface="+mn-lt"/>
                        </a:rPr>
                        <a:t>(N = 337)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Any AE (≥1)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297 (88)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SAEs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59 (18)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AEs leading to treatment discontinuation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30 (9)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AEs leading to death</a:t>
                      </a:r>
                    </a:p>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lang="en-US" sz="1800" b="0" dirty="0">
                          <a:solidFill>
                            <a:schemeClr val="tx1"/>
                          </a:solidFill>
                          <a:effectLst/>
                          <a:latin typeface="+mn-lt"/>
                          <a:ea typeface="MS Mincho" panose="02020609040205080304" pitchFamily="49" charset="-128"/>
                          <a:cs typeface="Times New Roman" panose="02020603050405020304" pitchFamily="18" charset="0"/>
                        </a:rPr>
                        <a:t>Treatment-related AE leading to death</a:t>
                      </a:r>
                      <a:endParaRPr kumimoji="0" lang="en-US" sz="1800" b="0" i="0" u="none" strike="noStrike" cap="none" normalizeH="0" baseline="30000" dirty="0">
                        <a:ln>
                          <a:noFill/>
                        </a:ln>
                        <a:solidFill>
                          <a:schemeClr val="tx1"/>
                        </a:solidFill>
                        <a:effectLst/>
                        <a:latin typeface="+mn-lt"/>
                        <a:cs typeface="Poppins" pitchFamily="2" charset="77"/>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0 (0)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2516873464"/>
                  </a:ext>
                </a:extLst>
              </a:tr>
            </a:tbl>
          </a:graphicData>
        </a:graphic>
      </p:graphicFrame>
    </p:spTree>
    <p:extLst>
      <p:ext uri="{BB962C8B-B14F-4D97-AF65-F5344CB8AC3E}">
        <p14:creationId xmlns:p14="http://schemas.microsoft.com/office/powerpoint/2010/main" val="16627854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859164-53BA-4241-5C5A-92BC609B5904}"/>
              </a:ext>
            </a:extLst>
          </p:cNvPr>
          <p:cNvSpPr>
            <a:spLocks noGrp="1"/>
          </p:cNvSpPr>
          <p:nvPr>
            <p:ph type="title"/>
          </p:nvPr>
        </p:nvSpPr>
        <p:spPr>
          <a:xfrm>
            <a:off x="231078" y="535756"/>
            <a:ext cx="11740260" cy="492944"/>
          </a:xfrm>
        </p:spPr>
        <p:txBody>
          <a:bodyPr anchor="ctr">
            <a:noAutofit/>
          </a:bodyPr>
          <a:lstStyle/>
          <a:p>
            <a:r>
              <a:rPr lang="en-US" dirty="0">
                <a:latin typeface="Times New Roman" panose="02020603050405020304" pitchFamily="18" charset="0"/>
                <a:cs typeface="Times New Roman" panose="02020603050405020304" pitchFamily="18" charset="0"/>
              </a:rPr>
              <a:t>Factors to Consider When Choosing Second-line Regimens</a:t>
            </a:r>
          </a:p>
        </p:txBody>
      </p:sp>
      <p:sp>
        <p:nvSpPr>
          <p:cNvPr id="15" name="Content Placeholder 4">
            <a:extLst>
              <a:ext uri="{FF2B5EF4-FFF2-40B4-BE49-F238E27FC236}">
                <a16:creationId xmlns:a16="http://schemas.microsoft.com/office/drawing/2014/main" id="{777E89CB-B07E-350B-A058-137BC1219CDB}"/>
              </a:ext>
            </a:extLst>
          </p:cNvPr>
          <p:cNvSpPr>
            <a:spLocks noGrp="1"/>
          </p:cNvSpPr>
          <p:nvPr>
            <p:ph sz="quarter" idx="10"/>
          </p:nvPr>
        </p:nvSpPr>
        <p:spPr>
          <a:xfrm>
            <a:off x="2821173" y="6302375"/>
            <a:ext cx="6470466" cy="327025"/>
          </a:xfrm>
        </p:spPr>
        <p:txBody>
          <a:bodyPr/>
          <a:lstStyle/>
          <a:p>
            <a:r>
              <a:rPr lang="en-US" dirty="0"/>
              <a:t>Levy. Clin Gastroenterol Hepatol. 2023;21:2076. Jamal. Biomedicines. 2025;13:2335. guidelinecentral.com/guideline/4544243/#section-4937055</a:t>
            </a:r>
          </a:p>
        </p:txBody>
      </p:sp>
      <p:graphicFrame>
        <p:nvGraphicFramePr>
          <p:cNvPr id="16" name="Content Placeholder 1">
            <a:extLst>
              <a:ext uri="{FF2B5EF4-FFF2-40B4-BE49-F238E27FC236}">
                <a16:creationId xmlns:a16="http://schemas.microsoft.com/office/drawing/2014/main" id="{D31F6A15-DC48-B8EB-120E-7849F261B103}"/>
              </a:ext>
            </a:extLst>
          </p:cNvPr>
          <p:cNvGraphicFramePr>
            <a:graphicFrameLocks noGrp="1"/>
          </p:cNvGraphicFramePr>
          <p:nvPr>
            <p:ph idx="13"/>
            <p:extLst>
              <p:ext uri="{D42A27DB-BD31-4B8C-83A1-F6EECF244321}">
                <p14:modId xmlns:p14="http://schemas.microsoft.com/office/powerpoint/2010/main" val="3240427757"/>
              </p:ext>
            </p:extLst>
          </p:nvPr>
        </p:nvGraphicFramePr>
        <p:xfrm>
          <a:off x="685801" y="1288097"/>
          <a:ext cx="10535478" cy="4754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93989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65075B66-38C1-C897-90B3-71F976A723D6}"/>
              </a:ext>
            </a:extLst>
          </p:cNvPr>
          <p:cNvSpPr/>
          <p:nvPr/>
        </p:nvSpPr>
        <p:spPr>
          <a:xfrm>
            <a:off x="6306113" y="1308388"/>
            <a:ext cx="5478382" cy="990312"/>
          </a:xfrm>
          <a:custGeom>
            <a:avLst/>
            <a:gdLst>
              <a:gd name="csX0" fmla="*/ 240522 w 5140373"/>
              <a:gd name="csY0" fmla="*/ 0 h 990312"/>
              <a:gd name="csX1" fmla="*/ 4899851 w 5140373"/>
              <a:gd name="csY1" fmla="*/ 0 h 990312"/>
              <a:gd name="csX2" fmla="*/ 5140373 w 5140373"/>
              <a:gd name="csY2" fmla="*/ 240522 h 990312"/>
              <a:gd name="csX3" fmla="*/ 5140373 w 5140373"/>
              <a:gd name="csY3" fmla="*/ 990312 h 990312"/>
              <a:gd name="csX4" fmla="*/ 0 w 5140373"/>
              <a:gd name="csY4" fmla="*/ 990312 h 990312"/>
              <a:gd name="csX5" fmla="*/ 0 w 5140373"/>
              <a:gd name="csY5" fmla="*/ 240522 h 990312"/>
              <a:gd name="csX6" fmla="*/ 240522 w 5140373"/>
              <a:gd name="csY6" fmla="*/ 0 h 99031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140373" h="990312">
                <a:moveTo>
                  <a:pt x="240522" y="0"/>
                </a:moveTo>
                <a:lnTo>
                  <a:pt x="4899851" y="0"/>
                </a:lnTo>
                <a:cubicBezTo>
                  <a:pt x="5032688" y="0"/>
                  <a:pt x="5140373" y="107685"/>
                  <a:pt x="5140373" y="240522"/>
                </a:cubicBezTo>
                <a:lnTo>
                  <a:pt x="5140373" y="990312"/>
                </a:lnTo>
                <a:lnTo>
                  <a:pt x="0" y="990312"/>
                </a:lnTo>
                <a:lnTo>
                  <a:pt x="0" y="240522"/>
                </a:lnTo>
                <a:cubicBezTo>
                  <a:pt x="0" y="107685"/>
                  <a:pt x="107685" y="0"/>
                  <a:pt x="240522"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Seladelpar</a:t>
            </a:r>
            <a:br>
              <a:rPr kumimoji="0" lang="en-US" sz="24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br>
            <a:r>
              <a:rPr kumimoji="0" lang="en-US" sz="24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(PPAR-δ agonist)</a:t>
            </a:r>
          </a:p>
        </p:txBody>
      </p:sp>
      <p:sp>
        <p:nvSpPr>
          <p:cNvPr id="2" name="Title 1">
            <a:extLst>
              <a:ext uri="{FF2B5EF4-FFF2-40B4-BE49-F238E27FC236}">
                <a16:creationId xmlns:a16="http://schemas.microsoft.com/office/drawing/2014/main" id="{FC5646BF-83D7-10AE-B416-45A004EC5533}"/>
              </a:ext>
            </a:extLst>
          </p:cNvPr>
          <p:cNvSpPr>
            <a:spLocks noGrp="1"/>
          </p:cNvSpPr>
          <p:nvPr>
            <p:ph type="title"/>
          </p:nvPr>
        </p:nvSpPr>
        <p:spPr>
          <a:xfrm>
            <a:off x="231078" y="546715"/>
            <a:ext cx="11740260" cy="471026"/>
          </a:xfrm>
        </p:spPr>
        <p:txBody>
          <a:bodyPr/>
          <a:lstStyle/>
          <a:p>
            <a:r>
              <a:rPr lang="en-US" dirty="0">
                <a:latin typeface="Times New Roman" panose="02020603050405020304" pitchFamily="18" charset="0"/>
                <a:cs typeface="Times New Roman" panose="02020603050405020304" pitchFamily="18" charset="0"/>
              </a:rPr>
              <a:t>Second-line PPARs for PBC: FDA Label Considerations</a:t>
            </a:r>
          </a:p>
        </p:txBody>
      </p:sp>
      <p:sp>
        <p:nvSpPr>
          <p:cNvPr id="5" name="Content Placeholder 4">
            <a:extLst>
              <a:ext uri="{FF2B5EF4-FFF2-40B4-BE49-F238E27FC236}">
                <a16:creationId xmlns:a16="http://schemas.microsoft.com/office/drawing/2014/main" id="{5F923355-C379-CB76-47C3-AD96387BC0C0}"/>
              </a:ext>
            </a:extLst>
          </p:cNvPr>
          <p:cNvSpPr>
            <a:spLocks noGrp="1"/>
          </p:cNvSpPr>
          <p:nvPr>
            <p:ph sz="quarter" idx="10"/>
          </p:nvPr>
        </p:nvSpPr>
        <p:spPr>
          <a:xfrm>
            <a:off x="1793359" y="6302375"/>
            <a:ext cx="7498280" cy="327025"/>
          </a:xfrm>
        </p:spPr>
        <p:txBody>
          <a:bodyPr/>
          <a:lstStyle/>
          <a:p>
            <a:pPr algn="ctr"/>
            <a:r>
              <a:rPr lang="en-US" dirty="0"/>
              <a:t>Elafibranor PI. Seladelpar PI.</a:t>
            </a:r>
          </a:p>
        </p:txBody>
      </p:sp>
      <p:sp>
        <p:nvSpPr>
          <p:cNvPr id="4" name="Content Placeholder 8">
            <a:extLst>
              <a:ext uri="{FF2B5EF4-FFF2-40B4-BE49-F238E27FC236}">
                <a16:creationId xmlns:a16="http://schemas.microsoft.com/office/drawing/2014/main" id="{6481E943-D9DA-90C2-6D89-AA109A815000}"/>
              </a:ext>
            </a:extLst>
          </p:cNvPr>
          <p:cNvSpPr txBox="1">
            <a:spLocks/>
          </p:cNvSpPr>
          <p:nvPr/>
        </p:nvSpPr>
        <p:spPr bwMode="auto">
          <a:xfrm>
            <a:off x="6306114" y="2298699"/>
            <a:ext cx="5478382" cy="3149601"/>
          </a:xfrm>
          <a:prstGeom prst="rect">
            <a:avLst/>
          </a:prstGeom>
          <a:solidFill>
            <a:schemeClr val="bg2"/>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18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1200" cap="none" spc="0" normalizeH="0" baseline="0" noProof="0" dirty="0">
                <a:ln>
                  <a:noFill/>
                </a:ln>
                <a:solidFill>
                  <a:srgbClr val="161616"/>
                </a:solidFill>
                <a:effectLst/>
                <a:uLnTx/>
                <a:uFillTx/>
                <a:latin typeface="Poppins"/>
                <a:ea typeface="+mn-ea"/>
                <a:cs typeface="+mn-cs"/>
              </a:rPr>
              <a:t>Approved August 2024</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161616"/>
                </a:solidFill>
                <a:effectLst/>
                <a:uLnTx/>
                <a:uFillTx/>
                <a:latin typeface="Poppins"/>
                <a:ea typeface="+mn-ea"/>
                <a:cs typeface="+mn-cs"/>
              </a:rPr>
              <a:t>Consider risk of fracture, </a:t>
            </a:r>
            <a:br>
              <a:rPr kumimoji="0" lang="en-US" sz="2000" b="1" i="0" u="none" strike="noStrike" kern="0" cap="none" spc="0" normalizeH="0" baseline="0" noProof="0" dirty="0">
                <a:ln>
                  <a:noFill/>
                </a:ln>
                <a:solidFill>
                  <a:srgbClr val="161616"/>
                </a:solidFill>
                <a:effectLst/>
                <a:uLnTx/>
                <a:uFillTx/>
                <a:latin typeface="Poppins"/>
                <a:ea typeface="+mn-ea"/>
                <a:cs typeface="+mn-cs"/>
              </a:rPr>
            </a:br>
            <a:r>
              <a:rPr kumimoji="0" lang="en-US" sz="2000" b="0" i="0" u="none" strike="noStrike" kern="0" cap="none" spc="0" normalizeH="0" baseline="0" noProof="0" dirty="0">
                <a:ln>
                  <a:noFill/>
                </a:ln>
                <a:solidFill>
                  <a:srgbClr val="161616"/>
                </a:solidFill>
                <a:effectLst/>
                <a:uLnTx/>
                <a:uFillTx/>
                <a:latin typeface="Poppins"/>
                <a:ea typeface="+mn-ea"/>
                <a:cs typeface="+mn-cs"/>
              </a:rPr>
              <a:t>monitor bone health</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1" i="0" u="none" strike="noStrike" kern="1200" cap="none" spc="0" normalizeH="0" baseline="0" noProof="0" dirty="0">
              <a:ln>
                <a:noFill/>
              </a:ln>
              <a:solidFill>
                <a:srgbClr val="000000"/>
              </a:solidFill>
              <a:effectLst/>
              <a:uLnTx/>
              <a:uFillTx/>
              <a:latin typeface="Calibri"/>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1200" cap="none" spc="0" normalizeH="0" baseline="0" noProof="0" dirty="0">
              <a:ln>
                <a:noFill/>
              </a:ln>
              <a:solidFill>
                <a:srgbClr val="000000"/>
              </a:solidFill>
              <a:effectLst/>
              <a:uLnTx/>
              <a:uFillTx/>
              <a:latin typeface="Calibri"/>
              <a:ea typeface="+mn-ea"/>
              <a:cs typeface="+mn-cs"/>
            </a:endParaRPr>
          </a:p>
        </p:txBody>
      </p:sp>
      <p:pic>
        <p:nvPicPr>
          <p:cNvPr id="7" name="Graphic 6">
            <a:extLst>
              <a:ext uri="{FF2B5EF4-FFF2-40B4-BE49-F238E27FC236}">
                <a16:creationId xmlns:a16="http://schemas.microsoft.com/office/drawing/2014/main" id="{5AC3619C-7A93-1CA1-2AF0-FEBF13D4F79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07434" y="2747766"/>
            <a:ext cx="288214" cy="681234"/>
          </a:xfrm>
          <a:prstGeom prst="rect">
            <a:avLst/>
          </a:prstGeom>
        </p:spPr>
      </p:pic>
      <p:sp>
        <p:nvSpPr>
          <p:cNvPr id="8" name="Content Placeholder 8">
            <a:extLst>
              <a:ext uri="{FF2B5EF4-FFF2-40B4-BE49-F238E27FC236}">
                <a16:creationId xmlns:a16="http://schemas.microsoft.com/office/drawing/2014/main" id="{4B740D82-A944-F231-6C14-9FAE3BF959E9}"/>
              </a:ext>
            </a:extLst>
          </p:cNvPr>
          <p:cNvSpPr txBox="1">
            <a:spLocks/>
          </p:cNvSpPr>
          <p:nvPr/>
        </p:nvSpPr>
        <p:spPr bwMode="auto">
          <a:xfrm>
            <a:off x="407504" y="2293565"/>
            <a:ext cx="5571070" cy="3154736"/>
          </a:xfrm>
          <a:prstGeom prst="rect">
            <a:avLst/>
          </a:prstGeom>
          <a:solidFill>
            <a:schemeClr val="bg2"/>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Tx/>
              <a:buSzTx/>
              <a:buFont typeface="Wingdings" panose="05000000000000000000" pitchFamily="2" charset="2"/>
              <a:buChar char="§"/>
              <a:tabLst/>
              <a:defRPr/>
            </a:pPr>
            <a:r>
              <a:rPr kumimoji="0" lang="en-US" sz="2000" b="0" i="0" u="none" strike="noStrike" kern="0" cap="none" spc="0" normalizeH="0" baseline="0" noProof="0" dirty="0">
                <a:ln>
                  <a:noFill/>
                </a:ln>
                <a:solidFill>
                  <a:srgbClr val="161616"/>
                </a:solidFill>
                <a:effectLst/>
                <a:uLnTx/>
                <a:uFillTx/>
                <a:latin typeface="Poppins"/>
                <a:ea typeface="+mn-ea"/>
                <a:cs typeface="+mn-cs"/>
              </a:rPr>
              <a:t>Approved June 2024</a:t>
            </a:r>
          </a:p>
          <a:p>
            <a:pPr marL="342900" marR="0" lvl="0" indent="-342900" algn="l" defTabSz="914400" rtl="0" eaLnBrk="1" fontAlgn="base" latinLnBrk="0" hangingPunct="1">
              <a:lnSpc>
                <a:spcPct val="90000"/>
              </a:lnSpc>
              <a:spcBef>
                <a:spcPts val="1000"/>
              </a:spcBef>
              <a:spcAft>
                <a:spcPts val="700"/>
              </a:spcAft>
              <a:buClrTx/>
              <a:buSzTx/>
              <a:buFont typeface="Wingdings" panose="05000000000000000000" pitchFamily="2" charset="2"/>
              <a:buChar char="§"/>
              <a:tabLst/>
              <a:defRPr/>
            </a:pPr>
            <a:r>
              <a:rPr kumimoji="0" lang="en-US" sz="2000" b="1" i="0" u="none" strike="noStrike" kern="0" cap="none" spc="0" normalizeH="0" baseline="0" noProof="0" dirty="0">
                <a:ln>
                  <a:noFill/>
                </a:ln>
                <a:solidFill>
                  <a:srgbClr val="161616"/>
                </a:solidFill>
                <a:effectLst/>
                <a:uLnTx/>
                <a:uFillTx/>
                <a:latin typeface="Poppins"/>
                <a:ea typeface="+mn-ea"/>
                <a:cs typeface="+mn-cs"/>
              </a:rPr>
              <a:t>Consider risk of fracture, </a:t>
            </a:r>
            <a:br>
              <a:rPr kumimoji="0" lang="en-US" sz="2000" b="1" i="0" u="none" strike="noStrike" kern="0" cap="none" spc="0" normalizeH="0" baseline="0" noProof="0" dirty="0">
                <a:ln>
                  <a:noFill/>
                </a:ln>
                <a:solidFill>
                  <a:srgbClr val="161616"/>
                </a:solidFill>
                <a:effectLst/>
                <a:uLnTx/>
                <a:uFillTx/>
                <a:latin typeface="Poppins"/>
                <a:ea typeface="+mn-ea"/>
                <a:cs typeface="+mn-cs"/>
              </a:rPr>
            </a:br>
            <a:r>
              <a:rPr kumimoji="0" lang="en-US" sz="2000" b="0" i="0" u="none" strike="noStrike" kern="0" cap="none" spc="0" normalizeH="0" baseline="0" noProof="0" dirty="0">
                <a:ln>
                  <a:noFill/>
                </a:ln>
                <a:solidFill>
                  <a:srgbClr val="161616"/>
                </a:solidFill>
                <a:effectLst/>
                <a:uLnTx/>
                <a:uFillTx/>
                <a:latin typeface="Poppins"/>
                <a:ea typeface="+mn-ea"/>
                <a:cs typeface="+mn-cs"/>
              </a:rPr>
              <a:t>monitor bone health </a:t>
            </a:r>
          </a:p>
          <a:p>
            <a:pPr marL="342900" marR="0" lvl="0" indent="-342900" algn="l" defTabSz="914400" rtl="0" eaLnBrk="1" fontAlgn="base" latinLnBrk="0" hangingPunct="1">
              <a:lnSpc>
                <a:spcPct val="90000"/>
              </a:lnSpc>
              <a:spcBef>
                <a:spcPts val="1000"/>
              </a:spcBef>
              <a:spcAft>
                <a:spcPts val="700"/>
              </a:spcAft>
              <a:buClrTx/>
              <a:buSzTx/>
              <a:buFont typeface="Wingdings" panose="05000000000000000000" pitchFamily="2" charset="2"/>
              <a:buChar char="§"/>
              <a:tabLst/>
              <a:defRPr/>
            </a:pPr>
            <a:r>
              <a:rPr kumimoji="0" lang="en-US" sz="2000" b="1" i="0" u="none" strike="noStrike" kern="0" cap="none" spc="0" normalizeH="0" baseline="0" noProof="0" dirty="0">
                <a:ln>
                  <a:noFill/>
                </a:ln>
                <a:solidFill>
                  <a:srgbClr val="161616"/>
                </a:solidFill>
                <a:effectLst/>
                <a:uLnTx/>
                <a:uFillTx/>
                <a:latin typeface="Poppins"/>
                <a:ea typeface="+mn-ea"/>
                <a:cs typeface="+mn-cs"/>
              </a:rPr>
              <a:t>Myalgia, myopathy, rhabdomyolysis </a:t>
            </a:r>
            <a:r>
              <a:rPr kumimoji="0" lang="en-US" sz="2000" b="0" i="0" u="none" strike="noStrike" kern="0" cap="none" spc="0" normalizeH="0" baseline="0" noProof="0" dirty="0">
                <a:ln>
                  <a:noFill/>
                </a:ln>
                <a:solidFill>
                  <a:srgbClr val="161616"/>
                </a:solidFill>
                <a:effectLst/>
                <a:uLnTx/>
                <a:uFillTx/>
                <a:latin typeface="Poppins"/>
                <a:ea typeface="+mn-ea"/>
                <a:cs typeface="+mn-cs"/>
              </a:rPr>
              <a:t>potential</a:t>
            </a:r>
          </a:p>
          <a:p>
            <a:pPr marL="342900" marR="0" lvl="0" indent="-342900" algn="l" defTabSz="914400" rtl="0" eaLnBrk="1" fontAlgn="base" latinLnBrk="0" hangingPunct="1">
              <a:lnSpc>
                <a:spcPct val="90000"/>
              </a:lnSpc>
              <a:spcBef>
                <a:spcPts val="1000"/>
              </a:spcBef>
              <a:spcAft>
                <a:spcPts val="700"/>
              </a:spcAft>
              <a:buClrTx/>
              <a:buSzTx/>
              <a:buFont typeface="Wingdings" panose="05000000000000000000" pitchFamily="2" charset="2"/>
              <a:buChar char="§"/>
              <a:tabLst/>
              <a:defRPr/>
            </a:pPr>
            <a:r>
              <a:rPr kumimoji="0" lang="en-US" sz="2000" b="1" i="0" u="none" strike="noStrike" kern="0" cap="none" spc="0" normalizeH="0" baseline="0" noProof="0" dirty="0">
                <a:ln>
                  <a:noFill/>
                </a:ln>
                <a:solidFill>
                  <a:srgbClr val="161616"/>
                </a:solidFill>
                <a:effectLst/>
                <a:uLnTx/>
                <a:uFillTx/>
                <a:latin typeface="Poppins"/>
                <a:ea typeface="+mn-ea"/>
                <a:cs typeface="+mn-cs"/>
              </a:rPr>
              <a:t>Teratogenic</a:t>
            </a:r>
            <a:r>
              <a:rPr kumimoji="0" lang="en-US" sz="2000" b="0" i="0" u="none" strike="noStrike" kern="0" cap="none" spc="0" normalizeH="0" baseline="0" noProof="0" dirty="0">
                <a:ln>
                  <a:noFill/>
                </a:ln>
                <a:solidFill>
                  <a:srgbClr val="161616"/>
                </a:solidFill>
                <a:effectLst/>
                <a:uLnTx/>
                <a:uFillTx/>
                <a:latin typeface="Poppins"/>
                <a:ea typeface="+mn-ea"/>
                <a:cs typeface="+mn-cs"/>
              </a:rPr>
              <a:t> potential (use </a:t>
            </a:r>
            <a:r>
              <a:rPr kumimoji="0" lang="en-US" altLang="en-US" sz="2000" b="0" i="0" u="none" strike="noStrike" kern="0" cap="none" spc="0" normalizeH="0" baseline="0" noProof="0" dirty="0">
                <a:ln>
                  <a:noFill/>
                </a:ln>
                <a:solidFill>
                  <a:srgbClr val="161616"/>
                </a:solidFill>
                <a:effectLst/>
                <a:uLnTx/>
                <a:uFillTx/>
                <a:latin typeface="Poppins"/>
                <a:ea typeface="+mn-ea"/>
                <a:cs typeface="+mn-cs"/>
              </a:rPr>
              <a:t>nonhormonal contraception</a:t>
            </a:r>
            <a:r>
              <a:rPr kumimoji="0" lang="en-US" altLang="en-US" sz="2200" b="0" i="0" u="none" strike="noStrike" kern="0" cap="none" spc="0" normalizeH="0" baseline="0" noProof="0" dirty="0">
                <a:ln>
                  <a:noFill/>
                </a:ln>
                <a:solidFill>
                  <a:srgbClr val="161616"/>
                </a:solidFill>
                <a:effectLst/>
                <a:uLnTx/>
                <a:uFillTx/>
                <a:latin typeface="Poppins"/>
                <a:ea typeface="+mn-ea"/>
                <a:cs typeface="+mn-cs"/>
              </a:rPr>
              <a:t>)</a:t>
            </a:r>
            <a:endParaRPr kumimoji="0" lang="en-US" sz="2200" b="0" i="0" u="none" strike="noStrike" kern="0" cap="none" spc="0" normalizeH="0" baseline="0" noProof="0" dirty="0">
              <a:ln>
                <a:noFill/>
              </a:ln>
              <a:solidFill>
                <a:srgbClr val="161616"/>
              </a:solidFill>
              <a:effectLst/>
              <a:uLnTx/>
              <a:uFillTx/>
              <a:latin typeface="Poppins"/>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FFFFFF"/>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FFFFFF"/>
              </a:solidFill>
              <a:effectLst/>
              <a:uLnTx/>
              <a:uFillTx/>
              <a:latin typeface="Poppins"/>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FFFFFF"/>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FFFFFF"/>
              </a:solidFill>
              <a:effectLst/>
              <a:uLnTx/>
              <a:uFillTx/>
              <a:latin typeface="Poppins"/>
              <a:ea typeface="+mn-ea"/>
              <a:cs typeface="+mn-cs"/>
            </a:endParaRPr>
          </a:p>
        </p:txBody>
      </p:sp>
      <p:grpSp>
        <p:nvGrpSpPr>
          <p:cNvPr id="9" name="Group 8">
            <a:extLst>
              <a:ext uri="{FF2B5EF4-FFF2-40B4-BE49-F238E27FC236}">
                <a16:creationId xmlns:a16="http://schemas.microsoft.com/office/drawing/2014/main" id="{653DC9CE-5C5C-463B-A7A6-B912B623494F}"/>
              </a:ext>
            </a:extLst>
          </p:cNvPr>
          <p:cNvGrpSpPr/>
          <p:nvPr/>
        </p:nvGrpSpPr>
        <p:grpSpPr>
          <a:xfrm>
            <a:off x="4974317" y="4313340"/>
            <a:ext cx="914400" cy="914400"/>
            <a:chOff x="6483087" y="4824304"/>
            <a:chExt cx="914400" cy="914400"/>
          </a:xfrm>
        </p:grpSpPr>
        <p:pic>
          <p:nvPicPr>
            <p:cNvPr id="10" name="Graphic 9">
              <a:extLst>
                <a:ext uri="{FF2B5EF4-FFF2-40B4-BE49-F238E27FC236}">
                  <a16:creationId xmlns:a16="http://schemas.microsoft.com/office/drawing/2014/main" id="{F8A6E14C-DF26-0343-5AFA-840EBE11F07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99430" y="5015756"/>
              <a:ext cx="251235" cy="554357"/>
            </a:xfrm>
            <a:prstGeom prst="rect">
              <a:avLst/>
            </a:prstGeom>
          </p:spPr>
        </p:pic>
        <p:pic>
          <p:nvPicPr>
            <p:cNvPr id="11" name="Graphic 10" descr="No sign outline">
              <a:extLst>
                <a:ext uri="{FF2B5EF4-FFF2-40B4-BE49-F238E27FC236}">
                  <a16:creationId xmlns:a16="http://schemas.microsoft.com/office/drawing/2014/main" id="{E5B67D78-7445-46DE-1199-6CF123387A0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83087" y="4824304"/>
              <a:ext cx="914400" cy="914400"/>
            </a:xfrm>
            <a:prstGeom prst="rect">
              <a:avLst/>
            </a:prstGeom>
          </p:spPr>
        </p:pic>
        <p:sp>
          <p:nvSpPr>
            <p:cNvPr id="12" name="Rectangle 11">
              <a:extLst>
                <a:ext uri="{FF2B5EF4-FFF2-40B4-BE49-F238E27FC236}">
                  <a16:creationId xmlns:a16="http://schemas.microsoft.com/office/drawing/2014/main" id="{B9CBE044-E655-6C03-70BE-750246C3F4B9}"/>
                </a:ext>
              </a:extLst>
            </p:cNvPr>
            <p:cNvSpPr/>
            <p:nvPr/>
          </p:nvSpPr>
          <p:spPr bwMode="auto">
            <a:xfrm>
              <a:off x="6789382" y="5253990"/>
              <a:ext cx="61588" cy="61588"/>
            </a:xfrm>
            <a:prstGeom prst="rect">
              <a:avLst/>
            </a:prstGeom>
            <a:solidFill>
              <a:schemeClr val="accent6">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161616"/>
                </a:buClr>
                <a:buSzTx/>
                <a:buFontTx/>
                <a:buNone/>
                <a:tabLst/>
                <a:defRPr/>
              </a:pPr>
              <a:endParaRPr kumimoji="0" lang="en-US" sz="1800" b="0" i="0" u="none" strike="noStrike" kern="1200" cap="none" spc="0" normalizeH="0" baseline="0" noProof="0" dirty="0">
                <a:ln>
                  <a:noFill/>
                </a:ln>
                <a:solidFill>
                  <a:srgbClr val="161616"/>
                </a:solidFill>
                <a:effectLst/>
                <a:uLnTx/>
                <a:uFillTx/>
                <a:latin typeface="Calibri" panose="020F0502020204030204" pitchFamily="34" charset="0"/>
                <a:ea typeface="+mn-ea"/>
                <a:cs typeface="Arial" panose="020B0604020202020204" pitchFamily="34" charset="0"/>
              </a:endParaRPr>
            </a:p>
          </p:txBody>
        </p:sp>
      </p:grpSp>
      <p:pic>
        <p:nvPicPr>
          <p:cNvPr id="13" name="Graphic 12">
            <a:extLst>
              <a:ext uri="{FF2B5EF4-FFF2-40B4-BE49-F238E27FC236}">
                <a16:creationId xmlns:a16="http://schemas.microsoft.com/office/drawing/2014/main" id="{E466E3C3-1CB4-5167-1D97-D2963F4CFE0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87410" y="2747766"/>
            <a:ext cx="288214" cy="681234"/>
          </a:xfrm>
          <a:prstGeom prst="rect">
            <a:avLst/>
          </a:prstGeom>
        </p:spPr>
      </p:pic>
      <p:sp>
        <p:nvSpPr>
          <p:cNvPr id="18" name="Freeform: Shape 17">
            <a:extLst>
              <a:ext uri="{FF2B5EF4-FFF2-40B4-BE49-F238E27FC236}">
                <a16:creationId xmlns:a16="http://schemas.microsoft.com/office/drawing/2014/main" id="{1B92B99B-53F0-06CB-67C7-F9067A2E3EBF}"/>
              </a:ext>
            </a:extLst>
          </p:cNvPr>
          <p:cNvSpPr/>
          <p:nvPr/>
        </p:nvSpPr>
        <p:spPr>
          <a:xfrm>
            <a:off x="407503" y="1308388"/>
            <a:ext cx="5571071" cy="990312"/>
          </a:xfrm>
          <a:custGeom>
            <a:avLst/>
            <a:gdLst>
              <a:gd name="csX0" fmla="*/ 240522 w 5140373"/>
              <a:gd name="csY0" fmla="*/ 0 h 990312"/>
              <a:gd name="csX1" fmla="*/ 4899851 w 5140373"/>
              <a:gd name="csY1" fmla="*/ 0 h 990312"/>
              <a:gd name="csX2" fmla="*/ 5140373 w 5140373"/>
              <a:gd name="csY2" fmla="*/ 240522 h 990312"/>
              <a:gd name="csX3" fmla="*/ 5140373 w 5140373"/>
              <a:gd name="csY3" fmla="*/ 990312 h 990312"/>
              <a:gd name="csX4" fmla="*/ 0 w 5140373"/>
              <a:gd name="csY4" fmla="*/ 990312 h 990312"/>
              <a:gd name="csX5" fmla="*/ 0 w 5140373"/>
              <a:gd name="csY5" fmla="*/ 240522 h 990312"/>
              <a:gd name="csX6" fmla="*/ 240522 w 5140373"/>
              <a:gd name="csY6" fmla="*/ 0 h 99031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140373" h="990312">
                <a:moveTo>
                  <a:pt x="240522" y="0"/>
                </a:moveTo>
                <a:lnTo>
                  <a:pt x="4899851" y="0"/>
                </a:lnTo>
                <a:cubicBezTo>
                  <a:pt x="5032688" y="0"/>
                  <a:pt x="5140373" y="107685"/>
                  <a:pt x="5140373" y="240522"/>
                </a:cubicBezTo>
                <a:lnTo>
                  <a:pt x="5140373" y="990312"/>
                </a:lnTo>
                <a:lnTo>
                  <a:pt x="0" y="990312"/>
                </a:lnTo>
                <a:lnTo>
                  <a:pt x="0" y="240522"/>
                </a:lnTo>
                <a:cubicBezTo>
                  <a:pt x="0" y="107685"/>
                  <a:pt x="107685" y="0"/>
                  <a:pt x="240522"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Elafibranor</a:t>
            </a:r>
            <a:br>
              <a:rPr kumimoji="0" lang="en-US" sz="24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br>
            <a:r>
              <a:rPr kumimoji="0" lang="en-US" sz="24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(PPAR-</a:t>
            </a:r>
            <a:r>
              <a:rPr kumimoji="0" lang="el-GR" sz="2400" b="1" i="0" u="none" strike="noStrike" kern="1200" cap="none" spc="0" normalizeH="0" baseline="0" noProof="0">
                <a:ln>
                  <a:noFill/>
                </a:ln>
                <a:solidFill>
                  <a:srgbClr val="F9F3D9"/>
                </a:solidFill>
                <a:effectLst/>
                <a:uLnTx/>
                <a:uFillTx/>
                <a:ea typeface="+mn-ea"/>
                <a:cs typeface="Arial" panose="020B0604020202020204" pitchFamily="34" charset="0"/>
              </a:rPr>
              <a:t>α/δ </a:t>
            </a:r>
            <a:r>
              <a:rPr kumimoji="0" lang="en-US" sz="24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agonist)</a:t>
            </a:r>
          </a:p>
        </p:txBody>
      </p:sp>
    </p:spTree>
    <p:extLst>
      <p:ext uri="{BB962C8B-B14F-4D97-AF65-F5344CB8AC3E}">
        <p14:creationId xmlns:p14="http://schemas.microsoft.com/office/powerpoint/2010/main" val="13642575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5FF39-7691-F150-59CE-F79A2135B545}"/>
            </a:ext>
          </a:extLst>
        </p:cNvPr>
        <p:cNvGrpSpPr/>
        <p:nvPr/>
      </p:nvGrpSpPr>
      <p:grpSpPr>
        <a:xfrm>
          <a:off x="0" y="0"/>
          <a:ext cx="0" cy="0"/>
          <a:chOff x="0" y="0"/>
          <a:chExt cx="0" cy="0"/>
        </a:xfrm>
      </p:grpSpPr>
      <p:sp>
        <p:nvSpPr>
          <p:cNvPr id="16" name="Freeform: Shape 15">
            <a:extLst>
              <a:ext uri="{FF2B5EF4-FFF2-40B4-BE49-F238E27FC236}">
                <a16:creationId xmlns:a16="http://schemas.microsoft.com/office/drawing/2014/main" id="{F6C2B9D0-E9DF-FCA0-A707-B2F6D5AC8617}"/>
              </a:ext>
            </a:extLst>
          </p:cNvPr>
          <p:cNvSpPr/>
          <p:nvPr/>
        </p:nvSpPr>
        <p:spPr>
          <a:xfrm>
            <a:off x="6306113" y="1308388"/>
            <a:ext cx="5467912" cy="990312"/>
          </a:xfrm>
          <a:custGeom>
            <a:avLst/>
            <a:gdLst>
              <a:gd name="csX0" fmla="*/ 240522 w 5140373"/>
              <a:gd name="csY0" fmla="*/ 0 h 990312"/>
              <a:gd name="csX1" fmla="*/ 4899851 w 5140373"/>
              <a:gd name="csY1" fmla="*/ 0 h 990312"/>
              <a:gd name="csX2" fmla="*/ 5140373 w 5140373"/>
              <a:gd name="csY2" fmla="*/ 240522 h 990312"/>
              <a:gd name="csX3" fmla="*/ 5140373 w 5140373"/>
              <a:gd name="csY3" fmla="*/ 990312 h 990312"/>
              <a:gd name="csX4" fmla="*/ 0 w 5140373"/>
              <a:gd name="csY4" fmla="*/ 990312 h 990312"/>
              <a:gd name="csX5" fmla="*/ 0 w 5140373"/>
              <a:gd name="csY5" fmla="*/ 240522 h 990312"/>
              <a:gd name="csX6" fmla="*/ 240522 w 5140373"/>
              <a:gd name="csY6" fmla="*/ 0 h 99031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140373" h="990312">
                <a:moveTo>
                  <a:pt x="240522" y="0"/>
                </a:moveTo>
                <a:lnTo>
                  <a:pt x="4899851" y="0"/>
                </a:lnTo>
                <a:cubicBezTo>
                  <a:pt x="5032688" y="0"/>
                  <a:pt x="5140373" y="107685"/>
                  <a:pt x="5140373" y="240522"/>
                </a:cubicBezTo>
                <a:lnTo>
                  <a:pt x="5140373" y="990312"/>
                </a:lnTo>
                <a:lnTo>
                  <a:pt x="0" y="990312"/>
                </a:lnTo>
                <a:lnTo>
                  <a:pt x="0" y="240522"/>
                </a:lnTo>
                <a:cubicBezTo>
                  <a:pt x="0" y="107685"/>
                  <a:pt x="107685" y="0"/>
                  <a:pt x="240522" y="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Seladelpar</a:t>
            </a:r>
            <a:br>
              <a:rPr kumimoji="0" lang="en-US" sz="24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br>
            <a:r>
              <a:rPr kumimoji="0" lang="en-US" sz="24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(PPAR-δ agonist)</a:t>
            </a:r>
          </a:p>
        </p:txBody>
      </p:sp>
      <p:sp>
        <p:nvSpPr>
          <p:cNvPr id="2" name="Title 1">
            <a:extLst>
              <a:ext uri="{FF2B5EF4-FFF2-40B4-BE49-F238E27FC236}">
                <a16:creationId xmlns:a16="http://schemas.microsoft.com/office/drawing/2014/main" id="{51B634C5-01A3-0FD6-5ADF-C94D99D6778F}"/>
              </a:ext>
            </a:extLst>
          </p:cNvPr>
          <p:cNvSpPr>
            <a:spLocks noGrp="1"/>
          </p:cNvSpPr>
          <p:nvPr>
            <p:ph type="title"/>
          </p:nvPr>
        </p:nvSpPr>
        <p:spPr>
          <a:xfrm>
            <a:off x="231078" y="531006"/>
            <a:ext cx="11740260" cy="502445"/>
          </a:xfrm>
        </p:spPr>
        <p:txBody>
          <a:bodyPr/>
          <a:lstStyle/>
          <a:p>
            <a:r>
              <a:rPr lang="en-US" dirty="0">
                <a:latin typeface="Times New Roman" panose="02020603050405020304" pitchFamily="18" charset="0"/>
                <a:cs typeface="Times New Roman" panose="02020603050405020304" pitchFamily="18" charset="0"/>
              </a:rPr>
              <a:t>Second-line PPARs for PBC: FDA Label Drug–Drug Interactions</a:t>
            </a:r>
          </a:p>
        </p:txBody>
      </p:sp>
      <p:sp>
        <p:nvSpPr>
          <p:cNvPr id="4" name="Content Placeholder 8">
            <a:extLst>
              <a:ext uri="{FF2B5EF4-FFF2-40B4-BE49-F238E27FC236}">
                <a16:creationId xmlns:a16="http://schemas.microsoft.com/office/drawing/2014/main" id="{367F1A25-05EC-A349-F0A2-4CA753C5BDC0}"/>
              </a:ext>
            </a:extLst>
          </p:cNvPr>
          <p:cNvSpPr txBox="1">
            <a:spLocks/>
          </p:cNvSpPr>
          <p:nvPr/>
        </p:nvSpPr>
        <p:spPr bwMode="auto">
          <a:xfrm>
            <a:off x="6306114" y="2298699"/>
            <a:ext cx="5467912" cy="3913258"/>
          </a:xfrm>
          <a:prstGeom prst="rect">
            <a:avLst/>
          </a:prstGeom>
          <a:solidFill>
            <a:schemeClr val="bg2"/>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18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buClr>
                <a:srgbClr val="000000"/>
              </a:buClr>
              <a:buNone/>
              <a:defRPr/>
            </a:pPr>
            <a:r>
              <a:rPr lang="en-US" sz="1800" b="1" dirty="0">
                <a:solidFill>
                  <a:srgbClr val="161616"/>
                </a:solidFill>
                <a:latin typeface="+mn-lt"/>
              </a:rPr>
              <a:t>Bile acid sequestrants</a:t>
            </a:r>
            <a:r>
              <a:rPr lang="en-US" sz="1800" dirty="0">
                <a:solidFill>
                  <a:srgbClr val="161616"/>
                </a:solidFill>
                <a:latin typeface="+mn-lt"/>
              </a:rPr>
              <a:t>: administer seladelpar at least 4 hr before or after or with as large an interval as possible</a:t>
            </a:r>
          </a:p>
          <a:p>
            <a:pPr marL="0" lvl="0" indent="0">
              <a:buClr>
                <a:srgbClr val="000000"/>
              </a:buClr>
              <a:buNone/>
              <a:defRPr/>
            </a:pPr>
            <a:r>
              <a:rPr lang="en-US" sz="1800" b="1" dirty="0">
                <a:solidFill>
                  <a:schemeClr val="tx1"/>
                </a:solidFill>
                <a:latin typeface="+mn-lt"/>
              </a:rPr>
              <a:t>Probenecid</a:t>
            </a:r>
            <a:r>
              <a:rPr lang="en-US" sz="1800" dirty="0">
                <a:solidFill>
                  <a:schemeClr val="tx1"/>
                </a:solidFill>
                <a:latin typeface="+mn-lt"/>
              </a:rPr>
              <a:t>: avoid concomitant use</a:t>
            </a:r>
          </a:p>
          <a:p>
            <a:pPr marL="0" lvl="0" indent="0">
              <a:buClr>
                <a:srgbClr val="000000"/>
              </a:buClr>
              <a:buNone/>
              <a:defRPr/>
            </a:pPr>
            <a:r>
              <a:rPr lang="en-US" sz="1800" b="1" dirty="0">
                <a:solidFill>
                  <a:schemeClr val="tx1"/>
                </a:solidFill>
                <a:latin typeface="+mn-lt"/>
              </a:rPr>
              <a:t>Strong CYP2C9 inhibitors; dual moderate CYP2C9 and moderate to strong CYP3A4 inhibitors; CYP2C9 poor metabolizers using moderate to strong CYP3A4 inhibitors; dual or multiple clinical inhibitors of drug transporters OATP1B1, OATP1B3, and BCRP</a:t>
            </a:r>
            <a:r>
              <a:rPr lang="en-US" sz="1800" dirty="0">
                <a:solidFill>
                  <a:schemeClr val="tx1"/>
                </a:solidFill>
                <a:latin typeface="+mn-lt"/>
              </a:rPr>
              <a:t>: monitor for adverse effects</a:t>
            </a: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800" b="1" i="0" u="none" strike="noStrike" kern="1200" cap="none" spc="0" normalizeH="0" baseline="0" noProof="0" dirty="0">
                <a:ln>
                  <a:noFill/>
                </a:ln>
                <a:solidFill>
                  <a:srgbClr val="161616"/>
                </a:solidFill>
                <a:effectLst/>
                <a:uLnTx/>
                <a:uFillTx/>
                <a:latin typeface="Poppins"/>
                <a:ea typeface="+mn-ea"/>
                <a:cs typeface="+mn-cs"/>
              </a:rPr>
              <a:t>Rifampin</a:t>
            </a:r>
            <a:r>
              <a:rPr kumimoji="0" lang="en-US" sz="1800" b="0" i="0" u="none" strike="noStrike" kern="1200" cap="none" spc="0" normalizeH="0" baseline="0" noProof="0" dirty="0">
                <a:ln>
                  <a:noFill/>
                </a:ln>
                <a:solidFill>
                  <a:srgbClr val="161616"/>
                </a:solidFill>
                <a:effectLst/>
                <a:uLnTx/>
                <a:uFillTx/>
                <a:latin typeface="Poppins"/>
                <a:ea typeface="+mn-ea"/>
                <a:cs typeface="+mn-cs"/>
              </a:rPr>
              <a:t>: monitor biochemical response when starting</a:t>
            </a:r>
            <a:endParaRPr kumimoji="0" lang="en-US" sz="1800" b="1" i="0" u="none" strike="noStrike" kern="1200" cap="none" spc="0" normalizeH="0" baseline="0" noProof="0" dirty="0">
              <a:ln>
                <a:noFill/>
              </a:ln>
              <a:solidFill>
                <a:srgbClr val="161616"/>
              </a:solidFill>
              <a:effectLst/>
              <a:uLnTx/>
              <a:uFillTx/>
              <a:latin typeface="Poppins"/>
              <a:ea typeface="+mn-ea"/>
              <a:cs typeface="+mn-cs"/>
            </a:endParaRPr>
          </a:p>
          <a:p>
            <a:pPr marL="0" lvl="0" indent="0">
              <a:buClr>
                <a:srgbClr val="000000"/>
              </a:buClr>
              <a:buNone/>
              <a:defRPr/>
            </a:pPr>
            <a:endParaRPr lang="en-US" sz="1800" dirty="0">
              <a:solidFill>
                <a:schemeClr val="tx1"/>
              </a:solidFill>
              <a:latin typeface="+mn-lt"/>
            </a:endParaRPr>
          </a:p>
        </p:txBody>
      </p:sp>
      <p:sp>
        <p:nvSpPr>
          <p:cNvPr id="8" name="Content Placeholder 8">
            <a:extLst>
              <a:ext uri="{FF2B5EF4-FFF2-40B4-BE49-F238E27FC236}">
                <a16:creationId xmlns:a16="http://schemas.microsoft.com/office/drawing/2014/main" id="{197B61CD-C6DC-DE77-EA75-09D65E5194B6}"/>
              </a:ext>
            </a:extLst>
          </p:cNvPr>
          <p:cNvSpPr txBox="1">
            <a:spLocks/>
          </p:cNvSpPr>
          <p:nvPr/>
        </p:nvSpPr>
        <p:spPr bwMode="auto">
          <a:xfrm>
            <a:off x="417974" y="2293564"/>
            <a:ext cx="5560599" cy="3913258"/>
          </a:xfrm>
          <a:prstGeom prst="rect">
            <a:avLst/>
          </a:prstGeom>
          <a:solidFill>
            <a:schemeClr val="bg2"/>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auto" latinLnBrk="0" hangingPunct="1">
              <a:lnSpc>
                <a:spcPct val="100000"/>
              </a:lnSpc>
              <a:spcBef>
                <a:spcPts val="0"/>
              </a:spcBef>
              <a:spcAft>
                <a:spcPts val="0"/>
              </a:spcAft>
              <a:buClr>
                <a:srgbClr val="FFFFFF"/>
              </a:buClr>
              <a:buSzTx/>
              <a:buFontTx/>
              <a:buNone/>
              <a:tabLst/>
              <a:defRPr/>
            </a:pPr>
            <a:r>
              <a:rPr kumimoji="0" lang="en-US" sz="1800" b="1" i="0" u="none" strike="noStrike" kern="1200" cap="none" spc="0" normalizeH="0" baseline="0" noProof="0" dirty="0">
                <a:ln>
                  <a:noFill/>
                </a:ln>
                <a:solidFill>
                  <a:srgbClr val="161616"/>
                </a:solidFill>
                <a:effectLst/>
                <a:uLnTx/>
                <a:uFillTx/>
                <a:latin typeface="Poppins"/>
                <a:ea typeface="+mn-ea"/>
                <a:cs typeface="+mn-cs"/>
              </a:rPr>
              <a:t>Bile acid sequestrants</a:t>
            </a:r>
            <a:r>
              <a:rPr kumimoji="0" lang="en-US" sz="1800" b="0" i="0" u="none" strike="noStrike" kern="1200" cap="none" spc="0" normalizeH="0" baseline="0" noProof="0" dirty="0">
                <a:ln>
                  <a:noFill/>
                </a:ln>
                <a:solidFill>
                  <a:srgbClr val="161616"/>
                </a:solidFill>
                <a:effectLst/>
                <a:uLnTx/>
                <a:uFillTx/>
                <a:latin typeface="Poppins"/>
                <a:ea typeface="+mn-ea"/>
                <a:cs typeface="+mn-cs"/>
              </a:rPr>
              <a:t>: administer elafibranor at least 4 hr before or after or with as large an interval as possible</a:t>
            </a:r>
            <a:endParaRPr lang="en-US" sz="1800" b="1" dirty="0">
              <a:solidFill>
                <a:schemeClr val="tx1"/>
              </a:solidFill>
              <a:latin typeface="+mn-lt"/>
            </a:endParaRPr>
          </a:p>
          <a:p>
            <a:pPr marL="0" indent="0">
              <a:buClr>
                <a:srgbClr val="FFFFFF"/>
              </a:buClr>
              <a:buNone/>
              <a:defRPr/>
            </a:pPr>
            <a:r>
              <a:rPr lang="en-US" sz="1800" b="1" dirty="0">
                <a:solidFill>
                  <a:schemeClr val="tx1"/>
                </a:solidFill>
                <a:latin typeface="+mn-lt"/>
              </a:rPr>
              <a:t>Hormonal contraceptives</a:t>
            </a:r>
            <a:r>
              <a:rPr lang="en-US" sz="1800" dirty="0">
                <a:solidFill>
                  <a:schemeClr val="tx1"/>
                </a:solidFill>
                <a:latin typeface="+mn-lt"/>
              </a:rPr>
              <a:t>: switch to a nonhormonal contraceptive or add a barrier method </a:t>
            </a:r>
          </a:p>
          <a:p>
            <a:pPr marL="0" indent="0">
              <a:buClr>
                <a:srgbClr val="FFFFFF"/>
              </a:buClr>
              <a:buNone/>
              <a:defRPr/>
            </a:pPr>
            <a:r>
              <a:rPr lang="en-US" sz="1800" b="1" dirty="0">
                <a:solidFill>
                  <a:schemeClr val="tx1"/>
                </a:solidFill>
                <a:latin typeface="+mn-lt"/>
              </a:rPr>
              <a:t>HMG-CoA reductase inhibitors</a:t>
            </a:r>
            <a:r>
              <a:rPr lang="en-US" sz="1800" dirty="0">
                <a:solidFill>
                  <a:schemeClr val="tx1"/>
                </a:solidFill>
                <a:latin typeface="+mn-lt"/>
              </a:rPr>
              <a:t>: monitor for muscle injury symptoms</a:t>
            </a:r>
          </a:p>
          <a:p>
            <a:pPr marL="0" lvl="0" indent="0">
              <a:buClr>
                <a:srgbClr val="FFFFFF"/>
              </a:buClr>
              <a:buNone/>
              <a:defRPr/>
            </a:pPr>
            <a:r>
              <a:rPr lang="en-US" sz="1800" b="1" dirty="0">
                <a:solidFill>
                  <a:schemeClr val="tx1"/>
                </a:solidFill>
                <a:latin typeface="+mn-lt"/>
              </a:rPr>
              <a:t>Rifampin</a:t>
            </a:r>
            <a:r>
              <a:rPr lang="en-US" sz="1800" dirty="0">
                <a:solidFill>
                  <a:schemeClr val="tx1"/>
                </a:solidFill>
                <a:latin typeface="+mn-lt"/>
              </a:rPr>
              <a:t>: monitor biochemical response when starting</a:t>
            </a:r>
          </a:p>
        </p:txBody>
      </p:sp>
      <p:sp>
        <p:nvSpPr>
          <p:cNvPr id="18" name="Freeform: Shape 17">
            <a:extLst>
              <a:ext uri="{FF2B5EF4-FFF2-40B4-BE49-F238E27FC236}">
                <a16:creationId xmlns:a16="http://schemas.microsoft.com/office/drawing/2014/main" id="{CCB1025B-57B0-7BB3-5C64-BC588A04895B}"/>
              </a:ext>
            </a:extLst>
          </p:cNvPr>
          <p:cNvSpPr/>
          <p:nvPr/>
        </p:nvSpPr>
        <p:spPr>
          <a:xfrm>
            <a:off x="417974" y="1308388"/>
            <a:ext cx="5560599" cy="990312"/>
          </a:xfrm>
          <a:custGeom>
            <a:avLst/>
            <a:gdLst>
              <a:gd name="csX0" fmla="*/ 240522 w 5140373"/>
              <a:gd name="csY0" fmla="*/ 0 h 990312"/>
              <a:gd name="csX1" fmla="*/ 4899851 w 5140373"/>
              <a:gd name="csY1" fmla="*/ 0 h 990312"/>
              <a:gd name="csX2" fmla="*/ 5140373 w 5140373"/>
              <a:gd name="csY2" fmla="*/ 240522 h 990312"/>
              <a:gd name="csX3" fmla="*/ 5140373 w 5140373"/>
              <a:gd name="csY3" fmla="*/ 990312 h 990312"/>
              <a:gd name="csX4" fmla="*/ 0 w 5140373"/>
              <a:gd name="csY4" fmla="*/ 990312 h 990312"/>
              <a:gd name="csX5" fmla="*/ 0 w 5140373"/>
              <a:gd name="csY5" fmla="*/ 240522 h 990312"/>
              <a:gd name="csX6" fmla="*/ 240522 w 5140373"/>
              <a:gd name="csY6" fmla="*/ 0 h 99031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140373" h="990312">
                <a:moveTo>
                  <a:pt x="240522" y="0"/>
                </a:moveTo>
                <a:lnTo>
                  <a:pt x="4899851" y="0"/>
                </a:lnTo>
                <a:cubicBezTo>
                  <a:pt x="5032688" y="0"/>
                  <a:pt x="5140373" y="107685"/>
                  <a:pt x="5140373" y="240522"/>
                </a:cubicBezTo>
                <a:lnTo>
                  <a:pt x="5140373" y="990312"/>
                </a:lnTo>
                <a:lnTo>
                  <a:pt x="0" y="990312"/>
                </a:lnTo>
                <a:lnTo>
                  <a:pt x="0" y="240522"/>
                </a:lnTo>
                <a:cubicBezTo>
                  <a:pt x="0" y="107685"/>
                  <a:pt x="107685" y="0"/>
                  <a:pt x="240522"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Elafibranor</a:t>
            </a:r>
            <a:br>
              <a:rPr kumimoji="0" lang="en-US" sz="24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br>
            <a:r>
              <a:rPr kumimoji="0" lang="en-US" sz="24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(PPAR-</a:t>
            </a:r>
            <a:r>
              <a:rPr kumimoji="0" lang="el-GR" sz="2400" b="1" i="0" u="none" strike="noStrike" kern="1200" cap="none" spc="0" normalizeH="0" baseline="0" noProof="0">
                <a:ln>
                  <a:noFill/>
                </a:ln>
                <a:solidFill>
                  <a:srgbClr val="F9F3D9"/>
                </a:solidFill>
                <a:effectLst/>
                <a:uLnTx/>
                <a:uFillTx/>
                <a:ea typeface="+mn-ea"/>
                <a:cs typeface="Arial" panose="020B0604020202020204" pitchFamily="34" charset="0"/>
              </a:rPr>
              <a:t>α/δ </a:t>
            </a:r>
            <a:r>
              <a:rPr kumimoji="0" lang="en-US" sz="2400" b="1" i="0" u="none" strike="noStrike" kern="1200" cap="none" spc="0" normalizeH="0" baseline="0" noProof="0" dirty="0">
                <a:ln>
                  <a:noFill/>
                </a:ln>
                <a:solidFill>
                  <a:srgbClr val="F9F3D9"/>
                </a:solidFill>
                <a:effectLst/>
                <a:uLnTx/>
                <a:uFillTx/>
                <a:latin typeface="Poppins"/>
                <a:ea typeface="+mn-ea"/>
                <a:cs typeface="Arial" panose="020B0604020202020204" pitchFamily="34" charset="0"/>
              </a:rPr>
              <a:t>agonist)</a:t>
            </a:r>
          </a:p>
        </p:txBody>
      </p:sp>
      <p:sp>
        <p:nvSpPr>
          <p:cNvPr id="7" name="Content Placeholder 4">
            <a:extLst>
              <a:ext uri="{FF2B5EF4-FFF2-40B4-BE49-F238E27FC236}">
                <a16:creationId xmlns:a16="http://schemas.microsoft.com/office/drawing/2014/main" id="{8933CBB6-1F6B-F53E-8CB2-304256FEC821}"/>
              </a:ext>
            </a:extLst>
          </p:cNvPr>
          <p:cNvSpPr txBox="1">
            <a:spLocks/>
          </p:cNvSpPr>
          <p:nvPr/>
        </p:nvSpPr>
        <p:spPr>
          <a:xfrm>
            <a:off x="1793359" y="6302375"/>
            <a:ext cx="7498280" cy="327025"/>
          </a:xfrm>
          <a:prstGeom prst="rect">
            <a:avLst/>
          </a:prstGeom>
        </p:spPr>
        <p:txBody>
          <a:bodyPr vert="horz" lIns="0" tIns="0" rIns="0" bIns="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0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Elafibranor PI. Seladelpar PI.</a:t>
            </a:r>
          </a:p>
        </p:txBody>
      </p:sp>
    </p:spTree>
    <p:extLst>
      <p:ext uri="{BB962C8B-B14F-4D97-AF65-F5344CB8AC3E}">
        <p14:creationId xmlns:p14="http://schemas.microsoft.com/office/powerpoint/2010/main" val="42802342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AD427-E4AD-F42B-6CDB-34132E8A07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021128-8009-F750-426D-EB75FD6C21E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Second-line Treatment of PBC in People With Cirrhosis</a:t>
            </a:r>
          </a:p>
        </p:txBody>
      </p:sp>
      <p:sp>
        <p:nvSpPr>
          <p:cNvPr id="6" name="Content Placeholder 5">
            <a:extLst>
              <a:ext uri="{FF2B5EF4-FFF2-40B4-BE49-F238E27FC236}">
                <a16:creationId xmlns:a16="http://schemas.microsoft.com/office/drawing/2014/main" id="{6A2A6C49-22AE-5209-6351-3F49B7230B9F}"/>
              </a:ext>
            </a:extLst>
          </p:cNvPr>
          <p:cNvSpPr>
            <a:spLocks noGrp="1"/>
          </p:cNvSpPr>
          <p:nvPr>
            <p:ph sz="quarter" idx="10"/>
          </p:nvPr>
        </p:nvSpPr>
        <p:spPr>
          <a:xfrm>
            <a:off x="2218661" y="6302375"/>
            <a:ext cx="7072978" cy="327025"/>
          </a:xfrm>
        </p:spPr>
        <p:txBody>
          <a:bodyPr/>
          <a:lstStyle/>
          <a:p>
            <a:r>
              <a:rPr lang="en-US" dirty="0"/>
              <a:t>Lindor. Hepatology. 2019;69:394. Lindor. Hepatology. 2022;75:1012. Fenofibrate PI. Elafibranor PI. Seladelpar PI. Obeticholic acid PI. accessdata.fda.gov/scripts/opdlisting/oopd/detailedIndex.cfm?cfgridkey=937523. </a:t>
            </a:r>
          </a:p>
        </p:txBody>
      </p:sp>
      <p:sp>
        <p:nvSpPr>
          <p:cNvPr id="13" name="Content Placeholder 8">
            <a:extLst>
              <a:ext uri="{FF2B5EF4-FFF2-40B4-BE49-F238E27FC236}">
                <a16:creationId xmlns:a16="http://schemas.microsoft.com/office/drawing/2014/main" id="{494154C8-6B71-721E-3F18-5D04E39DCCEA}"/>
              </a:ext>
            </a:extLst>
          </p:cNvPr>
          <p:cNvSpPr txBox="1">
            <a:spLocks/>
          </p:cNvSpPr>
          <p:nvPr/>
        </p:nvSpPr>
        <p:spPr bwMode="auto">
          <a:xfrm>
            <a:off x="6090034" y="1281435"/>
            <a:ext cx="5448198" cy="1099590"/>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800" b="0" i="0" u="none" strike="noStrike" kern="0" cap="none" spc="0" normalizeH="0" baseline="0" noProof="0" dirty="0">
                <a:ln>
                  <a:noFill/>
                </a:ln>
                <a:solidFill>
                  <a:srgbClr val="000000"/>
                </a:solidFill>
                <a:effectLst/>
                <a:uLnTx/>
                <a:uFillTx/>
                <a:latin typeface="Poppins"/>
                <a:ea typeface="+mn-ea"/>
                <a:cs typeface="+mn-cs"/>
              </a:rPr>
              <a:t>Approved as </a:t>
            </a:r>
            <a:r>
              <a:rPr kumimoji="0" lang="en-US" sz="1800" b="1" i="0" u="none" strike="noStrike" kern="0" cap="none" spc="0" normalizeH="0" baseline="0" noProof="0" dirty="0">
                <a:ln>
                  <a:noFill/>
                </a:ln>
                <a:solidFill>
                  <a:srgbClr val="000000"/>
                </a:solidFill>
                <a:effectLst/>
                <a:uLnTx/>
                <a:uFillTx/>
                <a:latin typeface="Poppins"/>
                <a:ea typeface="+mn-ea"/>
                <a:cs typeface="+mn-cs"/>
              </a:rPr>
              <a:t>combination therapy with UDCA in adults with inadequate response to UDCA </a:t>
            </a:r>
            <a:br>
              <a:rPr kumimoji="0" lang="en-US" sz="1800" b="1" i="0" u="none" strike="noStrike" kern="0" cap="none" spc="0" normalizeH="0" baseline="0" noProof="0" dirty="0">
                <a:ln>
                  <a:noFill/>
                </a:ln>
                <a:solidFill>
                  <a:srgbClr val="000000"/>
                </a:solidFill>
                <a:effectLst/>
                <a:uLnTx/>
                <a:uFillTx/>
                <a:latin typeface="Poppins"/>
                <a:ea typeface="+mn-ea"/>
                <a:cs typeface="+mn-cs"/>
              </a:rPr>
            </a:br>
            <a:r>
              <a:rPr kumimoji="0" lang="en-US" sz="1800" b="0" i="0" u="none" strike="noStrike" kern="0" cap="none" spc="0" normalizeH="0" baseline="0" noProof="0" dirty="0">
                <a:ln>
                  <a:noFill/>
                </a:ln>
                <a:solidFill>
                  <a:srgbClr val="000000"/>
                </a:solidFill>
                <a:effectLst/>
                <a:uLnTx/>
                <a:uFillTx/>
                <a:latin typeface="Poppins"/>
                <a:ea typeface="+mn-ea"/>
                <a:cs typeface="+mn-cs"/>
              </a:rPr>
              <a:t>(or as monotherapy if intolerant of UDCA)</a:t>
            </a:r>
          </a:p>
        </p:txBody>
      </p:sp>
      <p:sp>
        <p:nvSpPr>
          <p:cNvPr id="14" name="Content Placeholder 7">
            <a:extLst>
              <a:ext uri="{FF2B5EF4-FFF2-40B4-BE49-F238E27FC236}">
                <a16:creationId xmlns:a16="http://schemas.microsoft.com/office/drawing/2014/main" id="{3518CD6D-ABE4-3A63-1B04-0F73383CE873}"/>
              </a:ext>
            </a:extLst>
          </p:cNvPr>
          <p:cNvSpPr txBox="1">
            <a:spLocks/>
          </p:cNvSpPr>
          <p:nvPr/>
        </p:nvSpPr>
        <p:spPr bwMode="auto">
          <a:xfrm>
            <a:off x="522575" y="3577653"/>
            <a:ext cx="2657634" cy="1731766"/>
          </a:xfrm>
          <a:prstGeom prst="rect">
            <a:avLst/>
          </a:prstGeom>
          <a:solidFill>
            <a:srgbClr val="FFFFFF">
              <a:lumMod val="95000"/>
            </a:srgbClr>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Poppins"/>
                <a:ea typeface="+mn-ea"/>
                <a:cs typeface="+mn-cs"/>
              </a:rPr>
              <a:t>Bezafibrate (not available in US)</a:t>
            </a:r>
          </a:p>
          <a:p>
            <a:pPr marL="400050" marR="0" lvl="1" indent="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Fenofibrate </a:t>
            </a:r>
            <a:r>
              <a:rPr kumimoji="0" lang="en-US" altLang="en-US" sz="20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contraindicated </a:t>
            </a:r>
            <a:br>
              <a:rPr kumimoji="0" lang="en-US" altLang="en-US" sz="20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br>
            <a:r>
              <a:rPr kumimoji="0" lang="en-US" altLang="en-US" sz="20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in </a:t>
            </a:r>
            <a:r>
              <a:rPr kumimoji="0" lang="en-US" sz="20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PBC cirrhosis</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000" b="0" i="0" u="none" strike="noStrike" kern="0" cap="none" spc="0" normalizeH="0" baseline="0" noProof="0" dirty="0">
              <a:ln>
                <a:noFill/>
              </a:ln>
              <a:solidFill>
                <a:srgbClr val="000000"/>
              </a:solidFill>
              <a:effectLst/>
              <a:uLnTx/>
              <a:uFillTx/>
              <a:latin typeface="Poppins"/>
              <a:ea typeface="+mn-ea"/>
              <a:cs typeface="+mn-cs"/>
            </a:endParaRPr>
          </a:p>
        </p:txBody>
      </p:sp>
      <p:sp>
        <p:nvSpPr>
          <p:cNvPr id="15" name="Content Placeholder 8">
            <a:extLst>
              <a:ext uri="{FF2B5EF4-FFF2-40B4-BE49-F238E27FC236}">
                <a16:creationId xmlns:a16="http://schemas.microsoft.com/office/drawing/2014/main" id="{A6936F4F-9FF0-68DE-42DD-B7C67E2E7EFC}"/>
              </a:ext>
            </a:extLst>
          </p:cNvPr>
          <p:cNvSpPr txBox="1">
            <a:spLocks/>
          </p:cNvSpPr>
          <p:nvPr/>
        </p:nvSpPr>
        <p:spPr bwMode="auto">
          <a:xfrm>
            <a:off x="6101969" y="3577653"/>
            <a:ext cx="2610608" cy="1731766"/>
          </a:xfrm>
          <a:prstGeom prst="rect">
            <a:avLst/>
          </a:prstGeom>
          <a:solidFill>
            <a:schemeClr val="accent1">
              <a:lumMod val="20000"/>
              <a:lumOff val="80000"/>
              <a:alpha val="20000"/>
            </a:schemeClr>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18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Poppins"/>
                <a:ea typeface="+mn-ea"/>
                <a:cs typeface="+mn-cs"/>
              </a:rPr>
              <a:t>FDA approved</a:t>
            </a:r>
            <a:br>
              <a:rPr kumimoji="0" lang="en-US" sz="2000" b="0" i="0" u="none" strike="noStrike" kern="0" cap="none" spc="0" normalizeH="0" baseline="0" noProof="0" dirty="0">
                <a:ln>
                  <a:noFill/>
                </a:ln>
                <a:solidFill>
                  <a:srgbClr val="000000"/>
                </a:solidFill>
                <a:effectLst/>
                <a:uLnTx/>
                <a:uFillTx/>
                <a:latin typeface="Poppins"/>
                <a:ea typeface="+mn-ea"/>
                <a:cs typeface="+mn-cs"/>
              </a:rPr>
            </a:br>
            <a:r>
              <a:rPr kumimoji="0" lang="en-US" sz="2000" b="0" i="0" u="none" strike="noStrike" kern="0" cap="none" spc="0" normalizeH="0" baseline="0" noProof="0" dirty="0">
                <a:ln>
                  <a:noFill/>
                </a:ln>
                <a:solidFill>
                  <a:srgbClr val="000000"/>
                </a:solidFill>
                <a:effectLst/>
                <a:uLnTx/>
                <a:uFillTx/>
                <a:latin typeface="Poppins"/>
                <a:ea typeface="+mn-ea"/>
                <a:cs typeface="+mn-cs"/>
              </a:rPr>
              <a:t>June 2024 </a:t>
            </a:r>
          </a:p>
          <a:p>
            <a:pPr marL="342900" marR="0" lvl="0" indent="-34290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1" i="0" u="none" strike="noStrike" kern="0" cap="none" spc="0" normalizeH="0" baseline="0" noProof="0" dirty="0">
                <a:ln>
                  <a:noFill/>
                </a:ln>
                <a:solidFill>
                  <a:srgbClr val="000000"/>
                </a:solidFill>
                <a:effectLst/>
                <a:uLnTx/>
                <a:uFillTx/>
                <a:latin typeface="Poppins"/>
                <a:ea typeface="+mn-ea"/>
                <a:cs typeface="+mn-cs"/>
              </a:rPr>
              <a:t>Some data</a:t>
            </a:r>
            <a:br>
              <a:rPr kumimoji="0" lang="en-US" sz="2000" b="1" i="0" u="none" strike="noStrike" kern="0" cap="none" spc="0" normalizeH="0" baseline="0" noProof="0" dirty="0">
                <a:ln>
                  <a:noFill/>
                </a:ln>
                <a:solidFill>
                  <a:srgbClr val="000000"/>
                </a:solidFill>
                <a:effectLst/>
                <a:uLnTx/>
                <a:uFillTx/>
                <a:latin typeface="Poppins"/>
                <a:ea typeface="+mn-ea"/>
                <a:cs typeface="+mn-cs"/>
              </a:rPr>
            </a:br>
            <a:r>
              <a:rPr kumimoji="0" lang="en-US" sz="2000" b="1" i="0" u="none" strike="noStrike" kern="0" cap="none" spc="0" normalizeH="0" baseline="0" noProof="0" dirty="0">
                <a:ln>
                  <a:noFill/>
                </a:ln>
                <a:solidFill>
                  <a:srgbClr val="000000"/>
                </a:solidFill>
                <a:effectLst/>
                <a:uLnTx/>
                <a:uFillTx/>
                <a:latin typeface="Poppins"/>
                <a:ea typeface="+mn-ea"/>
                <a:cs typeface="+mn-cs"/>
              </a:rPr>
              <a:t>in cirrhosis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Poppins"/>
              <a:ea typeface="+mn-ea"/>
              <a:cs typeface="+mn-cs"/>
            </a:endParaRPr>
          </a:p>
        </p:txBody>
      </p:sp>
      <p:sp>
        <p:nvSpPr>
          <p:cNvPr id="16" name="Content Placeholder 7">
            <a:extLst>
              <a:ext uri="{FF2B5EF4-FFF2-40B4-BE49-F238E27FC236}">
                <a16:creationId xmlns:a16="http://schemas.microsoft.com/office/drawing/2014/main" id="{1B131E0B-FDA3-C981-E43C-FCF5549EFD08}"/>
              </a:ext>
            </a:extLst>
          </p:cNvPr>
          <p:cNvSpPr txBox="1">
            <a:spLocks/>
          </p:cNvSpPr>
          <p:nvPr/>
        </p:nvSpPr>
        <p:spPr bwMode="auto">
          <a:xfrm>
            <a:off x="3276315" y="3577653"/>
            <a:ext cx="2610608" cy="1732606"/>
          </a:xfrm>
          <a:prstGeom prst="rect">
            <a:avLst/>
          </a:prstGeom>
          <a:solidFill>
            <a:srgbClr val="FFFFFF">
              <a:lumMod val="9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Poppins"/>
                <a:ea typeface="+mn-ea"/>
                <a:cs typeface="+mn-cs"/>
              </a:rPr>
              <a:t>Withdrawn Sept 2025</a:t>
            </a:r>
            <a:endParaRPr kumimoji="0" lang="en-US" sz="2000" b="1" i="0" u="none" strike="noStrike" kern="0" cap="none" spc="0" normalizeH="0" baseline="0" noProof="0" dirty="0">
              <a:ln>
                <a:noFill/>
              </a:ln>
              <a:solidFill>
                <a:srgbClr val="000000"/>
              </a:solidFill>
              <a:effectLst/>
              <a:uLnTx/>
              <a:uFillTx/>
              <a:latin typeface="Poppins"/>
              <a:ea typeface="+mn-ea"/>
              <a:cs typeface="+mn-cs"/>
            </a:endParaRPr>
          </a:p>
          <a:p>
            <a:pPr marL="400050" marR="0" lvl="1" indent="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Poppins"/>
                <a:ea typeface="+mn-ea"/>
                <a:cs typeface="Arial" panose="020B0604020202020204" pitchFamily="34" charset="0"/>
              </a:rPr>
              <a:t>(No longer available in US)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Poppins"/>
              <a:ea typeface="+mn-ea"/>
              <a:cs typeface="+mn-cs"/>
            </a:endParaRPr>
          </a:p>
        </p:txBody>
      </p:sp>
      <p:sp>
        <p:nvSpPr>
          <p:cNvPr id="17" name="Rectangle 16">
            <a:extLst>
              <a:ext uri="{FF2B5EF4-FFF2-40B4-BE49-F238E27FC236}">
                <a16:creationId xmlns:a16="http://schemas.microsoft.com/office/drawing/2014/main" id="{DBB228B2-09D3-B216-3E12-F83FAE94B421}"/>
              </a:ext>
            </a:extLst>
          </p:cNvPr>
          <p:cNvSpPr/>
          <p:nvPr/>
        </p:nvSpPr>
        <p:spPr bwMode="auto">
          <a:xfrm>
            <a:off x="3276310" y="2458144"/>
            <a:ext cx="2610609" cy="1103385"/>
          </a:xfrm>
          <a:prstGeom prst="rect">
            <a:avLst/>
          </a:prstGeom>
          <a:solidFill>
            <a:schemeClr val="accent2"/>
          </a:solidFill>
          <a:ln w="0">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OCA</a:t>
            </a:r>
            <a:b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br>
            <a: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(FXR Agonist)</a:t>
            </a:r>
          </a:p>
        </p:txBody>
      </p:sp>
      <p:sp>
        <p:nvSpPr>
          <p:cNvPr id="18" name="Rectangle 17">
            <a:extLst>
              <a:ext uri="{FF2B5EF4-FFF2-40B4-BE49-F238E27FC236}">
                <a16:creationId xmlns:a16="http://schemas.microsoft.com/office/drawing/2014/main" id="{8EEED38E-A86D-B737-BBD4-C29C5FE86EE4}"/>
              </a:ext>
            </a:extLst>
          </p:cNvPr>
          <p:cNvSpPr/>
          <p:nvPr/>
        </p:nvSpPr>
        <p:spPr bwMode="auto">
          <a:xfrm>
            <a:off x="6101967" y="2458144"/>
            <a:ext cx="2610609" cy="1099590"/>
          </a:xfrm>
          <a:prstGeom prst="rect">
            <a:avLst/>
          </a:prstGeom>
          <a:solidFill>
            <a:schemeClr val="accent1"/>
          </a:solidFill>
          <a:ln w="0">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Elafibranor</a:t>
            </a:r>
            <a:b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br>
            <a: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(PPAR-α/δ agonist)</a:t>
            </a:r>
          </a:p>
        </p:txBody>
      </p:sp>
      <p:sp>
        <p:nvSpPr>
          <p:cNvPr id="19" name="Content Placeholder 8">
            <a:extLst>
              <a:ext uri="{FF2B5EF4-FFF2-40B4-BE49-F238E27FC236}">
                <a16:creationId xmlns:a16="http://schemas.microsoft.com/office/drawing/2014/main" id="{78B2E557-64F3-E25A-010F-0BAC92606B1C}"/>
              </a:ext>
            </a:extLst>
          </p:cNvPr>
          <p:cNvSpPr txBox="1">
            <a:spLocks/>
          </p:cNvSpPr>
          <p:nvPr/>
        </p:nvSpPr>
        <p:spPr bwMode="auto">
          <a:xfrm>
            <a:off x="8927622" y="3577652"/>
            <a:ext cx="2636681" cy="1690059"/>
          </a:xfrm>
          <a:prstGeom prst="rect">
            <a:avLst/>
          </a:prstGeom>
          <a:solidFill>
            <a:schemeClr val="accent6">
              <a:lumMod val="20000"/>
              <a:lumOff val="80000"/>
              <a:alpha val="20000"/>
            </a:schemeClr>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18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Poppins"/>
                <a:ea typeface="+mn-ea"/>
                <a:cs typeface="+mn-cs"/>
              </a:rPr>
              <a:t>FDA approved</a:t>
            </a:r>
            <a:br>
              <a:rPr kumimoji="0" lang="en-US" sz="2000" b="0" i="0" u="none" strike="noStrike" kern="0" cap="none" spc="0" normalizeH="0" baseline="0" noProof="0" dirty="0">
                <a:ln>
                  <a:noFill/>
                </a:ln>
                <a:solidFill>
                  <a:srgbClr val="000000"/>
                </a:solidFill>
                <a:effectLst/>
                <a:uLnTx/>
                <a:uFillTx/>
                <a:latin typeface="Poppins"/>
                <a:ea typeface="+mn-ea"/>
                <a:cs typeface="+mn-cs"/>
              </a:rPr>
            </a:br>
            <a:r>
              <a:rPr kumimoji="0" lang="en-US" sz="2000" b="0" i="0" u="none" strike="noStrike" kern="0" cap="none" spc="0" normalizeH="0" baseline="0" noProof="0" dirty="0">
                <a:ln>
                  <a:noFill/>
                </a:ln>
                <a:solidFill>
                  <a:srgbClr val="000000"/>
                </a:solidFill>
                <a:effectLst/>
                <a:uLnTx/>
                <a:uFillTx/>
                <a:latin typeface="Poppins"/>
                <a:ea typeface="+mn-ea"/>
                <a:cs typeface="+mn-cs"/>
              </a:rPr>
              <a:t>Aug 2024</a:t>
            </a:r>
          </a:p>
          <a:p>
            <a:pPr marL="342900" marR="0" lvl="0" indent="-34290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1" i="0" u="none" strike="noStrike" kern="0" cap="none" spc="0" normalizeH="0" baseline="0" noProof="0" dirty="0">
                <a:ln>
                  <a:noFill/>
                </a:ln>
                <a:solidFill>
                  <a:srgbClr val="000000"/>
                </a:solidFill>
                <a:effectLst/>
                <a:uLnTx/>
                <a:uFillTx/>
                <a:latin typeface="Poppins"/>
                <a:ea typeface="+mn-ea"/>
                <a:cs typeface="+mn-cs"/>
              </a:rPr>
              <a:t>Some data</a:t>
            </a:r>
            <a:br>
              <a:rPr kumimoji="0" lang="en-US" sz="2000" b="1" i="0" u="none" strike="noStrike" kern="0" cap="none" spc="0" normalizeH="0" baseline="0" noProof="0" dirty="0">
                <a:ln>
                  <a:noFill/>
                </a:ln>
                <a:solidFill>
                  <a:srgbClr val="000000"/>
                </a:solidFill>
                <a:effectLst/>
                <a:uLnTx/>
                <a:uFillTx/>
                <a:latin typeface="Poppins"/>
                <a:ea typeface="+mn-ea"/>
                <a:cs typeface="+mn-cs"/>
              </a:rPr>
            </a:br>
            <a:r>
              <a:rPr kumimoji="0" lang="en-US" sz="2000" b="1" i="0" u="none" strike="noStrike" kern="0" cap="none" spc="0" normalizeH="0" baseline="0" noProof="0" dirty="0">
                <a:ln>
                  <a:noFill/>
                </a:ln>
                <a:solidFill>
                  <a:srgbClr val="000000"/>
                </a:solidFill>
                <a:effectLst/>
                <a:uLnTx/>
                <a:uFillTx/>
                <a:latin typeface="Poppins"/>
                <a:ea typeface="+mn-ea"/>
                <a:cs typeface="+mn-cs"/>
              </a:rPr>
              <a:t>in cirrhosis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Poppins"/>
              <a:ea typeface="+mn-ea"/>
              <a:cs typeface="+mn-cs"/>
            </a:endParaRPr>
          </a:p>
        </p:txBody>
      </p:sp>
      <p:sp>
        <p:nvSpPr>
          <p:cNvPr id="20" name="Rectangle 19">
            <a:extLst>
              <a:ext uri="{FF2B5EF4-FFF2-40B4-BE49-F238E27FC236}">
                <a16:creationId xmlns:a16="http://schemas.microsoft.com/office/drawing/2014/main" id="{82DE7A02-9BFE-190F-15F4-7C57A7F3FCF7}"/>
              </a:ext>
            </a:extLst>
          </p:cNvPr>
          <p:cNvSpPr/>
          <p:nvPr/>
        </p:nvSpPr>
        <p:spPr bwMode="auto">
          <a:xfrm>
            <a:off x="8937050" y="2458144"/>
            <a:ext cx="2618456" cy="1099590"/>
          </a:xfrm>
          <a:prstGeom prst="rect">
            <a:avLst/>
          </a:prstGeom>
          <a:solidFill>
            <a:schemeClr val="accent6"/>
          </a:solidFill>
          <a:ln w="0">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Seladelpar</a:t>
            </a:r>
            <a:b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br>
            <a: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(PPAR-δ</a:t>
            </a:r>
            <a:b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br>
            <a: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agonist)</a:t>
            </a:r>
          </a:p>
        </p:txBody>
      </p:sp>
      <p:sp>
        <p:nvSpPr>
          <p:cNvPr id="21" name="Rectangle 20">
            <a:extLst>
              <a:ext uri="{FF2B5EF4-FFF2-40B4-BE49-F238E27FC236}">
                <a16:creationId xmlns:a16="http://schemas.microsoft.com/office/drawing/2014/main" id="{31013320-DB45-0695-1F81-5F9458E555D1}"/>
              </a:ext>
            </a:extLst>
          </p:cNvPr>
          <p:cNvSpPr/>
          <p:nvPr/>
        </p:nvSpPr>
        <p:spPr bwMode="auto">
          <a:xfrm>
            <a:off x="522575" y="2458144"/>
            <a:ext cx="2657634" cy="1099590"/>
          </a:xfrm>
          <a:prstGeom prst="rect">
            <a:avLst/>
          </a:prstGeom>
          <a:solidFill>
            <a:schemeClr val="accent2"/>
          </a:solidFill>
          <a:ln w="0">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9F3D9"/>
                </a:solidFill>
                <a:effectLst/>
                <a:uLnTx/>
                <a:uFillTx/>
                <a:latin typeface="Poppins"/>
                <a:ea typeface="+mn-ea"/>
                <a:cs typeface="Arial" panose="020B0604020202020204" pitchFamily="34" charset="0"/>
              </a:rPr>
              <a:t>Off-label fibrates</a:t>
            </a:r>
          </a:p>
        </p:txBody>
      </p:sp>
      <p:sp>
        <p:nvSpPr>
          <p:cNvPr id="4" name="Content Placeholder 8">
            <a:extLst>
              <a:ext uri="{FF2B5EF4-FFF2-40B4-BE49-F238E27FC236}">
                <a16:creationId xmlns:a16="http://schemas.microsoft.com/office/drawing/2014/main" id="{D4A4DE2F-8744-07E3-35E6-52AA7A769C9A}"/>
              </a:ext>
            </a:extLst>
          </p:cNvPr>
          <p:cNvSpPr txBox="1">
            <a:spLocks/>
          </p:cNvSpPr>
          <p:nvPr/>
        </p:nvSpPr>
        <p:spPr bwMode="auto">
          <a:xfrm>
            <a:off x="124522" y="5490333"/>
            <a:ext cx="11742737" cy="559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161616"/>
              </a:buClr>
              <a:buSzTx/>
              <a:buFont typeface="Wingdings" panose="05000000000000000000" pitchFamily="2" charset="2"/>
              <a:buNone/>
              <a:tabLst/>
              <a:defRPr/>
            </a:pPr>
            <a:endParaRPr kumimoji="0" lang="en-US" sz="2800" b="0" i="0" u="none" strike="noStrike" kern="1200" cap="none" spc="0" normalizeH="0" baseline="0" noProof="0" dirty="0">
              <a:ln>
                <a:noFill/>
              </a:ln>
              <a:solidFill>
                <a:srgbClr val="161616"/>
              </a:solidFill>
              <a:effectLst/>
              <a:uLnTx/>
              <a:uFillTx/>
              <a:latin typeface="Poppins"/>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161616"/>
              </a:buClr>
              <a:buSzTx/>
              <a:buFont typeface="Arial" panose="020B0604020202020204" pitchFamily="34" charset="0"/>
              <a:buChar char="•"/>
              <a:tabLst/>
              <a:defRPr/>
            </a:pPr>
            <a:r>
              <a:rPr kumimoji="0" lang="en-US" sz="2400" b="1" i="0" u="none" strike="noStrike" kern="1200" cap="none" spc="0" normalizeH="0" baseline="0" noProof="0" dirty="0">
                <a:ln>
                  <a:noFill/>
                </a:ln>
                <a:solidFill>
                  <a:srgbClr val="161616"/>
                </a:solidFill>
                <a:effectLst/>
                <a:uLnTx/>
                <a:uFillTx/>
                <a:latin typeface="Poppins"/>
                <a:ea typeface="+mn-ea"/>
                <a:cs typeface="+mn-cs"/>
              </a:rPr>
              <a:t>All</a:t>
            </a:r>
            <a:r>
              <a:rPr kumimoji="0" lang="en-US" sz="2400" b="0" i="0" u="none" strike="noStrike" kern="1200" cap="none" spc="0" normalizeH="0" baseline="0" noProof="0" dirty="0">
                <a:ln>
                  <a:noFill/>
                </a:ln>
                <a:solidFill>
                  <a:srgbClr val="161616"/>
                </a:solidFill>
                <a:effectLst/>
                <a:uLnTx/>
                <a:uFillTx/>
                <a:latin typeface="Poppins"/>
                <a:ea typeface="+mn-ea"/>
                <a:cs typeface="+mn-cs"/>
              </a:rPr>
              <a:t> contraindicated or not recommended in </a:t>
            </a:r>
            <a:r>
              <a:rPr kumimoji="0" lang="en-US" sz="2400" b="1" i="0" u="none" strike="noStrike" kern="1200" cap="none" spc="0" normalizeH="0" baseline="0" noProof="0" dirty="0">
                <a:ln>
                  <a:noFill/>
                </a:ln>
                <a:solidFill>
                  <a:srgbClr val="161616"/>
                </a:solidFill>
                <a:effectLst/>
                <a:uLnTx/>
                <a:uFillTx/>
                <a:latin typeface="Poppins"/>
                <a:ea typeface="+mn-ea"/>
                <a:cs typeface="+mn-cs"/>
              </a:rPr>
              <a:t>Child-Pugh B or C cirrhosis</a:t>
            </a:r>
          </a:p>
        </p:txBody>
      </p:sp>
      <p:pic>
        <p:nvPicPr>
          <p:cNvPr id="5" name="Graphic 4" descr="Checkbox Crossed with solid fill">
            <a:extLst>
              <a:ext uri="{FF2B5EF4-FFF2-40B4-BE49-F238E27FC236}">
                <a16:creationId xmlns:a16="http://schemas.microsoft.com/office/drawing/2014/main" id="{29AED026-D30C-12CF-6B5F-4EC7AA8B04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80209" y="4142818"/>
            <a:ext cx="707131" cy="707131"/>
          </a:xfrm>
          <a:prstGeom prst="rect">
            <a:avLst/>
          </a:prstGeom>
        </p:spPr>
      </p:pic>
      <p:pic>
        <p:nvPicPr>
          <p:cNvPr id="7" name="Graphic 6" descr="Checkbox Crossed with solid fill">
            <a:extLst>
              <a:ext uri="{FF2B5EF4-FFF2-40B4-BE49-F238E27FC236}">
                <a16:creationId xmlns:a16="http://schemas.microsoft.com/office/drawing/2014/main" id="{C5E984DB-D04E-EAD6-BFAA-71549816084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04843" y="4142818"/>
            <a:ext cx="707131" cy="707131"/>
          </a:xfrm>
          <a:prstGeom prst="rect">
            <a:avLst/>
          </a:prstGeom>
        </p:spPr>
      </p:pic>
    </p:spTree>
    <p:extLst>
      <p:ext uri="{BB962C8B-B14F-4D97-AF65-F5344CB8AC3E}">
        <p14:creationId xmlns:p14="http://schemas.microsoft.com/office/powerpoint/2010/main" val="11215728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0C70D-2EE6-D82E-6CF2-BC4748FE1AB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017319-03B2-44D1-6885-BE691D9D2D00}"/>
              </a:ext>
            </a:extLst>
          </p:cNvPr>
          <p:cNvSpPr>
            <a:spLocks noGrp="1"/>
          </p:cNvSpPr>
          <p:nvPr>
            <p:ph idx="1"/>
          </p:nvPr>
        </p:nvSpPr>
        <p:spPr/>
        <p:txBody>
          <a:bodyPr/>
          <a:lstStyle/>
          <a:p>
            <a:pPr marL="342900" indent="-342900">
              <a:buFont typeface="Arial" panose="020B0604020202020204" pitchFamily="34" charset="0"/>
              <a:buChar char="•"/>
            </a:pPr>
            <a:r>
              <a:rPr lang="en-US" dirty="0"/>
              <a:t>Second-line PPAR agonists associated with significant improvement in </a:t>
            </a:r>
            <a:r>
              <a:rPr lang="en-US" b="1" dirty="0">
                <a:solidFill>
                  <a:schemeClr val="accent6"/>
                </a:solidFill>
              </a:rPr>
              <a:t>biochemical response and ALP normalization</a:t>
            </a:r>
          </a:p>
          <a:p>
            <a:pPr marL="574675" lvl="1" indent="-342900">
              <a:buFont typeface="Calibri" panose="020F0502020204030204" pitchFamily="34" charset="0"/>
              <a:buChar char="ꟷ"/>
            </a:pPr>
            <a:r>
              <a:rPr lang="en-US" sz="2200" dirty="0"/>
              <a:t>R</a:t>
            </a:r>
            <a:r>
              <a:rPr lang="en-CA" sz="2200" dirty="0"/>
              <a:t>apid ALP reduction, sustained in OLEs with good safety</a:t>
            </a:r>
          </a:p>
          <a:p>
            <a:pPr marL="574675" lvl="1" indent="-342900">
              <a:buFont typeface="Calibri" panose="020F0502020204030204" pitchFamily="34" charset="0"/>
              <a:buChar char="ꟷ"/>
            </a:pPr>
            <a:r>
              <a:rPr lang="en-CA" sz="2200" dirty="0"/>
              <a:t>Seladelpar associated with a significant reduction in pruritus NRS in RESPONSE</a:t>
            </a:r>
          </a:p>
          <a:p>
            <a:pPr marL="342900" indent="-342900">
              <a:buFont typeface="Arial" panose="020B0604020202020204" pitchFamily="34" charset="0"/>
              <a:buChar char="•"/>
            </a:pPr>
            <a:r>
              <a:rPr lang="en-CA" dirty="0"/>
              <a:t>Data suggest PPAR agonists are safe and effective in </a:t>
            </a:r>
            <a:r>
              <a:rPr lang="en-CA" b="1" dirty="0">
                <a:solidFill>
                  <a:schemeClr val="accent6"/>
                </a:solidFill>
              </a:rPr>
              <a:t>advanced liver disease or compensated cirrhosis (</a:t>
            </a:r>
            <a:r>
              <a:rPr lang="en-US" b="1" dirty="0">
                <a:solidFill>
                  <a:schemeClr val="accent6"/>
                </a:solidFill>
              </a:rPr>
              <a:t>Child-Pugh A cirrhosis)</a:t>
            </a:r>
            <a:endParaRPr lang="en-CA" b="1" dirty="0">
              <a:solidFill>
                <a:schemeClr val="accent6"/>
              </a:solidFill>
            </a:endParaRPr>
          </a:p>
          <a:p>
            <a:pPr marL="574675" lvl="1" indent="-342900">
              <a:buFont typeface="Calibri" panose="020F0502020204030204" pitchFamily="34" charset="0"/>
              <a:buChar char="ꟷ"/>
            </a:pPr>
            <a:r>
              <a:rPr lang="en-CA" sz="2200" dirty="0"/>
              <a:t>Not recommended in </a:t>
            </a:r>
            <a:r>
              <a:rPr lang="en-US" sz="2200" b="1" dirty="0">
                <a:solidFill>
                  <a:schemeClr val="accent1"/>
                </a:solidFill>
              </a:rPr>
              <a:t>Child-Pugh B or C cirrhosis</a:t>
            </a:r>
          </a:p>
        </p:txBody>
      </p:sp>
      <p:sp>
        <p:nvSpPr>
          <p:cNvPr id="2" name="Title 1">
            <a:extLst>
              <a:ext uri="{FF2B5EF4-FFF2-40B4-BE49-F238E27FC236}">
                <a16:creationId xmlns:a16="http://schemas.microsoft.com/office/drawing/2014/main" id="{61FE4B48-B088-0D25-DCF0-D2B370342735}"/>
              </a:ext>
            </a:extLst>
          </p:cNvPr>
          <p:cNvSpPr>
            <a:spLocks noGrp="1"/>
          </p:cNvSpPr>
          <p:nvPr>
            <p:ph type="title"/>
          </p:nvPr>
        </p:nvSpPr>
        <p:spPr/>
        <p:txBody>
          <a:bodyPr/>
          <a:lstStyle/>
          <a:p>
            <a:r>
              <a:rPr lang="en-CA" dirty="0">
                <a:latin typeface="Times New Roman" panose="02020603050405020304" pitchFamily="18" charset="0"/>
                <a:cs typeface="Times New Roman" panose="02020603050405020304" pitchFamily="18" charset="0"/>
              </a:rPr>
              <a:t>Key Points</a:t>
            </a:r>
          </a:p>
        </p:txBody>
      </p:sp>
    </p:spTree>
    <p:extLst>
      <p:ext uri="{BB962C8B-B14F-4D97-AF65-F5344CB8AC3E}">
        <p14:creationId xmlns:p14="http://schemas.microsoft.com/office/powerpoint/2010/main" val="3569770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625035"/>
            <a:ext cx="11740260" cy="1518364"/>
          </a:xfrm>
        </p:spPr>
        <p:txBody>
          <a:bodyPr/>
          <a:lstStyle/>
          <a:p>
            <a:r>
              <a:rPr lang="en-US" dirty="0"/>
              <a:t>A downloadable slideset of key data</a:t>
            </a:r>
          </a:p>
          <a:p>
            <a:r>
              <a:rPr lang="en-US" dirty="0"/>
              <a:t>An on-demand webcast with expert faculty discussion</a:t>
            </a:r>
          </a:p>
          <a:p>
            <a:r>
              <a:rPr lang="en-US" dirty="0"/>
              <a:t>A ClinicalThought commentary featuring expert perspectives</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759489"/>
            <a:ext cx="11740260" cy="488595"/>
          </a:xfrm>
        </p:spPr>
        <p:txBody>
          <a:bodyPr/>
          <a:lstStyle/>
          <a:p>
            <a:r>
              <a:rPr lang="en-US" altLang="en-US" dirty="0"/>
              <a:t>Go Online for More Coverage </a:t>
            </a:r>
            <a:r>
              <a:rPr lang="en-US" altLang="en-US"/>
              <a:t>of PBC!</a:t>
            </a:r>
            <a:endParaRPr lang="en-US" altLang="en-US" dirty="0"/>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331404"/>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Tree>
  </p:cSld>
  <p:clrMapOvr>
    <a:masterClrMapping/>
  </p:clrMapOvr>
</p:sld>
</file>

<file path=ppt/theme/theme1.xml><?xml version="1.0" encoding="utf-8"?>
<a:theme xmlns:a="http://schemas.openxmlformats.org/drawingml/2006/main" name="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rmAutofit/>
      </a:bodyPr>
      <a:lstStyle>
        <a:defPPr algn="l">
          <a:defRPr sz="2400" b="1" dirty="0">
            <a:solidFill>
              <a:srgbClr val="FF0000"/>
            </a:solidFill>
          </a:defRPr>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6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6.xml><?xml version="1.0" encoding="utf-8"?>
<a:theme xmlns:a="http://schemas.openxmlformats.org/drawingml/2006/main" name="5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7a54b80-653b-4753-a884-bead0d19e46a" xsi:nil="true"/>
    <TaxCatchAll xmlns="22fd6914-46d4-4c7e-bbad-46e82841b69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8E8ECC2E17DDF408876C2EDC912C010" ma:contentTypeVersion="11" ma:contentTypeDescription="Create a new document." ma:contentTypeScope="" ma:versionID="c1e54c2b2e55d7fd499d53366426138d">
  <xsd:schema xmlns:xsd="http://www.w3.org/2001/XMLSchema" xmlns:xs="http://www.w3.org/2001/XMLSchema" xmlns:p="http://schemas.microsoft.com/office/2006/metadata/properties" xmlns:ns2="27a54b80-653b-4753-a884-bead0d19e46a" xmlns:ns3="22fd6914-46d4-4c7e-bbad-46e82841b69d" targetNamespace="http://schemas.microsoft.com/office/2006/metadata/properties" ma:root="true" ma:fieldsID="abf3555993863f49fce101c3c79b6b31" ns2:_="" ns3:_="">
    <xsd:import namespace="27a54b80-653b-4753-a884-bead0d19e46a"/>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a54b80-653b-4753-a884-bead0d19e4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displayName="Image Tags_0" ma:hidden="true" ma:internalName="lcf76f155ced4ddcb4097134ff3c332f">
      <xsd:simpleType>
        <xsd:restriction base="dms:Note"/>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F0A32BC-8972-4892-8D70-AD9F473B3730}">
  <ds:schemaRefs>
    <ds:schemaRef ds:uri="http://schemas.microsoft.com/sharepoint/v3/contenttype/forms"/>
  </ds:schemaRefs>
</ds:datastoreItem>
</file>

<file path=customXml/itemProps2.xml><?xml version="1.0" encoding="utf-8"?>
<ds:datastoreItem xmlns:ds="http://schemas.openxmlformats.org/officeDocument/2006/customXml" ds:itemID="{C92BF528-79E7-49C7-8398-55B164A86230}">
  <ds:schemaRefs>
    <ds:schemaRef ds:uri="http://purl.org/dc/elements/1.1/"/>
    <ds:schemaRef ds:uri="http://schemas.microsoft.com/office/infopath/2007/PartnerControls"/>
    <ds:schemaRef ds:uri="22fd6914-46d4-4c7e-bbad-46e82841b69d"/>
    <ds:schemaRef ds:uri="http://schemas.microsoft.com/office/2006/metadata/properties"/>
    <ds:schemaRef ds:uri="http://schemas.openxmlformats.org/package/2006/metadata/core-properties"/>
    <ds:schemaRef ds:uri="http://www.w3.org/XML/1998/namespace"/>
    <ds:schemaRef ds:uri="http://schemas.microsoft.com/office/2006/documentManagement/types"/>
    <ds:schemaRef ds:uri="27a54b80-653b-4753-a884-bead0d19e46a"/>
    <ds:schemaRef ds:uri="http://purl.org/dc/dcmitype/"/>
    <ds:schemaRef ds:uri="http://purl.org/dc/terms/"/>
  </ds:schemaRefs>
</ds:datastoreItem>
</file>

<file path=customXml/itemProps3.xml><?xml version="1.0" encoding="utf-8"?>
<ds:datastoreItem xmlns:ds="http://schemas.openxmlformats.org/officeDocument/2006/customXml" ds:itemID="{A49C84ED-20BA-4C41-B95F-2960DE3E3210}">
  <ds:schemaRefs>
    <ds:schemaRef ds:uri="22fd6914-46d4-4c7e-bbad-46e82841b69d"/>
    <ds:schemaRef ds:uri="27a54b80-653b-4753-a884-bead0d19e46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Template>
  <TotalTime>82</TotalTime>
  <Words>3193</Words>
  <Application>Microsoft Office PowerPoint</Application>
  <PresentationFormat>Widescreen</PresentationFormat>
  <Paragraphs>652</Paragraphs>
  <Slides>26</Slides>
  <Notes>25</Notes>
  <HiddenSlides>0</HiddenSlides>
  <MMClips>0</MMClips>
  <ScaleCrop>false</ScaleCrop>
  <HeadingPairs>
    <vt:vector size="6" baseType="variant">
      <vt:variant>
        <vt:lpstr>Fonts Used</vt:lpstr>
      </vt:variant>
      <vt:variant>
        <vt:i4>14</vt:i4>
      </vt:variant>
      <vt:variant>
        <vt:lpstr>Theme</vt:lpstr>
      </vt:variant>
      <vt:variant>
        <vt:i4>6</vt:i4>
      </vt:variant>
      <vt:variant>
        <vt:lpstr>Slide Titles</vt:lpstr>
      </vt:variant>
      <vt:variant>
        <vt:i4>26</vt:i4>
      </vt:variant>
    </vt:vector>
  </HeadingPairs>
  <TitlesOfParts>
    <vt:vector size="46" baseType="lpstr">
      <vt:lpstr>Aptos</vt:lpstr>
      <vt:lpstr>Arial</vt:lpstr>
      <vt:lpstr>Calibri</vt:lpstr>
      <vt:lpstr>Cambria</vt:lpstr>
      <vt:lpstr>Google Sans</vt:lpstr>
      <vt:lpstr>Newsreader ExtraBold</vt:lpstr>
      <vt:lpstr>Open Sans</vt:lpstr>
      <vt:lpstr>Poppins</vt:lpstr>
      <vt:lpstr>Poppins Light</vt:lpstr>
      <vt:lpstr>Poppins Medium</vt:lpstr>
      <vt:lpstr>Roboto</vt:lpstr>
      <vt:lpstr>Times</vt:lpstr>
      <vt:lpstr>Times New Roman</vt:lpstr>
      <vt:lpstr>Wingdings</vt:lpstr>
      <vt:lpstr>Office</vt:lpstr>
      <vt:lpstr>3_Office</vt:lpstr>
      <vt:lpstr>4_Office</vt:lpstr>
      <vt:lpstr>6_Office</vt:lpstr>
      <vt:lpstr>2_Office</vt:lpstr>
      <vt:lpstr>5_Office</vt:lpstr>
      <vt:lpstr>Choosing Optimal Second-line Therapy for PBC</vt:lpstr>
      <vt:lpstr>About These Slides</vt:lpstr>
      <vt:lpstr>Faculty and Disclosures</vt:lpstr>
      <vt:lpstr>Learning Objectives</vt:lpstr>
      <vt:lpstr>PBC Treatment Goals</vt:lpstr>
      <vt:lpstr>UDCA Response Measurement</vt:lpstr>
      <vt:lpstr>When to Advance to Second-line Treatment: Baseline Risk Factors for Disease Progression/Treatment Failure</vt:lpstr>
      <vt:lpstr>Identifying Nonresponders to First-line Treatment: Assessing Response at 6 Mo</vt:lpstr>
      <vt:lpstr>Treatment Goals in PBC: What Response Should We Aim for?</vt:lpstr>
      <vt:lpstr>How Low Is Low Enough? ALP Adequate Response vs Normalization</vt:lpstr>
      <vt:lpstr>Second-line Treatment of PBC</vt:lpstr>
      <vt:lpstr>ELATIVE and RESPONSE: 12-Mo Biochemical Response Data</vt:lpstr>
      <vt:lpstr>ELATIVE and RESPONSE RCTs: ALP Normalization</vt:lpstr>
      <vt:lpstr>ELATIVE and RESPONSE RCTs: Change in Pruritus NRS</vt:lpstr>
      <vt:lpstr>ELATIVE OLE: Wk 182 Efficacy</vt:lpstr>
      <vt:lpstr>ELATIVE OLE: Wk 182 Liver Fibrosis Markers</vt:lpstr>
      <vt:lpstr>ELATIVE OLE: Wk 182 Safety</vt:lpstr>
      <vt:lpstr>ASSURE: Mo 36 Biochemical Response and ALP Normalization</vt:lpstr>
      <vt:lpstr>ASSURE: Mo 36 Liver Stiffness</vt:lpstr>
      <vt:lpstr>ASSURE: 48-Mo Safety</vt:lpstr>
      <vt:lpstr>Factors to Consider When Choosing Second-line Regimens</vt:lpstr>
      <vt:lpstr>Second-line PPARs for PBC: FDA Label Considerations</vt:lpstr>
      <vt:lpstr>Second-line PPARs for PBC: FDA Label Drug–Drug Interactions</vt:lpstr>
      <vt:lpstr>Second-line Treatment of PBC in People With Cirrhosis</vt:lpstr>
      <vt:lpstr>Key Points</vt:lpstr>
      <vt:lpstr>Go Online for More Coverage of PBC!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Choosing Optimal Second-line Therapy for PBC</dc:title>
  <dc:creator>Davidson, El (NYC-FUB)</dc:creator>
  <cp:lastModifiedBy>Tara Cunningham</cp:lastModifiedBy>
  <cp:revision>3</cp:revision>
  <dcterms:created xsi:type="dcterms:W3CDTF">2025-10-10T13:11:02Z</dcterms:created>
  <dcterms:modified xsi:type="dcterms:W3CDTF">2026-03-28T00:05:08Z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0x010100C8E8ECC2E17DDF408876C2EDC912C010</vt:lpwstr>
  </property>
  <property fmtid="{D5CDD505-2E9C-101B-9397-08002B2CF9AE}" pid="3" name="MediaServiceImageTags">
    <vt:lpwstr/>
  </property>
</Properties>
</file>