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64" r:id="rId6"/>
  </p:sldMasterIdLst>
  <p:notesMasterIdLst>
    <p:notesMasterId r:id="rId38"/>
  </p:notesMasterIdLst>
  <p:handoutMasterIdLst>
    <p:handoutMasterId r:id="rId39"/>
  </p:handoutMasterIdLst>
  <p:sldIdLst>
    <p:sldId id="321" r:id="rId7"/>
    <p:sldId id="2147473663" r:id="rId8"/>
    <p:sldId id="579" r:id="rId9"/>
    <p:sldId id="2076137075" r:id="rId10"/>
    <p:sldId id="2147475302" r:id="rId11"/>
    <p:sldId id="2147483163" r:id="rId12"/>
    <p:sldId id="2147475300" r:id="rId13"/>
    <p:sldId id="2147483164" r:id="rId14"/>
    <p:sldId id="2147483157" r:id="rId15"/>
    <p:sldId id="2147475312" r:id="rId16"/>
    <p:sldId id="2147475301" r:id="rId17"/>
    <p:sldId id="2147475314" r:id="rId18"/>
    <p:sldId id="2147475315" r:id="rId19"/>
    <p:sldId id="2147475316" r:id="rId20"/>
    <p:sldId id="2147483170" r:id="rId21"/>
    <p:sldId id="2147475321" r:id="rId22"/>
    <p:sldId id="2147483165" r:id="rId23"/>
    <p:sldId id="2147475322" r:id="rId24"/>
    <p:sldId id="2147483159" r:id="rId25"/>
    <p:sldId id="2147475319" r:id="rId26"/>
    <p:sldId id="2147483166" r:id="rId27"/>
    <p:sldId id="2147483167" r:id="rId28"/>
    <p:sldId id="563" r:id="rId29"/>
    <p:sldId id="564" r:id="rId30"/>
    <p:sldId id="2147483168" r:id="rId31"/>
    <p:sldId id="2147475320" r:id="rId32"/>
    <p:sldId id="2147483128" r:id="rId33"/>
    <p:sldId id="2147483129" r:id="rId34"/>
    <p:sldId id="2147483169" r:id="rId35"/>
    <p:sldId id="2147483153" r:id="rId36"/>
    <p:sldId id="2147475317" r:id="rId37"/>
  </p:sldIdLst>
  <p:sldSz cx="12192000" cy="6858000"/>
  <p:notesSz cx="7315200" cy="9601200"/>
  <p:custDataLst>
    <p:tags r:id="rId4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Nicole Mitchell" initials="NM" lastIdx="10" clrIdx="14">
    <p:extLst>
      <p:ext uri="{19B8F6BF-5375-455C-9EA6-DF929625EA0E}">
        <p15:presenceInfo xmlns:p15="http://schemas.microsoft.com/office/powerpoint/2012/main" userId="S::nmitchell@practicingclinicians.com::e6112baa-5d07-499c-8da8-7bdc6749eb49" providerId="AD"/>
      </p:ext>
    </p:extLst>
  </p:cmAuthor>
  <p:cmAuthor id="16" name="Jennifer Eimers" initials="JE" lastIdx="2" clrIdx="15">
    <p:extLst>
      <p:ext uri="{19B8F6BF-5375-455C-9EA6-DF929625EA0E}">
        <p15:presenceInfo xmlns:p15="http://schemas.microsoft.com/office/powerpoint/2012/main" userId="S::jeimers@clinicaloptions.com::e496f3f7-6a48-4339-9b0c-9f426a43f948" providerId="AD"/>
      </p:ext>
    </p:extLst>
  </p:cmAuthor>
  <p:cmAuthor id="17" name="Zachary Schwartz" initials="ZS" lastIdx="6" clrIdx="16">
    <p:extLst>
      <p:ext uri="{19B8F6BF-5375-455C-9EA6-DF929625EA0E}">
        <p15:presenceInfo xmlns:p15="http://schemas.microsoft.com/office/powerpoint/2012/main" userId="S::zschwartz@clinicaloptions.com::64648e91-b212-4092-bee8-eff2e880b6f9" providerId="AD"/>
      </p:ext>
    </p:extLst>
  </p:cmAuthor>
  <p:cmAuthor id="18" name="Kristen Rosenthal" initials="KR" lastIdx="2" clrIdx="17">
    <p:extLst>
      <p:ext uri="{19B8F6BF-5375-455C-9EA6-DF929625EA0E}">
        <p15:presenceInfo xmlns:p15="http://schemas.microsoft.com/office/powerpoint/2012/main" userId="S::krosenthal@clinicaloptions.com::67a58a6d-22ff-4b03-8f01-10ea3f44af52" providerId="AD"/>
      </p:ext>
    </p:extLst>
  </p:cmAuthor>
  <p:cmAuthor id="19" name="Liz Donohue" initials="LD" lastIdx="4" clrIdx="18">
    <p:extLst>
      <p:ext uri="{19B8F6BF-5375-455C-9EA6-DF929625EA0E}">
        <p15:presenceInfo xmlns:p15="http://schemas.microsoft.com/office/powerpoint/2012/main" userId="S::ldonohue@practicingclinicians.com::1dd2b9cf-45e8-40ae-9123-4564d15e2785" providerId="AD"/>
      </p:ext>
    </p:extLst>
  </p:cmAuthor>
  <p:cmAuthor id="20" name="Timothy Quill" initials="TQ" lastIdx="21" clrIdx="19">
    <p:extLst>
      <p:ext uri="{19B8F6BF-5375-455C-9EA6-DF929625EA0E}">
        <p15:presenceInfo xmlns:p15="http://schemas.microsoft.com/office/powerpoint/2012/main" userId="S::tquill@clinicaloptions.com::b1dc6efb-2995-45e7-a306-57a2c67aa886" providerId="AD"/>
      </p:ext>
    </p:extLst>
  </p:cmAuthor>
  <p:cmAuthor id="21" name="Kemi Obajimi" initials="KO" lastIdx="3" clrIdx="20">
    <p:extLst>
      <p:ext uri="{19B8F6BF-5375-455C-9EA6-DF929625EA0E}">
        <p15:presenceInfo xmlns:p15="http://schemas.microsoft.com/office/powerpoint/2012/main" userId="S::kobajimi@clinicaloptions.com::81894e25-3cbc-45b7-be28-dda6fb8d19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A0"/>
    <a:srgbClr val="609140"/>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61" autoAdjust="0"/>
    <p:restoredTop sz="85095" autoAdjust="0"/>
  </p:normalViewPr>
  <p:slideViewPr>
    <p:cSldViewPr snapToGrid="0">
      <p:cViewPr varScale="1">
        <p:scale>
          <a:sx n="82" d="100"/>
          <a:sy n="82" d="100"/>
        </p:scale>
        <p:origin x="542" y="72"/>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a:t>
            </a:r>
            <a:r>
              <a:rPr lang="en-GB" altLang="en-US" dirty="0">
                <a:solidFill>
                  <a:srgbClr val="FEFDDE"/>
                </a:solidFill>
                <a:latin typeface="Arial" panose="020B0604020202020204" pitchFamily="34" charset="0"/>
              </a:rPr>
              <a:t>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791970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1774"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1774"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85775" y="733425"/>
            <a:ext cx="6505575" cy="3659188"/>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C36E6-2FAB-9B5D-9411-3E9E51DC1A36}"/>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0F02BA88-1D2D-27F3-5D33-0028D8AAAF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131" name="Rectangle 2">
            <a:extLst>
              <a:ext uri="{FF2B5EF4-FFF2-40B4-BE49-F238E27FC236}">
                <a16:creationId xmlns:a16="http://schemas.microsoft.com/office/drawing/2014/main" id="{279B6E17-AE6B-3E1A-AE99-E780B1B04BB5}"/>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5CBB3A76-8290-93C3-ADD5-525C09419A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latin typeface="Arial" panose="020B0604020202020204" pitchFamily="34" charset="0"/>
              </a:rPr>
              <a:t>HR, hormone receptor; MBC, metastatic breast cancer; RCT, randomized, controlled trial; RWE, real-world evidence.</a:t>
            </a:r>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4289101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1F8CC-ACC2-3AC5-A22F-B17C61B21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3CFB1-5120-9B00-0C2C-7E5E73985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A7A3F8-6313-C670-70CC-B916695425C7}"/>
              </a:ext>
            </a:extLst>
          </p:cNvPr>
          <p:cNvSpPr>
            <a:spLocks noGrp="1"/>
          </p:cNvSpPr>
          <p:nvPr>
            <p:ph type="body" idx="1"/>
          </p:nvPr>
        </p:nvSpPr>
        <p:spPr/>
        <p:txBody>
          <a:bodyPr/>
          <a:lstStyle/>
          <a:p>
            <a:r>
              <a:rPr lang="en-US" i="1" dirty="0"/>
              <a:t>HR, hormone receptor; MBC, metastatic breast cancer.</a:t>
            </a:r>
          </a:p>
        </p:txBody>
      </p:sp>
      <p:sp>
        <p:nvSpPr>
          <p:cNvPr id="4" name="Slide Number Placeholder 3">
            <a:extLst>
              <a:ext uri="{FF2B5EF4-FFF2-40B4-BE49-F238E27FC236}">
                <a16:creationId xmlns:a16="http://schemas.microsoft.com/office/drawing/2014/main" id="{89E855CE-07B3-B4B6-C6FA-3877CB26D828}"/>
              </a:ext>
            </a:extLst>
          </p:cNvPr>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608343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DF985-FEA3-FC98-53EA-CA002A1709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75686-87FB-3EB0-9386-2E4EF75D59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603CEE-456A-4A20-ABA0-9CEAC1755536}"/>
              </a:ext>
            </a:extLst>
          </p:cNvPr>
          <p:cNvSpPr>
            <a:spLocks noGrp="1"/>
          </p:cNvSpPr>
          <p:nvPr>
            <p:ph type="body" idx="1"/>
          </p:nvPr>
        </p:nvSpPr>
        <p:spPr/>
        <p:txBody>
          <a:bodyPr/>
          <a:lstStyle/>
          <a:p>
            <a:r>
              <a:rPr lang="en-US" i="1" dirty="0"/>
              <a:t>AI, aromatase inhibitor; CDK4/6i, CDK4/6 inhibitor; HR, hormone receptor; MBC, metastatic breast cancer; NGS, next-generation sequencing; PCR, polymerase chain reaction.</a:t>
            </a:r>
          </a:p>
          <a:p>
            <a:endParaRPr lang="en-US" i="1" dirty="0"/>
          </a:p>
          <a:p>
            <a:endParaRPr lang="en-US" dirty="0"/>
          </a:p>
        </p:txBody>
      </p:sp>
      <p:sp>
        <p:nvSpPr>
          <p:cNvPr id="4" name="Slide Number Placeholder 3">
            <a:extLst>
              <a:ext uri="{FF2B5EF4-FFF2-40B4-BE49-F238E27FC236}">
                <a16:creationId xmlns:a16="http://schemas.microsoft.com/office/drawing/2014/main" id="{436BEFC0-CBEE-BBFE-F1CD-841E8FBCA90A}"/>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01094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HR, hormone receptor; 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47523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i="1" dirty="0">
                <a:solidFill>
                  <a:srgbClr val="000000"/>
                </a:solidFill>
                <a:latin typeface="Arial" panose="020B0604020202020204" pitchFamily="34" charset="0"/>
              </a:rPr>
              <a:t>ABC, advanced breast cancer; ECOG, Eastern Cooperative Oncology Group; ER, estrogen receptor; OS, overall survival; PFS, progression-free survival; PS, performance status.</a:t>
            </a:r>
            <a:endParaRPr lang="en-US" altLang="en-US" b="0"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1388830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20D84-1C95-038B-B78E-2C37F974D1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0C7FB-A9E5-87C9-9479-31D97F953A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A9413-7109-2B46-6570-92A532A468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i="1" dirty="0">
                <a:solidFill>
                  <a:srgbClr val="000000"/>
                </a:solidFill>
                <a:latin typeface="Arial" panose="020B0604020202020204" pitchFamily="34" charset="0"/>
              </a:rPr>
              <a:t>ITT, intent-to-treat; OS, overall survival; PFS, progression-free survival.</a:t>
            </a:r>
            <a:endParaRPr lang="en-US" altLang="en-US" b="0" dirty="0">
              <a:latin typeface="Arial" panose="020B0604020202020204" pitchFamily="34" charset="0"/>
            </a:endParaRPr>
          </a:p>
        </p:txBody>
      </p:sp>
      <p:sp>
        <p:nvSpPr>
          <p:cNvPr id="4" name="Slide Number Placeholder 3">
            <a:extLst>
              <a:ext uri="{FF2B5EF4-FFF2-40B4-BE49-F238E27FC236}">
                <a16:creationId xmlns:a16="http://schemas.microsoft.com/office/drawing/2014/main" id="{C3578E0D-7ABD-ECA9-7B85-61AAEF33E965}"/>
              </a:ext>
            </a:extLst>
          </p:cNvPr>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348375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BD2D6-A8F8-A11D-0AD3-382C66AA1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A8222-870F-8FAC-AFA3-801DF25E7E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98AF26-D70D-AF91-6A4F-70EB8A0344F0}"/>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Arial" panose="020B0604020202020204" pitchFamily="34" charset="0"/>
                <a:cs typeface="Arial" panose="020B0604020202020204" pitchFamily="34" charset="0"/>
              </a:rPr>
              <a:t>AE, adverse event; ALT, alanine aminotransferase; AST, aspartate aminotransferase; MI, myocardial infarction; PE, pulmonary embolism.</a:t>
            </a:r>
          </a:p>
        </p:txBody>
      </p:sp>
      <p:sp>
        <p:nvSpPr>
          <p:cNvPr id="4" name="Slide Number Placeholder 3">
            <a:extLst>
              <a:ext uri="{FF2B5EF4-FFF2-40B4-BE49-F238E27FC236}">
                <a16:creationId xmlns:a16="http://schemas.microsoft.com/office/drawing/2014/main" id="{86CE2181-7E7F-00F4-852F-6B190BFD6995}"/>
              </a:ext>
            </a:extLst>
          </p:cNvPr>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149546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ABC, advanced breast cancer; AI, aromatase inhibitor; ET, endocrine therapy; HR, hormone receptor; INV, investigator; OS, overall survival; PFS, progression-free survival.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521488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BB9D2-632C-4DEB-2F4F-2FBD4E18D4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9588E-02B7-745E-1946-B60ED9AFDA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D759DC-F25E-D0C9-025F-9C3C4402ABD3}"/>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err="1"/>
              <a:t>Fulv</a:t>
            </a:r>
            <a:r>
              <a:rPr lang="en-US" i="1" dirty="0"/>
              <a:t>, </a:t>
            </a:r>
            <a:r>
              <a:rPr lang="en-US" i="1" dirty="0" err="1"/>
              <a:t>fulvestrant</a:t>
            </a:r>
            <a:r>
              <a:rPr lang="en-US" i="1" dirty="0"/>
              <a:t>; Let, letrozole; NR, not reported; NSAI, nonsteroidal aromatase inhibitor; OS, overall survival; PFS, progression-free survival, PBO, placebo; Ribo, </a:t>
            </a:r>
            <a:r>
              <a:rPr lang="en-US" i="1" dirty="0" err="1"/>
              <a:t>ribociclib</a:t>
            </a:r>
            <a:r>
              <a:rPr lang="en-US" i="1" dirty="0"/>
              <a:t>; Tam, tamoxifen.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a:extLst>
              <a:ext uri="{FF2B5EF4-FFF2-40B4-BE49-F238E27FC236}">
                <a16:creationId xmlns:a16="http://schemas.microsoft.com/office/drawing/2014/main" id="{2DF787E7-79D2-BE06-CBF9-399B55B118AE}"/>
              </a:ext>
            </a:extLst>
          </p:cNvPr>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029440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E713E-5FBC-5951-A52A-5CC95C6EEE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BDDD3-7E92-D70B-ABDF-FC4E71A73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6C2E3-AC97-03A8-C916-E67B3F66F2DE}"/>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ET, endocrine therapy; </a:t>
            </a:r>
            <a:r>
              <a:rPr lang="en-US" i="1" dirty="0" err="1"/>
              <a:t>Fulv</a:t>
            </a:r>
            <a:r>
              <a:rPr lang="en-US" i="1" dirty="0"/>
              <a:t>, </a:t>
            </a:r>
            <a:r>
              <a:rPr lang="en-US" i="1" dirty="0" err="1"/>
              <a:t>fulvestrant</a:t>
            </a:r>
            <a:r>
              <a:rPr lang="en-US" i="1" dirty="0"/>
              <a:t>; Let, letrozole; NR, not reported; NSAI, nonsteroidal aromatase inhibitor; ILD, Interstitial lung disease; Ribo, </a:t>
            </a:r>
            <a:r>
              <a:rPr lang="en-US" i="1" dirty="0" err="1"/>
              <a:t>ribociclib</a:t>
            </a:r>
            <a:r>
              <a:rPr lang="en-US" i="1" dirty="0"/>
              <a:t>; Tam, tamoxifen.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a:extLst>
              <a:ext uri="{FF2B5EF4-FFF2-40B4-BE49-F238E27FC236}">
                <a16:creationId xmlns:a16="http://schemas.microsoft.com/office/drawing/2014/main" id="{9CBAE3FA-2EC4-A240-2932-E403BDA43CD4}"/>
              </a:ext>
            </a:extLst>
          </p:cNvPr>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547380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A881F-2E89-77AC-7783-77F6EF1DF9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8A4C2-D72B-4264-016F-E65C614A89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85FEEB-4917-DD7E-0E66-F0FCF31878E3}"/>
              </a:ext>
            </a:extLst>
          </p:cNvPr>
          <p:cNvSpPr>
            <a:spLocks noGrp="1"/>
          </p:cNvSpPr>
          <p:nvPr>
            <p:ph type="body" idx="1"/>
          </p:nvPr>
        </p:nvSpPr>
        <p:spPr/>
        <p:txBody>
          <a:bodyPr/>
          <a:lstStyle/>
          <a:p>
            <a:r>
              <a:rPr lang="en-US" i="1" dirty="0"/>
              <a:t>ABC, advanced breast cancer; AI, aromatase inhibitor; ECOG, Eastern Oncology Cooperative Group; ET, endocrine therapy; HR, hormone receptor; OS, overall survival; PD, progressive disease; PFS, progression-free survival; PS, performance status.</a:t>
            </a:r>
          </a:p>
          <a:p>
            <a:endParaRPr lang="en-US" i="1" dirty="0"/>
          </a:p>
        </p:txBody>
      </p:sp>
      <p:sp>
        <p:nvSpPr>
          <p:cNvPr id="4" name="Slide Number Placeholder 3">
            <a:extLst>
              <a:ext uri="{FF2B5EF4-FFF2-40B4-BE49-F238E27FC236}">
                <a16:creationId xmlns:a16="http://schemas.microsoft.com/office/drawing/2014/main" id="{E9B1F7C8-ABE0-4531-061D-9EC1D33B4B44}"/>
              </a:ext>
            </a:extLst>
          </p:cNvPr>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863718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03894-3317-AAA2-D732-47B195B8D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368BE2-7E9E-702D-9E2D-39AF977464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14997E-BA3D-303A-E5E3-6C850C14736E}"/>
              </a:ext>
            </a:extLst>
          </p:cNvPr>
          <p:cNvSpPr>
            <a:spLocks noGrp="1"/>
          </p:cNvSpPr>
          <p:nvPr>
            <p:ph type="body" idx="1"/>
          </p:nvPr>
        </p:nvSpPr>
        <p:spPr/>
        <p:txBody>
          <a:bodyPr/>
          <a:lstStyle/>
          <a:p>
            <a:r>
              <a:rPr lang="en-US" i="1" dirty="0"/>
              <a:t>NSAI, nonsteroidal aromatase inhibitor; ITT, intent-to-treat; OS, overall survival; PFS, progression-free survival.</a:t>
            </a:r>
          </a:p>
          <a:p>
            <a:endParaRPr lang="en-US" i="1" dirty="0"/>
          </a:p>
        </p:txBody>
      </p:sp>
      <p:sp>
        <p:nvSpPr>
          <p:cNvPr id="4" name="Slide Number Placeholder 3">
            <a:extLst>
              <a:ext uri="{FF2B5EF4-FFF2-40B4-BE49-F238E27FC236}">
                <a16:creationId xmlns:a16="http://schemas.microsoft.com/office/drawing/2014/main" id="{F3CCD98F-5137-4547-A4F9-FF86FD5E4C9D}"/>
              </a:ext>
            </a:extLst>
          </p:cNvPr>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076714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5975A-9650-5F44-F13D-366D4AB9C9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755CC7-85FD-7B74-6567-D253A6CD53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8C6004-9B3F-190B-5540-3F2EB53CDDA1}"/>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Arial" panose="020B0604020202020204" pitchFamily="34" charset="0"/>
                <a:cs typeface="Arial" panose="020B0604020202020204" pitchFamily="34" charset="0"/>
              </a:rPr>
              <a:t>AE, adverse event; ALT, alanine aminotransferase; AST, aspartate aminotransferase; ILD, interstitial lung disease NSAI, nonsteroidal aromatase inhibitor; VTE, venous thromboembolism.</a:t>
            </a:r>
          </a:p>
        </p:txBody>
      </p:sp>
      <p:sp>
        <p:nvSpPr>
          <p:cNvPr id="4" name="Slide Number Placeholder 3">
            <a:extLst>
              <a:ext uri="{FF2B5EF4-FFF2-40B4-BE49-F238E27FC236}">
                <a16:creationId xmlns:a16="http://schemas.microsoft.com/office/drawing/2014/main" id="{E60C6C6E-7090-23FF-944D-5AC0C1663D25}"/>
              </a:ext>
            </a:extLst>
          </p:cNvPr>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4161599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F21D5-B85B-86EF-19A5-B457C43AF1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B5CCF-28D7-F274-D250-2DBE366BA5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39DF05-3FCB-9722-131C-C54FB980D1C0}"/>
              </a:ext>
            </a:extLst>
          </p:cNvPr>
          <p:cNvSpPr>
            <a:spLocks noGrp="1"/>
          </p:cNvSpPr>
          <p:nvPr>
            <p:ph type="body" idx="1"/>
          </p:nvPr>
        </p:nvSpPr>
        <p:spPr/>
        <p:txBody>
          <a:bodyPr/>
          <a:lstStyle/>
          <a:p>
            <a:r>
              <a:rPr lang="en-US" i="1" dirty="0"/>
              <a:t>CT, chemotherapy; ET, endocrine therapy; HR, hormone receptor; MBC, metastatic breast cancer.</a:t>
            </a:r>
          </a:p>
        </p:txBody>
      </p:sp>
      <p:sp>
        <p:nvSpPr>
          <p:cNvPr id="4" name="Slide Number Placeholder 3">
            <a:extLst>
              <a:ext uri="{FF2B5EF4-FFF2-40B4-BE49-F238E27FC236}">
                <a16:creationId xmlns:a16="http://schemas.microsoft.com/office/drawing/2014/main" id="{36F5CA37-E228-9677-734B-70FF888CB291}"/>
              </a:ext>
            </a:extLst>
          </p:cNvPr>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3004603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ABC, advanced breast cancer; CBR, clinical benefit rate; CT, chemotherapy; ECOG, Eastern Cooperative Oncology Group; ER, estrogen receptor; ET, endocrine therapy; HR, hormone receptor; mets, metastases; ORR, overall response rate; OS, overall survival; PFS, progression-free survival; PRO, patient-reported outcome; PS, performance status; TFR, treatment failure rate; TTF, time to failure; TTR, time to response; ULN, upper limit of normal.</a:t>
            </a:r>
          </a:p>
        </p:txBody>
      </p:sp>
      <p:sp>
        <p:nvSpPr>
          <p:cNvPr id="4" name="Slide Number Placeholder 3"/>
          <p:cNvSpPr>
            <a:spLocks noGrp="1"/>
          </p:cNvSpPr>
          <p:nvPr>
            <p:ph type="sldNum" sz="quarter" idx="5"/>
          </p:nvPr>
        </p:nvSpPr>
        <p:spPr/>
        <p:txBody>
          <a:bodyPr/>
          <a:lstStyle/>
          <a:p>
            <a:fld id="{965331EA-F62C-43DF-8099-C6F32DC3F6B9}" type="slidenum">
              <a:rPr lang="en-US" smtClean="0"/>
              <a:t>18</a:t>
            </a:fld>
            <a:endParaRPr lang="en-US" dirty="0"/>
          </a:p>
        </p:txBody>
      </p:sp>
    </p:spTree>
    <p:extLst>
      <p:ext uri="{BB962C8B-B14F-4D97-AF65-F5344CB8AC3E}">
        <p14:creationId xmlns:p14="http://schemas.microsoft.com/office/powerpoint/2010/main" val="635748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B0C55-3BB7-1F85-1710-FBA3908AA7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491DA2-D03A-3759-6B00-76805CEB38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66B37A-0760-72E3-2275-C0BD287A9D04}"/>
              </a:ext>
            </a:extLst>
          </p:cNvPr>
          <p:cNvSpPr>
            <a:spLocks noGrp="1"/>
          </p:cNvSpPr>
          <p:nvPr>
            <p:ph type="body" idx="1"/>
          </p:nvPr>
        </p:nvSpPr>
        <p:spPr/>
        <p:txBody>
          <a:bodyPr/>
          <a:lstStyle/>
          <a:p>
            <a:r>
              <a:rPr lang="en-US" i="1" dirty="0"/>
              <a:t> CT, chemotherapy; ET, endocrine therapy; NE, not estimable; OS, overall survival; PFS, progression-free survival.</a:t>
            </a:r>
          </a:p>
        </p:txBody>
      </p:sp>
      <p:sp>
        <p:nvSpPr>
          <p:cNvPr id="4" name="Slide Number Placeholder 3">
            <a:extLst>
              <a:ext uri="{FF2B5EF4-FFF2-40B4-BE49-F238E27FC236}">
                <a16:creationId xmlns:a16="http://schemas.microsoft.com/office/drawing/2014/main" id="{8AECD9D0-3377-1933-2C6D-F81CD1246458}"/>
              </a:ext>
            </a:extLst>
          </p:cNvPr>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2140607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A5145-C664-1924-DDB8-5A5FC53DA2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CDAB1B-F667-FC23-8607-81456A036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1B6370-11DE-1116-7216-AF058AA511F8}"/>
              </a:ext>
            </a:extLst>
          </p:cNvPr>
          <p:cNvSpPr>
            <a:spLocks noGrp="1"/>
          </p:cNvSpPr>
          <p:nvPr>
            <p:ph type="body" idx="1"/>
          </p:nvPr>
        </p:nvSpPr>
        <p:spPr/>
        <p:txBody>
          <a:bodyPr/>
          <a:lstStyle/>
          <a:p>
            <a:r>
              <a:rPr lang="en-US" i="1" dirty="0"/>
              <a:t>AE, adverse event; </a:t>
            </a:r>
            <a:r>
              <a:rPr lang="en-US" b="0" i="1" dirty="0">
                <a:solidFill>
                  <a:srgbClr val="001D35"/>
                </a:solidFill>
                <a:effectLst/>
                <a:latin typeface="Google Sans"/>
              </a:rPr>
              <a:t>ALT, alanine aminotransferase; AST, aspartate aminotransferase; CT, chemotherapy</a:t>
            </a:r>
            <a:r>
              <a:rPr lang="en-US" i="1" dirty="0"/>
              <a:t>.</a:t>
            </a:r>
          </a:p>
        </p:txBody>
      </p:sp>
      <p:sp>
        <p:nvSpPr>
          <p:cNvPr id="4" name="Slide Number Placeholder 3">
            <a:extLst>
              <a:ext uri="{FF2B5EF4-FFF2-40B4-BE49-F238E27FC236}">
                <a16:creationId xmlns:a16="http://schemas.microsoft.com/office/drawing/2014/main" id="{6C354B92-CA9B-BAF4-68DA-1BCCCC312898}"/>
              </a:ext>
            </a:extLst>
          </p:cNvPr>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780108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AI, aromatase inhibitor; CNS, central nervous system; CT, chemotherapy; ET, endocrine therapy; GnRH, gonadotropin-releasing hormone; HR, hormone receptor; MBC, metastatic breast cancer; OS, overall survival; PFS, progression-free survival; TTF, time to treatment failure; tx, treatment.</a:t>
            </a:r>
          </a:p>
        </p:txBody>
      </p:sp>
      <p:sp>
        <p:nvSpPr>
          <p:cNvPr id="4" name="Slide Number Placeholder 3"/>
          <p:cNvSpPr>
            <a:spLocks noGrp="1"/>
          </p:cNvSpPr>
          <p:nvPr>
            <p:ph type="sldNum" sz="quarter" idx="5"/>
          </p:nvPr>
        </p:nvSpPr>
        <p:spPr/>
        <p:txBody>
          <a:bodyPr/>
          <a:lstStyle/>
          <a:p>
            <a:fld id="{965331EA-F62C-43DF-8099-C6F32DC3F6B9}" type="slidenum">
              <a:rPr lang="en-US" smtClean="0"/>
              <a:t>21</a:t>
            </a:fld>
            <a:endParaRPr lang="en-US" dirty="0"/>
          </a:p>
        </p:txBody>
      </p:sp>
    </p:spTree>
    <p:extLst>
      <p:ext uri="{BB962C8B-B14F-4D97-AF65-F5344CB8AC3E}">
        <p14:creationId xmlns:p14="http://schemas.microsoft.com/office/powerpoint/2010/main" val="521418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EBC, early breast cancer; ER, estrogen receptor; ET, endocrine therapy; Palbo, palbociclib; </a:t>
            </a:r>
            <a:r>
              <a:rPr lang="en-US" i="1" dirty="0" err="1"/>
              <a:t>PgR</a:t>
            </a:r>
            <a:r>
              <a:rPr lang="en-US" i="1" dirty="0"/>
              <a:t>, progesterone receptor; TTF, time to treatment failure.</a:t>
            </a:r>
          </a:p>
        </p:txBody>
      </p:sp>
      <p:sp>
        <p:nvSpPr>
          <p:cNvPr id="4" name="Slide Number Placeholder 3"/>
          <p:cNvSpPr>
            <a:spLocks noGrp="1"/>
          </p:cNvSpPr>
          <p:nvPr>
            <p:ph type="sldNum" sz="quarter" idx="5"/>
          </p:nvPr>
        </p:nvSpPr>
        <p:spPr/>
        <p:txBody>
          <a:bodyPr/>
          <a:lstStyle/>
          <a:p>
            <a:fld id="{965331EA-F62C-43DF-8099-C6F32DC3F6B9}" type="slidenum">
              <a:rPr lang="en-US" smtClean="0"/>
              <a:t>22</a:t>
            </a:fld>
            <a:endParaRPr lang="en-US" dirty="0"/>
          </a:p>
        </p:txBody>
      </p:sp>
    </p:spTree>
    <p:extLst>
      <p:ext uri="{BB962C8B-B14F-4D97-AF65-F5344CB8AC3E}">
        <p14:creationId xmlns:p14="http://schemas.microsoft.com/office/powerpoint/2010/main" val="717685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012C7-34E0-17A6-0FF0-9D34D5BC57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6F409-5846-4653-52F5-D7B1D91CB5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6EE90D-BEA6-9E57-C70E-454128AFF6A1}"/>
              </a:ext>
            </a:extLst>
          </p:cNvPr>
          <p:cNvSpPr>
            <a:spLocks noGrp="1"/>
          </p:cNvSpPr>
          <p:nvPr>
            <p:ph type="body" idx="1"/>
          </p:nvPr>
        </p:nvSpPr>
        <p:spPr/>
        <p:txBody>
          <a:bodyPr/>
          <a:lstStyle/>
          <a:p>
            <a:r>
              <a:rPr lang="en-US" i="1" dirty="0"/>
              <a:t>CT, chemotherapy; ET, endocrine therapy; OS, overall survival; PFS, progression-free survival.</a:t>
            </a:r>
          </a:p>
        </p:txBody>
      </p:sp>
      <p:sp>
        <p:nvSpPr>
          <p:cNvPr id="4" name="Slide Number Placeholder 3">
            <a:extLst>
              <a:ext uri="{FF2B5EF4-FFF2-40B4-BE49-F238E27FC236}">
                <a16:creationId xmlns:a16="http://schemas.microsoft.com/office/drawing/2014/main" id="{869C85C7-67BE-3F28-EB46-2C5FF685F7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5331EA-F62C-43DF-8099-C6F32DC3F6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2017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8CA5B-93D8-8F2C-D338-EB9584C790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4AF8D-B20B-7527-3EBA-3D2CD5389C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9BF0A8-A2F0-F6F0-D884-B813BE4B3A30}"/>
              </a:ext>
            </a:extLst>
          </p:cNvPr>
          <p:cNvSpPr>
            <a:spLocks noGrp="1"/>
          </p:cNvSpPr>
          <p:nvPr>
            <p:ph type="body" idx="1"/>
          </p:nvPr>
        </p:nvSpPr>
        <p:spPr/>
        <p:txBody>
          <a:bodyPr/>
          <a:lstStyle/>
          <a:p>
            <a:r>
              <a:rPr lang="en-US" i="1" dirty="0"/>
              <a:t>AE, adverse event; CT, chemotherapy; ET, endocrine therapy; TRAE, treatment-related adverse event.</a:t>
            </a:r>
          </a:p>
        </p:txBody>
      </p:sp>
      <p:sp>
        <p:nvSpPr>
          <p:cNvPr id="4" name="Slide Number Placeholder 3">
            <a:extLst>
              <a:ext uri="{FF2B5EF4-FFF2-40B4-BE49-F238E27FC236}">
                <a16:creationId xmlns:a16="http://schemas.microsoft.com/office/drawing/2014/main" id="{81FE110C-B32E-9513-232D-0236A105D8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5331EA-F62C-43DF-8099-C6F32DC3F6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4337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3F6CF-03CF-4EAD-AFBF-F6F180E63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48F0A5-67E4-9582-CE6A-C82710F848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0842A9-FA28-32AD-5718-62A61520BB30}"/>
              </a:ext>
            </a:extLst>
          </p:cNvPr>
          <p:cNvSpPr>
            <a:spLocks noGrp="1"/>
          </p:cNvSpPr>
          <p:nvPr>
            <p:ph type="body" idx="1"/>
          </p:nvPr>
        </p:nvSpPr>
        <p:spPr/>
        <p:txBody>
          <a:bodyPr/>
          <a:lstStyle/>
          <a:p>
            <a:r>
              <a:rPr lang="en-US" i="1" dirty="0"/>
              <a:t>ET, endocrine therapy; MBC, metastatic breast cancer.</a:t>
            </a:r>
          </a:p>
        </p:txBody>
      </p:sp>
      <p:sp>
        <p:nvSpPr>
          <p:cNvPr id="4" name="Slide Number Placeholder 3">
            <a:extLst>
              <a:ext uri="{FF2B5EF4-FFF2-40B4-BE49-F238E27FC236}">
                <a16:creationId xmlns:a16="http://schemas.microsoft.com/office/drawing/2014/main" id="{8AC9DFD7-079A-349F-5C99-2CB413183E35}"/>
              </a:ext>
            </a:extLst>
          </p:cNvPr>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35029418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C69EF-72B0-50C4-B49E-F6C792437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80DFCB-64F3-567D-0AE7-357C38A991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CA2795-8F1C-BD96-A890-B3B6FA77710E}"/>
              </a:ext>
            </a:extLst>
          </p:cNvPr>
          <p:cNvSpPr>
            <a:spLocks noGrp="1"/>
          </p:cNvSpPr>
          <p:nvPr>
            <p:ph type="body" idx="1"/>
          </p:nvPr>
        </p:nvSpPr>
        <p:spPr/>
        <p:txBody>
          <a:bodyPr/>
          <a:lstStyle/>
          <a:p>
            <a:r>
              <a:rPr lang="en-US" i="1" dirty="0"/>
              <a:t>A1C, glycated hemoglobin; ABC, advanced breast cancer; C1D1, cycle 1 day 1; ctDNA, circulating tumor DNA; </a:t>
            </a:r>
            <a:r>
              <a:rPr lang="en-US" b="0" i="1" dirty="0"/>
              <a:t>ECOG, Eastern Cooperative Oncology Group; ET, endocrine therapy; Hb, hemoglobin; </a:t>
            </a:r>
            <a:r>
              <a:rPr lang="en-US" i="1" dirty="0"/>
              <a:t>HR, hormone receptor; MBC, metastatic breast cancer; OS, overall survival; PD, progression of disease; PFS, progression-free survival; PS, performance status.</a:t>
            </a:r>
          </a:p>
        </p:txBody>
      </p:sp>
      <p:sp>
        <p:nvSpPr>
          <p:cNvPr id="4" name="Slide Number Placeholder 3">
            <a:extLst>
              <a:ext uri="{FF2B5EF4-FFF2-40B4-BE49-F238E27FC236}">
                <a16:creationId xmlns:a16="http://schemas.microsoft.com/office/drawing/2014/main" id="{6E23511F-2E7E-88B6-9CCB-C11F3BA31E2C}"/>
              </a:ext>
            </a:extLst>
          </p:cNvPr>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435579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mPFS</a:t>
            </a:r>
            <a:r>
              <a:rPr lang="en-US" i="1" dirty="0"/>
              <a:t>, median progression-free survival; PFS, progression-free survival.</a:t>
            </a:r>
          </a:p>
          <a:p>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073201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ER, estrogen receptor; PFS, progression-free survival; PgR, progesterone receptor.</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43220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433DB-9E1C-E316-0A9E-CC1AD49B65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B1D1B-6F98-6881-721C-0876A6C763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D1C37-1C42-1CB4-C75A-F95138D87C5C}"/>
              </a:ext>
            </a:extLst>
          </p:cNvPr>
          <p:cNvSpPr>
            <a:spLocks noGrp="1"/>
          </p:cNvSpPr>
          <p:nvPr>
            <p:ph type="body" idx="1"/>
          </p:nvPr>
        </p:nvSpPr>
        <p:spPr/>
        <p:txBody>
          <a:bodyPr/>
          <a:lstStyle/>
          <a:p>
            <a:r>
              <a:rPr lang="en-US" i="1" dirty="0"/>
              <a:t>MBC, metastatic breast cancer; </a:t>
            </a:r>
            <a:r>
              <a:rPr lang="en-US" i="1" dirty="0" err="1"/>
              <a:t>mOS</a:t>
            </a:r>
            <a:r>
              <a:rPr lang="en-US" i="1" dirty="0"/>
              <a:t>, median overall survival; OS, overall survival.</a:t>
            </a:r>
          </a:p>
          <a:p>
            <a:endParaRPr lang="en-US" i="1" dirty="0"/>
          </a:p>
          <a:p>
            <a:endParaRPr lang="en-US" dirty="0"/>
          </a:p>
        </p:txBody>
      </p:sp>
      <p:sp>
        <p:nvSpPr>
          <p:cNvPr id="4" name="Slide Number Placeholder 3">
            <a:extLst>
              <a:ext uri="{FF2B5EF4-FFF2-40B4-BE49-F238E27FC236}">
                <a16:creationId xmlns:a16="http://schemas.microsoft.com/office/drawing/2014/main" id="{4211899A-744F-3D76-48B0-C9223C86C4C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63933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fld id="{AC5E9DB6-4D5C-4A08-B8A3-8409A660B2F9}" type="slidenum">
              <a:rPr lang="en-US" smtClean="0"/>
              <a:t>30</a:t>
            </a:fld>
            <a:endParaRPr lang="en-US" dirty="0"/>
          </a:p>
        </p:txBody>
      </p:sp>
    </p:spTree>
    <p:extLst>
      <p:ext uri="{BB962C8B-B14F-4D97-AF65-F5344CB8AC3E}">
        <p14:creationId xmlns:p14="http://schemas.microsoft.com/office/powerpoint/2010/main" val="30151505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47CA1-5A30-1947-4B80-10B4F22AC6FA}"/>
            </a:ext>
          </a:extLst>
        </p:cNvPr>
        <p:cNvGrpSpPr/>
        <p:nvPr/>
      </p:nvGrpSpPr>
      <p:grpSpPr>
        <a:xfrm>
          <a:off x="0" y="0"/>
          <a:ext cx="0" cy="0"/>
          <a:chOff x="0" y="0"/>
          <a:chExt cx="0" cy="0"/>
        </a:xfrm>
      </p:grpSpPr>
      <p:sp>
        <p:nvSpPr>
          <p:cNvPr id="63490" name="Rectangle 7">
            <a:extLst>
              <a:ext uri="{FF2B5EF4-FFF2-40B4-BE49-F238E27FC236}">
                <a16:creationId xmlns:a16="http://schemas.microsoft.com/office/drawing/2014/main" id="{531E6ECC-44E0-2B8C-717A-A36E3D720B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5ADC330D-1494-A33B-61F8-B12CE2DE751E}"/>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8ADCAD73-15E9-5EA6-F913-83D2E1AE7E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5103426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2" name="Picture 1">
            <a:extLst>
              <a:ext uri="{FF2B5EF4-FFF2-40B4-BE49-F238E27FC236}">
                <a16:creationId xmlns:a16="http://schemas.microsoft.com/office/drawing/2014/main" id="{61EBEFA8-FE9A-3645-66E5-65D77C6060F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426350"/>
            <a:ext cx="5374790" cy="811967"/>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211ED9E3-DB6B-A95F-50CB-BE6488BBED96}"/>
              </a:ext>
            </a:extLst>
          </p:cNvPr>
          <p:cNvGrpSpPr/>
          <p:nvPr userDrawn="1"/>
        </p:nvGrpSpPr>
        <p:grpSpPr>
          <a:xfrm>
            <a:off x="9809410" y="6163733"/>
            <a:ext cx="1980029" cy="558174"/>
            <a:chOff x="9874835" y="6236872"/>
            <a:chExt cx="1980029" cy="558174"/>
          </a:xfrm>
        </p:grpSpPr>
        <p:pic>
          <p:nvPicPr>
            <p:cNvPr id="5" name="Picture 1">
              <a:extLst>
                <a:ext uri="{FF2B5EF4-FFF2-40B4-BE49-F238E27FC236}">
                  <a16:creationId xmlns:a16="http://schemas.microsoft.com/office/drawing/2014/main" id="{BB5D7729-CF2D-97E1-ED4F-D87CD32B50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837252B-350B-FE8B-6C0E-63B4805A81A9}"/>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err="1">
                  <a:solidFill>
                    <a:schemeClr val="bg2"/>
                  </a:solidFill>
                  <a:latin typeface="Calibri" panose="020F0502020204030204" pitchFamily="34" charset="0"/>
                  <a:cs typeface="Calibri" panose="020F0502020204030204" pitchFamily="34" charset="0"/>
                </a:rPr>
                <a:t>clinicaleducationalliance</a:t>
              </a:r>
              <a:r>
                <a:rPr lang="en-US" sz="800" b="0" err="1">
                  <a:solidFill>
                    <a:schemeClr val="bg2"/>
                  </a:solidFill>
                  <a:latin typeface="Calibri" panose="020F0502020204030204" pitchFamily="34" charset="0"/>
                  <a:cs typeface="Calibri" panose="020F0502020204030204" pitchFamily="34" charset="0"/>
                </a:rPr>
                <a:t>.com</a:t>
              </a:r>
              <a:r>
                <a:rPr lang="en-US" sz="800" b="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39B743C8-024D-643D-E069-06D6F23FC6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24351" y="5580993"/>
            <a:ext cx="5374790" cy="811967"/>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677FE316-E268-F14F-B6A6-1AC212FCEB14}"/>
              </a:ext>
            </a:extLst>
          </p:cNvPr>
          <p:cNvGrpSpPr/>
          <p:nvPr userDrawn="1"/>
        </p:nvGrpSpPr>
        <p:grpSpPr>
          <a:xfrm>
            <a:off x="9809410" y="6163733"/>
            <a:ext cx="1980029" cy="558174"/>
            <a:chOff x="9874835" y="6236872"/>
            <a:chExt cx="1980029" cy="558174"/>
          </a:xfrm>
        </p:grpSpPr>
        <p:pic>
          <p:nvPicPr>
            <p:cNvPr id="9" name="Picture 1">
              <a:extLst>
                <a:ext uri="{FF2B5EF4-FFF2-40B4-BE49-F238E27FC236}">
                  <a16:creationId xmlns:a16="http://schemas.microsoft.com/office/drawing/2014/main" id="{6C07A675-1701-C0EC-A02F-EC9AD3DCD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EEE9C4F-83F2-C1D1-18BD-8BCC0CF5252C}"/>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err="1">
                  <a:solidFill>
                    <a:schemeClr val="bg2"/>
                  </a:solidFill>
                  <a:latin typeface="Calibri" panose="020F0502020204030204" pitchFamily="34" charset="0"/>
                  <a:cs typeface="Calibri" panose="020F0502020204030204" pitchFamily="34" charset="0"/>
                </a:rPr>
                <a:t>clinicaleducationalliance</a:t>
              </a:r>
              <a:r>
                <a:rPr lang="en-US" sz="800" b="0" err="1">
                  <a:solidFill>
                    <a:schemeClr val="bg2"/>
                  </a:solidFill>
                  <a:latin typeface="Calibri" panose="020F0502020204030204" pitchFamily="34" charset="0"/>
                  <a:cs typeface="Calibri" panose="020F0502020204030204" pitchFamily="34" charset="0"/>
                </a:rPr>
                <a:t>.com</a:t>
              </a:r>
              <a:r>
                <a:rPr lang="en-US" sz="800" b="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A7AFE0FC-4134-257E-E807-16748F79C340}"/>
              </a:ext>
            </a:extLst>
          </p:cNvPr>
          <p:cNvGrpSpPr/>
          <p:nvPr userDrawn="1"/>
        </p:nvGrpSpPr>
        <p:grpSpPr>
          <a:xfrm>
            <a:off x="9809410" y="6163733"/>
            <a:ext cx="1980029" cy="558174"/>
            <a:chOff x="9874835" y="6236872"/>
            <a:chExt cx="1980029" cy="558174"/>
          </a:xfrm>
        </p:grpSpPr>
        <p:pic>
          <p:nvPicPr>
            <p:cNvPr id="7" name="Picture 1">
              <a:extLst>
                <a:ext uri="{FF2B5EF4-FFF2-40B4-BE49-F238E27FC236}">
                  <a16:creationId xmlns:a16="http://schemas.microsoft.com/office/drawing/2014/main" id="{786EDFAE-AAAF-9215-4EB8-B5FBFACD0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B6DDE279-CD74-4A42-2800-F1BF44FE987C}"/>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err="1">
                  <a:solidFill>
                    <a:schemeClr val="bg2"/>
                  </a:solidFill>
                  <a:latin typeface="Calibri" panose="020F0502020204030204" pitchFamily="34" charset="0"/>
                  <a:cs typeface="Calibri" panose="020F0502020204030204" pitchFamily="34" charset="0"/>
                </a:rPr>
                <a:t>clinicaleducationalliance</a:t>
              </a:r>
              <a:r>
                <a:rPr lang="en-US" sz="800" b="0" err="1">
                  <a:solidFill>
                    <a:schemeClr val="bg2"/>
                  </a:solidFill>
                  <a:latin typeface="Calibri" panose="020F0502020204030204" pitchFamily="34" charset="0"/>
                  <a:cs typeface="Calibri" panose="020F0502020204030204" pitchFamily="34" charset="0"/>
                </a:rPr>
                <a:t>.com</a:t>
              </a:r>
              <a:r>
                <a:rPr lang="en-US" sz="800" b="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523E2CF-6BF6-4A4E-E2A3-1D5644F48A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24351" y="5580993"/>
            <a:ext cx="5374790" cy="811967"/>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Several doctors standing in a line&#10;&#10;Description automatically generated">
            <a:extLst>
              <a:ext uri="{FF2B5EF4-FFF2-40B4-BE49-F238E27FC236}">
                <a16:creationId xmlns:a16="http://schemas.microsoft.com/office/drawing/2014/main" id="{00DDC504-B51D-A08C-318A-629680129295}"/>
              </a:ext>
            </a:extLst>
          </p:cNvPr>
          <p:cNvPicPr>
            <a:picLocks noChangeAspect="1"/>
          </p:cNvPicPr>
          <p:nvPr userDrawn="1"/>
        </p:nvPicPr>
        <p:blipFill>
          <a:blip r:embed="rId2">
            <a:extLst>
              <a:ext uri="{28A0092B-C50C-407E-A947-70E740481C1C}">
                <a14:useLocalDpi xmlns:a14="http://schemas.microsoft.com/office/drawing/2010/main" val="0"/>
              </a:ext>
            </a:extLst>
          </a:blip>
          <a:srcRect b="8398"/>
          <a:stretch/>
        </p:blipFill>
        <p:spPr>
          <a:xfrm>
            <a:off x="6109445" y="3667127"/>
            <a:ext cx="6096000" cy="31908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2" name="Picture 1">
            <a:extLst>
              <a:ext uri="{FF2B5EF4-FFF2-40B4-BE49-F238E27FC236}">
                <a16:creationId xmlns:a16="http://schemas.microsoft.com/office/drawing/2014/main" id="{61EBEFA8-FE9A-3645-66E5-65D77C6060F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21210" y="426350"/>
            <a:ext cx="5374790" cy="811967"/>
          </a:xfrm>
          <a:prstGeom prst="rect">
            <a:avLst/>
          </a:prstGeom>
        </p:spPr>
      </p:pic>
    </p:spTree>
    <p:extLst>
      <p:ext uri="{BB962C8B-B14F-4D97-AF65-F5344CB8AC3E}">
        <p14:creationId xmlns:p14="http://schemas.microsoft.com/office/powerpoint/2010/main" val="17254345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211ED9E3-DB6B-A95F-50CB-BE6488BBED96}"/>
              </a:ext>
            </a:extLst>
          </p:cNvPr>
          <p:cNvGrpSpPr/>
          <p:nvPr userDrawn="1"/>
        </p:nvGrpSpPr>
        <p:grpSpPr>
          <a:xfrm>
            <a:off x="9809410" y="6163733"/>
            <a:ext cx="1980029" cy="558174"/>
            <a:chOff x="9874835" y="6236872"/>
            <a:chExt cx="1980029" cy="558174"/>
          </a:xfrm>
        </p:grpSpPr>
        <p:pic>
          <p:nvPicPr>
            <p:cNvPr id="5" name="Picture 1">
              <a:extLst>
                <a:ext uri="{FF2B5EF4-FFF2-40B4-BE49-F238E27FC236}">
                  <a16:creationId xmlns:a16="http://schemas.microsoft.com/office/drawing/2014/main" id="{BB5D7729-CF2D-97E1-ED4F-D87CD32B50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837252B-350B-FE8B-6C0E-63B4805A81A9}"/>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err="1">
                  <a:solidFill>
                    <a:schemeClr val="bg2"/>
                  </a:solidFill>
                  <a:latin typeface="Calibri" panose="020F0502020204030204" pitchFamily="34" charset="0"/>
                  <a:cs typeface="Calibri" panose="020F0502020204030204" pitchFamily="34" charset="0"/>
                </a:rPr>
                <a:t>clinicaleducationalliance</a:t>
              </a:r>
              <a:r>
                <a:rPr lang="en-US" sz="800" b="0" err="1">
                  <a:solidFill>
                    <a:schemeClr val="bg2"/>
                  </a:solidFill>
                  <a:latin typeface="Calibri" panose="020F0502020204030204" pitchFamily="34" charset="0"/>
                  <a:cs typeface="Calibri" panose="020F0502020204030204" pitchFamily="34" charset="0"/>
                </a:rPr>
                <a:t>.com</a:t>
              </a:r>
              <a:r>
                <a:rPr lang="en-US" sz="800" b="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1021930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4102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39B743C8-024D-643D-E069-06D6F23FC6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24351" y="5580993"/>
            <a:ext cx="5374790" cy="811967"/>
          </a:xfrm>
          <a:prstGeom prst="rect">
            <a:avLst/>
          </a:prstGeom>
        </p:spPr>
      </p:pic>
    </p:spTree>
    <p:extLst>
      <p:ext uri="{BB962C8B-B14F-4D97-AF65-F5344CB8AC3E}">
        <p14:creationId xmlns:p14="http://schemas.microsoft.com/office/powerpoint/2010/main" val="3814117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677FE316-E268-F14F-B6A6-1AC212FCEB14}"/>
              </a:ext>
            </a:extLst>
          </p:cNvPr>
          <p:cNvGrpSpPr/>
          <p:nvPr userDrawn="1"/>
        </p:nvGrpSpPr>
        <p:grpSpPr>
          <a:xfrm>
            <a:off x="9809410" y="6163733"/>
            <a:ext cx="1980029" cy="558174"/>
            <a:chOff x="9874835" y="6236872"/>
            <a:chExt cx="1980029" cy="558174"/>
          </a:xfrm>
        </p:grpSpPr>
        <p:pic>
          <p:nvPicPr>
            <p:cNvPr id="9" name="Picture 1">
              <a:extLst>
                <a:ext uri="{FF2B5EF4-FFF2-40B4-BE49-F238E27FC236}">
                  <a16:creationId xmlns:a16="http://schemas.microsoft.com/office/drawing/2014/main" id="{6C07A675-1701-C0EC-A02F-EC9AD3DCD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DEEE9C4F-83F2-C1D1-18BD-8BCC0CF5252C}"/>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err="1">
                  <a:solidFill>
                    <a:schemeClr val="bg2"/>
                  </a:solidFill>
                  <a:latin typeface="Calibri" panose="020F0502020204030204" pitchFamily="34" charset="0"/>
                  <a:cs typeface="Calibri" panose="020F0502020204030204" pitchFamily="34" charset="0"/>
                </a:rPr>
                <a:t>clinicaleducationalliance</a:t>
              </a:r>
              <a:r>
                <a:rPr lang="en-US" sz="800" b="0" err="1">
                  <a:solidFill>
                    <a:schemeClr val="bg2"/>
                  </a:solidFill>
                  <a:latin typeface="Calibri" panose="020F0502020204030204" pitchFamily="34" charset="0"/>
                  <a:cs typeface="Calibri" panose="020F0502020204030204" pitchFamily="34" charset="0"/>
                </a:rPr>
                <a:t>.com</a:t>
              </a:r>
              <a:r>
                <a:rPr lang="en-US" sz="800" b="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2200402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1369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A7AFE0FC-4134-257E-E807-16748F79C340}"/>
              </a:ext>
            </a:extLst>
          </p:cNvPr>
          <p:cNvGrpSpPr/>
          <p:nvPr userDrawn="1"/>
        </p:nvGrpSpPr>
        <p:grpSpPr>
          <a:xfrm>
            <a:off x="9809410" y="6163733"/>
            <a:ext cx="1980029" cy="558174"/>
            <a:chOff x="9874835" y="6236872"/>
            <a:chExt cx="1980029" cy="558174"/>
          </a:xfrm>
        </p:grpSpPr>
        <p:pic>
          <p:nvPicPr>
            <p:cNvPr id="7" name="Picture 1">
              <a:extLst>
                <a:ext uri="{FF2B5EF4-FFF2-40B4-BE49-F238E27FC236}">
                  <a16:creationId xmlns:a16="http://schemas.microsoft.com/office/drawing/2014/main" id="{786EDFAE-AAAF-9215-4EB8-B5FBFACD0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4071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B6DDE279-CD74-4A42-2800-F1BF44FE987C}"/>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err="1">
                  <a:solidFill>
                    <a:schemeClr val="bg2"/>
                  </a:solidFill>
                  <a:latin typeface="Calibri" panose="020F0502020204030204" pitchFamily="34" charset="0"/>
                  <a:cs typeface="Calibri" panose="020F0502020204030204" pitchFamily="34" charset="0"/>
                </a:rPr>
                <a:t>clinicaleducationalliance</a:t>
              </a:r>
              <a:r>
                <a:rPr lang="en-US" sz="800" b="0" err="1">
                  <a:solidFill>
                    <a:schemeClr val="bg2"/>
                  </a:solidFill>
                  <a:latin typeface="Calibri" panose="020F0502020204030204" pitchFamily="34" charset="0"/>
                  <a:cs typeface="Calibri" panose="020F0502020204030204" pitchFamily="34" charset="0"/>
                </a:rPr>
                <a:t>.com</a:t>
              </a:r>
              <a:r>
                <a:rPr lang="en-US" sz="800" b="0">
                  <a:solidFill>
                    <a:schemeClr val="bg2"/>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770416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4859986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48983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523E2CF-6BF6-4A4E-E2A3-1D5644F48A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24351" y="5580993"/>
            <a:ext cx="5374790" cy="811967"/>
          </a:xfrm>
          <a:prstGeom prst="rect">
            <a:avLst/>
          </a:prstGeom>
        </p:spPr>
      </p:pic>
    </p:spTree>
    <p:extLst>
      <p:ext uri="{BB962C8B-B14F-4D97-AF65-F5344CB8AC3E}">
        <p14:creationId xmlns:p14="http://schemas.microsoft.com/office/powerpoint/2010/main" val="637449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7240945"/>
      </p:ext>
    </p:extLst>
  </p:cSld>
  <p:clrMap bg1="dk2" tx1="lt1" bg2="dk1" tx2="lt2" accent1="accent1" accent2="accent2" accent3="accent3" accent4="accent4" accent5="accent5" accent6="accent6" hlink="hlink" folHlink="folHlink"/>
  <p:sldLayoutIdLst>
    <p:sldLayoutId id="2147484665" r:id="rId1"/>
    <p:sldLayoutId id="2147484666" r:id="rId2"/>
    <p:sldLayoutId id="2147484667" r:id="rId3"/>
    <p:sldLayoutId id="2147484668" r:id="rId4"/>
    <p:sldLayoutId id="2147484669" r:id="rId5"/>
    <p:sldLayoutId id="2147484670" r:id="rId6"/>
    <p:sldLayoutId id="2147484671" r:id="rId7"/>
    <p:sldLayoutId id="2147484672" r:id="rId8"/>
    <p:sldLayoutId id="2147484673" r:id="rId9"/>
    <p:sldLayoutId id="2147484674" r:id="rId10"/>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1.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0.xml"/><Relationship Id="rId1" Type="http://schemas.openxmlformats.org/officeDocument/2006/relationships/slideLayout" Target="../slideLayouts/slideLayout18.xml"/><Relationship Id="rId5" Type="http://schemas.openxmlformats.org/officeDocument/2006/relationships/hyperlink" Target="https://www.proce.com/" TargetMode="External"/><Relationship Id="rId4" Type="http://schemas.openxmlformats.org/officeDocument/2006/relationships/hyperlink" Target="https://practicingclinicia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600" y="1600200"/>
            <a:ext cx="11264901" cy="2057400"/>
          </a:xfrm>
        </p:spPr>
        <p:txBody>
          <a:bodyPr>
            <a:normAutofit/>
          </a:bodyPr>
          <a:lstStyle/>
          <a:p>
            <a:r>
              <a:rPr lang="en-US" dirty="0"/>
              <a:t>Optimizing Treatment for Patients With </a:t>
            </a:r>
            <a:br>
              <a:rPr lang="en-US" dirty="0"/>
            </a:br>
            <a:r>
              <a:rPr lang="en-US" dirty="0"/>
              <a:t>HR-Positive/HER2-Negative MBC </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7311" y="638885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Pfizer Inc.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096000" y="1043214"/>
            <a:ext cx="59817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sz="1200" b="0">
                <a:solidFill>
                  <a:schemeClr val="bg2"/>
                </a:solidFill>
                <a:latin typeface="Calibri" panose="020F0502020204030204" pitchFamily="34" charset="0"/>
              </a:rPr>
              <a:t>Provided by Clinical Care Options, LLC </a:t>
            </a:r>
            <a:br>
              <a:rPr lang="en-US" sz="1200" b="0">
                <a:solidFill>
                  <a:schemeClr val="bg2"/>
                </a:solidFill>
                <a:latin typeface="Calibri" panose="020F0502020204030204" pitchFamily="34" charset="0"/>
              </a:rPr>
            </a:br>
            <a:r>
              <a:rPr lang="en-US" sz="1200" b="0">
                <a:solidFill>
                  <a:schemeClr val="bg2"/>
                </a:solidFill>
                <a:latin typeface="Calibri" panose="020F0502020204030204" pitchFamily="34" charset="0"/>
              </a:rPr>
              <a:t>in partnership with Practicing Clinicians Exchange and </a:t>
            </a:r>
            <a:r>
              <a:rPr lang="en-US" sz="1200" b="0" err="1">
                <a:solidFill>
                  <a:schemeClr val="bg2"/>
                </a:solidFill>
                <a:latin typeface="Calibri" panose="020F0502020204030204" pitchFamily="34" charset="0"/>
              </a:rPr>
              <a:t>ProCE</a:t>
            </a:r>
            <a:r>
              <a:rPr lang="en-US" sz="1200" b="0">
                <a:solidFill>
                  <a:schemeClr val="bg2"/>
                </a:solidFill>
                <a:latin typeface="Calibri" panose="020F0502020204030204" pitchFamily="34" charset="0"/>
              </a:rPr>
              <a:t>, LLC.</a:t>
            </a:r>
            <a:endParaRPr lang="en-US" altLang="en-US" sz="1200" b="0">
              <a:solidFill>
                <a:schemeClr val="bg2"/>
              </a:solidFill>
              <a:latin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2000" b="0">
                <a:solidFill>
                  <a:srgbClr val="455560"/>
                </a:solidFill>
                <a:latin typeface="Calibri" panose="020F0502020204030204" pitchFamily="34" charset="0"/>
              </a:rPr>
              <a:t>Slide credit: </a:t>
            </a:r>
            <a:r>
              <a:rPr lang="en-US" sz="2000" b="0" err="1">
                <a:solidFill>
                  <a:schemeClr val="bg2"/>
                </a:solidFill>
                <a:latin typeface="Calibri" panose="020F0502020204030204" pitchFamily="34" charset="0"/>
                <a:cs typeface="Calibri" panose="020F0502020204030204" pitchFamily="34" charset="0"/>
              </a:rPr>
              <a:t>clinicaleducationalliance.com</a:t>
            </a:r>
            <a:endParaRPr lang="en-US" altLang="en-US" sz="2000" b="0" u="sng">
              <a:solidFill>
                <a:schemeClr val="bg2"/>
              </a:solidFill>
              <a:latin typeface="Calibri" panose="020F0502020204030204" pitchFamily="34" charset="0"/>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997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t>
            </a:r>
          </a:p>
        </p:txBody>
      </p:sp>
      <p:sp>
        <p:nvSpPr>
          <p:cNvPr id="6" name="Rectangle 3">
            <a:extLst>
              <a:ext uri="{FF2B5EF4-FFF2-40B4-BE49-F238E27FC236}">
                <a16:creationId xmlns:a16="http://schemas.microsoft.com/office/drawing/2014/main" id="{B98F30B0-EEF1-42FE-9069-E4F3DF0A136E}"/>
              </a:ext>
            </a:extLst>
          </p:cNvPr>
          <p:cNvSpPr>
            <a:spLocks noGrp="1" noChangeArrowheads="1"/>
          </p:cNvSpPr>
          <p:nvPr>
            <p:ph idx="1"/>
          </p:nvPr>
        </p:nvSpPr>
        <p:spPr/>
        <p:txBody>
          <a:bodyPr/>
          <a:lstStyle/>
          <a:p>
            <a:pPr marL="0" marR="0" indent="0">
              <a:spcBef>
                <a:spcPts val="0"/>
              </a:spcBef>
              <a:spcAft>
                <a:spcPts val="0"/>
              </a:spcAft>
              <a:buNone/>
            </a:pPr>
            <a:r>
              <a:rPr lang="pt-BR" sz="2600" b="1" dirty="0">
                <a:solidFill>
                  <a:schemeClr val="accent3"/>
                </a:solidFill>
              </a:rPr>
              <a:t>Sara A. Hurvitz, MD, FACP</a:t>
            </a:r>
            <a:br>
              <a:rPr lang="en-US" sz="2400" dirty="0"/>
            </a:br>
            <a:r>
              <a:rPr lang="en-US" sz="2400" dirty="0">
                <a:effectLst/>
                <a:ea typeface="Times New Roman" panose="02020603050405020304" pitchFamily="18" charset="0"/>
                <a:cs typeface="Calibri" panose="020F0502020204030204" pitchFamily="34" charset="0"/>
              </a:rPr>
              <a:t>Professor of Medicine</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Smith Family Endowed Chair in Women’s Health</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Head, Division of Hematology and Oncology</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Department of Medicine, UW Medicine</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Senior Vice President, Clinical Research Division Fred Hutchinson Cancer Center</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Seattle, Washington</a:t>
            </a:r>
          </a:p>
          <a:p>
            <a:pPr marL="0" marR="0" indent="0">
              <a:spcBef>
                <a:spcPts val="0"/>
              </a:spcBef>
              <a:spcAft>
                <a:spcPts val="0"/>
              </a:spcAft>
              <a:buNone/>
            </a:pPr>
            <a:endParaRPr lang="en-US" altLang="en-US" sz="2400" dirty="0">
              <a:highlight>
                <a:srgbClr val="FFFF00"/>
              </a:highlight>
              <a:cs typeface="Calibri" panose="020F0502020204030204" pitchFamily="34" charset="0"/>
            </a:endParaRPr>
          </a:p>
          <a:p>
            <a:pPr marL="0" indent="0">
              <a:spcBef>
                <a:spcPts val="0"/>
              </a:spcBef>
              <a:spcAft>
                <a:spcPts val="0"/>
              </a:spcAft>
              <a:buNone/>
            </a:pPr>
            <a:r>
              <a:rPr lang="en-US" sz="2400" b="1" i="0" dirty="0">
                <a:solidFill>
                  <a:schemeClr val="accent3"/>
                </a:solidFill>
                <a:effectLst/>
                <a:cs typeface="Calibri" panose="020F0502020204030204" pitchFamily="34" charset="0"/>
              </a:rPr>
              <a:t>Sara A. Hurvitz, MD, FACP: </a:t>
            </a:r>
            <a:r>
              <a:rPr lang="en-US" sz="2400" b="0" i="1" dirty="0">
                <a:solidFill>
                  <a:schemeClr val="bg1"/>
                </a:solidFill>
                <a:effectLst/>
                <a:cs typeface="Calibri" panose="020F0502020204030204" pitchFamily="34" charset="0"/>
              </a:rPr>
              <a:t>researcher:</a:t>
            </a:r>
            <a:r>
              <a:rPr lang="en-US" sz="2400" b="0" i="0" dirty="0">
                <a:solidFill>
                  <a:schemeClr val="bg1"/>
                </a:solidFill>
                <a:effectLst/>
                <a:cs typeface="Calibri" panose="020F0502020204030204" pitchFamily="34" charset="0"/>
              </a:rPr>
              <a:t> </a:t>
            </a:r>
            <a:r>
              <a:rPr lang="en-US" sz="2400" b="0" i="0" dirty="0" err="1">
                <a:solidFill>
                  <a:schemeClr val="bg1"/>
                </a:solidFill>
                <a:effectLst/>
                <a:cs typeface="Calibri" panose="020F0502020204030204" pitchFamily="34" charset="0"/>
              </a:rPr>
              <a:t>Arvinas</a:t>
            </a:r>
            <a:r>
              <a:rPr lang="en-US" sz="2400" b="0" i="0" dirty="0">
                <a:solidFill>
                  <a:schemeClr val="bg1"/>
                </a:solidFill>
                <a:effectLst/>
                <a:cs typeface="Calibri" panose="020F0502020204030204" pitchFamily="34" charset="0"/>
              </a:rPr>
              <a:t>, AstraZeneca, Boehringer Ingelheim, </a:t>
            </a:r>
            <a:r>
              <a:rPr lang="en-US" sz="2400" b="0" i="0" dirty="0" err="1">
                <a:solidFill>
                  <a:schemeClr val="bg1"/>
                </a:solidFill>
                <a:effectLst/>
                <a:cs typeface="Calibri" panose="020F0502020204030204" pitchFamily="34" charset="0"/>
              </a:rPr>
              <a:t>Celcuity</a:t>
            </a:r>
            <a:r>
              <a:rPr lang="en-US" sz="2400" b="0" i="0" dirty="0">
                <a:solidFill>
                  <a:schemeClr val="bg1"/>
                </a:solidFill>
                <a:effectLst/>
                <a:cs typeface="Calibri" panose="020F0502020204030204" pitchFamily="34" charset="0"/>
              </a:rPr>
              <a:t>, </a:t>
            </a:r>
            <a:r>
              <a:rPr lang="en-US" sz="2400" b="0" i="0" dirty="0" err="1">
                <a:solidFill>
                  <a:schemeClr val="bg1"/>
                </a:solidFill>
                <a:effectLst/>
                <a:cs typeface="Calibri" panose="020F0502020204030204" pitchFamily="34" charset="0"/>
              </a:rPr>
              <a:t>Dantari</a:t>
            </a:r>
            <a:r>
              <a:rPr lang="en-US" sz="2400" b="0" i="0" dirty="0">
                <a:solidFill>
                  <a:schemeClr val="bg1"/>
                </a:solidFill>
                <a:effectLst/>
                <a:cs typeface="Calibri" panose="020F0502020204030204" pitchFamily="34" charset="0"/>
              </a:rPr>
              <a:t>, G1 Therapeutics, Genentech/Roche, Gilead, Greenwich </a:t>
            </a:r>
            <a:r>
              <a:rPr lang="en-US" sz="2400" b="0" i="0" dirty="0" err="1">
                <a:solidFill>
                  <a:schemeClr val="bg1"/>
                </a:solidFill>
                <a:effectLst/>
                <a:cs typeface="Calibri" panose="020F0502020204030204" pitchFamily="34" charset="0"/>
              </a:rPr>
              <a:t>LifeSciences</a:t>
            </a:r>
            <a:r>
              <a:rPr lang="en-US" sz="2400" b="0" i="0" dirty="0">
                <a:solidFill>
                  <a:schemeClr val="bg1"/>
                </a:solidFill>
                <a:effectLst/>
                <a:cs typeface="Calibri" panose="020F0502020204030204" pitchFamily="34" charset="0"/>
              </a:rPr>
              <a:t>, </a:t>
            </a:r>
            <a:r>
              <a:rPr lang="en-US" sz="2400" b="0" i="0" dirty="0" err="1">
                <a:solidFill>
                  <a:schemeClr val="bg1"/>
                </a:solidFill>
                <a:effectLst/>
                <a:cs typeface="Calibri" panose="020F0502020204030204" pitchFamily="34" charset="0"/>
              </a:rPr>
              <a:t>Immunomedics</a:t>
            </a:r>
            <a:r>
              <a:rPr lang="en-US" sz="2400" b="0" i="0" dirty="0">
                <a:solidFill>
                  <a:schemeClr val="bg1"/>
                </a:solidFill>
                <a:effectLst/>
                <a:cs typeface="Calibri" panose="020F0502020204030204" pitchFamily="34" charset="0"/>
              </a:rPr>
              <a:t>, Jazz/</a:t>
            </a:r>
            <a:r>
              <a:rPr lang="en-US" sz="2400" b="0" i="0" dirty="0" err="1">
                <a:solidFill>
                  <a:schemeClr val="bg1"/>
                </a:solidFill>
                <a:effectLst/>
                <a:cs typeface="Calibri" panose="020F0502020204030204" pitchFamily="34" charset="0"/>
              </a:rPr>
              <a:t>Zymeworks</a:t>
            </a:r>
            <a:r>
              <a:rPr lang="en-US" sz="2400" b="0" i="0" dirty="0">
                <a:solidFill>
                  <a:schemeClr val="bg1"/>
                </a:solidFill>
                <a:effectLst/>
                <a:cs typeface="Calibri" panose="020F0502020204030204" pitchFamily="34" charset="0"/>
              </a:rPr>
              <a:t>, Lilly, </a:t>
            </a:r>
            <a:r>
              <a:rPr lang="en-US" sz="2400" b="0" i="0" dirty="0" err="1">
                <a:solidFill>
                  <a:schemeClr val="bg1"/>
                </a:solidFill>
                <a:effectLst/>
                <a:cs typeface="Calibri" panose="020F0502020204030204" pitchFamily="34" charset="0"/>
              </a:rPr>
              <a:t>Loxo</a:t>
            </a:r>
            <a:r>
              <a:rPr lang="en-US" sz="2400" b="0" i="0" dirty="0">
                <a:solidFill>
                  <a:schemeClr val="bg1"/>
                </a:solidFill>
                <a:effectLst/>
                <a:cs typeface="Calibri" panose="020F0502020204030204" pitchFamily="34" charset="0"/>
              </a:rPr>
              <a:t>, Novartis, </a:t>
            </a:r>
            <a:r>
              <a:rPr lang="en-US" sz="2400" b="0" i="0" dirty="0" err="1">
                <a:solidFill>
                  <a:schemeClr val="bg1"/>
                </a:solidFill>
                <a:effectLst/>
                <a:cs typeface="Calibri" panose="020F0502020204030204" pitchFamily="34" charset="0"/>
              </a:rPr>
              <a:t>Orinove</a:t>
            </a:r>
            <a:r>
              <a:rPr lang="en-US" sz="2400" b="0" i="0" dirty="0">
                <a:solidFill>
                  <a:schemeClr val="bg1"/>
                </a:solidFill>
                <a:effectLst/>
                <a:cs typeface="Calibri" panose="020F0502020204030204" pitchFamily="34" charset="0"/>
              </a:rPr>
              <a:t>, </a:t>
            </a:r>
            <a:r>
              <a:rPr lang="en-US" sz="2400" b="0" i="0" dirty="0" err="1">
                <a:solidFill>
                  <a:schemeClr val="bg1"/>
                </a:solidFill>
                <a:effectLst/>
                <a:cs typeface="Calibri" panose="020F0502020204030204" pitchFamily="34" charset="0"/>
              </a:rPr>
              <a:t>Orum</a:t>
            </a:r>
            <a:r>
              <a:rPr lang="en-US" sz="2400" b="0" i="0" dirty="0">
                <a:solidFill>
                  <a:schemeClr val="bg1"/>
                </a:solidFill>
                <a:effectLst/>
                <a:cs typeface="Calibri" panose="020F0502020204030204" pitchFamily="34" charset="0"/>
              </a:rPr>
              <a:t>, Pfizer, Puma, Radius, Sanofi, </a:t>
            </a:r>
            <a:r>
              <a:rPr lang="en-US" sz="2400" b="0" i="0" dirty="0" err="1">
                <a:solidFill>
                  <a:schemeClr val="bg1"/>
                </a:solidFill>
                <a:effectLst/>
                <a:cs typeface="Calibri" panose="020F0502020204030204" pitchFamily="34" charset="0"/>
              </a:rPr>
              <a:t>Seagen</a:t>
            </a:r>
            <a:r>
              <a:rPr lang="en-US" sz="2400" b="0" i="0" dirty="0">
                <a:solidFill>
                  <a:schemeClr val="bg1"/>
                </a:solidFill>
                <a:effectLst/>
                <a:cs typeface="Calibri" panose="020F0502020204030204" pitchFamily="34" charset="0"/>
              </a:rPr>
              <a:t>, </a:t>
            </a:r>
            <a:r>
              <a:rPr lang="en-US" sz="2400" b="0" i="0" dirty="0" err="1">
                <a:solidFill>
                  <a:schemeClr val="bg1"/>
                </a:solidFill>
                <a:effectLst/>
                <a:cs typeface="Calibri" panose="020F0502020204030204" pitchFamily="34" charset="0"/>
              </a:rPr>
              <a:t>Stemline</a:t>
            </a:r>
            <a:r>
              <a:rPr lang="en-US" sz="2400" b="0" i="0" dirty="0">
                <a:solidFill>
                  <a:schemeClr val="bg1"/>
                </a:solidFill>
                <a:effectLst/>
                <a:cs typeface="Calibri" panose="020F0502020204030204" pitchFamily="34" charset="0"/>
              </a:rPr>
              <a:t>/Menarini; </a:t>
            </a:r>
            <a:r>
              <a:rPr lang="en-US" sz="2400" b="0" i="1" dirty="0">
                <a:solidFill>
                  <a:schemeClr val="bg1"/>
                </a:solidFill>
                <a:effectLst/>
                <a:cs typeface="Calibri" panose="020F0502020204030204" pitchFamily="34" charset="0"/>
              </a:rPr>
              <a:t>data and safety monitoring board: </a:t>
            </a:r>
            <a:r>
              <a:rPr lang="en-US" sz="2400" b="0" i="0" dirty="0">
                <a:solidFill>
                  <a:schemeClr val="bg1"/>
                </a:solidFill>
                <a:effectLst/>
                <a:cs typeface="Calibri" panose="020F0502020204030204" pitchFamily="34" charset="0"/>
              </a:rPr>
              <a:t>Atossa</a:t>
            </a:r>
            <a:endParaRPr lang="en-US" altLang="en-US" sz="2400" b="0" kern="0" dirty="0">
              <a:solidFill>
                <a:schemeClr val="bg1"/>
              </a:solidFill>
              <a:cs typeface="Calibri" panose="020F0502020204030204" pitchFamily="34" charset="0"/>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72CD7-728C-8942-683D-39D49B3933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7B8ECB-3D4F-57C9-9B3C-3F4064FCE372}"/>
              </a:ext>
            </a:extLst>
          </p:cNvPr>
          <p:cNvSpPr>
            <a:spLocks noGrp="1"/>
          </p:cNvSpPr>
          <p:nvPr>
            <p:ph type="title"/>
          </p:nvPr>
        </p:nvSpPr>
        <p:spPr/>
        <p:txBody>
          <a:bodyPr/>
          <a:lstStyle/>
          <a:p>
            <a:r>
              <a:rPr lang="en-US" sz="3600" b="1" dirty="0">
                <a:latin typeface="Calibri"/>
                <a:ea typeface="Calibri"/>
                <a:cs typeface="Calibri"/>
              </a:rPr>
              <a:t>Learning Objectives</a:t>
            </a:r>
            <a:endParaRPr lang="en-US" dirty="0"/>
          </a:p>
        </p:txBody>
      </p:sp>
      <p:sp>
        <p:nvSpPr>
          <p:cNvPr id="6" name="Content Placeholder 5">
            <a:extLst>
              <a:ext uri="{FF2B5EF4-FFF2-40B4-BE49-F238E27FC236}">
                <a16:creationId xmlns:a16="http://schemas.microsoft.com/office/drawing/2014/main" id="{5963D142-FAC3-23E6-8D56-A0E65AA7A2E5}"/>
              </a:ext>
            </a:extLst>
          </p:cNvPr>
          <p:cNvSpPr>
            <a:spLocks noGrp="1"/>
          </p:cNvSpPr>
          <p:nvPr>
            <p:ph idx="1"/>
          </p:nvPr>
        </p:nvSpPr>
        <p:spPr>
          <a:xfrm>
            <a:off x="604675" y="1129553"/>
            <a:ext cx="10977566" cy="5007285"/>
          </a:xfrm>
        </p:spPr>
        <p:txBody>
          <a:bodyPr/>
          <a:lstStyle/>
          <a:p>
            <a:pPr>
              <a:spcBef>
                <a:spcPct val="15000"/>
              </a:spcBef>
              <a:buClr>
                <a:schemeClr val="accent6"/>
              </a:buClr>
              <a:buNone/>
              <a:defRPr/>
            </a:pPr>
            <a:r>
              <a:rPr lang="en-US" sz="2400" dirty="0">
                <a:latin typeface="Calibri"/>
                <a:cs typeface="Calibri"/>
              </a:rPr>
              <a:t>At the conclusion of this activity, learners should be able to:</a:t>
            </a:r>
            <a:endParaRPr lang="en-US" sz="2400" dirty="0">
              <a:latin typeface="Calibri"/>
              <a:ea typeface="Calibri"/>
              <a:cs typeface="Calibri"/>
            </a:endParaRPr>
          </a:p>
          <a:p>
            <a:pPr>
              <a:spcBef>
                <a:spcPct val="20000"/>
              </a:spcBef>
              <a:spcAft>
                <a:spcPct val="20000"/>
              </a:spcAft>
              <a:defRPr/>
            </a:pPr>
            <a:r>
              <a:rPr lang="en-US" sz="2400" dirty="0">
                <a:latin typeface="Calibri"/>
                <a:ea typeface="Calibri"/>
                <a:cs typeface="Calibri"/>
              </a:rPr>
              <a:t>Describe common comorbidities and related factors in patients with HR+/HER2- MBC, including cardiovascular disease, polypharmacy, and poor performance status</a:t>
            </a:r>
          </a:p>
          <a:p>
            <a:pPr>
              <a:spcBef>
                <a:spcPct val="20000"/>
              </a:spcBef>
              <a:spcAft>
                <a:spcPct val="20000"/>
              </a:spcAft>
              <a:defRPr/>
            </a:pPr>
            <a:r>
              <a:rPr lang="en-US" sz="2400" dirty="0">
                <a:latin typeface="Calibri"/>
                <a:ea typeface="Calibri"/>
                <a:cs typeface="Calibri"/>
              </a:rPr>
              <a:t>Select individualized treatment for patients with HR+/HER2- MBC, considering efficacy and safety data (RCT/RWE), treatment guidelines, and health status</a:t>
            </a:r>
          </a:p>
        </p:txBody>
      </p:sp>
    </p:spTree>
    <p:extLst>
      <p:ext uri="{BB962C8B-B14F-4D97-AF65-F5344CB8AC3E}">
        <p14:creationId xmlns:p14="http://schemas.microsoft.com/office/powerpoint/2010/main" val="150273754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12499-75FE-C652-1FEC-503576F556B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A2C4B6F-BD85-426B-364A-24D1B4AEEADA}"/>
              </a:ext>
            </a:extLst>
          </p:cNvPr>
          <p:cNvSpPr>
            <a:spLocks noGrp="1"/>
          </p:cNvSpPr>
          <p:nvPr>
            <p:ph type="title"/>
          </p:nvPr>
        </p:nvSpPr>
        <p:spPr/>
        <p:txBody>
          <a:bodyPr/>
          <a:lstStyle/>
          <a:p>
            <a:r>
              <a:rPr lang="en-US"/>
              <a:t>Overview of the Treatment Algorithm for Patients With HR-Positive/HER2-Negative MBC</a:t>
            </a:r>
            <a:endParaRPr lang="en-US" dirty="0"/>
          </a:p>
        </p:txBody>
      </p:sp>
    </p:spTree>
    <p:extLst>
      <p:ext uri="{BB962C8B-B14F-4D97-AF65-F5344CB8AC3E}">
        <p14:creationId xmlns:p14="http://schemas.microsoft.com/office/powerpoint/2010/main" val="1448246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8C6C3-C4AE-633D-E920-0FADB89058AF}"/>
            </a:ext>
          </a:extLst>
        </p:cNvPr>
        <p:cNvGrpSpPr/>
        <p:nvPr/>
      </p:nvGrpSpPr>
      <p:grpSpPr>
        <a:xfrm>
          <a:off x="0" y="0"/>
          <a:ext cx="0" cy="0"/>
          <a:chOff x="0" y="0"/>
          <a:chExt cx="0" cy="0"/>
        </a:xfrm>
      </p:grpSpPr>
      <p:sp>
        <p:nvSpPr>
          <p:cNvPr id="36" name="TextBox 35">
            <a:extLst>
              <a:ext uri="{FF2B5EF4-FFF2-40B4-BE49-F238E27FC236}">
                <a16:creationId xmlns:a16="http://schemas.microsoft.com/office/drawing/2014/main" id="{D75E1A7B-0986-BF31-8353-2C6A4E661266}"/>
              </a:ext>
            </a:extLst>
          </p:cNvPr>
          <p:cNvSpPr txBox="1"/>
          <p:nvPr/>
        </p:nvSpPr>
        <p:spPr>
          <a:xfrm>
            <a:off x="1820139" y="2814643"/>
            <a:ext cx="3000375" cy="623455"/>
          </a:xfrm>
          <a:prstGeom prst="rect">
            <a:avLst/>
          </a:prstGeom>
          <a:noFill/>
          <a:ln w="76200">
            <a:solidFill>
              <a:schemeClr val="accent3"/>
            </a:solidFill>
          </a:ln>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D44AA336-90C4-1F0A-D09C-7E9B264B2B51}"/>
              </a:ext>
            </a:extLst>
          </p:cNvPr>
          <p:cNvSpPr>
            <a:spLocks noGrp="1"/>
          </p:cNvSpPr>
          <p:nvPr>
            <p:ph type="title"/>
          </p:nvPr>
        </p:nvSpPr>
        <p:spPr/>
        <p:txBody>
          <a:bodyPr anchor="ctr">
            <a:noAutofit/>
          </a:bodyPr>
          <a:lstStyle/>
          <a:p>
            <a:r>
              <a:rPr lang="en-US" b="1" dirty="0"/>
              <a:t>Current Treatment Algorithm For Patients With </a:t>
            </a:r>
            <a:br>
              <a:rPr lang="en-US" b="1" dirty="0"/>
            </a:br>
            <a:r>
              <a:rPr lang="en-US" dirty="0"/>
              <a:t>HR</a:t>
            </a:r>
            <a:r>
              <a:rPr lang="en-US" b="1" dirty="0"/>
              <a:t>+/HER2</a:t>
            </a:r>
            <a:r>
              <a:rPr lang="en-US" dirty="0">
                <a:cs typeface="Calibri" panose="020F0502020204030204" pitchFamily="34" charset="0"/>
              </a:rPr>
              <a:t>-</a:t>
            </a:r>
            <a:r>
              <a:rPr lang="en-US" b="1" dirty="0"/>
              <a:t> MBC</a:t>
            </a:r>
          </a:p>
        </p:txBody>
      </p:sp>
      <p:sp>
        <p:nvSpPr>
          <p:cNvPr id="8" name="Text Box 11">
            <a:extLst>
              <a:ext uri="{FF2B5EF4-FFF2-40B4-BE49-F238E27FC236}">
                <a16:creationId xmlns:a16="http://schemas.microsoft.com/office/drawing/2014/main" id="{F0B6CC29-1919-852F-8B1A-2ED988B1B846}"/>
              </a:ext>
            </a:extLst>
          </p:cNvPr>
          <p:cNvSpPr txBox="1">
            <a:spLocks noChangeArrowheads="1"/>
          </p:cNvSpPr>
          <p:nvPr/>
        </p:nvSpPr>
        <p:spPr bwMode="auto">
          <a:xfrm>
            <a:off x="424849" y="619056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rPr>
              <a:t>Adapted from Lopetegui-Lia</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rPr>
              <a:t>. JCO Oncol Pract. 2025. </a:t>
            </a:r>
            <a:r>
              <a:rPr lang="en-US" altLang="en-US" sz="1200" b="0" dirty="0">
                <a:solidFill>
                  <a:srgbClr val="455560"/>
                </a:solidFill>
                <a:latin typeface="Calibri" panose="020F0502020204030204" pitchFamily="34" charset="0"/>
              </a:rPr>
              <a:t>21:145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rPr>
              <a:t>.</a:t>
            </a:r>
          </a:p>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rPr>
              <a:t>NCCN. Clinical practice guidelines in oncology: breast cancer. v.1.2025. nccn.org.</a:t>
            </a:r>
          </a:p>
        </p:txBody>
      </p:sp>
      <p:grpSp>
        <p:nvGrpSpPr>
          <p:cNvPr id="35" name="Group 34">
            <a:extLst>
              <a:ext uri="{FF2B5EF4-FFF2-40B4-BE49-F238E27FC236}">
                <a16:creationId xmlns:a16="http://schemas.microsoft.com/office/drawing/2014/main" id="{654388FE-85FC-F83B-E368-1CBA15098E8B}"/>
              </a:ext>
            </a:extLst>
          </p:cNvPr>
          <p:cNvGrpSpPr/>
          <p:nvPr/>
        </p:nvGrpSpPr>
        <p:grpSpPr>
          <a:xfrm>
            <a:off x="1335734" y="1371234"/>
            <a:ext cx="9124865" cy="4827728"/>
            <a:chOff x="1715060" y="1466274"/>
            <a:chExt cx="9124865" cy="4827728"/>
          </a:xfrm>
        </p:grpSpPr>
        <p:sp>
          <p:nvSpPr>
            <p:cNvPr id="23" name="Freeform 22">
              <a:extLst>
                <a:ext uri="{FF2B5EF4-FFF2-40B4-BE49-F238E27FC236}">
                  <a16:creationId xmlns:a16="http://schemas.microsoft.com/office/drawing/2014/main" id="{B7BD12DD-6840-C154-2033-1C7464BF1913}"/>
                </a:ext>
              </a:extLst>
            </p:cNvPr>
            <p:cNvSpPr/>
            <p:nvPr/>
          </p:nvSpPr>
          <p:spPr bwMode="auto">
            <a:xfrm>
              <a:off x="3756660" y="2156460"/>
              <a:ext cx="3825240" cy="998220"/>
            </a:xfrm>
            <a:custGeom>
              <a:avLst/>
              <a:gdLst>
                <a:gd name="connsiteX0" fmla="*/ 0 w 3825240"/>
                <a:gd name="connsiteY0" fmla="*/ 838200 h 998220"/>
                <a:gd name="connsiteX1" fmla="*/ 0 w 3825240"/>
                <a:gd name="connsiteY1" fmla="*/ 0 h 998220"/>
                <a:gd name="connsiteX2" fmla="*/ 3825240 w 3825240"/>
                <a:gd name="connsiteY2" fmla="*/ 0 h 998220"/>
                <a:gd name="connsiteX3" fmla="*/ 3825240 w 3825240"/>
                <a:gd name="connsiteY3" fmla="*/ 998220 h 998220"/>
              </a:gdLst>
              <a:ahLst/>
              <a:cxnLst>
                <a:cxn ang="0">
                  <a:pos x="connsiteX0" y="connsiteY0"/>
                </a:cxn>
                <a:cxn ang="0">
                  <a:pos x="connsiteX1" y="connsiteY1"/>
                </a:cxn>
                <a:cxn ang="0">
                  <a:pos x="connsiteX2" y="connsiteY2"/>
                </a:cxn>
                <a:cxn ang="0">
                  <a:pos x="connsiteX3" y="connsiteY3"/>
                </a:cxn>
              </a:cxnLst>
              <a:rect l="l" t="t" r="r" b="b"/>
              <a:pathLst>
                <a:path w="3825240" h="998220">
                  <a:moveTo>
                    <a:pt x="0" y="838200"/>
                  </a:moveTo>
                  <a:lnTo>
                    <a:pt x="0" y="0"/>
                  </a:lnTo>
                  <a:lnTo>
                    <a:pt x="3825240" y="0"/>
                  </a:lnTo>
                  <a:lnTo>
                    <a:pt x="3825240" y="99822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24">
              <a:extLst>
                <a:ext uri="{FF2B5EF4-FFF2-40B4-BE49-F238E27FC236}">
                  <a16:creationId xmlns:a16="http://schemas.microsoft.com/office/drawing/2014/main" id="{74CD78FA-FDE0-322B-8FF6-AE0BF1463875}"/>
                </a:ext>
              </a:extLst>
            </p:cNvPr>
            <p:cNvSpPr/>
            <p:nvPr/>
          </p:nvSpPr>
          <p:spPr bwMode="auto">
            <a:xfrm>
              <a:off x="8821821" y="5626120"/>
              <a:ext cx="1473643" cy="256402"/>
            </a:xfrm>
            <a:custGeom>
              <a:avLst/>
              <a:gdLst>
                <a:gd name="connsiteX0" fmla="*/ 0 w 3825240"/>
                <a:gd name="connsiteY0" fmla="*/ 838200 h 998220"/>
                <a:gd name="connsiteX1" fmla="*/ 0 w 3825240"/>
                <a:gd name="connsiteY1" fmla="*/ 0 h 998220"/>
                <a:gd name="connsiteX2" fmla="*/ 3825240 w 3825240"/>
                <a:gd name="connsiteY2" fmla="*/ 0 h 998220"/>
                <a:gd name="connsiteX3" fmla="*/ 3825240 w 3825240"/>
                <a:gd name="connsiteY3" fmla="*/ 998220 h 998220"/>
              </a:gdLst>
              <a:ahLst/>
              <a:cxnLst>
                <a:cxn ang="0">
                  <a:pos x="connsiteX0" y="connsiteY0"/>
                </a:cxn>
                <a:cxn ang="0">
                  <a:pos x="connsiteX1" y="connsiteY1"/>
                </a:cxn>
                <a:cxn ang="0">
                  <a:pos x="connsiteX2" y="connsiteY2"/>
                </a:cxn>
                <a:cxn ang="0">
                  <a:pos x="connsiteX3" y="connsiteY3"/>
                </a:cxn>
              </a:cxnLst>
              <a:rect l="l" t="t" r="r" b="b"/>
              <a:pathLst>
                <a:path w="3825240" h="998220">
                  <a:moveTo>
                    <a:pt x="0" y="838200"/>
                  </a:moveTo>
                  <a:lnTo>
                    <a:pt x="0" y="0"/>
                  </a:lnTo>
                  <a:lnTo>
                    <a:pt x="3825240" y="0"/>
                  </a:lnTo>
                  <a:lnTo>
                    <a:pt x="3825240" y="99822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Freeform 25">
              <a:extLst>
                <a:ext uri="{FF2B5EF4-FFF2-40B4-BE49-F238E27FC236}">
                  <a16:creationId xmlns:a16="http://schemas.microsoft.com/office/drawing/2014/main" id="{E54E800B-C932-D55F-EA80-B7299B404F92}"/>
                </a:ext>
              </a:extLst>
            </p:cNvPr>
            <p:cNvSpPr/>
            <p:nvPr/>
          </p:nvSpPr>
          <p:spPr bwMode="auto">
            <a:xfrm>
              <a:off x="2385060" y="4671060"/>
              <a:ext cx="7178040" cy="1059180"/>
            </a:xfrm>
            <a:custGeom>
              <a:avLst/>
              <a:gdLst>
                <a:gd name="connsiteX0" fmla="*/ 7178040 w 7178040"/>
                <a:gd name="connsiteY0" fmla="*/ 960120 h 1059180"/>
                <a:gd name="connsiteX1" fmla="*/ 7178040 w 7178040"/>
                <a:gd name="connsiteY1" fmla="*/ 0 h 1059180"/>
                <a:gd name="connsiteX2" fmla="*/ 0 w 7178040"/>
                <a:gd name="connsiteY2" fmla="*/ 0 h 1059180"/>
                <a:gd name="connsiteX3" fmla="*/ 0 w 7178040"/>
                <a:gd name="connsiteY3" fmla="*/ 1059180 h 1059180"/>
              </a:gdLst>
              <a:ahLst/>
              <a:cxnLst>
                <a:cxn ang="0">
                  <a:pos x="connsiteX0" y="connsiteY0"/>
                </a:cxn>
                <a:cxn ang="0">
                  <a:pos x="connsiteX1" y="connsiteY1"/>
                </a:cxn>
                <a:cxn ang="0">
                  <a:pos x="connsiteX2" y="connsiteY2"/>
                </a:cxn>
                <a:cxn ang="0">
                  <a:pos x="connsiteX3" y="connsiteY3"/>
                </a:cxn>
              </a:cxnLst>
              <a:rect l="l" t="t" r="r" b="b"/>
              <a:pathLst>
                <a:path w="7178040" h="1059180">
                  <a:moveTo>
                    <a:pt x="7178040" y="960120"/>
                  </a:moveTo>
                  <a:lnTo>
                    <a:pt x="7178040" y="0"/>
                  </a:lnTo>
                  <a:lnTo>
                    <a:pt x="0" y="0"/>
                  </a:lnTo>
                  <a:lnTo>
                    <a:pt x="0" y="105918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8" name="Straight Connector 27">
              <a:extLst>
                <a:ext uri="{FF2B5EF4-FFF2-40B4-BE49-F238E27FC236}">
                  <a16:creationId xmlns:a16="http://schemas.microsoft.com/office/drawing/2014/main" id="{F96C96B3-14C8-F6EC-5DD3-2E6E48F7FDC0}"/>
                </a:ext>
              </a:extLst>
            </p:cNvPr>
            <p:cNvCxnSpPr/>
            <p:nvPr/>
          </p:nvCxnSpPr>
          <p:spPr bwMode="auto">
            <a:xfrm>
              <a:off x="5671466" y="1760220"/>
              <a:ext cx="0" cy="39624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D6E03B1-6BB2-A0B7-0AA7-F21ABAE7B932}"/>
                </a:ext>
              </a:extLst>
            </p:cNvPr>
            <p:cNvCxnSpPr>
              <a:cxnSpLocks/>
            </p:cNvCxnSpPr>
            <p:nvPr/>
          </p:nvCxnSpPr>
          <p:spPr bwMode="auto">
            <a:xfrm>
              <a:off x="5671466" y="3968598"/>
              <a:ext cx="0" cy="702462"/>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5156FB7-7205-02BE-8B02-B3F565255178}"/>
                </a:ext>
              </a:extLst>
            </p:cNvPr>
            <p:cNvCxnSpPr>
              <a:cxnSpLocks/>
            </p:cNvCxnSpPr>
            <p:nvPr/>
          </p:nvCxnSpPr>
          <p:spPr bwMode="auto">
            <a:xfrm>
              <a:off x="4459886" y="4671060"/>
              <a:ext cx="0" cy="117418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38524D3-48B3-3369-C09F-E9945BBD6C20}"/>
                </a:ext>
              </a:extLst>
            </p:cNvPr>
            <p:cNvCxnSpPr>
              <a:cxnSpLocks/>
            </p:cNvCxnSpPr>
            <p:nvPr/>
          </p:nvCxnSpPr>
          <p:spPr bwMode="auto">
            <a:xfrm>
              <a:off x="6700166" y="4671060"/>
              <a:ext cx="0" cy="1174188"/>
            </a:xfrm>
            <a:prstGeom prst="line">
              <a:avLst/>
            </a:prstGeom>
            <a:noFill/>
            <a:ln w="28575" cap="flat" cmpd="sng" algn="ctr">
              <a:solidFill>
                <a:schemeClr val="bg1"/>
              </a:solidFill>
              <a:prstDash val="solid"/>
              <a:round/>
              <a:headEnd type="none" w="med" len="med"/>
              <a:tailEnd type="none" w="med" len="med"/>
            </a:ln>
            <a:effectLst/>
          </p:spPr>
        </p:cxnSp>
        <p:sp>
          <p:nvSpPr>
            <p:cNvPr id="4" name="Rounded Rectangle 3">
              <a:extLst>
                <a:ext uri="{FF2B5EF4-FFF2-40B4-BE49-F238E27FC236}">
                  <a16:creationId xmlns:a16="http://schemas.microsoft.com/office/drawing/2014/main" id="{DD0CE9B2-B857-6C67-C4CF-89FA4F0AED9E}"/>
                </a:ext>
              </a:extLst>
            </p:cNvPr>
            <p:cNvSpPr/>
            <p:nvPr/>
          </p:nvSpPr>
          <p:spPr bwMode="auto">
            <a:xfrm>
              <a:off x="4594860" y="1466274"/>
              <a:ext cx="2148840" cy="411480"/>
            </a:xfrm>
            <a:prstGeom prst="round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HR+/HER2- MBC</a:t>
              </a:r>
              <a:endParaRPr kumimoji="0" 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Rounded Rectangle 4">
              <a:extLst>
                <a:ext uri="{FF2B5EF4-FFF2-40B4-BE49-F238E27FC236}">
                  <a16:creationId xmlns:a16="http://schemas.microsoft.com/office/drawing/2014/main" id="{C57CE730-DABD-F4DC-8FC7-FE058DB4DC8A}"/>
                </a:ext>
              </a:extLst>
            </p:cNvPr>
            <p:cNvSpPr/>
            <p:nvPr/>
          </p:nvSpPr>
          <p:spPr bwMode="auto">
            <a:xfrm>
              <a:off x="2057400" y="2333284"/>
              <a:ext cx="3399641" cy="511362"/>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Recurrence &gt;12 mo after completing adjuvant AI, or no previous AI exposure</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777D0611-7F44-AB60-4316-3B04944F9941}"/>
                </a:ext>
              </a:extLst>
            </p:cNvPr>
            <p:cNvSpPr/>
            <p:nvPr/>
          </p:nvSpPr>
          <p:spPr bwMode="auto">
            <a:xfrm>
              <a:off x="6180287" y="2333284"/>
              <a:ext cx="2641535" cy="511362"/>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Recurrence while on adjuvant AI,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 &lt;12 mo since AI completion</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FC7BD188-B527-936F-181D-9D47CB204949}"/>
                </a:ext>
              </a:extLst>
            </p:cNvPr>
            <p:cNvSpPr/>
            <p:nvPr/>
          </p:nvSpPr>
          <p:spPr bwMode="auto">
            <a:xfrm>
              <a:off x="5657522" y="2976639"/>
              <a:ext cx="3219068" cy="511361"/>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Fulvestrant</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a:t>
              </a:r>
              <a:r>
                <a:rPr kumimoji="0" lang="en-US" sz="1400" b="1" i="0" u="none" strike="noStrike" kern="1200" cap="none" spc="0" normalizeH="0" baseline="0" noProof="0" dirty="0" err="1">
                  <a:ln>
                    <a:noFill/>
                  </a:ln>
                  <a:solidFill>
                    <a:srgbClr val="FFFF00"/>
                  </a:solidFill>
                  <a:effectLst/>
                  <a:uLnTx/>
                  <a:uFillTx/>
                  <a:latin typeface="Calibri" panose="020F0502020204030204" pitchFamily="34" charset="0"/>
                  <a:ea typeface="+mn-ea"/>
                  <a:cs typeface="Arial" panose="020B0604020202020204" pitchFamily="34" charset="0"/>
                </a:rPr>
                <a:t>ribociclib</a:t>
              </a:r>
              <a:r>
                <a:rPr kumimoji="0" lang="en-US" sz="1400" b="1" i="0" u="none" strike="noStrike" kern="1200" cap="none" spc="0" normalizeH="0" baseline="0" noProof="0" dirty="0">
                  <a:ln>
                    <a:noFill/>
                  </a:ln>
                  <a:solidFill>
                    <a:srgbClr val="FFFF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FFFF00"/>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or </a:t>
              </a:r>
              <a:r>
                <a:rPr kumimoji="0" lang="en-US" sz="1400" b="1" i="0" u="none" strike="noStrike" kern="1200" cap="none" spc="0" normalizeH="0" baseline="0" noProof="0" dirty="0" err="1">
                  <a:ln>
                    <a:noFill/>
                  </a:ln>
                  <a:solidFill>
                    <a:srgbClr val="FFFF00"/>
                  </a:solidFill>
                  <a:effectLst/>
                  <a:uLnTx/>
                  <a:uFillTx/>
                  <a:latin typeface="Calibri" panose="020F0502020204030204" pitchFamily="34" charset="0"/>
                  <a:ea typeface="+mn-ea"/>
                  <a:cs typeface="Arial" panose="020B0604020202020204" pitchFamily="34" charset="0"/>
                </a:rPr>
                <a:t>abemaciclib</a:t>
              </a:r>
              <a:r>
                <a:rPr kumimoji="0" lang="en-US" sz="1400" b="1" i="0" u="none" strike="noStrike" kern="1200" cap="none" spc="0" normalizeH="0" baseline="0" noProof="0" dirty="0">
                  <a:ln>
                    <a:noFill/>
                  </a:ln>
                  <a:solidFill>
                    <a:srgbClr val="FFFF00"/>
                  </a:solidFill>
                  <a:effectLst/>
                  <a:uLnTx/>
                  <a:uFillTx/>
                  <a:latin typeface="Calibri" panose="020F0502020204030204" pitchFamily="34" charset="0"/>
                  <a:ea typeface="+mn-ea"/>
                  <a:cs typeface="Arial" panose="020B0604020202020204" pitchFamily="34" charset="0"/>
                </a:rPr>
                <a:t>*</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(or </a:t>
              </a:r>
              <a:r>
                <a:rPr kumimoji="0" lang="en-US" sz="1400" b="0" i="0" u="none" strike="noStrike" kern="1200" cap="none" spc="0" normalizeH="0" baseline="0" noProof="0" dirty="0" err="1">
                  <a:ln>
                    <a:noFill/>
                  </a:ln>
                  <a:effectLst/>
                  <a:uLnTx/>
                  <a:uFillTx/>
                  <a:latin typeface="Calibri" panose="020F0502020204030204" pitchFamily="34" charset="0"/>
                  <a:ea typeface="+mn-ea"/>
                  <a:cs typeface="Arial" panose="020B0604020202020204" pitchFamily="34" charset="0"/>
                </a:rPr>
                <a:t>palbocicib</a:t>
              </a:r>
              <a:r>
                <a:rPr kumimoji="0" lang="en-US" sz="1400" b="0" i="0" u="none" strike="noStrike" kern="1200" cap="none" spc="0" normalizeH="0" baseline="30000" noProof="0" dirty="0">
                  <a:ln>
                    <a:noFill/>
                  </a:ln>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a:t>
              </a:r>
              <a:endParaRPr kumimoji="0" lang="en-US" sz="1400" b="0" i="0" u="none" strike="noStrike" kern="1200" cap="none" spc="0" normalizeH="0" baseline="30000" noProof="0" dirty="0">
                <a:ln>
                  <a:noFill/>
                </a:ln>
                <a:solidFill>
                  <a:srgbClr val="FF00FF"/>
                </a:solidFill>
                <a:effectLst/>
                <a:uLnTx/>
                <a:uFillTx/>
                <a:latin typeface="Calibri" panose="020F0502020204030204" pitchFamily="34" charset="0"/>
                <a:ea typeface="+mn-ea"/>
                <a:cs typeface="Arial" panose="020B0604020202020204" pitchFamily="34" charset="0"/>
              </a:endParaRPr>
            </a:p>
          </p:txBody>
        </p:sp>
        <p:sp>
          <p:nvSpPr>
            <p:cNvPr id="11" name="Rounded Rectangle 10">
              <a:extLst>
                <a:ext uri="{FF2B5EF4-FFF2-40B4-BE49-F238E27FC236}">
                  <a16:creationId xmlns:a16="http://schemas.microsoft.com/office/drawing/2014/main" id="{CE50C5C7-4564-B613-9BDE-F961D46D0354}"/>
                </a:ext>
              </a:extLst>
            </p:cNvPr>
            <p:cNvSpPr/>
            <p:nvPr/>
          </p:nvSpPr>
          <p:spPr bwMode="auto">
            <a:xfrm>
              <a:off x="4594860" y="3619280"/>
              <a:ext cx="2148840" cy="411480"/>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Progression of disease</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ounded Rectangle 11">
              <a:extLst>
                <a:ext uri="{FF2B5EF4-FFF2-40B4-BE49-F238E27FC236}">
                  <a16:creationId xmlns:a16="http://schemas.microsoft.com/office/drawing/2014/main" id="{16A5D4A3-5484-77AC-46CA-64EBB443186C}"/>
                </a:ext>
              </a:extLst>
            </p:cNvPr>
            <p:cNvSpPr/>
            <p:nvPr/>
          </p:nvSpPr>
          <p:spPr bwMode="auto">
            <a:xfrm>
              <a:off x="4594860" y="4105758"/>
              <a:ext cx="2148840" cy="411480"/>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Tumor genomic profiling</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ounded Rectangle 12">
              <a:extLst>
                <a:ext uri="{FF2B5EF4-FFF2-40B4-BE49-F238E27FC236}">
                  <a16:creationId xmlns:a16="http://schemas.microsoft.com/office/drawing/2014/main" id="{76520DB2-541C-AD16-7BC5-CAAE357718E9}"/>
                </a:ext>
              </a:extLst>
            </p:cNvPr>
            <p:cNvSpPr/>
            <p:nvPr/>
          </p:nvSpPr>
          <p:spPr bwMode="auto">
            <a:xfrm>
              <a:off x="1715060" y="4944666"/>
              <a:ext cx="1348180" cy="411480"/>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ESR1</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mutation</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ounded Rectangle 13">
              <a:extLst>
                <a:ext uri="{FF2B5EF4-FFF2-40B4-BE49-F238E27FC236}">
                  <a16:creationId xmlns:a16="http://schemas.microsoft.com/office/drawing/2014/main" id="{B60744B7-9768-9913-8208-C831DF73524B}"/>
                </a:ext>
              </a:extLst>
            </p:cNvPr>
            <p:cNvSpPr/>
            <p:nvPr/>
          </p:nvSpPr>
          <p:spPr bwMode="auto">
            <a:xfrm>
              <a:off x="1715060" y="5587664"/>
              <a:ext cx="1348180" cy="411480"/>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Elacestrant</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ounded Rectangle 14">
              <a:extLst>
                <a:ext uri="{FF2B5EF4-FFF2-40B4-BE49-F238E27FC236}">
                  <a16:creationId xmlns:a16="http://schemas.microsoft.com/office/drawing/2014/main" id="{E8817061-EF0E-8E6E-2D4D-08EAB6786063}"/>
                </a:ext>
              </a:extLst>
            </p:cNvPr>
            <p:cNvSpPr/>
            <p:nvPr/>
          </p:nvSpPr>
          <p:spPr bwMode="auto">
            <a:xfrm>
              <a:off x="3213454" y="4944666"/>
              <a:ext cx="2488492" cy="500598"/>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Detection of ≥1 </a:t>
              </a: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PIKC3A/AKT1/PTEN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alteration </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ounded Rectangle 15">
              <a:extLst>
                <a:ext uri="{FF2B5EF4-FFF2-40B4-BE49-F238E27FC236}">
                  <a16:creationId xmlns:a16="http://schemas.microsoft.com/office/drawing/2014/main" id="{31707594-031C-F58B-C31A-FE4B6C1FA8FD}"/>
                </a:ext>
              </a:extLst>
            </p:cNvPr>
            <p:cNvSpPr/>
            <p:nvPr/>
          </p:nvSpPr>
          <p:spPr bwMode="auto">
            <a:xfrm>
              <a:off x="3213454" y="5587664"/>
              <a:ext cx="2488492" cy="411480"/>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Fulvestrant + capivasertib</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ounded Rectangle 16">
              <a:extLst>
                <a:ext uri="{FF2B5EF4-FFF2-40B4-BE49-F238E27FC236}">
                  <a16:creationId xmlns:a16="http://schemas.microsoft.com/office/drawing/2014/main" id="{F4DEB1E3-94A5-2438-AADF-2C9B1AEA0390}"/>
                </a:ext>
              </a:extLst>
            </p:cNvPr>
            <p:cNvSpPr/>
            <p:nvPr/>
          </p:nvSpPr>
          <p:spPr bwMode="auto">
            <a:xfrm>
              <a:off x="5852160" y="4944666"/>
              <a:ext cx="2056605" cy="500598"/>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PIK3CA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mutation, no previous fulvestrant</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ounded Rectangle 17">
              <a:extLst>
                <a:ext uri="{FF2B5EF4-FFF2-40B4-BE49-F238E27FC236}">
                  <a16:creationId xmlns:a16="http://schemas.microsoft.com/office/drawing/2014/main" id="{17E6A801-4268-63CC-1B2D-7C718C0CC149}"/>
                </a:ext>
              </a:extLst>
            </p:cNvPr>
            <p:cNvSpPr/>
            <p:nvPr/>
          </p:nvSpPr>
          <p:spPr bwMode="auto">
            <a:xfrm>
              <a:off x="5852160" y="5589986"/>
              <a:ext cx="2056605" cy="500598"/>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Fulvestrant + alpelisib or capivasertib</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ounded Rectangle 18">
              <a:extLst>
                <a:ext uri="{FF2B5EF4-FFF2-40B4-BE49-F238E27FC236}">
                  <a16:creationId xmlns:a16="http://schemas.microsoft.com/office/drawing/2014/main" id="{632D4DC7-EAAE-F589-8DC6-3AEE67252E2D}"/>
                </a:ext>
              </a:extLst>
            </p:cNvPr>
            <p:cNvSpPr/>
            <p:nvPr/>
          </p:nvSpPr>
          <p:spPr bwMode="auto">
            <a:xfrm>
              <a:off x="8554279" y="4944666"/>
              <a:ext cx="1984182" cy="411480"/>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 actionable mutation</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ounded Rectangle 19">
              <a:extLst>
                <a:ext uri="{FF2B5EF4-FFF2-40B4-BE49-F238E27FC236}">
                  <a16:creationId xmlns:a16="http://schemas.microsoft.com/office/drawing/2014/main" id="{0848D0BD-E23F-16EC-CB1D-89E081DDC066}"/>
                </a:ext>
              </a:extLst>
            </p:cNvPr>
            <p:cNvSpPr/>
            <p:nvPr/>
          </p:nvSpPr>
          <p:spPr bwMode="auto">
            <a:xfrm>
              <a:off x="8100966" y="5793404"/>
              <a:ext cx="1473642" cy="500598"/>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Exemestane + everolimus</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ounded Rectangle 20">
              <a:extLst>
                <a:ext uri="{FF2B5EF4-FFF2-40B4-BE49-F238E27FC236}">
                  <a16:creationId xmlns:a16="http://schemas.microsoft.com/office/drawing/2014/main" id="{6F458D16-95DD-57DE-06FF-CCB54CAC0618}"/>
                </a:ext>
              </a:extLst>
            </p:cNvPr>
            <p:cNvSpPr/>
            <p:nvPr/>
          </p:nvSpPr>
          <p:spPr bwMode="auto">
            <a:xfrm>
              <a:off x="9804978" y="5793404"/>
              <a:ext cx="1034947" cy="411480"/>
            </a:xfrm>
            <a:prstGeom prst="round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Tamoxifen</a:t>
              </a:r>
              <a:endParaRPr kumimoji="0" lang="en-US" sz="14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ounded Rectangle 21">
              <a:extLst>
                <a:ext uri="{FF2B5EF4-FFF2-40B4-BE49-F238E27FC236}">
                  <a16:creationId xmlns:a16="http://schemas.microsoft.com/office/drawing/2014/main" id="{EAE35E47-DF93-EE6B-9C8A-56370ECF3861}"/>
                </a:ext>
              </a:extLst>
            </p:cNvPr>
            <p:cNvSpPr/>
            <p:nvPr/>
          </p:nvSpPr>
          <p:spPr bwMode="auto">
            <a:xfrm>
              <a:off x="2299343" y="2965518"/>
              <a:ext cx="2767147" cy="511362"/>
            </a:xfrm>
            <a:prstGeom prst="roundRect">
              <a:avLst/>
            </a:prstGeom>
            <a:solidFill>
              <a:schemeClr val="accent1"/>
            </a:solidFill>
            <a:ln w="5715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Nonsteroidal AI +</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sz="1400" b="1" i="0" u="none" strike="noStrike" kern="1200" cap="none" spc="0" normalizeH="0" baseline="0" noProof="0" dirty="0" err="1">
                  <a:ln>
                    <a:noFill/>
                  </a:ln>
                  <a:solidFill>
                    <a:srgbClr val="FFFF00"/>
                  </a:solidFill>
                  <a:effectLst/>
                  <a:uLnTx/>
                  <a:uFillTx/>
                  <a:latin typeface="Calibri" panose="020F0502020204030204" pitchFamily="34" charset="0"/>
                  <a:ea typeface="+mn-ea"/>
                  <a:cs typeface="Arial" panose="020B0604020202020204" pitchFamily="34" charset="0"/>
                </a:rPr>
                <a:t>ribociclib</a:t>
              </a:r>
              <a:r>
                <a:rPr kumimoji="0" lang="en-US" sz="1400" b="1" i="0" u="none" strike="noStrike" kern="1200" cap="none" spc="0" normalizeH="0" baseline="0" noProof="0" dirty="0">
                  <a:ln>
                    <a:noFill/>
                  </a:ln>
                  <a:solidFill>
                    <a:srgbClr val="FFFF00"/>
                  </a:solidFill>
                  <a:effectLst/>
                  <a:uLnTx/>
                  <a:uFillTx/>
                  <a:latin typeface="Calibri" panose="020F0502020204030204" pitchFamily="34" charset="0"/>
                  <a:ea typeface="+mn-ea"/>
                  <a:cs typeface="Arial" panose="020B0604020202020204" pitchFamily="34" charset="0"/>
                </a:rPr>
                <a:t>*</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(or </a:t>
              </a:r>
              <a:r>
                <a:rPr kumimoji="0" lang="en-US" sz="1400" b="0" i="0" u="none" strike="noStrike" kern="1200" cap="none" spc="0" normalizeH="0" baseline="0" noProof="0" dirty="0" err="1">
                  <a:ln>
                    <a:noFill/>
                  </a:ln>
                  <a:effectLst/>
                  <a:uLnTx/>
                  <a:uFillTx/>
                  <a:latin typeface="Calibri" panose="020F0502020204030204" pitchFamily="34" charset="0"/>
                  <a:ea typeface="+mn-ea"/>
                  <a:cs typeface="Arial" panose="020B0604020202020204" pitchFamily="34" charset="0"/>
                </a:rPr>
                <a:t>abemaciclib</a:t>
              </a:r>
              <a:r>
                <a:rPr lang="en-US" sz="1400" b="0" baseline="30000" dirty="0">
                  <a:latin typeface="Calibri" panose="020F0502020204030204" pitchFamily="34" charset="0"/>
                  <a:cs typeface="Arial" panose="020B0604020202020204" pitchFamily="34" charset="0"/>
                </a:rPr>
                <a:t>†</a:t>
              </a:r>
              <a:r>
                <a:rPr kumimoji="0" lang="en-US" sz="14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 or </a:t>
              </a:r>
              <a:r>
                <a:rPr kumimoji="0" lang="en-US" sz="1400" b="0" i="0" u="none" strike="noStrike" kern="1200" cap="none" spc="0" normalizeH="0" baseline="0" noProof="0" dirty="0" err="1">
                  <a:ln>
                    <a:noFill/>
                  </a:ln>
                  <a:effectLst/>
                  <a:uLnTx/>
                  <a:uFillTx/>
                  <a:latin typeface="Calibri" panose="020F0502020204030204" pitchFamily="34" charset="0"/>
                  <a:ea typeface="+mn-ea"/>
                  <a:cs typeface="Arial" panose="020B0604020202020204" pitchFamily="34" charset="0"/>
                </a:rPr>
                <a:t>palbocicib</a:t>
              </a:r>
              <a:r>
                <a:rPr lang="en-US" sz="1400" b="0" baseline="30000" dirty="0">
                  <a:latin typeface="Calibri" panose="020F0502020204030204" pitchFamily="34" charset="0"/>
                  <a:cs typeface="Arial" panose="020B0604020202020204" pitchFamily="34" charset="0"/>
                </a:rPr>
                <a:t>†</a:t>
              </a:r>
              <a:r>
                <a:rPr kumimoji="0" lang="en-US" sz="14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a:t>
              </a:r>
            </a:p>
          </p:txBody>
        </p:sp>
      </p:grpSp>
      <p:sp>
        <p:nvSpPr>
          <p:cNvPr id="3" name="TextBox 2">
            <a:extLst>
              <a:ext uri="{FF2B5EF4-FFF2-40B4-BE49-F238E27FC236}">
                <a16:creationId xmlns:a16="http://schemas.microsoft.com/office/drawing/2014/main" id="{FFA69A81-D79B-9E22-1022-E380AAFDCBB6}"/>
              </a:ext>
            </a:extLst>
          </p:cNvPr>
          <p:cNvSpPr txBox="1"/>
          <p:nvPr/>
        </p:nvSpPr>
        <p:spPr>
          <a:xfrm>
            <a:off x="10029910" y="2381793"/>
            <a:ext cx="1366208" cy="646331"/>
          </a:xfrm>
          <a:prstGeom prst="rect">
            <a:avLst/>
          </a:prstGeom>
          <a:solidFill>
            <a:schemeClr val="accent2"/>
          </a:solidFill>
          <a:ln w="38100">
            <a:solidFill>
              <a:schemeClr val="accent1"/>
            </a:solid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NGS testing</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b="0" dirty="0">
                <a:solidFill>
                  <a:srgbClr val="FFFFFF"/>
                </a:solidFill>
                <a:latin typeface="Calibri" panose="020F0502020204030204" pitchFamily="34" charset="0"/>
                <a:cs typeface="Calibri" panose="020F0502020204030204" pitchFamily="34" charset="0"/>
              </a:rPr>
              <a:t>PCR analysis</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 name="TextBox 23">
            <a:extLst>
              <a:ext uri="{FF2B5EF4-FFF2-40B4-BE49-F238E27FC236}">
                <a16:creationId xmlns:a16="http://schemas.microsoft.com/office/drawing/2014/main" id="{C04FECF8-795A-AA25-4F34-DFE68BE6BD53}"/>
              </a:ext>
            </a:extLst>
          </p:cNvPr>
          <p:cNvSpPr txBox="1"/>
          <p:nvPr/>
        </p:nvSpPr>
        <p:spPr>
          <a:xfrm>
            <a:off x="9524400" y="3452382"/>
            <a:ext cx="2346357" cy="1200329"/>
          </a:xfrm>
          <a:prstGeom prst="rect">
            <a:avLst/>
          </a:prstGeom>
          <a:solidFill>
            <a:schemeClr val="accent5"/>
          </a:solidFill>
          <a:ln w="38100">
            <a:solidFill>
              <a:schemeClr val="accent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PIK3CA</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mutation: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Inavolisib + palbociclib + </a:t>
            </a:r>
            <a:r>
              <a:rPr lang="en-US" b="0" dirty="0">
                <a:solidFill>
                  <a:srgbClr val="000000"/>
                </a:solidFill>
                <a:latin typeface="Calibri" panose="020F0502020204030204" pitchFamily="34" charset="0"/>
                <a:cs typeface="Calibri" panose="020F0502020204030204" pitchFamily="34" charset="0"/>
              </a:rPr>
              <a:t>f</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ulvestrant</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b="0" dirty="0">
                <a:solidFill>
                  <a:srgbClr val="000000"/>
                </a:solidFill>
                <a:latin typeface="Calibri" panose="020F0502020204030204" pitchFamily="34" charset="0"/>
                <a:cs typeface="Calibri" panose="020F0502020204030204" pitchFamily="34" charset="0"/>
              </a:rPr>
              <a:t>INAVO120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27" name="Straight Arrow Connector 26">
            <a:extLst>
              <a:ext uri="{FF2B5EF4-FFF2-40B4-BE49-F238E27FC236}">
                <a16:creationId xmlns:a16="http://schemas.microsoft.com/office/drawing/2014/main" id="{A0944E29-69ED-DE10-9D46-1B9B31260545}"/>
              </a:ext>
            </a:extLst>
          </p:cNvPr>
          <p:cNvCxnSpPr>
            <a:cxnSpLocks/>
          </p:cNvCxnSpPr>
          <p:nvPr/>
        </p:nvCxnSpPr>
        <p:spPr bwMode="auto">
          <a:xfrm>
            <a:off x="10695761" y="3039530"/>
            <a:ext cx="0" cy="354667"/>
          </a:xfrm>
          <a:prstGeom prst="straightConnector1">
            <a:avLst/>
          </a:prstGeom>
          <a:noFill/>
          <a:ln w="38100"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E2FAAA3F-C18E-CDBD-5C3E-889B4D56D157}"/>
              </a:ext>
            </a:extLst>
          </p:cNvPr>
          <p:cNvSpPr txBox="1"/>
          <p:nvPr/>
        </p:nvSpPr>
        <p:spPr bwMode="auto">
          <a:xfrm>
            <a:off x="310827" y="2570024"/>
            <a:ext cx="1286288" cy="954107"/>
          </a:xfrm>
          <a:prstGeom prst="rect">
            <a:avLst/>
          </a:prstGeom>
          <a:solidFill>
            <a:schemeClr val="accent3"/>
          </a:solidFill>
          <a:ln w="9525" algn="ctr">
            <a:solidFill>
              <a:schemeClr val="accent3"/>
            </a:solidFill>
            <a:miter lim="800000"/>
            <a:headEnd/>
            <a:tailEnd/>
          </a:ln>
        </p:spPr>
        <p:txBody>
          <a:bodyPr wrap="square" rtlCol="0">
            <a:spAutoFit/>
          </a:bodyPr>
          <a:lstStyle/>
          <a:p>
            <a:pPr algn="ctr">
              <a:lnSpc>
                <a:spcPct val="100000"/>
              </a:lnSpc>
              <a:spcAft>
                <a:spcPct val="0"/>
              </a:spcAft>
              <a:buClrTx/>
              <a:buFontTx/>
              <a:buNone/>
            </a:pPr>
            <a:r>
              <a:rPr lang="en-US" sz="1400" dirty="0">
                <a:solidFill>
                  <a:srgbClr val="FFFF00"/>
                </a:solidFill>
                <a:latin typeface="Calibri" panose="020F0502020204030204" pitchFamily="34" charset="0"/>
              </a:rPr>
              <a:t>MONALEESA-2</a:t>
            </a:r>
          </a:p>
          <a:p>
            <a:pPr algn="ctr">
              <a:lnSpc>
                <a:spcPct val="100000"/>
              </a:lnSpc>
              <a:spcAft>
                <a:spcPct val="0"/>
              </a:spcAft>
              <a:buClrTx/>
              <a:buFontTx/>
              <a:buNone/>
            </a:pPr>
            <a:r>
              <a:rPr lang="en-US" sz="1400" dirty="0">
                <a:solidFill>
                  <a:srgbClr val="FFFF00"/>
                </a:solidFill>
                <a:latin typeface="Calibri" panose="020F0502020204030204" pitchFamily="34" charset="0"/>
              </a:rPr>
              <a:t>MONALEESA-7</a:t>
            </a:r>
          </a:p>
          <a:p>
            <a:pPr algn="ctr">
              <a:spcAft>
                <a:spcPct val="0"/>
              </a:spcAft>
            </a:pPr>
            <a:r>
              <a:rPr lang="en-US" sz="1400" b="0" dirty="0">
                <a:latin typeface="Calibri" panose="020F0502020204030204" pitchFamily="34" charset="0"/>
              </a:rPr>
              <a:t>MONARCH 3</a:t>
            </a:r>
          </a:p>
          <a:p>
            <a:pPr algn="ctr">
              <a:lnSpc>
                <a:spcPct val="100000"/>
              </a:lnSpc>
              <a:spcAft>
                <a:spcPct val="0"/>
              </a:spcAft>
              <a:buClrTx/>
              <a:buFontTx/>
              <a:buNone/>
            </a:pPr>
            <a:r>
              <a:rPr lang="en-US" sz="1400" b="0" dirty="0">
                <a:latin typeface="Calibri" panose="020F0502020204030204" pitchFamily="34" charset="0"/>
              </a:rPr>
              <a:t>PALOMA-2</a:t>
            </a:r>
          </a:p>
        </p:txBody>
      </p:sp>
      <p:sp>
        <p:nvSpPr>
          <p:cNvPr id="30" name="TextBox 29">
            <a:extLst>
              <a:ext uri="{FF2B5EF4-FFF2-40B4-BE49-F238E27FC236}">
                <a16:creationId xmlns:a16="http://schemas.microsoft.com/office/drawing/2014/main" id="{D82B138D-1614-9174-20C2-007B11977025}"/>
              </a:ext>
            </a:extLst>
          </p:cNvPr>
          <p:cNvSpPr txBox="1"/>
          <p:nvPr/>
        </p:nvSpPr>
        <p:spPr bwMode="auto">
          <a:xfrm>
            <a:off x="8620708" y="2604957"/>
            <a:ext cx="1323941" cy="738664"/>
          </a:xfrm>
          <a:prstGeom prst="rect">
            <a:avLst/>
          </a:prstGeom>
          <a:solidFill>
            <a:schemeClr val="accent6"/>
          </a:solidFill>
          <a:ln w="9525" algn="ctr">
            <a:solidFill>
              <a:schemeClr val="accent6"/>
            </a:solidFill>
            <a:miter lim="800000"/>
            <a:headEnd/>
            <a:tailEnd/>
          </a:ln>
        </p:spPr>
        <p:txBody>
          <a:bodyPr wrap="square" rtlCol="0">
            <a:spAutoFit/>
          </a:bodyPr>
          <a:lstStyle/>
          <a:p>
            <a:pPr algn="ctr">
              <a:lnSpc>
                <a:spcPct val="100000"/>
              </a:lnSpc>
              <a:spcAft>
                <a:spcPct val="0"/>
              </a:spcAft>
              <a:buClrTx/>
              <a:buFontTx/>
              <a:buNone/>
            </a:pPr>
            <a:r>
              <a:rPr lang="en-US" sz="1400" dirty="0">
                <a:solidFill>
                  <a:srgbClr val="FFFF00"/>
                </a:solidFill>
                <a:latin typeface="Calibri" panose="020F0502020204030204" pitchFamily="34" charset="0"/>
              </a:rPr>
              <a:t>MONALEESA-3</a:t>
            </a:r>
          </a:p>
          <a:p>
            <a:pPr algn="ctr">
              <a:lnSpc>
                <a:spcPct val="100000"/>
              </a:lnSpc>
              <a:spcAft>
                <a:spcPct val="0"/>
              </a:spcAft>
              <a:buClrTx/>
              <a:buFontTx/>
              <a:buNone/>
            </a:pPr>
            <a:r>
              <a:rPr lang="en-US" sz="1400" dirty="0">
                <a:solidFill>
                  <a:srgbClr val="FFFF00"/>
                </a:solidFill>
                <a:latin typeface="Calibri" panose="020F0502020204030204" pitchFamily="34" charset="0"/>
              </a:rPr>
              <a:t>MONARCH 2</a:t>
            </a:r>
          </a:p>
          <a:p>
            <a:pPr algn="ctr">
              <a:lnSpc>
                <a:spcPct val="100000"/>
              </a:lnSpc>
              <a:spcAft>
                <a:spcPct val="0"/>
              </a:spcAft>
              <a:buClrTx/>
              <a:buFontTx/>
              <a:buNone/>
            </a:pPr>
            <a:r>
              <a:rPr lang="en-US" sz="1400" b="0" dirty="0">
                <a:latin typeface="Calibri" panose="020F0502020204030204" pitchFamily="34" charset="0"/>
              </a:rPr>
              <a:t>PALOMA-3</a:t>
            </a:r>
          </a:p>
        </p:txBody>
      </p:sp>
      <p:sp>
        <p:nvSpPr>
          <p:cNvPr id="32" name="TextBox 31">
            <a:extLst>
              <a:ext uri="{FF2B5EF4-FFF2-40B4-BE49-F238E27FC236}">
                <a16:creationId xmlns:a16="http://schemas.microsoft.com/office/drawing/2014/main" id="{02E4D2F3-4E2C-0831-6CA8-63CFA5F90049}"/>
              </a:ext>
            </a:extLst>
          </p:cNvPr>
          <p:cNvSpPr txBox="1"/>
          <p:nvPr/>
        </p:nvSpPr>
        <p:spPr bwMode="auto">
          <a:xfrm>
            <a:off x="5217212" y="2832591"/>
            <a:ext cx="3310544" cy="615553"/>
          </a:xfrm>
          <a:prstGeom prst="rect">
            <a:avLst/>
          </a:prstGeom>
          <a:noFill/>
          <a:ln w="76200" algn="ctr">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3400" b="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0C989CB9-C0B8-9AC9-B7D9-DB86F0465565}"/>
              </a:ext>
            </a:extLst>
          </p:cNvPr>
          <p:cNvSpPr txBox="1"/>
          <p:nvPr/>
        </p:nvSpPr>
        <p:spPr bwMode="auto">
          <a:xfrm>
            <a:off x="421289" y="5971344"/>
            <a:ext cx="36357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*Optimal.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Optional.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For select patients.</a:t>
            </a:r>
          </a:p>
        </p:txBody>
      </p:sp>
    </p:spTree>
    <p:extLst>
      <p:ext uri="{BB962C8B-B14F-4D97-AF65-F5344CB8AC3E}">
        <p14:creationId xmlns:p14="http://schemas.microsoft.com/office/powerpoint/2010/main" val="948002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93F553-71AE-F0A4-546F-DF5A20D74F16}"/>
              </a:ext>
            </a:extLst>
          </p:cNvPr>
          <p:cNvSpPr>
            <a:spLocks noGrp="1"/>
          </p:cNvSpPr>
          <p:nvPr>
            <p:ph type="title"/>
          </p:nvPr>
        </p:nvSpPr>
        <p:spPr>
          <a:xfrm>
            <a:off x="769499" y="330201"/>
            <a:ext cx="10653001" cy="5250792"/>
          </a:xfrm>
        </p:spPr>
        <p:txBody>
          <a:bodyPr/>
          <a:lstStyle/>
          <a:p>
            <a:r>
              <a:rPr lang="en-US" dirty="0"/>
              <a:t>Data Supporting Current Management of MBC:</a:t>
            </a:r>
            <a:br>
              <a:rPr lang="en-US" dirty="0"/>
            </a:br>
            <a:r>
              <a:rPr lang="en-US" dirty="0"/>
              <a:t>First-line Trials of ET + CDK4/6i vs ET in </a:t>
            </a:r>
            <a:br>
              <a:rPr lang="en-US" dirty="0"/>
            </a:br>
            <a:r>
              <a:rPr lang="en-US" dirty="0"/>
              <a:t>HR-Positive/HER2-Negative MBC</a:t>
            </a:r>
          </a:p>
        </p:txBody>
      </p:sp>
    </p:spTree>
    <p:extLst>
      <p:ext uri="{BB962C8B-B14F-4D97-AF65-F5344CB8AC3E}">
        <p14:creationId xmlns:p14="http://schemas.microsoft.com/office/powerpoint/2010/main" val="2896150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PALOMA-2: </a:t>
            </a:r>
            <a:r>
              <a:rPr lang="en-US" dirty="0"/>
              <a:t>Letrozole ± Palbociclib in HR+/HER2- ABC</a:t>
            </a:r>
            <a:endParaRPr lang="en-US" altLang="en-US" dirty="0"/>
          </a:p>
        </p:txBody>
      </p:sp>
      <p:sp>
        <p:nvSpPr>
          <p:cNvPr id="2" name="Content Placeholder 1">
            <a:extLst>
              <a:ext uri="{FF2B5EF4-FFF2-40B4-BE49-F238E27FC236}">
                <a16:creationId xmlns:a16="http://schemas.microsoft.com/office/drawing/2014/main" id="{F50C9629-DB79-EE66-DF91-565D05724E98}"/>
              </a:ext>
            </a:extLst>
          </p:cNvPr>
          <p:cNvSpPr>
            <a:spLocks noGrp="1"/>
          </p:cNvSpPr>
          <p:nvPr>
            <p:ph idx="1"/>
          </p:nvPr>
        </p:nvSpPr>
        <p:spPr/>
        <p:txBody>
          <a:bodyPr/>
          <a:lstStyle/>
          <a:p>
            <a:r>
              <a:rPr lang="en-US" sz="2000" dirty="0"/>
              <a:t>Multicenter, international, double-blind, randomized phase III trial</a:t>
            </a:r>
          </a:p>
          <a:p>
            <a:endParaRPr lang="en-US" sz="1200" dirty="0"/>
          </a:p>
          <a:p>
            <a:endParaRPr lang="en-US" sz="2000" dirty="0"/>
          </a:p>
          <a:p>
            <a:endParaRPr lang="en-US" sz="2000" dirty="0"/>
          </a:p>
          <a:p>
            <a:endParaRPr lang="en-US" sz="2000" dirty="0"/>
          </a:p>
          <a:p>
            <a:endParaRPr lang="en-US" sz="2000" dirty="0"/>
          </a:p>
          <a:p>
            <a:pPr marL="0" indent="0">
              <a:buNone/>
            </a:pPr>
            <a:endParaRPr lang="en-US" sz="2000" dirty="0"/>
          </a:p>
          <a:p>
            <a:r>
              <a:rPr lang="en-US" sz="2000" b="1" dirty="0"/>
              <a:t>Primary endpoint</a:t>
            </a:r>
            <a:r>
              <a:rPr lang="en-US" sz="2000" dirty="0"/>
              <a:t>: PFS by investigator*</a:t>
            </a:r>
          </a:p>
          <a:p>
            <a:r>
              <a:rPr lang="en-US" sz="2000" b="1" dirty="0"/>
              <a:t>Secondary endpoints: </a:t>
            </a:r>
            <a:r>
              <a:rPr lang="en-US" sz="2000" dirty="0"/>
              <a:t>OS,* response, safety, biomarkers, patient-reported outcomes</a:t>
            </a:r>
          </a:p>
          <a:p>
            <a:endParaRPr 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678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err="1">
                <a:solidFill>
                  <a:schemeClr val="bg2"/>
                </a:solidFill>
                <a:latin typeface="Calibri" panose="020F0502020204030204" pitchFamily="34" charset="0"/>
              </a:rPr>
              <a:t>Rugo</a:t>
            </a:r>
            <a:r>
              <a:rPr lang="en-US" altLang="en-US" sz="1200" b="0" spc="-10" dirty="0">
                <a:solidFill>
                  <a:schemeClr val="bg2"/>
                </a:solidFill>
                <a:latin typeface="Calibri" panose="020F0502020204030204" pitchFamily="34" charset="0"/>
              </a:rPr>
              <a:t>. Breast Cancer Res Treat. 2019;174:719. </a:t>
            </a:r>
            <a:r>
              <a:rPr lang="en-US" altLang="en-US" sz="1200" b="0" spc="-10" dirty="0" err="1">
                <a:solidFill>
                  <a:schemeClr val="bg2"/>
                </a:solidFill>
                <a:latin typeface="Calibri" panose="020F0502020204030204" pitchFamily="34" charset="0"/>
              </a:rPr>
              <a:t>Slamon</a:t>
            </a:r>
            <a:r>
              <a:rPr lang="en-US" altLang="en-US" sz="1200" b="0" spc="-10" dirty="0">
                <a:solidFill>
                  <a:schemeClr val="bg2"/>
                </a:solidFill>
                <a:latin typeface="Calibri" panose="020F0502020204030204" pitchFamily="34" charset="0"/>
              </a:rPr>
              <a:t>. JCO. 2024;42:994.</a:t>
            </a:r>
            <a:endParaRPr lang="en-US" altLang="en-US" sz="1200" b="0" dirty="0">
              <a:solidFill>
                <a:schemeClr val="bg2"/>
              </a:solidFill>
              <a:latin typeface="Calibri" panose="020F0502020204030204" pitchFamily="34" charset="0"/>
            </a:endParaRPr>
          </a:p>
        </p:txBody>
      </p:sp>
      <p:sp>
        <p:nvSpPr>
          <p:cNvPr id="14" name="Text Box 45">
            <a:extLst>
              <a:ext uri="{FF2B5EF4-FFF2-40B4-BE49-F238E27FC236}">
                <a16:creationId xmlns:a16="http://schemas.microsoft.com/office/drawing/2014/main" id="{C412F1FC-478C-0D9A-0FED-888195B71186}"/>
              </a:ext>
            </a:extLst>
          </p:cNvPr>
          <p:cNvSpPr txBox="1">
            <a:spLocks noChangeArrowheads="1"/>
          </p:cNvSpPr>
          <p:nvPr/>
        </p:nvSpPr>
        <p:spPr bwMode="auto">
          <a:xfrm>
            <a:off x="2062381" y="3089351"/>
            <a:ext cx="277105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0" fontAlgn="base" hangingPunct="0">
              <a:spcBef>
                <a:spcPct val="0"/>
              </a:spcBef>
              <a:spcAft>
                <a:spcPct val="0"/>
              </a:spcAft>
            </a:pPr>
            <a:r>
              <a:rPr lang="en-GB" altLang="en-US" sz="1600" b="0" dirty="0">
                <a:solidFill>
                  <a:schemeClr val="bg1"/>
                </a:solidFill>
                <a:latin typeface="Calibri" panose="020F0502020204030204" pitchFamily="34" charset="0"/>
                <a:cs typeface="Calibri" panose="020F0502020204030204" pitchFamily="34" charset="0"/>
              </a:rPr>
              <a:t>Postmenopausal women with ER+/HER2- advanced breast cancer; no prior treatment for advanced disease; ECOG PS 0-2</a:t>
            </a:r>
          </a:p>
          <a:p>
            <a:pPr algn="ctr" eaLnBrk="0" fontAlgn="base" hangingPunct="0">
              <a:spcBef>
                <a:spcPct val="0"/>
              </a:spcBef>
              <a:spcAft>
                <a:spcPct val="0"/>
              </a:spcAft>
            </a:pPr>
            <a:r>
              <a:rPr lang="en-GB" altLang="en-US" sz="1600" b="0" dirty="0">
                <a:solidFill>
                  <a:schemeClr val="bg1"/>
                </a:solidFill>
                <a:latin typeface="Calibri" panose="020F0502020204030204" pitchFamily="34" charset="0"/>
                <a:cs typeface="Calibri" panose="020F0502020204030204" pitchFamily="34" charset="0"/>
              </a:rPr>
              <a:t>(N = 666)</a:t>
            </a:r>
            <a:endParaRPr lang="en-US" altLang="en-US" sz="1600" b="0" dirty="0">
              <a:solidFill>
                <a:schemeClr val="bg1"/>
              </a:solidFill>
              <a:latin typeface="Calibri" panose="020F0502020204030204" pitchFamily="34" charset="0"/>
              <a:cs typeface="Calibri" panose="020F0502020204030204" pitchFamily="34" charset="0"/>
            </a:endParaRPr>
          </a:p>
        </p:txBody>
      </p:sp>
      <p:sp>
        <p:nvSpPr>
          <p:cNvPr id="15" name="Rectangle 46">
            <a:extLst>
              <a:ext uri="{FF2B5EF4-FFF2-40B4-BE49-F238E27FC236}">
                <a16:creationId xmlns:a16="http://schemas.microsoft.com/office/drawing/2014/main" id="{CFAAF2F1-289E-A098-C2FC-1819BE248C1B}"/>
              </a:ext>
            </a:extLst>
          </p:cNvPr>
          <p:cNvSpPr>
            <a:spLocks noChangeArrowheads="1"/>
          </p:cNvSpPr>
          <p:nvPr/>
        </p:nvSpPr>
        <p:spPr bwMode="auto">
          <a:xfrm>
            <a:off x="2533547" y="2010500"/>
            <a:ext cx="4914102"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0" fontAlgn="base" hangingPunct="0">
              <a:spcBef>
                <a:spcPct val="0"/>
              </a:spcBef>
              <a:spcAft>
                <a:spcPct val="0"/>
              </a:spcAft>
            </a:pPr>
            <a:r>
              <a:rPr lang="en-US" altLang="en-US" sz="1400" b="0" i="1" dirty="0">
                <a:solidFill>
                  <a:schemeClr val="bg1"/>
                </a:solidFill>
                <a:latin typeface="Calibri" panose="020F0502020204030204" pitchFamily="34" charset="0"/>
                <a:cs typeface="Calibri" panose="020F0502020204030204" pitchFamily="34" charset="0"/>
              </a:rPr>
              <a:t>Stratified by disease site (visceral vs nonvisceral), </a:t>
            </a:r>
          </a:p>
          <a:p>
            <a:pPr algn="ctr" eaLnBrk="0" fontAlgn="base" hangingPunct="0">
              <a:spcBef>
                <a:spcPct val="0"/>
              </a:spcBef>
              <a:spcAft>
                <a:spcPct val="0"/>
              </a:spcAft>
            </a:pPr>
            <a:r>
              <a:rPr lang="en-US" altLang="en-US" sz="1400" b="0" i="1" dirty="0">
                <a:solidFill>
                  <a:schemeClr val="bg1"/>
                </a:solidFill>
                <a:latin typeface="Calibri" panose="020F0502020204030204" pitchFamily="34" charset="0"/>
                <a:cs typeface="Calibri" panose="020F0502020204030204" pitchFamily="34" charset="0"/>
              </a:rPr>
              <a:t>disease-free interval (de novo metastatic; ≤12 mo vs &gt;12 mo), </a:t>
            </a:r>
          </a:p>
          <a:p>
            <a:pPr algn="ctr" eaLnBrk="0" fontAlgn="base" hangingPunct="0">
              <a:spcBef>
                <a:spcPct val="0"/>
              </a:spcBef>
              <a:spcAft>
                <a:spcPct val="0"/>
              </a:spcAft>
            </a:pPr>
            <a:r>
              <a:rPr lang="en-US" altLang="en-US" sz="1400" b="0" i="1" dirty="0">
                <a:solidFill>
                  <a:schemeClr val="bg1"/>
                </a:solidFill>
                <a:latin typeface="Calibri" panose="020F0502020204030204" pitchFamily="34" charset="0"/>
                <a:cs typeface="Calibri" panose="020F0502020204030204" pitchFamily="34" charset="0"/>
              </a:rPr>
              <a:t>prior neoadjuvant or adjuvant hormonal therapy (yes vs no)</a:t>
            </a:r>
          </a:p>
        </p:txBody>
      </p:sp>
      <p:sp>
        <p:nvSpPr>
          <p:cNvPr id="16" name="Rectangle 49">
            <a:extLst>
              <a:ext uri="{FF2B5EF4-FFF2-40B4-BE49-F238E27FC236}">
                <a16:creationId xmlns:a16="http://schemas.microsoft.com/office/drawing/2014/main" id="{E9FA4FB1-A1BC-D711-C61A-73056668604D}"/>
              </a:ext>
            </a:extLst>
          </p:cNvPr>
          <p:cNvSpPr>
            <a:spLocks noChangeArrowheads="1"/>
          </p:cNvSpPr>
          <p:nvPr/>
        </p:nvSpPr>
        <p:spPr bwMode="auto">
          <a:xfrm>
            <a:off x="5385885" y="2909696"/>
            <a:ext cx="4513263" cy="841375"/>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u="none" strike="noStrike" kern="0" cap="none" spc="0" normalizeH="0" baseline="0" noProof="0" dirty="0">
                <a:ln>
                  <a:noFill/>
                </a:ln>
                <a:effectLst/>
                <a:uLnTx/>
                <a:uFillTx/>
                <a:latin typeface="Calibri" panose="020F0502020204030204" pitchFamily="34" charset="0"/>
                <a:cs typeface="Calibri" panose="020F0502020204030204" pitchFamily="34" charset="0"/>
              </a:rPr>
              <a:t>Palbociclib</a:t>
            </a: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 125 mg QD (3 wk on, 1 wk off)</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 </a:t>
            </a:r>
            <a:r>
              <a:rPr kumimoji="0" lang="en-US" altLang="en-US" sz="1600" u="none" strike="noStrike" kern="0" cap="none" spc="0" normalizeH="0" baseline="0" noProof="0" dirty="0">
                <a:ln>
                  <a:noFill/>
                </a:ln>
                <a:effectLst/>
                <a:uLnTx/>
                <a:uFillTx/>
                <a:latin typeface="Calibri" panose="020F0502020204030204" pitchFamily="34" charset="0"/>
                <a:cs typeface="Calibri" panose="020F0502020204030204" pitchFamily="34" charset="0"/>
              </a:rPr>
              <a:t>Letrozole</a:t>
            </a: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 2.5 mg QD</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(n = 444)</a:t>
            </a:r>
          </a:p>
        </p:txBody>
      </p:sp>
      <p:sp>
        <p:nvSpPr>
          <p:cNvPr id="17" name="Rectangle 50">
            <a:extLst>
              <a:ext uri="{FF2B5EF4-FFF2-40B4-BE49-F238E27FC236}">
                <a16:creationId xmlns:a16="http://schemas.microsoft.com/office/drawing/2014/main" id="{8C145AF6-567C-A65C-E5C4-B0B3612CD5F5}"/>
              </a:ext>
            </a:extLst>
          </p:cNvPr>
          <p:cNvSpPr>
            <a:spLocks noChangeArrowheads="1"/>
          </p:cNvSpPr>
          <p:nvPr/>
        </p:nvSpPr>
        <p:spPr bwMode="auto">
          <a:xfrm>
            <a:off x="5385885" y="3854259"/>
            <a:ext cx="4513263" cy="841376"/>
          </a:xfrm>
          <a:prstGeom prst="rect">
            <a:avLst/>
          </a:prstGeom>
          <a:solidFill>
            <a:schemeClr val="accent3"/>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lvl="0" algn="ctr" eaLnBrk="0" fontAlgn="base" hangingPunct="0">
              <a:spcBef>
                <a:spcPct val="0"/>
              </a:spcBef>
              <a:spcAft>
                <a:spcPct val="0"/>
              </a:spcAft>
            </a:pPr>
            <a:r>
              <a:rPr kumimoji="0" lang="en-US" altLang="en-US" sz="1600" u="none" strike="noStrike" kern="0" cap="none" spc="0" normalizeH="0" baseline="0" noProof="0" dirty="0">
                <a:ln>
                  <a:noFill/>
                </a:ln>
                <a:effectLst/>
                <a:uLnTx/>
                <a:uFillTx/>
                <a:latin typeface="Calibri" panose="020F0502020204030204" pitchFamily="34" charset="0"/>
                <a:cs typeface="Calibri" panose="020F0502020204030204" pitchFamily="34" charset="0"/>
              </a:rPr>
              <a:t>Placebo</a:t>
            </a:r>
            <a:r>
              <a:rPr lang="en-US" altLang="en-US" sz="1600" b="0" kern="0" dirty="0">
                <a:latin typeface="Calibri" panose="020F0502020204030204" pitchFamily="34" charset="0"/>
                <a:cs typeface="Calibri" panose="020F0502020204030204" pitchFamily="34" charset="0"/>
              </a:rPr>
              <a:t> QD (3 wk on, 1 wk off)</a:t>
            </a:r>
            <a:endPar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 </a:t>
            </a:r>
            <a:r>
              <a:rPr kumimoji="0" lang="en-US" altLang="en-US" sz="1600" u="none" strike="noStrike" kern="0" cap="none" spc="0" normalizeH="0" baseline="0" noProof="0" dirty="0">
                <a:ln>
                  <a:noFill/>
                </a:ln>
                <a:effectLst/>
                <a:uLnTx/>
                <a:uFillTx/>
                <a:latin typeface="Calibri" panose="020F0502020204030204" pitchFamily="34" charset="0"/>
                <a:cs typeface="Calibri" panose="020F0502020204030204" pitchFamily="34" charset="0"/>
              </a:rPr>
              <a:t>Letrozole</a:t>
            </a: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 2.5 mg QD</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altLang="en-US" sz="1600" b="0" u="none" strike="noStrike" kern="0" cap="none" spc="0" normalizeH="0" baseline="0" noProof="0" dirty="0">
                <a:ln>
                  <a:noFill/>
                </a:ln>
                <a:effectLst/>
                <a:uLnTx/>
                <a:uFillTx/>
                <a:latin typeface="Calibri" panose="020F0502020204030204" pitchFamily="34" charset="0"/>
                <a:cs typeface="Calibri" panose="020F0502020204030204" pitchFamily="34" charset="0"/>
              </a:rPr>
              <a:t>(n = 222)</a:t>
            </a:r>
          </a:p>
        </p:txBody>
      </p:sp>
      <p:sp>
        <p:nvSpPr>
          <p:cNvPr id="18" name="Line 53">
            <a:extLst>
              <a:ext uri="{FF2B5EF4-FFF2-40B4-BE49-F238E27FC236}">
                <a16:creationId xmlns:a16="http://schemas.microsoft.com/office/drawing/2014/main" id="{6CBA04D7-3ED7-5C5F-7A01-167AD6CEAC52}"/>
              </a:ext>
            </a:extLst>
          </p:cNvPr>
          <p:cNvSpPr>
            <a:spLocks noChangeShapeType="1"/>
          </p:cNvSpPr>
          <p:nvPr/>
        </p:nvSpPr>
        <p:spPr bwMode="auto">
          <a:xfrm>
            <a:off x="4833435" y="3862196"/>
            <a:ext cx="46672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endParaRPr>
          </a:p>
        </p:txBody>
      </p:sp>
      <p:sp>
        <p:nvSpPr>
          <p:cNvPr id="19" name="Line 54">
            <a:extLst>
              <a:ext uri="{FF2B5EF4-FFF2-40B4-BE49-F238E27FC236}">
                <a16:creationId xmlns:a16="http://schemas.microsoft.com/office/drawing/2014/main" id="{E1E21F89-9D24-FC17-2A24-EC13969567D8}"/>
              </a:ext>
            </a:extLst>
          </p:cNvPr>
          <p:cNvSpPr>
            <a:spLocks noChangeShapeType="1"/>
          </p:cNvSpPr>
          <p:nvPr/>
        </p:nvSpPr>
        <p:spPr bwMode="auto">
          <a:xfrm flipV="1">
            <a:off x="4833435" y="3262121"/>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endParaRPr>
          </a:p>
        </p:txBody>
      </p:sp>
      <p:sp>
        <p:nvSpPr>
          <p:cNvPr id="20" name="Line 54">
            <a:extLst>
              <a:ext uri="{FF2B5EF4-FFF2-40B4-BE49-F238E27FC236}">
                <a16:creationId xmlns:a16="http://schemas.microsoft.com/office/drawing/2014/main" id="{61D85E7F-5DAC-8083-3320-B2FDA73E81A4}"/>
              </a:ext>
            </a:extLst>
          </p:cNvPr>
          <p:cNvSpPr>
            <a:spLocks noChangeShapeType="1"/>
          </p:cNvSpPr>
          <p:nvPr/>
        </p:nvSpPr>
        <p:spPr bwMode="auto">
          <a:xfrm>
            <a:off x="4990598" y="2749358"/>
            <a:ext cx="0" cy="504825"/>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panose="020B0604020202020204" pitchFamily="34" charset="0"/>
            </a:endParaRPr>
          </a:p>
        </p:txBody>
      </p:sp>
      <p:sp>
        <p:nvSpPr>
          <p:cNvPr id="3" name="TextBox 2">
            <a:extLst>
              <a:ext uri="{FF2B5EF4-FFF2-40B4-BE49-F238E27FC236}">
                <a16:creationId xmlns:a16="http://schemas.microsoft.com/office/drawing/2014/main" id="{00F00721-28D3-A630-3EC3-ADEFC55C86AC}"/>
              </a:ext>
            </a:extLst>
          </p:cNvPr>
          <p:cNvSpPr txBox="1"/>
          <p:nvPr/>
        </p:nvSpPr>
        <p:spPr bwMode="auto">
          <a:xfrm>
            <a:off x="412751" y="5692871"/>
            <a:ext cx="1136649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lvl="1">
              <a:spcAft>
                <a:spcPct val="0"/>
              </a:spcAft>
            </a:pPr>
            <a:r>
              <a:rPr lang="en-US" sz="1400" b="0" dirty="0">
                <a:solidFill>
                  <a:schemeClr val="bg1"/>
                </a:solidFill>
                <a:latin typeface="Calibri" panose="020F0502020204030204" pitchFamily="34" charset="0"/>
              </a:rPr>
              <a:t>*PFS: Study powered to detect ~44% increase in median PFS from 9 mo (placebo) to 13 mo (palbociclib), assuming HR 0.69 favoring palbociclib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(90% power to detect 1-sided </a:t>
            </a:r>
            <a:r>
              <a:rPr lang="el-GR" sz="1400" b="0" dirty="0">
                <a:solidFill>
                  <a:schemeClr val="bg1"/>
                </a:solidFill>
                <a:latin typeface="Calibri" panose="020F0502020204030204" pitchFamily="34" charset="0"/>
              </a:rPr>
              <a:t>α</a:t>
            </a:r>
            <a:r>
              <a:rPr lang="en-US" sz="1400" b="0" dirty="0">
                <a:solidFill>
                  <a:schemeClr val="bg1"/>
                </a:solidFill>
                <a:latin typeface="Calibri" panose="020F0502020204030204" pitchFamily="34" charset="0"/>
              </a:rPr>
              <a:t> = 0.025).</a:t>
            </a:r>
          </a:p>
          <a:p>
            <a:pPr marL="0" lvl="1">
              <a:spcAft>
                <a:spcPct val="0"/>
              </a:spcAft>
            </a:pPr>
            <a:r>
              <a:rPr lang="en-US" sz="1400" b="0" dirty="0">
                <a:solidFill>
                  <a:schemeClr val="bg1"/>
                </a:solidFill>
                <a:latin typeface="Calibri" panose="020F0502020204030204" pitchFamily="34" charset="0"/>
              </a:rPr>
              <a:t>OS: Assuming median OS 34-46 mo (placebo), 390 events needed to detect HR ≤0.74 (80% power to detect 1-sided </a:t>
            </a:r>
            <a:r>
              <a:rPr lang="el-GR" sz="1400" b="0" dirty="0">
                <a:solidFill>
                  <a:schemeClr val="bg1"/>
                </a:solidFill>
                <a:latin typeface="Calibri" panose="020F0502020204030204" pitchFamily="34" charset="0"/>
              </a:rPr>
              <a:t>α</a:t>
            </a:r>
            <a:r>
              <a:rPr lang="en-US" sz="1400" b="0" dirty="0">
                <a:solidFill>
                  <a:schemeClr val="bg1"/>
                </a:solidFill>
                <a:latin typeface="Calibri" panose="020F0502020204030204" pitchFamily="34" charset="0"/>
              </a:rPr>
              <a:t> = 0.025).</a:t>
            </a:r>
          </a:p>
        </p:txBody>
      </p:sp>
    </p:spTree>
    <p:extLst>
      <p:ext uri="{BB962C8B-B14F-4D97-AF65-F5344CB8AC3E}">
        <p14:creationId xmlns:p14="http://schemas.microsoft.com/office/powerpoint/2010/main" val="712126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6F856-E596-58B5-96FF-84FDAF74DE74}"/>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8513E73E-F0C7-84C0-401C-844F979239F2}"/>
              </a:ext>
            </a:extLst>
          </p:cNvPr>
          <p:cNvSpPr>
            <a:spLocks noGrp="1" noChangeArrowheads="1"/>
          </p:cNvSpPr>
          <p:nvPr>
            <p:ph type="title"/>
          </p:nvPr>
        </p:nvSpPr>
        <p:spPr/>
        <p:txBody>
          <a:bodyPr/>
          <a:lstStyle/>
          <a:p>
            <a:r>
              <a:rPr lang="en-US" altLang="en-US" dirty="0"/>
              <a:t>PALOMA-2: </a:t>
            </a:r>
            <a:r>
              <a:rPr lang="en-US" dirty="0"/>
              <a:t>PFS and OS Outcomes in ITT Population</a:t>
            </a:r>
            <a:endParaRPr lang="en-US" altLang="en-US" dirty="0"/>
          </a:p>
        </p:txBody>
      </p:sp>
      <p:sp>
        <p:nvSpPr>
          <p:cNvPr id="5" name="Text Box 15">
            <a:extLst>
              <a:ext uri="{FF2B5EF4-FFF2-40B4-BE49-F238E27FC236}">
                <a16:creationId xmlns:a16="http://schemas.microsoft.com/office/drawing/2014/main" id="{F5DBF5D5-563D-134F-1268-2BF2C5146CBD}"/>
              </a:ext>
            </a:extLst>
          </p:cNvPr>
          <p:cNvSpPr txBox="1">
            <a:spLocks noChangeArrowheads="1"/>
          </p:cNvSpPr>
          <p:nvPr/>
        </p:nvSpPr>
        <p:spPr bwMode="auto">
          <a:xfrm>
            <a:off x="412751" y="636814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lang="en-US" altLang="en-US" sz="1200" b="0" spc="-10" dirty="0" err="1">
                <a:solidFill>
                  <a:schemeClr val="bg2"/>
                </a:solidFill>
                <a:latin typeface="Calibri" panose="020F0502020204030204" pitchFamily="34" charset="0"/>
              </a:rPr>
              <a:t>Rugo</a:t>
            </a:r>
            <a:r>
              <a:rPr lang="en-US" altLang="en-US" sz="1200" b="0" spc="-10" dirty="0">
                <a:solidFill>
                  <a:schemeClr val="bg2"/>
                </a:solidFill>
                <a:latin typeface="Calibri" panose="020F0502020204030204" pitchFamily="34" charset="0"/>
              </a:rPr>
              <a:t>. Breast Cancer Res Treat. 2019;174:719. 2. </a:t>
            </a:r>
            <a:r>
              <a:rPr lang="en-US" altLang="en-US" sz="1200" b="0" spc="-10" dirty="0" err="1">
                <a:solidFill>
                  <a:schemeClr val="bg2"/>
                </a:solidFill>
                <a:latin typeface="Calibri" panose="020F0502020204030204" pitchFamily="34" charset="0"/>
              </a:rPr>
              <a:t>Slamon</a:t>
            </a:r>
            <a:r>
              <a:rPr lang="en-US" altLang="en-US" sz="1200" b="0" spc="-10" dirty="0">
                <a:solidFill>
                  <a:schemeClr val="bg2"/>
                </a:solidFill>
                <a:latin typeface="Calibri" panose="020F0502020204030204" pitchFamily="34" charset="0"/>
              </a:rPr>
              <a:t>. JCO. 2024;42:994.</a:t>
            </a:r>
            <a:endParaRPr lang="en-US" altLang="en-US" sz="1200" b="0" dirty="0">
              <a:solidFill>
                <a:schemeClr val="bg2"/>
              </a:solidFill>
              <a:latin typeface="Calibri" panose="020F0502020204030204" pitchFamily="34" charset="0"/>
            </a:endParaRPr>
          </a:p>
        </p:txBody>
      </p:sp>
      <p:sp>
        <p:nvSpPr>
          <p:cNvPr id="9" name="TextBox 8">
            <a:extLst>
              <a:ext uri="{FF2B5EF4-FFF2-40B4-BE49-F238E27FC236}">
                <a16:creationId xmlns:a16="http://schemas.microsoft.com/office/drawing/2014/main" id="{B2C0B4D3-E3E6-B6D6-137D-4B70C8A33579}"/>
              </a:ext>
            </a:extLst>
          </p:cNvPr>
          <p:cNvSpPr txBox="1"/>
          <p:nvPr/>
        </p:nvSpPr>
        <p:spPr bwMode="auto">
          <a:xfrm>
            <a:off x="1478601" y="1509314"/>
            <a:ext cx="379209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PFS</a:t>
            </a:r>
            <a:r>
              <a:rPr lang="en-US" b="1" baseline="30000" dirty="0">
                <a:solidFill>
                  <a:schemeClr val="bg1"/>
                </a:solidFill>
                <a:latin typeface="Calibri" panose="020F0502020204030204" pitchFamily="34" charset="0"/>
              </a:rPr>
              <a:t>1</a:t>
            </a:r>
            <a:r>
              <a:rPr lang="en-US" b="1" dirty="0">
                <a:solidFill>
                  <a:schemeClr val="bg1"/>
                </a:solidFill>
                <a:latin typeface="Calibri" panose="020F0502020204030204" pitchFamily="34" charset="0"/>
              </a:rPr>
              <a:t>       </a:t>
            </a:r>
          </a:p>
          <a:p>
            <a:pPr algn="ctr">
              <a:lnSpc>
                <a:spcPct val="100000"/>
              </a:lnSpc>
              <a:spcAft>
                <a:spcPct val="0"/>
              </a:spcAft>
              <a:buClrTx/>
              <a:buFontTx/>
              <a:buNone/>
            </a:pPr>
            <a:r>
              <a:rPr lang="en-US" sz="1600" b="1" dirty="0">
                <a:solidFill>
                  <a:schemeClr val="bg1"/>
                </a:solidFill>
                <a:latin typeface="Calibri" panose="020F0502020204030204" pitchFamily="34" charset="0"/>
              </a:rPr>
              <a:t>(Median follow-up: 27.6 </a:t>
            </a:r>
            <a:r>
              <a:rPr lang="en-US" sz="1600" b="1" dirty="0" err="1">
                <a:solidFill>
                  <a:schemeClr val="bg1"/>
                </a:solidFill>
                <a:latin typeface="Calibri" panose="020F0502020204030204" pitchFamily="34" charset="0"/>
              </a:rPr>
              <a:t>mo</a:t>
            </a:r>
            <a:r>
              <a:rPr lang="en-US" sz="1600" b="1" dirty="0">
                <a:solidFill>
                  <a:schemeClr val="bg1"/>
                </a:solidFill>
                <a:latin typeface="Calibri" panose="020F0502020204030204" pitchFamily="34" charset="0"/>
              </a:rPr>
              <a:t>) </a:t>
            </a:r>
          </a:p>
        </p:txBody>
      </p:sp>
      <p:sp>
        <p:nvSpPr>
          <p:cNvPr id="21" name="TextBox 20">
            <a:extLst>
              <a:ext uri="{FF2B5EF4-FFF2-40B4-BE49-F238E27FC236}">
                <a16:creationId xmlns:a16="http://schemas.microsoft.com/office/drawing/2014/main" id="{432A523F-E9C7-C5BD-3DDD-0CE5F799CFD9}"/>
              </a:ext>
            </a:extLst>
          </p:cNvPr>
          <p:cNvSpPr txBox="1"/>
          <p:nvPr/>
        </p:nvSpPr>
        <p:spPr bwMode="auto">
          <a:xfrm>
            <a:off x="7115799" y="1509314"/>
            <a:ext cx="341939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OS</a:t>
            </a:r>
            <a:r>
              <a:rPr lang="en-US" b="1" baseline="30000" dirty="0">
                <a:solidFill>
                  <a:schemeClr val="bg1"/>
                </a:solidFill>
                <a:latin typeface="Calibri" panose="020F0502020204030204" pitchFamily="34" charset="0"/>
              </a:rPr>
              <a:t>2</a:t>
            </a:r>
          </a:p>
          <a:p>
            <a:pPr algn="ctr">
              <a:lnSpc>
                <a:spcPct val="100000"/>
              </a:lnSpc>
              <a:spcAft>
                <a:spcPct val="0"/>
              </a:spcAft>
              <a:buClrTx/>
              <a:buFontTx/>
              <a:buNone/>
            </a:pPr>
            <a:r>
              <a:rPr lang="en-US" sz="1600" b="1" dirty="0">
                <a:solidFill>
                  <a:schemeClr val="bg1"/>
                </a:solidFill>
                <a:latin typeface="Calibri" panose="020F0502020204030204" pitchFamily="34" charset="0"/>
              </a:rPr>
              <a:t>(Median follow-up of 90.1 </a:t>
            </a:r>
            <a:r>
              <a:rPr lang="en-US" sz="1600" b="1" dirty="0" err="1">
                <a:solidFill>
                  <a:schemeClr val="bg1"/>
                </a:solidFill>
                <a:latin typeface="Calibri" panose="020F0502020204030204" pitchFamily="34" charset="0"/>
              </a:rPr>
              <a:t>mo</a:t>
            </a:r>
            <a:r>
              <a:rPr lang="en-US" sz="1600" b="1" dirty="0">
                <a:solidFill>
                  <a:schemeClr val="bg1"/>
                </a:solidFill>
                <a:latin typeface="Calibri" panose="020F0502020204030204" pitchFamily="34" charset="0"/>
              </a:rPr>
              <a:t>)</a:t>
            </a:r>
          </a:p>
        </p:txBody>
      </p:sp>
      <p:cxnSp>
        <p:nvCxnSpPr>
          <p:cNvPr id="6" name="Straight Connector 5">
            <a:extLst>
              <a:ext uri="{FF2B5EF4-FFF2-40B4-BE49-F238E27FC236}">
                <a16:creationId xmlns:a16="http://schemas.microsoft.com/office/drawing/2014/main" id="{6758B7B0-5B03-A108-3FF2-53404CA0C2E6}"/>
              </a:ext>
            </a:extLst>
          </p:cNvPr>
          <p:cNvCxnSpPr/>
          <p:nvPr/>
        </p:nvCxnSpPr>
        <p:spPr bwMode="auto">
          <a:xfrm>
            <a:off x="6442553" y="25599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6263EC1-D4CF-CA99-B403-6403D5314DA0}"/>
              </a:ext>
            </a:extLst>
          </p:cNvPr>
          <p:cNvCxnSpPr/>
          <p:nvPr/>
        </p:nvCxnSpPr>
        <p:spPr bwMode="auto">
          <a:xfrm>
            <a:off x="6442553" y="304344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5E8454B2-E8E7-60EF-CAB8-C03726935C61}"/>
              </a:ext>
            </a:extLst>
          </p:cNvPr>
          <p:cNvCxnSpPr/>
          <p:nvPr/>
        </p:nvCxnSpPr>
        <p:spPr bwMode="auto">
          <a:xfrm>
            <a:off x="6442553" y="352690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DAB697A-486F-AFD8-D8B9-2D2CB16D2F1B}"/>
              </a:ext>
            </a:extLst>
          </p:cNvPr>
          <p:cNvCxnSpPr/>
          <p:nvPr/>
        </p:nvCxnSpPr>
        <p:spPr bwMode="auto">
          <a:xfrm>
            <a:off x="6442553" y="401036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F853241-DA50-FA86-710A-0F64C579329F}"/>
              </a:ext>
            </a:extLst>
          </p:cNvPr>
          <p:cNvCxnSpPr/>
          <p:nvPr/>
        </p:nvCxnSpPr>
        <p:spPr bwMode="auto">
          <a:xfrm>
            <a:off x="6441335" y="449382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CF6CDA7-CBBA-6384-33B0-0F6757793E5A}"/>
              </a:ext>
            </a:extLst>
          </p:cNvPr>
          <p:cNvCxnSpPr>
            <a:cxnSpLocks/>
          </p:cNvCxnSpPr>
          <p:nvPr/>
        </p:nvCxnSpPr>
        <p:spPr bwMode="auto">
          <a:xfrm>
            <a:off x="6441335" y="4978012"/>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2AE6F36-76E3-E581-AD58-3537A8A99846}"/>
              </a:ext>
            </a:extLst>
          </p:cNvPr>
          <p:cNvCxnSpPr/>
          <p:nvPr/>
        </p:nvCxnSpPr>
        <p:spPr bwMode="auto">
          <a:xfrm>
            <a:off x="1155691" y="304344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4B540E7-4FB1-F7C3-3400-3FB67EA2DC87}"/>
              </a:ext>
            </a:extLst>
          </p:cNvPr>
          <p:cNvCxnSpPr/>
          <p:nvPr/>
        </p:nvCxnSpPr>
        <p:spPr bwMode="auto">
          <a:xfrm>
            <a:off x="1155691" y="352690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9348904-6A08-E5B1-38CA-55FE1F5904FC}"/>
              </a:ext>
            </a:extLst>
          </p:cNvPr>
          <p:cNvCxnSpPr/>
          <p:nvPr/>
        </p:nvCxnSpPr>
        <p:spPr bwMode="auto">
          <a:xfrm>
            <a:off x="1155691" y="401036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689A597-1B5B-AD9D-9500-8DCB4737FB8D}"/>
              </a:ext>
            </a:extLst>
          </p:cNvPr>
          <p:cNvCxnSpPr/>
          <p:nvPr/>
        </p:nvCxnSpPr>
        <p:spPr bwMode="auto">
          <a:xfrm>
            <a:off x="1154473" y="449382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4C1A7F7-0B67-6A78-7389-CABA1285DF56}"/>
              </a:ext>
            </a:extLst>
          </p:cNvPr>
          <p:cNvCxnSpPr/>
          <p:nvPr/>
        </p:nvCxnSpPr>
        <p:spPr bwMode="auto">
          <a:xfrm>
            <a:off x="1154473" y="4977293"/>
            <a:ext cx="91858"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07B2643C-59B0-F24E-E9ED-EB1A3239BEEF}"/>
              </a:ext>
            </a:extLst>
          </p:cNvPr>
          <p:cNvSpPr txBox="1"/>
          <p:nvPr/>
        </p:nvSpPr>
        <p:spPr bwMode="auto">
          <a:xfrm>
            <a:off x="6569075" y="4292345"/>
            <a:ext cx="13967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Stratified HR: 0.96; </a:t>
            </a:r>
          </a:p>
          <a:p>
            <a:pPr algn="l">
              <a:lnSpc>
                <a:spcPct val="100000"/>
              </a:lnSpc>
              <a:spcAft>
                <a:spcPct val="0"/>
              </a:spcAft>
              <a:buClrTx/>
              <a:buFontTx/>
              <a:buNone/>
            </a:pPr>
            <a:r>
              <a:rPr lang="en-US" sz="1200" b="0" dirty="0">
                <a:solidFill>
                  <a:schemeClr val="bg1"/>
                </a:solidFill>
                <a:latin typeface="Calibri" panose="020F0502020204030204" pitchFamily="34" charset="0"/>
              </a:rPr>
              <a:t>95% Cl: 0.78-1.18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One-sided </a:t>
            </a: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.34</a:t>
            </a:r>
          </a:p>
        </p:txBody>
      </p:sp>
      <p:sp>
        <p:nvSpPr>
          <p:cNvPr id="34" name="TextBox 33">
            <a:extLst>
              <a:ext uri="{FF2B5EF4-FFF2-40B4-BE49-F238E27FC236}">
                <a16:creationId xmlns:a16="http://schemas.microsoft.com/office/drawing/2014/main" id="{99713293-A6D3-2C1D-1521-B930618EDE44}"/>
              </a:ext>
            </a:extLst>
          </p:cNvPr>
          <p:cNvSpPr txBox="1"/>
          <p:nvPr/>
        </p:nvSpPr>
        <p:spPr bwMode="auto">
          <a:xfrm>
            <a:off x="1293045" y="4259143"/>
            <a:ext cx="14366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HR: 0.563;</a:t>
            </a:r>
          </a:p>
          <a:p>
            <a:pPr algn="l">
              <a:lnSpc>
                <a:spcPct val="100000"/>
              </a:lnSpc>
              <a:spcAft>
                <a:spcPct val="0"/>
              </a:spcAft>
              <a:buClrTx/>
              <a:buFontTx/>
              <a:buNone/>
            </a:pPr>
            <a:r>
              <a:rPr lang="en-US" sz="1200" b="0" dirty="0">
                <a:solidFill>
                  <a:schemeClr val="bg1"/>
                </a:solidFill>
                <a:latin typeface="Calibri" panose="020F0502020204030204" pitchFamily="34" charset="0"/>
              </a:rPr>
              <a:t>95% CI: 0.461-0.687</a:t>
            </a:r>
          </a:p>
          <a:p>
            <a:pPr algn="l">
              <a:lnSpc>
                <a:spcPct val="100000"/>
              </a:lnSpc>
              <a:spcAft>
                <a:spcPct val="0"/>
              </a:spcAft>
              <a:buClrTx/>
              <a:buFontTx/>
              <a:buNone/>
            </a:pP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&lt;.0001</a:t>
            </a:r>
          </a:p>
        </p:txBody>
      </p:sp>
      <p:sp>
        <p:nvSpPr>
          <p:cNvPr id="35" name="TextBox 34">
            <a:extLst>
              <a:ext uri="{FF2B5EF4-FFF2-40B4-BE49-F238E27FC236}">
                <a16:creationId xmlns:a16="http://schemas.microsoft.com/office/drawing/2014/main" id="{705F62DC-38B7-E619-6387-12E733DCCE80}"/>
              </a:ext>
            </a:extLst>
          </p:cNvPr>
          <p:cNvSpPr txBox="1"/>
          <p:nvPr/>
        </p:nvSpPr>
        <p:spPr bwMode="auto">
          <a:xfrm rot="16200000">
            <a:off x="-701093" y="3554427"/>
            <a:ext cx="2633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Progression-free Survival (%)</a:t>
            </a:r>
          </a:p>
        </p:txBody>
      </p:sp>
      <p:sp>
        <p:nvSpPr>
          <p:cNvPr id="36" name="TextBox 35">
            <a:extLst>
              <a:ext uri="{FF2B5EF4-FFF2-40B4-BE49-F238E27FC236}">
                <a16:creationId xmlns:a16="http://schemas.microsoft.com/office/drawing/2014/main" id="{DB15E497-184F-BAF1-E695-CD9869710BE6}"/>
              </a:ext>
            </a:extLst>
          </p:cNvPr>
          <p:cNvSpPr txBox="1"/>
          <p:nvPr/>
        </p:nvSpPr>
        <p:spPr bwMode="auto">
          <a:xfrm rot="16200000">
            <a:off x="5071069" y="3599360"/>
            <a:ext cx="17226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OS Probability (%)</a:t>
            </a:r>
          </a:p>
        </p:txBody>
      </p:sp>
      <p:sp>
        <p:nvSpPr>
          <p:cNvPr id="37" name="TextBox 36">
            <a:extLst>
              <a:ext uri="{FF2B5EF4-FFF2-40B4-BE49-F238E27FC236}">
                <a16:creationId xmlns:a16="http://schemas.microsoft.com/office/drawing/2014/main" id="{4DB6075E-D29B-8AB9-56FB-876C0C26EE74}"/>
              </a:ext>
            </a:extLst>
          </p:cNvPr>
          <p:cNvSpPr txBox="1"/>
          <p:nvPr/>
        </p:nvSpPr>
        <p:spPr bwMode="auto">
          <a:xfrm>
            <a:off x="8430709" y="5280715"/>
            <a:ext cx="1069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Time (Mo)</a:t>
            </a:r>
          </a:p>
        </p:txBody>
      </p:sp>
      <p:sp>
        <p:nvSpPr>
          <p:cNvPr id="38" name="TextBox 37">
            <a:extLst>
              <a:ext uri="{FF2B5EF4-FFF2-40B4-BE49-F238E27FC236}">
                <a16:creationId xmlns:a16="http://schemas.microsoft.com/office/drawing/2014/main" id="{61807D91-6F74-441D-EFB1-7BE59F1CD20B}"/>
              </a:ext>
            </a:extLst>
          </p:cNvPr>
          <p:cNvSpPr txBox="1"/>
          <p:nvPr/>
        </p:nvSpPr>
        <p:spPr bwMode="auto">
          <a:xfrm>
            <a:off x="2839888" y="5240914"/>
            <a:ext cx="1069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Time (Mo)</a:t>
            </a:r>
          </a:p>
        </p:txBody>
      </p:sp>
      <p:grpSp>
        <p:nvGrpSpPr>
          <p:cNvPr id="50" name="Group 49">
            <a:extLst>
              <a:ext uri="{FF2B5EF4-FFF2-40B4-BE49-F238E27FC236}">
                <a16:creationId xmlns:a16="http://schemas.microsoft.com/office/drawing/2014/main" id="{978862F1-3FE8-F7C4-D7BB-27F47DA34D54}"/>
              </a:ext>
            </a:extLst>
          </p:cNvPr>
          <p:cNvGrpSpPr/>
          <p:nvPr/>
        </p:nvGrpSpPr>
        <p:grpSpPr>
          <a:xfrm>
            <a:off x="702995" y="2364144"/>
            <a:ext cx="497252" cy="2763932"/>
            <a:chOff x="736137" y="2411589"/>
            <a:chExt cx="497252" cy="2763932"/>
          </a:xfrm>
        </p:grpSpPr>
        <p:sp>
          <p:nvSpPr>
            <p:cNvPr id="39" name="TextBox 38">
              <a:extLst>
                <a:ext uri="{FF2B5EF4-FFF2-40B4-BE49-F238E27FC236}">
                  <a16:creationId xmlns:a16="http://schemas.microsoft.com/office/drawing/2014/main" id="{886E9E85-8D57-6F60-DC1C-1B833D42D719}"/>
                </a:ext>
              </a:extLst>
            </p:cNvPr>
            <p:cNvSpPr txBox="1"/>
            <p:nvPr/>
          </p:nvSpPr>
          <p:spPr bwMode="auto">
            <a:xfrm>
              <a:off x="736137" y="2411589"/>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0" name="TextBox 39">
              <a:extLst>
                <a:ext uri="{FF2B5EF4-FFF2-40B4-BE49-F238E27FC236}">
                  <a16:creationId xmlns:a16="http://schemas.microsoft.com/office/drawing/2014/main" id="{D271884F-0E20-CF66-0835-D22ABC9BC941}"/>
                </a:ext>
              </a:extLst>
            </p:cNvPr>
            <p:cNvSpPr txBox="1"/>
            <p:nvPr/>
          </p:nvSpPr>
          <p:spPr bwMode="auto">
            <a:xfrm>
              <a:off x="840333" y="28966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3" name="TextBox 42">
              <a:extLst>
                <a:ext uri="{FF2B5EF4-FFF2-40B4-BE49-F238E27FC236}">
                  <a16:creationId xmlns:a16="http://schemas.microsoft.com/office/drawing/2014/main" id="{706F2DB3-878A-E1EA-AD8B-E2EED6CEC7ED}"/>
                </a:ext>
              </a:extLst>
            </p:cNvPr>
            <p:cNvSpPr txBox="1"/>
            <p:nvPr/>
          </p:nvSpPr>
          <p:spPr bwMode="auto">
            <a:xfrm>
              <a:off x="840333" y="3381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4" name="TextBox 43">
              <a:extLst>
                <a:ext uri="{FF2B5EF4-FFF2-40B4-BE49-F238E27FC236}">
                  <a16:creationId xmlns:a16="http://schemas.microsoft.com/office/drawing/2014/main" id="{BA6A2E0E-2A2B-872F-608D-A27DFEE6882F}"/>
                </a:ext>
              </a:extLst>
            </p:cNvPr>
            <p:cNvSpPr txBox="1"/>
            <p:nvPr/>
          </p:nvSpPr>
          <p:spPr bwMode="auto">
            <a:xfrm>
              <a:off x="840333" y="386681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8" name="TextBox 47">
              <a:extLst>
                <a:ext uri="{FF2B5EF4-FFF2-40B4-BE49-F238E27FC236}">
                  <a16:creationId xmlns:a16="http://schemas.microsoft.com/office/drawing/2014/main" id="{CAD44AC8-5330-9CAF-581E-A607AF3B3833}"/>
                </a:ext>
              </a:extLst>
            </p:cNvPr>
            <p:cNvSpPr txBox="1"/>
            <p:nvPr/>
          </p:nvSpPr>
          <p:spPr bwMode="auto">
            <a:xfrm>
              <a:off x="840333" y="43518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F74CBC5C-469A-9AD8-8A77-A79981A5894F}"/>
                </a:ext>
              </a:extLst>
            </p:cNvPr>
            <p:cNvSpPr txBox="1"/>
            <p:nvPr/>
          </p:nvSpPr>
          <p:spPr bwMode="auto">
            <a:xfrm>
              <a:off x="944527" y="483696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51" name="Group 50">
            <a:extLst>
              <a:ext uri="{FF2B5EF4-FFF2-40B4-BE49-F238E27FC236}">
                <a16:creationId xmlns:a16="http://schemas.microsoft.com/office/drawing/2014/main" id="{8CE494C7-7F6F-360E-99F2-B3A8B75642B0}"/>
              </a:ext>
            </a:extLst>
          </p:cNvPr>
          <p:cNvGrpSpPr/>
          <p:nvPr/>
        </p:nvGrpSpPr>
        <p:grpSpPr>
          <a:xfrm>
            <a:off x="5990012" y="2411589"/>
            <a:ext cx="497252" cy="2763932"/>
            <a:chOff x="736137" y="2411589"/>
            <a:chExt cx="497252" cy="2763932"/>
          </a:xfrm>
        </p:grpSpPr>
        <p:sp>
          <p:nvSpPr>
            <p:cNvPr id="52" name="TextBox 51">
              <a:extLst>
                <a:ext uri="{FF2B5EF4-FFF2-40B4-BE49-F238E27FC236}">
                  <a16:creationId xmlns:a16="http://schemas.microsoft.com/office/drawing/2014/main" id="{A39BAFA0-CC66-3CF3-4DB9-9EFBBC0ADF8D}"/>
                </a:ext>
              </a:extLst>
            </p:cNvPr>
            <p:cNvSpPr txBox="1"/>
            <p:nvPr/>
          </p:nvSpPr>
          <p:spPr bwMode="auto">
            <a:xfrm>
              <a:off x="736137" y="2411589"/>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3" name="TextBox 52">
              <a:extLst>
                <a:ext uri="{FF2B5EF4-FFF2-40B4-BE49-F238E27FC236}">
                  <a16:creationId xmlns:a16="http://schemas.microsoft.com/office/drawing/2014/main" id="{7047DD92-0A19-A523-40F3-780486CC6057}"/>
                </a:ext>
              </a:extLst>
            </p:cNvPr>
            <p:cNvSpPr txBox="1"/>
            <p:nvPr/>
          </p:nvSpPr>
          <p:spPr bwMode="auto">
            <a:xfrm>
              <a:off x="840333" y="28966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6" name="TextBox 55">
              <a:extLst>
                <a:ext uri="{FF2B5EF4-FFF2-40B4-BE49-F238E27FC236}">
                  <a16:creationId xmlns:a16="http://schemas.microsoft.com/office/drawing/2014/main" id="{2C14F8A8-8F3D-ABFA-20F3-632EB70AEB7B}"/>
                </a:ext>
              </a:extLst>
            </p:cNvPr>
            <p:cNvSpPr txBox="1"/>
            <p:nvPr/>
          </p:nvSpPr>
          <p:spPr bwMode="auto">
            <a:xfrm>
              <a:off x="840333" y="3381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7" name="TextBox 56">
              <a:extLst>
                <a:ext uri="{FF2B5EF4-FFF2-40B4-BE49-F238E27FC236}">
                  <a16:creationId xmlns:a16="http://schemas.microsoft.com/office/drawing/2014/main" id="{47468C1E-4549-12FE-771F-6E54B62093A7}"/>
                </a:ext>
              </a:extLst>
            </p:cNvPr>
            <p:cNvSpPr txBox="1"/>
            <p:nvPr/>
          </p:nvSpPr>
          <p:spPr bwMode="auto">
            <a:xfrm>
              <a:off x="840333" y="386681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1" name="TextBox 60">
              <a:extLst>
                <a:ext uri="{FF2B5EF4-FFF2-40B4-BE49-F238E27FC236}">
                  <a16:creationId xmlns:a16="http://schemas.microsoft.com/office/drawing/2014/main" id="{073B59DB-C4B1-20D0-E6E3-866EBAD0082A}"/>
                </a:ext>
              </a:extLst>
            </p:cNvPr>
            <p:cNvSpPr txBox="1"/>
            <p:nvPr/>
          </p:nvSpPr>
          <p:spPr bwMode="auto">
            <a:xfrm>
              <a:off x="840333" y="43518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42688FF7-EEEB-3D76-335C-3C4E071B4496}"/>
                </a:ext>
              </a:extLst>
            </p:cNvPr>
            <p:cNvSpPr txBox="1"/>
            <p:nvPr/>
          </p:nvSpPr>
          <p:spPr bwMode="auto">
            <a:xfrm>
              <a:off x="944527" y="483696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cxnSp>
        <p:nvCxnSpPr>
          <p:cNvPr id="31744" name="Straight Connector 31743">
            <a:extLst>
              <a:ext uri="{FF2B5EF4-FFF2-40B4-BE49-F238E27FC236}">
                <a16:creationId xmlns:a16="http://schemas.microsoft.com/office/drawing/2014/main" id="{0B4481C2-3631-8E1C-BBE3-18772AD9D3FB}"/>
              </a:ext>
            </a:extLst>
          </p:cNvPr>
          <p:cNvCxnSpPr>
            <a:cxnSpLocks/>
          </p:cNvCxnSpPr>
          <p:nvPr/>
        </p:nvCxnSpPr>
        <p:spPr bwMode="auto">
          <a:xfrm>
            <a:off x="1253812"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D437DA67-0DAA-2594-B1F4-1372D75E1A0F}"/>
              </a:ext>
            </a:extLst>
          </p:cNvPr>
          <p:cNvCxnSpPr>
            <a:cxnSpLocks/>
          </p:cNvCxnSpPr>
          <p:nvPr/>
        </p:nvCxnSpPr>
        <p:spPr bwMode="auto">
          <a:xfrm>
            <a:off x="1429326"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BADC920F-8D36-0E15-594A-A74DB2F236C5}"/>
              </a:ext>
            </a:extLst>
          </p:cNvPr>
          <p:cNvCxnSpPr>
            <a:cxnSpLocks/>
          </p:cNvCxnSpPr>
          <p:nvPr/>
        </p:nvCxnSpPr>
        <p:spPr bwMode="auto">
          <a:xfrm>
            <a:off x="1604840"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CDC01CCC-9CF8-47B0-F1F8-F26E3D34E453}"/>
              </a:ext>
            </a:extLst>
          </p:cNvPr>
          <p:cNvCxnSpPr>
            <a:cxnSpLocks/>
          </p:cNvCxnSpPr>
          <p:nvPr/>
        </p:nvCxnSpPr>
        <p:spPr bwMode="auto">
          <a:xfrm>
            <a:off x="1780354"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707A7562-F32E-18D5-9F04-6BF0D0E5F104}"/>
              </a:ext>
            </a:extLst>
          </p:cNvPr>
          <p:cNvCxnSpPr>
            <a:cxnSpLocks/>
          </p:cNvCxnSpPr>
          <p:nvPr/>
        </p:nvCxnSpPr>
        <p:spPr bwMode="auto">
          <a:xfrm>
            <a:off x="1955868"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277F9767-8121-E807-6193-FCB5958A5304}"/>
              </a:ext>
            </a:extLst>
          </p:cNvPr>
          <p:cNvCxnSpPr>
            <a:cxnSpLocks/>
          </p:cNvCxnSpPr>
          <p:nvPr/>
        </p:nvCxnSpPr>
        <p:spPr bwMode="auto">
          <a:xfrm>
            <a:off x="2131382"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2B165F0F-CB7B-9B47-709A-C5A1BF6690D8}"/>
              </a:ext>
            </a:extLst>
          </p:cNvPr>
          <p:cNvCxnSpPr>
            <a:cxnSpLocks/>
          </p:cNvCxnSpPr>
          <p:nvPr/>
        </p:nvCxnSpPr>
        <p:spPr bwMode="auto">
          <a:xfrm>
            <a:off x="2306896"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2369C2F3-607F-910B-92BC-E1C4C944F468}"/>
              </a:ext>
            </a:extLst>
          </p:cNvPr>
          <p:cNvCxnSpPr>
            <a:cxnSpLocks/>
          </p:cNvCxnSpPr>
          <p:nvPr/>
        </p:nvCxnSpPr>
        <p:spPr bwMode="auto">
          <a:xfrm>
            <a:off x="2482410"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77A45529-FFB6-EC9C-2FB2-B57E956E4E78}"/>
              </a:ext>
            </a:extLst>
          </p:cNvPr>
          <p:cNvCxnSpPr>
            <a:cxnSpLocks/>
          </p:cNvCxnSpPr>
          <p:nvPr/>
        </p:nvCxnSpPr>
        <p:spPr bwMode="auto">
          <a:xfrm>
            <a:off x="2657924"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D062B36A-7CE0-59BA-9672-A1E2AF05FC02}"/>
              </a:ext>
            </a:extLst>
          </p:cNvPr>
          <p:cNvCxnSpPr>
            <a:cxnSpLocks/>
          </p:cNvCxnSpPr>
          <p:nvPr/>
        </p:nvCxnSpPr>
        <p:spPr bwMode="auto">
          <a:xfrm>
            <a:off x="2833438"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9C9D36D3-7F0D-F3CD-C6AB-5372867007E6}"/>
              </a:ext>
            </a:extLst>
          </p:cNvPr>
          <p:cNvCxnSpPr>
            <a:cxnSpLocks/>
          </p:cNvCxnSpPr>
          <p:nvPr/>
        </p:nvCxnSpPr>
        <p:spPr bwMode="auto">
          <a:xfrm>
            <a:off x="3008952"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0C4FC162-8151-D269-E003-7CF45CCA0B6C}"/>
              </a:ext>
            </a:extLst>
          </p:cNvPr>
          <p:cNvCxnSpPr>
            <a:cxnSpLocks/>
          </p:cNvCxnSpPr>
          <p:nvPr/>
        </p:nvCxnSpPr>
        <p:spPr bwMode="auto">
          <a:xfrm>
            <a:off x="3184466"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FF781B63-93F0-666C-742D-8AB9F9C66129}"/>
              </a:ext>
            </a:extLst>
          </p:cNvPr>
          <p:cNvCxnSpPr>
            <a:cxnSpLocks/>
          </p:cNvCxnSpPr>
          <p:nvPr/>
        </p:nvCxnSpPr>
        <p:spPr bwMode="auto">
          <a:xfrm>
            <a:off x="3359980"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65C3ADA0-D945-C7C5-F326-22EF55298F67}"/>
              </a:ext>
            </a:extLst>
          </p:cNvPr>
          <p:cNvCxnSpPr>
            <a:cxnSpLocks/>
          </p:cNvCxnSpPr>
          <p:nvPr/>
        </p:nvCxnSpPr>
        <p:spPr bwMode="auto">
          <a:xfrm>
            <a:off x="3535494"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08768518-CF2B-D6C6-EC37-9E5EA8D49BD9}"/>
              </a:ext>
            </a:extLst>
          </p:cNvPr>
          <p:cNvCxnSpPr>
            <a:cxnSpLocks/>
          </p:cNvCxnSpPr>
          <p:nvPr/>
        </p:nvCxnSpPr>
        <p:spPr bwMode="auto">
          <a:xfrm>
            <a:off x="3711008"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5F989D23-57CB-4748-789A-B1D93ACB8AF5}"/>
              </a:ext>
            </a:extLst>
          </p:cNvPr>
          <p:cNvCxnSpPr>
            <a:cxnSpLocks/>
          </p:cNvCxnSpPr>
          <p:nvPr/>
        </p:nvCxnSpPr>
        <p:spPr bwMode="auto">
          <a:xfrm>
            <a:off x="3886522"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50F164EE-F3C1-4CC3-3F01-0F97B9018C37}"/>
              </a:ext>
            </a:extLst>
          </p:cNvPr>
          <p:cNvCxnSpPr>
            <a:cxnSpLocks/>
          </p:cNvCxnSpPr>
          <p:nvPr/>
        </p:nvCxnSpPr>
        <p:spPr bwMode="auto">
          <a:xfrm>
            <a:off x="4062036"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20677A20-75FD-2067-55BF-3D7FAEBF7E57}"/>
              </a:ext>
            </a:extLst>
          </p:cNvPr>
          <p:cNvCxnSpPr>
            <a:cxnSpLocks/>
          </p:cNvCxnSpPr>
          <p:nvPr/>
        </p:nvCxnSpPr>
        <p:spPr bwMode="auto">
          <a:xfrm>
            <a:off x="4237550"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7C649DDC-4060-B6B5-7710-8670FB46B285}"/>
              </a:ext>
            </a:extLst>
          </p:cNvPr>
          <p:cNvCxnSpPr>
            <a:cxnSpLocks/>
          </p:cNvCxnSpPr>
          <p:nvPr/>
        </p:nvCxnSpPr>
        <p:spPr bwMode="auto">
          <a:xfrm>
            <a:off x="4413064"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AFB89111-7257-7D88-7588-B0A310E974BD}"/>
              </a:ext>
            </a:extLst>
          </p:cNvPr>
          <p:cNvCxnSpPr>
            <a:cxnSpLocks/>
          </p:cNvCxnSpPr>
          <p:nvPr/>
        </p:nvCxnSpPr>
        <p:spPr bwMode="auto">
          <a:xfrm>
            <a:off x="4588578"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F415F2C1-9591-4BDC-ADB0-63D3CBAC3DED}"/>
              </a:ext>
            </a:extLst>
          </p:cNvPr>
          <p:cNvCxnSpPr>
            <a:cxnSpLocks/>
          </p:cNvCxnSpPr>
          <p:nvPr/>
        </p:nvCxnSpPr>
        <p:spPr bwMode="auto">
          <a:xfrm>
            <a:off x="4764092"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803FD88D-F501-06A3-870F-0F2529802AC7}"/>
              </a:ext>
            </a:extLst>
          </p:cNvPr>
          <p:cNvCxnSpPr>
            <a:cxnSpLocks/>
          </p:cNvCxnSpPr>
          <p:nvPr/>
        </p:nvCxnSpPr>
        <p:spPr bwMode="auto">
          <a:xfrm>
            <a:off x="4939606"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DA3BBE68-C204-AADD-4C3A-33C666D35493}"/>
              </a:ext>
            </a:extLst>
          </p:cNvPr>
          <p:cNvCxnSpPr>
            <a:cxnSpLocks/>
          </p:cNvCxnSpPr>
          <p:nvPr/>
        </p:nvCxnSpPr>
        <p:spPr bwMode="auto">
          <a:xfrm>
            <a:off x="5115120"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33612ADA-A6AE-A452-2BE3-8673C69E7B47}"/>
              </a:ext>
            </a:extLst>
          </p:cNvPr>
          <p:cNvCxnSpPr>
            <a:cxnSpLocks/>
          </p:cNvCxnSpPr>
          <p:nvPr/>
        </p:nvCxnSpPr>
        <p:spPr bwMode="auto">
          <a:xfrm>
            <a:off x="5290634"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D470B5DC-32D8-DCA7-9592-613FE1154709}"/>
              </a:ext>
            </a:extLst>
          </p:cNvPr>
          <p:cNvCxnSpPr>
            <a:cxnSpLocks/>
          </p:cNvCxnSpPr>
          <p:nvPr/>
        </p:nvCxnSpPr>
        <p:spPr bwMode="auto">
          <a:xfrm>
            <a:off x="5466148"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8F7F3A18-E8B3-8048-98E5-DD610D3369F7}"/>
              </a:ext>
            </a:extLst>
          </p:cNvPr>
          <p:cNvCxnSpPr>
            <a:cxnSpLocks/>
          </p:cNvCxnSpPr>
          <p:nvPr/>
        </p:nvCxnSpPr>
        <p:spPr bwMode="auto">
          <a:xfrm>
            <a:off x="5641662" y="4968386"/>
            <a:ext cx="0" cy="82477"/>
          </a:xfrm>
          <a:prstGeom prst="line">
            <a:avLst/>
          </a:prstGeom>
          <a:noFill/>
          <a:ln w="28575" cap="flat" cmpd="sng" algn="ctr">
            <a:solidFill>
              <a:schemeClr val="bg1"/>
            </a:solidFill>
            <a:prstDash val="solid"/>
            <a:round/>
            <a:headEnd type="none" w="med" len="med"/>
            <a:tailEnd type="none" w="med" len="med"/>
          </a:ln>
          <a:effectLst/>
        </p:spPr>
      </p:cxnSp>
      <p:sp>
        <p:nvSpPr>
          <p:cNvPr id="31771" name="TextBox 31770">
            <a:extLst>
              <a:ext uri="{FF2B5EF4-FFF2-40B4-BE49-F238E27FC236}">
                <a16:creationId xmlns:a16="http://schemas.microsoft.com/office/drawing/2014/main" id="{2F7BB781-72AB-6C5A-806E-01AC2F07C26D}"/>
              </a:ext>
            </a:extLst>
          </p:cNvPr>
          <p:cNvSpPr txBox="1"/>
          <p:nvPr/>
        </p:nvSpPr>
        <p:spPr bwMode="auto">
          <a:xfrm>
            <a:off x="1122264" y="50258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1772" name="TextBox 31771">
            <a:extLst>
              <a:ext uri="{FF2B5EF4-FFF2-40B4-BE49-F238E27FC236}">
                <a16:creationId xmlns:a16="http://schemas.microsoft.com/office/drawing/2014/main" id="{4A233142-7FC8-AFF7-9F16-A41E5D3A9B4F}"/>
              </a:ext>
            </a:extLst>
          </p:cNvPr>
          <p:cNvSpPr txBox="1"/>
          <p:nvPr/>
        </p:nvSpPr>
        <p:spPr bwMode="auto">
          <a:xfrm>
            <a:off x="1466498" y="50258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31773" name="TextBox 31772">
            <a:extLst>
              <a:ext uri="{FF2B5EF4-FFF2-40B4-BE49-F238E27FC236}">
                <a16:creationId xmlns:a16="http://schemas.microsoft.com/office/drawing/2014/main" id="{D5FF3205-9115-EAC6-79D7-E0A163CF205D}"/>
              </a:ext>
            </a:extLst>
          </p:cNvPr>
          <p:cNvSpPr txBox="1"/>
          <p:nvPr/>
        </p:nvSpPr>
        <p:spPr bwMode="auto">
          <a:xfrm>
            <a:off x="1824261" y="50258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31774" name="TextBox 31773">
            <a:extLst>
              <a:ext uri="{FF2B5EF4-FFF2-40B4-BE49-F238E27FC236}">
                <a16:creationId xmlns:a16="http://schemas.microsoft.com/office/drawing/2014/main" id="{9BBFDCD6-E5BC-49CD-49E4-F0A2BB122D78}"/>
              </a:ext>
            </a:extLst>
          </p:cNvPr>
          <p:cNvSpPr txBox="1"/>
          <p:nvPr/>
        </p:nvSpPr>
        <p:spPr bwMode="auto">
          <a:xfrm>
            <a:off x="2136016"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1775" name="TextBox 31774">
            <a:extLst>
              <a:ext uri="{FF2B5EF4-FFF2-40B4-BE49-F238E27FC236}">
                <a16:creationId xmlns:a16="http://schemas.microsoft.com/office/drawing/2014/main" id="{E023DD14-3EC7-9D07-376A-0AD6D495BCD3}"/>
              </a:ext>
            </a:extLst>
          </p:cNvPr>
          <p:cNvSpPr txBox="1"/>
          <p:nvPr/>
        </p:nvSpPr>
        <p:spPr bwMode="auto">
          <a:xfrm>
            <a:off x="2489241"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31776" name="TextBox 31775">
            <a:extLst>
              <a:ext uri="{FF2B5EF4-FFF2-40B4-BE49-F238E27FC236}">
                <a16:creationId xmlns:a16="http://schemas.microsoft.com/office/drawing/2014/main" id="{E4442984-F390-660E-A0C3-D5A38F9094E4}"/>
              </a:ext>
            </a:extLst>
          </p:cNvPr>
          <p:cNvSpPr txBox="1"/>
          <p:nvPr/>
        </p:nvSpPr>
        <p:spPr bwMode="auto">
          <a:xfrm>
            <a:off x="2830005"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1777" name="TextBox 31776">
            <a:extLst>
              <a:ext uri="{FF2B5EF4-FFF2-40B4-BE49-F238E27FC236}">
                <a16:creationId xmlns:a16="http://schemas.microsoft.com/office/drawing/2014/main" id="{DFE2EE5F-C21B-6C97-A3E7-E17617CC5EF4}"/>
              </a:ext>
            </a:extLst>
          </p:cNvPr>
          <p:cNvSpPr txBox="1"/>
          <p:nvPr/>
        </p:nvSpPr>
        <p:spPr bwMode="auto">
          <a:xfrm>
            <a:off x="3172965"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31778" name="TextBox 31777">
            <a:extLst>
              <a:ext uri="{FF2B5EF4-FFF2-40B4-BE49-F238E27FC236}">
                <a16:creationId xmlns:a16="http://schemas.microsoft.com/office/drawing/2014/main" id="{9F0840A3-BD1B-437A-A342-DA42E2D88D06}"/>
              </a:ext>
            </a:extLst>
          </p:cNvPr>
          <p:cNvSpPr txBox="1"/>
          <p:nvPr/>
        </p:nvSpPr>
        <p:spPr bwMode="auto">
          <a:xfrm>
            <a:off x="3537605"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sp>
        <p:nvSpPr>
          <p:cNvPr id="31779" name="TextBox 31778">
            <a:extLst>
              <a:ext uri="{FF2B5EF4-FFF2-40B4-BE49-F238E27FC236}">
                <a16:creationId xmlns:a16="http://schemas.microsoft.com/office/drawing/2014/main" id="{DC57A0E5-1B28-5F6F-BCD8-4EB67419F6C8}"/>
              </a:ext>
            </a:extLst>
          </p:cNvPr>
          <p:cNvSpPr txBox="1"/>
          <p:nvPr/>
        </p:nvSpPr>
        <p:spPr bwMode="auto">
          <a:xfrm>
            <a:off x="3891156"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a:t>
            </a:r>
          </a:p>
        </p:txBody>
      </p:sp>
      <p:sp>
        <p:nvSpPr>
          <p:cNvPr id="31780" name="TextBox 31779">
            <a:extLst>
              <a:ext uri="{FF2B5EF4-FFF2-40B4-BE49-F238E27FC236}">
                <a16:creationId xmlns:a16="http://schemas.microsoft.com/office/drawing/2014/main" id="{55DBF2C0-614E-B294-57CD-AD2F8AFD6466}"/>
              </a:ext>
            </a:extLst>
          </p:cNvPr>
          <p:cNvSpPr txBox="1"/>
          <p:nvPr/>
        </p:nvSpPr>
        <p:spPr bwMode="auto">
          <a:xfrm>
            <a:off x="4239125"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31781" name="TextBox 31780">
            <a:extLst>
              <a:ext uri="{FF2B5EF4-FFF2-40B4-BE49-F238E27FC236}">
                <a16:creationId xmlns:a16="http://schemas.microsoft.com/office/drawing/2014/main" id="{11A31348-86B6-BC58-1A5F-E8C4FF969BD3}"/>
              </a:ext>
            </a:extLst>
          </p:cNvPr>
          <p:cNvSpPr txBox="1"/>
          <p:nvPr/>
        </p:nvSpPr>
        <p:spPr bwMode="auto">
          <a:xfrm>
            <a:off x="4582459"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1782" name="TextBox 31781">
            <a:extLst>
              <a:ext uri="{FF2B5EF4-FFF2-40B4-BE49-F238E27FC236}">
                <a16:creationId xmlns:a16="http://schemas.microsoft.com/office/drawing/2014/main" id="{9AB759C1-A2A6-712E-324E-E1899500CBA7}"/>
              </a:ext>
            </a:extLst>
          </p:cNvPr>
          <p:cNvSpPr txBox="1"/>
          <p:nvPr/>
        </p:nvSpPr>
        <p:spPr bwMode="auto">
          <a:xfrm>
            <a:off x="4925793"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a:t>
            </a:r>
          </a:p>
        </p:txBody>
      </p:sp>
      <p:sp>
        <p:nvSpPr>
          <p:cNvPr id="31783" name="TextBox 31782">
            <a:extLst>
              <a:ext uri="{FF2B5EF4-FFF2-40B4-BE49-F238E27FC236}">
                <a16:creationId xmlns:a16="http://schemas.microsoft.com/office/drawing/2014/main" id="{69955A91-C871-1296-D935-43B32E3953BF}"/>
              </a:ext>
            </a:extLst>
          </p:cNvPr>
          <p:cNvSpPr txBox="1"/>
          <p:nvPr/>
        </p:nvSpPr>
        <p:spPr bwMode="auto">
          <a:xfrm>
            <a:off x="5271954"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31796" name="TextBox 31795">
            <a:extLst>
              <a:ext uri="{FF2B5EF4-FFF2-40B4-BE49-F238E27FC236}">
                <a16:creationId xmlns:a16="http://schemas.microsoft.com/office/drawing/2014/main" id="{03A0F8FB-178F-F8D1-8C24-566C49309B4B}"/>
              </a:ext>
            </a:extLst>
          </p:cNvPr>
          <p:cNvSpPr txBox="1"/>
          <p:nvPr/>
        </p:nvSpPr>
        <p:spPr bwMode="auto">
          <a:xfrm>
            <a:off x="5442834"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cxnSp>
        <p:nvCxnSpPr>
          <p:cNvPr id="31797" name="Straight Connector 31796">
            <a:extLst>
              <a:ext uri="{FF2B5EF4-FFF2-40B4-BE49-F238E27FC236}">
                <a16:creationId xmlns:a16="http://schemas.microsoft.com/office/drawing/2014/main" id="{3ECC7240-FDD4-C1B9-4246-269D25786A88}"/>
              </a:ext>
            </a:extLst>
          </p:cNvPr>
          <p:cNvCxnSpPr>
            <a:cxnSpLocks/>
          </p:cNvCxnSpPr>
          <p:nvPr/>
        </p:nvCxnSpPr>
        <p:spPr bwMode="auto">
          <a:xfrm>
            <a:off x="6535166"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C2B27945-1290-7458-00A2-06101E571B7A}"/>
              </a:ext>
            </a:extLst>
          </p:cNvPr>
          <p:cNvCxnSpPr>
            <a:cxnSpLocks/>
          </p:cNvCxnSpPr>
          <p:nvPr/>
        </p:nvCxnSpPr>
        <p:spPr bwMode="auto">
          <a:xfrm>
            <a:off x="7071388"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492BCB8B-9AD6-8DA4-A5DC-46646B6E4229}"/>
              </a:ext>
            </a:extLst>
          </p:cNvPr>
          <p:cNvCxnSpPr>
            <a:cxnSpLocks/>
          </p:cNvCxnSpPr>
          <p:nvPr/>
        </p:nvCxnSpPr>
        <p:spPr bwMode="auto">
          <a:xfrm>
            <a:off x="7607610"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1A62CC70-4BB9-7582-BDC1-8AF4FE712257}"/>
              </a:ext>
            </a:extLst>
          </p:cNvPr>
          <p:cNvCxnSpPr>
            <a:cxnSpLocks/>
          </p:cNvCxnSpPr>
          <p:nvPr/>
        </p:nvCxnSpPr>
        <p:spPr bwMode="auto">
          <a:xfrm>
            <a:off x="8143832"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045BDCD4-BCD1-80A5-6121-5C5B6E31EB74}"/>
              </a:ext>
            </a:extLst>
          </p:cNvPr>
          <p:cNvCxnSpPr>
            <a:cxnSpLocks/>
          </p:cNvCxnSpPr>
          <p:nvPr/>
        </p:nvCxnSpPr>
        <p:spPr bwMode="auto">
          <a:xfrm>
            <a:off x="8680054"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9D74956A-F7DD-5829-E45C-45D3594C6126}"/>
              </a:ext>
            </a:extLst>
          </p:cNvPr>
          <p:cNvCxnSpPr>
            <a:cxnSpLocks/>
          </p:cNvCxnSpPr>
          <p:nvPr/>
        </p:nvCxnSpPr>
        <p:spPr bwMode="auto">
          <a:xfrm>
            <a:off x="9216276"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8E8D734A-D954-E68F-FDE1-145C7186A8EB}"/>
              </a:ext>
            </a:extLst>
          </p:cNvPr>
          <p:cNvCxnSpPr>
            <a:cxnSpLocks/>
          </p:cNvCxnSpPr>
          <p:nvPr/>
        </p:nvCxnSpPr>
        <p:spPr bwMode="auto">
          <a:xfrm>
            <a:off x="9752498"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0E482F92-9AF1-1C49-DBC0-3761CC68B149}"/>
              </a:ext>
            </a:extLst>
          </p:cNvPr>
          <p:cNvCxnSpPr>
            <a:cxnSpLocks/>
          </p:cNvCxnSpPr>
          <p:nvPr/>
        </p:nvCxnSpPr>
        <p:spPr bwMode="auto">
          <a:xfrm>
            <a:off x="10288720"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1EEB1FCD-F9E2-68AB-2C5B-AC120ABECD10}"/>
              </a:ext>
            </a:extLst>
          </p:cNvPr>
          <p:cNvCxnSpPr>
            <a:cxnSpLocks/>
          </p:cNvCxnSpPr>
          <p:nvPr/>
        </p:nvCxnSpPr>
        <p:spPr bwMode="auto">
          <a:xfrm>
            <a:off x="10824942"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0FC86B73-F3DA-DE96-223B-257C176E883E}"/>
              </a:ext>
            </a:extLst>
          </p:cNvPr>
          <p:cNvCxnSpPr>
            <a:cxnSpLocks/>
          </p:cNvCxnSpPr>
          <p:nvPr/>
        </p:nvCxnSpPr>
        <p:spPr bwMode="auto">
          <a:xfrm>
            <a:off x="11361166" y="4968386"/>
            <a:ext cx="0" cy="82477"/>
          </a:xfrm>
          <a:prstGeom prst="line">
            <a:avLst/>
          </a:prstGeom>
          <a:noFill/>
          <a:ln w="28575" cap="flat" cmpd="sng" algn="ctr">
            <a:solidFill>
              <a:schemeClr val="bg1"/>
            </a:solidFill>
            <a:prstDash val="solid"/>
            <a:round/>
            <a:headEnd type="none" w="med" len="med"/>
            <a:tailEnd type="none" w="med" len="med"/>
          </a:ln>
          <a:effectLst/>
        </p:spPr>
      </p:cxnSp>
      <p:sp>
        <p:nvSpPr>
          <p:cNvPr id="31807" name="TextBox 31806">
            <a:extLst>
              <a:ext uri="{FF2B5EF4-FFF2-40B4-BE49-F238E27FC236}">
                <a16:creationId xmlns:a16="http://schemas.microsoft.com/office/drawing/2014/main" id="{C68C8D48-CC14-F9D4-45B4-F8EC2EBCA41D}"/>
              </a:ext>
            </a:extLst>
          </p:cNvPr>
          <p:cNvSpPr txBox="1"/>
          <p:nvPr/>
        </p:nvSpPr>
        <p:spPr bwMode="auto">
          <a:xfrm>
            <a:off x="6392454" y="502896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808" name="TextBox 31807">
            <a:extLst>
              <a:ext uri="{FF2B5EF4-FFF2-40B4-BE49-F238E27FC236}">
                <a16:creationId xmlns:a16="http://schemas.microsoft.com/office/drawing/2014/main" id="{1768BA8B-DD51-DAB9-3F24-55BC97F0611D}"/>
              </a:ext>
            </a:extLst>
          </p:cNvPr>
          <p:cNvSpPr txBox="1"/>
          <p:nvPr/>
        </p:nvSpPr>
        <p:spPr bwMode="auto">
          <a:xfrm>
            <a:off x="6873240" y="502896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809" name="TextBox 31808">
            <a:extLst>
              <a:ext uri="{FF2B5EF4-FFF2-40B4-BE49-F238E27FC236}">
                <a16:creationId xmlns:a16="http://schemas.microsoft.com/office/drawing/2014/main" id="{A2F5BB01-6E76-1028-CC1D-594A512ABBEC}"/>
              </a:ext>
            </a:extLst>
          </p:cNvPr>
          <p:cNvSpPr txBox="1"/>
          <p:nvPr/>
        </p:nvSpPr>
        <p:spPr bwMode="auto">
          <a:xfrm>
            <a:off x="7409815" y="5050863"/>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810" name="TextBox 31809">
            <a:extLst>
              <a:ext uri="{FF2B5EF4-FFF2-40B4-BE49-F238E27FC236}">
                <a16:creationId xmlns:a16="http://schemas.microsoft.com/office/drawing/2014/main" id="{1441EB39-D519-EDAF-0426-A9D4352F9D71}"/>
              </a:ext>
            </a:extLst>
          </p:cNvPr>
          <p:cNvSpPr txBox="1"/>
          <p:nvPr/>
        </p:nvSpPr>
        <p:spPr bwMode="auto">
          <a:xfrm>
            <a:off x="7946508" y="5050863"/>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811" name="TextBox 31810">
            <a:extLst>
              <a:ext uri="{FF2B5EF4-FFF2-40B4-BE49-F238E27FC236}">
                <a16:creationId xmlns:a16="http://schemas.microsoft.com/office/drawing/2014/main" id="{6D591D9C-7810-329B-ECA7-FD97E8169B36}"/>
              </a:ext>
            </a:extLst>
          </p:cNvPr>
          <p:cNvSpPr txBox="1"/>
          <p:nvPr/>
        </p:nvSpPr>
        <p:spPr bwMode="auto">
          <a:xfrm>
            <a:off x="8482965" y="50289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812" name="TextBox 31811">
            <a:extLst>
              <a:ext uri="{FF2B5EF4-FFF2-40B4-BE49-F238E27FC236}">
                <a16:creationId xmlns:a16="http://schemas.microsoft.com/office/drawing/2014/main" id="{29057596-0D41-320A-71BF-1D9B72778573}"/>
              </a:ext>
            </a:extLst>
          </p:cNvPr>
          <p:cNvSpPr txBox="1"/>
          <p:nvPr/>
        </p:nvSpPr>
        <p:spPr bwMode="auto">
          <a:xfrm>
            <a:off x="9019540" y="5050864"/>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813" name="TextBox 31812">
            <a:extLst>
              <a:ext uri="{FF2B5EF4-FFF2-40B4-BE49-F238E27FC236}">
                <a16:creationId xmlns:a16="http://schemas.microsoft.com/office/drawing/2014/main" id="{1602923B-1EC8-A42D-2739-76DE17FFD804}"/>
              </a:ext>
            </a:extLst>
          </p:cNvPr>
          <p:cNvSpPr txBox="1"/>
          <p:nvPr/>
        </p:nvSpPr>
        <p:spPr bwMode="auto">
          <a:xfrm>
            <a:off x="9556233" y="5050864"/>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814" name="TextBox 31813">
            <a:extLst>
              <a:ext uri="{FF2B5EF4-FFF2-40B4-BE49-F238E27FC236}">
                <a16:creationId xmlns:a16="http://schemas.microsoft.com/office/drawing/2014/main" id="{17BD1314-76B7-BF01-3662-1874B656AE47}"/>
              </a:ext>
            </a:extLst>
          </p:cNvPr>
          <p:cNvSpPr txBox="1"/>
          <p:nvPr/>
        </p:nvSpPr>
        <p:spPr bwMode="auto">
          <a:xfrm>
            <a:off x="10095865" y="50289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815" name="TextBox 31814">
            <a:extLst>
              <a:ext uri="{FF2B5EF4-FFF2-40B4-BE49-F238E27FC236}">
                <a16:creationId xmlns:a16="http://schemas.microsoft.com/office/drawing/2014/main" id="{2679D289-8DDE-F99A-6116-9F296CEEC56E}"/>
              </a:ext>
            </a:extLst>
          </p:cNvPr>
          <p:cNvSpPr txBox="1"/>
          <p:nvPr/>
        </p:nvSpPr>
        <p:spPr bwMode="auto">
          <a:xfrm>
            <a:off x="10632440" y="5050864"/>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816" name="TextBox 31815">
            <a:extLst>
              <a:ext uri="{FF2B5EF4-FFF2-40B4-BE49-F238E27FC236}">
                <a16:creationId xmlns:a16="http://schemas.microsoft.com/office/drawing/2014/main" id="{0B8352CC-8C7B-1186-9A68-C02D47EFC3D1}"/>
              </a:ext>
            </a:extLst>
          </p:cNvPr>
          <p:cNvSpPr txBox="1"/>
          <p:nvPr/>
        </p:nvSpPr>
        <p:spPr bwMode="auto">
          <a:xfrm>
            <a:off x="11117035" y="5050864"/>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p>
        </p:txBody>
      </p:sp>
      <p:grpSp>
        <p:nvGrpSpPr>
          <p:cNvPr id="31818" name="Group 31817">
            <a:extLst>
              <a:ext uri="{FF2B5EF4-FFF2-40B4-BE49-F238E27FC236}">
                <a16:creationId xmlns:a16="http://schemas.microsoft.com/office/drawing/2014/main" id="{613AA1DE-AB1F-AF8A-67C7-DDC1B08EE33A}"/>
              </a:ext>
            </a:extLst>
          </p:cNvPr>
          <p:cNvGrpSpPr/>
          <p:nvPr/>
        </p:nvGrpSpPr>
        <p:grpSpPr>
          <a:xfrm>
            <a:off x="1074956" y="5580059"/>
            <a:ext cx="4659926" cy="372592"/>
            <a:chOff x="1074975" y="5028961"/>
            <a:chExt cx="4659926" cy="372592"/>
          </a:xfrm>
        </p:grpSpPr>
        <p:sp>
          <p:nvSpPr>
            <p:cNvPr id="31819" name="TextBox 31818">
              <a:extLst>
                <a:ext uri="{FF2B5EF4-FFF2-40B4-BE49-F238E27FC236}">
                  <a16:creationId xmlns:a16="http://schemas.microsoft.com/office/drawing/2014/main" id="{2E629668-CEE1-0298-884C-3901782FC074}"/>
                </a:ext>
              </a:extLst>
            </p:cNvPr>
            <p:cNvSpPr txBox="1"/>
            <p:nvPr/>
          </p:nvSpPr>
          <p:spPr bwMode="auto">
            <a:xfrm>
              <a:off x="1074975" y="502896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444</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222</a:t>
              </a:r>
            </a:p>
          </p:txBody>
        </p:sp>
        <p:sp>
          <p:nvSpPr>
            <p:cNvPr id="31820" name="TextBox 31819">
              <a:extLst>
                <a:ext uri="{FF2B5EF4-FFF2-40B4-BE49-F238E27FC236}">
                  <a16:creationId xmlns:a16="http://schemas.microsoft.com/office/drawing/2014/main" id="{663B5261-6304-0F31-447C-B21C87EFEFA9}"/>
                </a:ext>
              </a:extLst>
            </p:cNvPr>
            <p:cNvSpPr txBox="1"/>
            <p:nvPr/>
          </p:nvSpPr>
          <p:spPr bwMode="auto">
            <a:xfrm>
              <a:off x="1419210" y="502896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391</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169</a:t>
              </a:r>
            </a:p>
          </p:txBody>
        </p:sp>
        <p:sp>
          <p:nvSpPr>
            <p:cNvPr id="31821" name="TextBox 31820">
              <a:extLst>
                <a:ext uri="{FF2B5EF4-FFF2-40B4-BE49-F238E27FC236}">
                  <a16:creationId xmlns:a16="http://schemas.microsoft.com/office/drawing/2014/main" id="{B3E05C99-1722-362D-C981-76DE1A214884}"/>
                </a:ext>
              </a:extLst>
            </p:cNvPr>
            <p:cNvSpPr txBox="1"/>
            <p:nvPr/>
          </p:nvSpPr>
          <p:spPr bwMode="auto">
            <a:xfrm>
              <a:off x="1776972" y="502896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353</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143</a:t>
              </a:r>
            </a:p>
          </p:txBody>
        </p:sp>
        <p:sp>
          <p:nvSpPr>
            <p:cNvPr id="31822" name="TextBox 31821">
              <a:extLst>
                <a:ext uri="{FF2B5EF4-FFF2-40B4-BE49-F238E27FC236}">
                  <a16:creationId xmlns:a16="http://schemas.microsoft.com/office/drawing/2014/main" id="{E8315991-F707-9700-3BB4-B6C73B3C97FA}"/>
                </a:ext>
              </a:extLst>
            </p:cNvPr>
            <p:cNvSpPr txBox="1"/>
            <p:nvPr/>
          </p:nvSpPr>
          <p:spPr bwMode="auto">
            <a:xfrm>
              <a:off x="2128001" y="502896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294</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114</a:t>
              </a:r>
            </a:p>
          </p:txBody>
        </p:sp>
        <p:sp>
          <p:nvSpPr>
            <p:cNvPr id="31823" name="TextBox 31822">
              <a:extLst>
                <a:ext uri="{FF2B5EF4-FFF2-40B4-BE49-F238E27FC236}">
                  <a16:creationId xmlns:a16="http://schemas.microsoft.com/office/drawing/2014/main" id="{4EE8F0F1-044A-9382-76E7-DDD7694991D4}"/>
                </a:ext>
              </a:extLst>
            </p:cNvPr>
            <p:cNvSpPr txBox="1"/>
            <p:nvPr/>
          </p:nvSpPr>
          <p:spPr bwMode="auto">
            <a:xfrm>
              <a:off x="2481226" y="502896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260</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96</a:t>
              </a:r>
            </a:p>
          </p:txBody>
        </p:sp>
        <p:sp>
          <p:nvSpPr>
            <p:cNvPr id="31824" name="TextBox 31823">
              <a:extLst>
                <a:ext uri="{FF2B5EF4-FFF2-40B4-BE49-F238E27FC236}">
                  <a16:creationId xmlns:a16="http://schemas.microsoft.com/office/drawing/2014/main" id="{3E9DBFD8-AA12-DDA0-57D4-21B0F6E68B39}"/>
                </a:ext>
              </a:extLst>
            </p:cNvPr>
            <p:cNvSpPr txBox="1"/>
            <p:nvPr/>
          </p:nvSpPr>
          <p:spPr bwMode="auto">
            <a:xfrm>
              <a:off x="2821990" y="502896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224</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73</a:t>
              </a:r>
            </a:p>
          </p:txBody>
        </p:sp>
        <p:sp>
          <p:nvSpPr>
            <p:cNvPr id="31825" name="TextBox 31824">
              <a:extLst>
                <a:ext uri="{FF2B5EF4-FFF2-40B4-BE49-F238E27FC236}">
                  <a16:creationId xmlns:a16="http://schemas.microsoft.com/office/drawing/2014/main" id="{7B285F48-F9DF-D73B-CE7B-4967F4D0695E}"/>
                </a:ext>
              </a:extLst>
            </p:cNvPr>
            <p:cNvSpPr txBox="1"/>
            <p:nvPr/>
          </p:nvSpPr>
          <p:spPr bwMode="auto">
            <a:xfrm>
              <a:off x="3164950" y="502896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204</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61</a:t>
              </a:r>
            </a:p>
          </p:txBody>
        </p:sp>
        <p:sp>
          <p:nvSpPr>
            <p:cNvPr id="31826" name="TextBox 31825">
              <a:extLst>
                <a:ext uri="{FF2B5EF4-FFF2-40B4-BE49-F238E27FC236}">
                  <a16:creationId xmlns:a16="http://schemas.microsoft.com/office/drawing/2014/main" id="{07705777-77E2-BDC6-91CF-2D6CD5C0D865}"/>
                </a:ext>
              </a:extLst>
            </p:cNvPr>
            <p:cNvSpPr txBox="1"/>
            <p:nvPr/>
          </p:nvSpPr>
          <p:spPr bwMode="auto">
            <a:xfrm>
              <a:off x="3529590" y="502896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168</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46</a:t>
              </a:r>
            </a:p>
          </p:txBody>
        </p:sp>
        <p:sp>
          <p:nvSpPr>
            <p:cNvPr id="31827" name="TextBox 31826">
              <a:extLst>
                <a:ext uri="{FF2B5EF4-FFF2-40B4-BE49-F238E27FC236}">
                  <a16:creationId xmlns:a16="http://schemas.microsoft.com/office/drawing/2014/main" id="{49ED9E0E-6726-02EF-81FD-6E14D046D5CA}"/>
                </a:ext>
              </a:extLst>
            </p:cNvPr>
            <p:cNvSpPr txBox="1"/>
            <p:nvPr/>
          </p:nvSpPr>
          <p:spPr bwMode="auto">
            <a:xfrm>
              <a:off x="3883141" y="5028961"/>
              <a:ext cx="35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150</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38</a:t>
              </a:r>
            </a:p>
          </p:txBody>
        </p:sp>
        <p:sp>
          <p:nvSpPr>
            <p:cNvPr id="31828" name="TextBox 31827">
              <a:extLst>
                <a:ext uri="{FF2B5EF4-FFF2-40B4-BE49-F238E27FC236}">
                  <a16:creationId xmlns:a16="http://schemas.microsoft.com/office/drawing/2014/main" id="{000502A5-2E1D-30F7-AB63-3FB6F0E58898}"/>
                </a:ext>
              </a:extLst>
            </p:cNvPr>
            <p:cNvSpPr txBox="1"/>
            <p:nvPr/>
          </p:nvSpPr>
          <p:spPr bwMode="auto">
            <a:xfrm>
              <a:off x="4259964" y="5028961"/>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83</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26</a:t>
              </a:r>
            </a:p>
          </p:txBody>
        </p:sp>
        <p:sp>
          <p:nvSpPr>
            <p:cNvPr id="31829" name="TextBox 31828">
              <a:extLst>
                <a:ext uri="{FF2B5EF4-FFF2-40B4-BE49-F238E27FC236}">
                  <a16:creationId xmlns:a16="http://schemas.microsoft.com/office/drawing/2014/main" id="{887C3F7E-B8CF-B3D5-1E40-132649844312}"/>
                </a:ext>
              </a:extLst>
            </p:cNvPr>
            <p:cNvSpPr txBox="1"/>
            <p:nvPr/>
          </p:nvSpPr>
          <p:spPr bwMode="auto">
            <a:xfrm>
              <a:off x="4603298" y="5028961"/>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24</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5</a:t>
              </a:r>
            </a:p>
          </p:txBody>
        </p:sp>
        <p:sp>
          <p:nvSpPr>
            <p:cNvPr id="31830" name="TextBox 31829">
              <a:extLst>
                <a:ext uri="{FF2B5EF4-FFF2-40B4-BE49-F238E27FC236}">
                  <a16:creationId xmlns:a16="http://schemas.microsoft.com/office/drawing/2014/main" id="{92579DB9-93E4-36FF-D8CC-3134F0986CFD}"/>
                </a:ext>
              </a:extLst>
            </p:cNvPr>
            <p:cNvSpPr txBox="1"/>
            <p:nvPr/>
          </p:nvSpPr>
          <p:spPr bwMode="auto">
            <a:xfrm>
              <a:off x="4975486" y="5028961"/>
              <a:ext cx="242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4</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2</a:t>
              </a:r>
            </a:p>
          </p:txBody>
        </p:sp>
        <p:sp>
          <p:nvSpPr>
            <p:cNvPr id="31831" name="TextBox 31830">
              <a:extLst>
                <a:ext uri="{FF2B5EF4-FFF2-40B4-BE49-F238E27FC236}">
                  <a16:creationId xmlns:a16="http://schemas.microsoft.com/office/drawing/2014/main" id="{4F9468E2-64B0-6E32-1F83-24B146BBFF35}"/>
                </a:ext>
              </a:extLst>
            </p:cNvPr>
            <p:cNvSpPr txBox="1"/>
            <p:nvPr/>
          </p:nvSpPr>
          <p:spPr bwMode="auto">
            <a:xfrm>
              <a:off x="5321646" y="5028961"/>
              <a:ext cx="242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0</a:t>
              </a:r>
              <a:br>
                <a:rPr lang="en-US" sz="900" dirty="0">
                  <a:solidFill>
                    <a:schemeClr val="bg1"/>
                  </a:solidFill>
                  <a:latin typeface="Calibri" panose="020F0502020204030204" pitchFamily="34" charset="0"/>
                </a:rPr>
              </a:br>
              <a:r>
                <a:rPr lang="en-US" sz="900" dirty="0">
                  <a:solidFill>
                    <a:schemeClr val="bg1"/>
                  </a:solidFill>
                  <a:latin typeface="Calibri" panose="020F0502020204030204" pitchFamily="34" charset="0"/>
                </a:rPr>
                <a:t>2</a:t>
              </a:r>
              <a:endParaRPr lang="en-US" sz="900" b="0" dirty="0">
                <a:solidFill>
                  <a:schemeClr val="bg1"/>
                </a:solidFill>
                <a:latin typeface="Calibri" panose="020F0502020204030204" pitchFamily="34" charset="0"/>
              </a:endParaRPr>
            </a:p>
          </p:txBody>
        </p:sp>
        <p:sp>
          <p:nvSpPr>
            <p:cNvPr id="31844" name="TextBox 31843">
              <a:extLst>
                <a:ext uri="{FF2B5EF4-FFF2-40B4-BE49-F238E27FC236}">
                  <a16:creationId xmlns:a16="http://schemas.microsoft.com/office/drawing/2014/main" id="{1307CD13-E885-71D6-FA68-1B006AEC3967}"/>
                </a:ext>
              </a:extLst>
            </p:cNvPr>
            <p:cNvSpPr txBox="1"/>
            <p:nvPr/>
          </p:nvSpPr>
          <p:spPr bwMode="auto">
            <a:xfrm>
              <a:off x="5492526" y="5032221"/>
              <a:ext cx="242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0</a:t>
              </a:r>
            </a:p>
          </p:txBody>
        </p:sp>
      </p:grpSp>
      <p:sp>
        <p:nvSpPr>
          <p:cNvPr id="31845" name="TextBox 31844">
            <a:extLst>
              <a:ext uri="{FF2B5EF4-FFF2-40B4-BE49-F238E27FC236}">
                <a16:creationId xmlns:a16="http://schemas.microsoft.com/office/drawing/2014/main" id="{CB0ED864-4888-C41B-DDCF-49855C1AA229}"/>
              </a:ext>
            </a:extLst>
          </p:cNvPr>
          <p:cNvSpPr txBox="1"/>
          <p:nvPr/>
        </p:nvSpPr>
        <p:spPr bwMode="auto">
          <a:xfrm>
            <a:off x="68168" y="5384892"/>
            <a:ext cx="12850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p>
        </p:txBody>
      </p:sp>
      <p:sp>
        <p:nvSpPr>
          <p:cNvPr id="31846" name="TextBox 31845">
            <a:extLst>
              <a:ext uri="{FF2B5EF4-FFF2-40B4-BE49-F238E27FC236}">
                <a16:creationId xmlns:a16="http://schemas.microsoft.com/office/drawing/2014/main" id="{C9CDBD91-0B97-8C5B-38C3-AA325D319B58}"/>
              </a:ext>
            </a:extLst>
          </p:cNvPr>
          <p:cNvSpPr txBox="1"/>
          <p:nvPr/>
        </p:nvSpPr>
        <p:spPr bwMode="auto">
          <a:xfrm>
            <a:off x="460646" y="5574483"/>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900" b="0" dirty="0">
                <a:solidFill>
                  <a:schemeClr val="accent1"/>
                </a:solidFill>
                <a:latin typeface="Calibri" panose="020F0502020204030204" pitchFamily="34" charset="0"/>
              </a:rPr>
              <a:t>PAL + LET</a:t>
            </a:r>
            <a:br>
              <a:rPr lang="en-US" sz="900" b="0" dirty="0">
                <a:solidFill>
                  <a:schemeClr val="accent1"/>
                </a:solidFill>
                <a:latin typeface="Calibri" panose="020F0502020204030204" pitchFamily="34" charset="0"/>
              </a:rPr>
            </a:br>
            <a:r>
              <a:rPr lang="en-US" sz="900" b="0" dirty="0">
                <a:solidFill>
                  <a:schemeClr val="accent3"/>
                </a:solidFill>
                <a:latin typeface="Calibri" panose="020F0502020204030204" pitchFamily="34" charset="0"/>
              </a:rPr>
              <a:t>PBO + LET</a:t>
            </a:r>
          </a:p>
        </p:txBody>
      </p:sp>
      <p:sp>
        <p:nvSpPr>
          <p:cNvPr id="31849" name="TextBox 31848">
            <a:extLst>
              <a:ext uri="{FF2B5EF4-FFF2-40B4-BE49-F238E27FC236}">
                <a16:creationId xmlns:a16="http://schemas.microsoft.com/office/drawing/2014/main" id="{5C1378BA-7DAD-EAA9-9B6B-E39502570EF7}"/>
              </a:ext>
            </a:extLst>
          </p:cNvPr>
          <p:cNvSpPr txBox="1"/>
          <p:nvPr/>
        </p:nvSpPr>
        <p:spPr bwMode="auto">
          <a:xfrm>
            <a:off x="5239834" y="5379574"/>
            <a:ext cx="1285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p>
        </p:txBody>
      </p:sp>
      <p:sp>
        <p:nvSpPr>
          <p:cNvPr id="31850" name="TextBox 31849">
            <a:extLst>
              <a:ext uri="{FF2B5EF4-FFF2-40B4-BE49-F238E27FC236}">
                <a16:creationId xmlns:a16="http://schemas.microsoft.com/office/drawing/2014/main" id="{3D7B7C43-D375-3CC7-5B57-1E4457CD9A3A}"/>
              </a:ext>
            </a:extLst>
          </p:cNvPr>
          <p:cNvSpPr txBox="1"/>
          <p:nvPr/>
        </p:nvSpPr>
        <p:spPr bwMode="auto">
          <a:xfrm>
            <a:off x="5671437" y="5575026"/>
            <a:ext cx="8130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PAL + LET</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PBO + LET</a:t>
            </a:r>
          </a:p>
        </p:txBody>
      </p:sp>
      <p:grpSp>
        <p:nvGrpSpPr>
          <p:cNvPr id="31861" name="Group 31860">
            <a:extLst>
              <a:ext uri="{FF2B5EF4-FFF2-40B4-BE49-F238E27FC236}">
                <a16:creationId xmlns:a16="http://schemas.microsoft.com/office/drawing/2014/main" id="{73B2B6DD-F2D0-674E-A670-5D29E62578C1}"/>
              </a:ext>
            </a:extLst>
          </p:cNvPr>
          <p:cNvGrpSpPr/>
          <p:nvPr/>
        </p:nvGrpSpPr>
        <p:grpSpPr>
          <a:xfrm>
            <a:off x="6326731" y="5580059"/>
            <a:ext cx="5170538" cy="483569"/>
            <a:chOff x="6326731" y="5547177"/>
            <a:chExt cx="5170538" cy="483569"/>
          </a:xfrm>
        </p:grpSpPr>
        <p:sp>
          <p:nvSpPr>
            <p:cNvPr id="31851" name="TextBox 31850">
              <a:extLst>
                <a:ext uri="{FF2B5EF4-FFF2-40B4-BE49-F238E27FC236}">
                  <a16:creationId xmlns:a16="http://schemas.microsoft.com/office/drawing/2014/main" id="{A73547A6-17E4-391E-9BF9-6823D6532E13}"/>
                </a:ext>
              </a:extLst>
            </p:cNvPr>
            <p:cNvSpPr txBox="1"/>
            <p:nvPr/>
          </p:nvSpPr>
          <p:spPr bwMode="auto">
            <a:xfrm>
              <a:off x="6326731" y="5547178"/>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222</a:t>
              </a:r>
            </a:p>
          </p:txBody>
        </p:sp>
        <p:sp>
          <p:nvSpPr>
            <p:cNvPr id="31852" name="TextBox 31851">
              <a:extLst>
                <a:ext uri="{FF2B5EF4-FFF2-40B4-BE49-F238E27FC236}">
                  <a16:creationId xmlns:a16="http://schemas.microsoft.com/office/drawing/2014/main" id="{4CFCD0F8-D411-62DB-4E74-B1D3BF668FDD}"/>
                </a:ext>
              </a:extLst>
            </p:cNvPr>
            <p:cNvSpPr txBox="1"/>
            <p:nvPr/>
          </p:nvSpPr>
          <p:spPr bwMode="auto">
            <a:xfrm>
              <a:off x="6859615" y="5547177"/>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203</a:t>
              </a:r>
            </a:p>
          </p:txBody>
        </p:sp>
        <p:sp>
          <p:nvSpPr>
            <p:cNvPr id="31853" name="TextBox 31852">
              <a:extLst>
                <a:ext uri="{FF2B5EF4-FFF2-40B4-BE49-F238E27FC236}">
                  <a16:creationId xmlns:a16="http://schemas.microsoft.com/office/drawing/2014/main" id="{0C23BFCB-94B3-D93F-E532-7515565484B2}"/>
                </a:ext>
              </a:extLst>
            </p:cNvPr>
            <p:cNvSpPr txBox="1"/>
            <p:nvPr/>
          </p:nvSpPr>
          <p:spPr bwMode="auto">
            <a:xfrm>
              <a:off x="7396190" y="5569080"/>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168</a:t>
              </a:r>
            </a:p>
          </p:txBody>
        </p:sp>
        <p:sp>
          <p:nvSpPr>
            <p:cNvPr id="31854" name="TextBox 31853">
              <a:extLst>
                <a:ext uri="{FF2B5EF4-FFF2-40B4-BE49-F238E27FC236}">
                  <a16:creationId xmlns:a16="http://schemas.microsoft.com/office/drawing/2014/main" id="{A1FAE41F-C578-251F-01B8-88A3DC844258}"/>
                </a:ext>
              </a:extLst>
            </p:cNvPr>
            <p:cNvSpPr txBox="1"/>
            <p:nvPr/>
          </p:nvSpPr>
          <p:spPr bwMode="auto">
            <a:xfrm>
              <a:off x="7932883" y="5569080"/>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126</a:t>
              </a:r>
            </a:p>
          </p:txBody>
        </p:sp>
        <p:sp>
          <p:nvSpPr>
            <p:cNvPr id="31855" name="TextBox 31854">
              <a:extLst>
                <a:ext uri="{FF2B5EF4-FFF2-40B4-BE49-F238E27FC236}">
                  <a16:creationId xmlns:a16="http://schemas.microsoft.com/office/drawing/2014/main" id="{E022BE06-1E4F-837B-33D7-C2067E6EE979}"/>
                </a:ext>
              </a:extLst>
            </p:cNvPr>
            <p:cNvSpPr txBox="1"/>
            <p:nvPr/>
          </p:nvSpPr>
          <p:spPr bwMode="auto">
            <a:xfrm>
              <a:off x="8469340" y="5547178"/>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95</a:t>
              </a:r>
            </a:p>
          </p:txBody>
        </p:sp>
        <p:sp>
          <p:nvSpPr>
            <p:cNvPr id="31856" name="TextBox 31855">
              <a:extLst>
                <a:ext uri="{FF2B5EF4-FFF2-40B4-BE49-F238E27FC236}">
                  <a16:creationId xmlns:a16="http://schemas.microsoft.com/office/drawing/2014/main" id="{277B32CF-7ABD-8456-6048-19D5F9E3CF3F}"/>
                </a:ext>
              </a:extLst>
            </p:cNvPr>
            <p:cNvSpPr txBox="1"/>
            <p:nvPr/>
          </p:nvSpPr>
          <p:spPr bwMode="auto">
            <a:xfrm>
              <a:off x="9005915" y="5569081"/>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72</a:t>
              </a:r>
            </a:p>
          </p:txBody>
        </p:sp>
        <p:sp>
          <p:nvSpPr>
            <p:cNvPr id="31857" name="TextBox 31856">
              <a:extLst>
                <a:ext uri="{FF2B5EF4-FFF2-40B4-BE49-F238E27FC236}">
                  <a16:creationId xmlns:a16="http://schemas.microsoft.com/office/drawing/2014/main" id="{76A27A31-1DFE-D2C3-1805-0106F293C912}"/>
                </a:ext>
              </a:extLst>
            </p:cNvPr>
            <p:cNvSpPr txBox="1"/>
            <p:nvPr/>
          </p:nvSpPr>
          <p:spPr bwMode="auto">
            <a:xfrm>
              <a:off x="9542608" y="5569081"/>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60</a:t>
              </a:r>
            </a:p>
          </p:txBody>
        </p:sp>
        <p:sp>
          <p:nvSpPr>
            <p:cNvPr id="31858" name="TextBox 31857">
              <a:extLst>
                <a:ext uri="{FF2B5EF4-FFF2-40B4-BE49-F238E27FC236}">
                  <a16:creationId xmlns:a16="http://schemas.microsoft.com/office/drawing/2014/main" id="{83352F97-211C-3774-3DC8-153707053915}"/>
                </a:ext>
              </a:extLst>
            </p:cNvPr>
            <p:cNvSpPr txBox="1"/>
            <p:nvPr/>
          </p:nvSpPr>
          <p:spPr bwMode="auto">
            <a:xfrm>
              <a:off x="10082240" y="5547178"/>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31859" name="TextBox 31858">
              <a:extLst>
                <a:ext uri="{FF2B5EF4-FFF2-40B4-BE49-F238E27FC236}">
                  <a16:creationId xmlns:a16="http://schemas.microsoft.com/office/drawing/2014/main" id="{4FF23883-8FD8-EE1F-72C4-DD971997FC87}"/>
                </a:ext>
              </a:extLst>
            </p:cNvPr>
            <p:cNvSpPr txBox="1"/>
            <p:nvPr/>
          </p:nvSpPr>
          <p:spPr bwMode="auto">
            <a:xfrm>
              <a:off x="10658089" y="5569081"/>
              <a:ext cx="341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a:t>
              </a:r>
            </a:p>
          </p:txBody>
        </p:sp>
        <p:sp>
          <p:nvSpPr>
            <p:cNvPr id="31860" name="TextBox 31859">
              <a:extLst>
                <a:ext uri="{FF2B5EF4-FFF2-40B4-BE49-F238E27FC236}">
                  <a16:creationId xmlns:a16="http://schemas.microsoft.com/office/drawing/2014/main" id="{2FB3E681-F989-507B-7F38-3F3977715570}"/>
                </a:ext>
              </a:extLst>
            </p:cNvPr>
            <p:cNvSpPr txBox="1"/>
            <p:nvPr/>
          </p:nvSpPr>
          <p:spPr bwMode="auto">
            <a:xfrm>
              <a:off x="11234055" y="556908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grpSp>
      <p:grpSp>
        <p:nvGrpSpPr>
          <p:cNvPr id="31868" name="Group 31867">
            <a:extLst>
              <a:ext uri="{FF2B5EF4-FFF2-40B4-BE49-F238E27FC236}">
                <a16:creationId xmlns:a16="http://schemas.microsoft.com/office/drawing/2014/main" id="{525EA3BE-861A-C903-9F6D-AC4F36E9AEF1}"/>
              </a:ext>
            </a:extLst>
          </p:cNvPr>
          <p:cNvGrpSpPr/>
          <p:nvPr/>
        </p:nvGrpSpPr>
        <p:grpSpPr>
          <a:xfrm>
            <a:off x="2567436" y="2338285"/>
            <a:ext cx="1790294" cy="898382"/>
            <a:chOff x="2567436" y="2338285"/>
            <a:chExt cx="1790294" cy="898382"/>
          </a:xfrm>
        </p:grpSpPr>
        <p:sp>
          <p:nvSpPr>
            <p:cNvPr id="31862" name="TextBox 31861">
              <a:extLst>
                <a:ext uri="{FF2B5EF4-FFF2-40B4-BE49-F238E27FC236}">
                  <a16:creationId xmlns:a16="http://schemas.microsoft.com/office/drawing/2014/main" id="{41AEDB2F-BF12-4E21-44A6-1C6D82A8986E}"/>
                </a:ext>
              </a:extLst>
            </p:cNvPr>
            <p:cNvSpPr txBox="1"/>
            <p:nvPr/>
          </p:nvSpPr>
          <p:spPr bwMode="auto">
            <a:xfrm>
              <a:off x="2718114" y="2338285"/>
              <a:ext cx="16396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Palbociclib + Letrozole,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Median PFS = 27.6 </a:t>
              </a:r>
              <a:r>
                <a:rPr lang="en-US" sz="1200" b="0" dirty="0" err="1">
                  <a:solidFill>
                    <a:schemeClr val="bg1"/>
                  </a:solidFill>
                  <a:latin typeface="Calibri" panose="020F0502020204030204" pitchFamily="34" charset="0"/>
                </a:rPr>
                <a:t>mo</a:t>
              </a:r>
              <a:endParaRPr lang="en-US" sz="1200" b="0" dirty="0">
                <a:solidFill>
                  <a:schemeClr val="bg1"/>
                </a:solidFill>
                <a:latin typeface="Calibri" panose="020F0502020204030204" pitchFamily="34" charset="0"/>
              </a:endParaRPr>
            </a:p>
          </p:txBody>
        </p:sp>
        <p:sp>
          <p:nvSpPr>
            <p:cNvPr id="31863" name="TextBox 31862">
              <a:extLst>
                <a:ext uri="{FF2B5EF4-FFF2-40B4-BE49-F238E27FC236}">
                  <a16:creationId xmlns:a16="http://schemas.microsoft.com/office/drawing/2014/main" id="{3C50E49B-DBA3-A033-4883-77284C9937C5}"/>
                </a:ext>
              </a:extLst>
            </p:cNvPr>
            <p:cNvSpPr txBox="1"/>
            <p:nvPr/>
          </p:nvSpPr>
          <p:spPr bwMode="auto">
            <a:xfrm>
              <a:off x="2718114" y="2775002"/>
              <a:ext cx="16396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Placebo + Letrozole,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Median PFS = 14.5 </a:t>
              </a:r>
              <a:r>
                <a:rPr lang="en-US" sz="1200" b="0" dirty="0" err="1">
                  <a:solidFill>
                    <a:schemeClr val="bg1"/>
                  </a:solidFill>
                  <a:latin typeface="Calibri" panose="020F0502020204030204" pitchFamily="34" charset="0"/>
                </a:rPr>
                <a:t>mo</a:t>
              </a:r>
              <a:endParaRPr lang="en-US" sz="1200" b="0" dirty="0">
                <a:solidFill>
                  <a:schemeClr val="bg1"/>
                </a:solidFill>
                <a:latin typeface="Calibri" panose="020F0502020204030204" pitchFamily="34" charset="0"/>
              </a:endParaRPr>
            </a:p>
          </p:txBody>
        </p:sp>
        <p:cxnSp>
          <p:nvCxnSpPr>
            <p:cNvPr id="31865" name="Straight Connector 31864">
              <a:extLst>
                <a:ext uri="{FF2B5EF4-FFF2-40B4-BE49-F238E27FC236}">
                  <a16:creationId xmlns:a16="http://schemas.microsoft.com/office/drawing/2014/main" id="{7575424E-8E90-B867-B405-D5AFA6CC55B3}"/>
                </a:ext>
              </a:extLst>
            </p:cNvPr>
            <p:cNvCxnSpPr>
              <a:cxnSpLocks/>
            </p:cNvCxnSpPr>
            <p:nvPr/>
          </p:nvCxnSpPr>
          <p:spPr bwMode="auto">
            <a:xfrm>
              <a:off x="2567436" y="2478845"/>
              <a:ext cx="180975" cy="0"/>
            </a:xfrm>
            <a:prstGeom prst="line">
              <a:avLst/>
            </a:prstGeom>
            <a:noFill/>
            <a:ln w="28575" cap="flat" cmpd="sng" algn="ctr">
              <a:solidFill>
                <a:schemeClr val="accent1"/>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5F93210B-9A48-C4BC-73FC-2A9440ECD926}"/>
                </a:ext>
              </a:extLst>
            </p:cNvPr>
            <p:cNvCxnSpPr>
              <a:cxnSpLocks/>
            </p:cNvCxnSpPr>
            <p:nvPr/>
          </p:nvCxnSpPr>
          <p:spPr bwMode="auto">
            <a:xfrm>
              <a:off x="2567436" y="2907470"/>
              <a:ext cx="18097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69" name="Group 31868">
            <a:extLst>
              <a:ext uri="{FF2B5EF4-FFF2-40B4-BE49-F238E27FC236}">
                <a16:creationId xmlns:a16="http://schemas.microsoft.com/office/drawing/2014/main" id="{A336D146-0EC9-FEEE-9C3B-AB06D6250C6D}"/>
              </a:ext>
            </a:extLst>
          </p:cNvPr>
          <p:cNvGrpSpPr/>
          <p:nvPr/>
        </p:nvGrpSpPr>
        <p:grpSpPr>
          <a:xfrm>
            <a:off x="8166874" y="2338083"/>
            <a:ext cx="2906561" cy="898382"/>
            <a:chOff x="2567436" y="2338285"/>
            <a:chExt cx="2906561" cy="898382"/>
          </a:xfrm>
        </p:grpSpPr>
        <p:sp>
          <p:nvSpPr>
            <p:cNvPr id="31870" name="TextBox 31869">
              <a:extLst>
                <a:ext uri="{FF2B5EF4-FFF2-40B4-BE49-F238E27FC236}">
                  <a16:creationId xmlns:a16="http://schemas.microsoft.com/office/drawing/2014/main" id="{E38B6F3C-4FCE-3469-1775-9DAB4EE0E003}"/>
                </a:ext>
              </a:extLst>
            </p:cNvPr>
            <p:cNvSpPr txBox="1"/>
            <p:nvPr/>
          </p:nvSpPr>
          <p:spPr bwMode="auto">
            <a:xfrm>
              <a:off x="2718114" y="2338285"/>
              <a:ext cx="275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Palbociclib + Letrozole (n = 444)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Median OS = 53.9 (95% CI: 49.8-60.8) </a:t>
              </a:r>
              <a:r>
                <a:rPr lang="en-US" sz="1200" b="0" dirty="0" err="1">
                  <a:solidFill>
                    <a:schemeClr val="bg1"/>
                  </a:solidFill>
                  <a:latin typeface="Calibri" panose="020F0502020204030204" pitchFamily="34" charset="0"/>
                </a:rPr>
                <a:t>mo</a:t>
              </a:r>
              <a:endParaRPr lang="en-US" sz="1200" b="0" dirty="0">
                <a:solidFill>
                  <a:schemeClr val="bg1"/>
                </a:solidFill>
                <a:latin typeface="Calibri" panose="020F0502020204030204" pitchFamily="34" charset="0"/>
              </a:endParaRPr>
            </a:p>
          </p:txBody>
        </p:sp>
        <p:sp>
          <p:nvSpPr>
            <p:cNvPr id="31871" name="TextBox 31870">
              <a:extLst>
                <a:ext uri="{FF2B5EF4-FFF2-40B4-BE49-F238E27FC236}">
                  <a16:creationId xmlns:a16="http://schemas.microsoft.com/office/drawing/2014/main" id="{428C1CE1-EBC3-CB3B-7B02-215A8F3A6F48}"/>
                </a:ext>
              </a:extLst>
            </p:cNvPr>
            <p:cNvSpPr txBox="1"/>
            <p:nvPr/>
          </p:nvSpPr>
          <p:spPr bwMode="auto">
            <a:xfrm>
              <a:off x="2718114" y="2775002"/>
              <a:ext cx="27558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Placebo + Letrozole (n = 222)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Median OS = 51.2 (95% CI: 43.7-58.9) </a:t>
              </a:r>
              <a:r>
                <a:rPr lang="en-US" sz="1200" b="0" dirty="0" err="1">
                  <a:solidFill>
                    <a:schemeClr val="bg1"/>
                  </a:solidFill>
                  <a:latin typeface="Calibri" panose="020F0502020204030204" pitchFamily="34" charset="0"/>
                </a:rPr>
                <a:t>mo</a:t>
              </a:r>
              <a:endParaRPr lang="en-US" sz="1200" b="0" dirty="0">
                <a:solidFill>
                  <a:schemeClr val="bg1"/>
                </a:solidFill>
                <a:latin typeface="Calibri" panose="020F0502020204030204" pitchFamily="34" charset="0"/>
              </a:endParaRPr>
            </a:p>
          </p:txBody>
        </p:sp>
        <p:cxnSp>
          <p:nvCxnSpPr>
            <p:cNvPr id="31872" name="Straight Connector 31871">
              <a:extLst>
                <a:ext uri="{FF2B5EF4-FFF2-40B4-BE49-F238E27FC236}">
                  <a16:creationId xmlns:a16="http://schemas.microsoft.com/office/drawing/2014/main" id="{5FB2DE23-FDBE-2AA5-B3B7-5219CED0AA25}"/>
                </a:ext>
              </a:extLst>
            </p:cNvPr>
            <p:cNvCxnSpPr>
              <a:cxnSpLocks/>
            </p:cNvCxnSpPr>
            <p:nvPr/>
          </p:nvCxnSpPr>
          <p:spPr bwMode="auto">
            <a:xfrm>
              <a:off x="2567436" y="2478845"/>
              <a:ext cx="180975" cy="0"/>
            </a:xfrm>
            <a:prstGeom prst="line">
              <a:avLst/>
            </a:prstGeom>
            <a:noFill/>
            <a:ln w="28575" cap="flat" cmpd="sng" algn="ctr">
              <a:solidFill>
                <a:schemeClr val="accent1"/>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11B223CB-9917-7817-7E48-CF59D96F6385}"/>
                </a:ext>
              </a:extLst>
            </p:cNvPr>
            <p:cNvCxnSpPr>
              <a:cxnSpLocks/>
            </p:cNvCxnSpPr>
            <p:nvPr/>
          </p:nvCxnSpPr>
          <p:spPr bwMode="auto">
            <a:xfrm>
              <a:off x="2567436" y="2907470"/>
              <a:ext cx="180975"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31875" name="Straight Connector 31874">
            <a:extLst>
              <a:ext uri="{FF2B5EF4-FFF2-40B4-BE49-F238E27FC236}">
                <a16:creationId xmlns:a16="http://schemas.microsoft.com/office/drawing/2014/main" id="{12D5F3FF-4AA6-63BB-D9C6-ABB86696CD18}"/>
              </a:ext>
            </a:extLst>
          </p:cNvPr>
          <p:cNvCxnSpPr>
            <a:cxnSpLocks/>
          </p:cNvCxnSpPr>
          <p:nvPr/>
        </p:nvCxnSpPr>
        <p:spPr bwMode="auto">
          <a:xfrm>
            <a:off x="6540674" y="3768638"/>
            <a:ext cx="2501726"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31878" name="Straight Connector 31877">
            <a:extLst>
              <a:ext uri="{FF2B5EF4-FFF2-40B4-BE49-F238E27FC236}">
                <a16:creationId xmlns:a16="http://schemas.microsoft.com/office/drawing/2014/main" id="{351C5362-C90B-3DD4-9B8F-02AE56B636FA}"/>
              </a:ext>
            </a:extLst>
          </p:cNvPr>
          <p:cNvCxnSpPr/>
          <p:nvPr/>
        </p:nvCxnSpPr>
        <p:spPr bwMode="auto">
          <a:xfrm flipV="1">
            <a:off x="9036050" y="3768638"/>
            <a:ext cx="0" cy="120837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31879" name="Straight Connector 31878">
            <a:extLst>
              <a:ext uri="{FF2B5EF4-FFF2-40B4-BE49-F238E27FC236}">
                <a16:creationId xmlns:a16="http://schemas.microsoft.com/office/drawing/2014/main" id="{3DC4215A-1B22-CA81-8D41-542898E4D4D5}"/>
              </a:ext>
            </a:extLst>
          </p:cNvPr>
          <p:cNvCxnSpPr/>
          <p:nvPr/>
        </p:nvCxnSpPr>
        <p:spPr bwMode="auto">
          <a:xfrm flipV="1">
            <a:off x="8883650" y="3781083"/>
            <a:ext cx="0" cy="1208370"/>
          </a:xfrm>
          <a:prstGeom prst="line">
            <a:avLst/>
          </a:prstGeom>
          <a:noFill/>
          <a:ln w="28575" cap="flat" cmpd="sng" algn="ctr">
            <a:solidFill>
              <a:schemeClr val="tx2">
                <a:lumMod val="90000"/>
              </a:schemeClr>
            </a:solidFill>
            <a:prstDash val="sysDash"/>
            <a:round/>
            <a:headEnd type="none" w="med" len="med"/>
            <a:tailEnd type="none" w="med" len="med"/>
          </a:ln>
          <a:effectLst/>
        </p:spPr>
      </p:cxnSp>
      <p:pic>
        <p:nvPicPr>
          <p:cNvPr id="4" name="Graphic 3">
            <a:extLst>
              <a:ext uri="{FF2B5EF4-FFF2-40B4-BE49-F238E27FC236}">
                <a16:creationId xmlns:a16="http://schemas.microsoft.com/office/drawing/2014/main" id="{6DFE12CF-0DE9-8462-2775-18A7050D2EC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5353" y="2462494"/>
            <a:ext cx="4489020" cy="2354618"/>
          </a:xfrm>
          <a:prstGeom prst="rect">
            <a:avLst/>
          </a:prstGeom>
        </p:spPr>
      </p:pic>
      <p:pic>
        <p:nvPicPr>
          <p:cNvPr id="31847" name="Graphic 31846">
            <a:extLst>
              <a:ext uri="{FF2B5EF4-FFF2-40B4-BE49-F238E27FC236}">
                <a16:creationId xmlns:a16="http://schemas.microsoft.com/office/drawing/2014/main" id="{170202F2-FE2B-6DF6-45A8-41214AA3A9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82980" y="2513679"/>
            <a:ext cx="4283159" cy="1767653"/>
          </a:xfrm>
          <a:prstGeom prst="rect">
            <a:avLst/>
          </a:prstGeom>
        </p:spPr>
      </p:pic>
      <p:grpSp>
        <p:nvGrpSpPr>
          <p:cNvPr id="31929" name="Group 31928">
            <a:extLst>
              <a:ext uri="{FF2B5EF4-FFF2-40B4-BE49-F238E27FC236}">
                <a16:creationId xmlns:a16="http://schemas.microsoft.com/office/drawing/2014/main" id="{A7A709D7-02CD-2FBD-B86D-DB5857A06150}"/>
              </a:ext>
            </a:extLst>
          </p:cNvPr>
          <p:cNvGrpSpPr/>
          <p:nvPr/>
        </p:nvGrpSpPr>
        <p:grpSpPr>
          <a:xfrm>
            <a:off x="1488126" y="2571286"/>
            <a:ext cx="3942898" cy="1818563"/>
            <a:chOff x="1488126" y="2571286"/>
            <a:chExt cx="3942898" cy="1818563"/>
          </a:xfrm>
        </p:grpSpPr>
        <p:sp>
          <p:nvSpPr>
            <p:cNvPr id="31848" name="TextBox 31847">
              <a:extLst>
                <a:ext uri="{FF2B5EF4-FFF2-40B4-BE49-F238E27FC236}">
                  <a16:creationId xmlns:a16="http://schemas.microsoft.com/office/drawing/2014/main" id="{4D816F07-A6AD-9305-CBAF-5ACE25FE0D57}"/>
                </a:ext>
              </a:extLst>
            </p:cNvPr>
            <p:cNvSpPr txBox="1"/>
            <p:nvPr/>
          </p:nvSpPr>
          <p:spPr bwMode="auto">
            <a:xfrm>
              <a:off x="1488126" y="257128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64" name="TextBox 31863">
              <a:extLst>
                <a:ext uri="{FF2B5EF4-FFF2-40B4-BE49-F238E27FC236}">
                  <a16:creationId xmlns:a16="http://schemas.microsoft.com/office/drawing/2014/main" id="{CAE81429-A7A0-2F9A-BD90-9D93A720617B}"/>
                </a:ext>
              </a:extLst>
            </p:cNvPr>
            <p:cNvSpPr txBox="1"/>
            <p:nvPr/>
          </p:nvSpPr>
          <p:spPr bwMode="auto">
            <a:xfrm>
              <a:off x="1512982" y="257317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66" name="TextBox 31865">
              <a:extLst>
                <a:ext uri="{FF2B5EF4-FFF2-40B4-BE49-F238E27FC236}">
                  <a16:creationId xmlns:a16="http://schemas.microsoft.com/office/drawing/2014/main" id="{DD25DE74-A016-2A70-21F4-F201D972EA94}"/>
                </a:ext>
              </a:extLst>
            </p:cNvPr>
            <p:cNvSpPr txBox="1"/>
            <p:nvPr/>
          </p:nvSpPr>
          <p:spPr bwMode="auto">
            <a:xfrm>
              <a:off x="1688496" y="261528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74" name="TextBox 31873">
              <a:extLst>
                <a:ext uri="{FF2B5EF4-FFF2-40B4-BE49-F238E27FC236}">
                  <a16:creationId xmlns:a16="http://schemas.microsoft.com/office/drawing/2014/main" id="{057E0DF9-D0BA-EF0C-2E92-A56FAC8A2874}"/>
                </a:ext>
              </a:extLst>
            </p:cNvPr>
            <p:cNvSpPr txBox="1"/>
            <p:nvPr/>
          </p:nvSpPr>
          <p:spPr bwMode="auto">
            <a:xfrm>
              <a:off x="1864010" y="272527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76" name="TextBox 31875">
              <a:extLst>
                <a:ext uri="{FF2B5EF4-FFF2-40B4-BE49-F238E27FC236}">
                  <a16:creationId xmlns:a16="http://schemas.microsoft.com/office/drawing/2014/main" id="{666BBD2B-F2E2-CD31-6230-F791493D1B33}"/>
                </a:ext>
              </a:extLst>
            </p:cNvPr>
            <p:cNvSpPr txBox="1"/>
            <p:nvPr/>
          </p:nvSpPr>
          <p:spPr bwMode="auto">
            <a:xfrm>
              <a:off x="1952693" y="284608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77" name="TextBox 31876">
              <a:extLst>
                <a:ext uri="{FF2B5EF4-FFF2-40B4-BE49-F238E27FC236}">
                  <a16:creationId xmlns:a16="http://schemas.microsoft.com/office/drawing/2014/main" id="{1826DA70-772E-9C82-03EA-B46A76BA2A88}"/>
                </a:ext>
              </a:extLst>
            </p:cNvPr>
            <p:cNvSpPr txBox="1"/>
            <p:nvPr/>
          </p:nvSpPr>
          <p:spPr bwMode="auto">
            <a:xfrm>
              <a:off x="2161571" y="288913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80" name="TextBox 31879">
              <a:extLst>
                <a:ext uri="{FF2B5EF4-FFF2-40B4-BE49-F238E27FC236}">
                  <a16:creationId xmlns:a16="http://schemas.microsoft.com/office/drawing/2014/main" id="{B8185508-3587-6D80-1CE7-5E5DDB6B3070}"/>
                </a:ext>
              </a:extLst>
            </p:cNvPr>
            <p:cNvSpPr txBox="1"/>
            <p:nvPr/>
          </p:nvSpPr>
          <p:spPr bwMode="auto">
            <a:xfrm>
              <a:off x="2186971" y="296450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82" name="TextBox 31881">
              <a:extLst>
                <a:ext uri="{FF2B5EF4-FFF2-40B4-BE49-F238E27FC236}">
                  <a16:creationId xmlns:a16="http://schemas.microsoft.com/office/drawing/2014/main" id="{2103165D-F94D-1E4F-698A-2CDDEBF09C1B}"/>
                </a:ext>
              </a:extLst>
            </p:cNvPr>
            <p:cNvSpPr txBox="1"/>
            <p:nvPr/>
          </p:nvSpPr>
          <p:spPr bwMode="auto">
            <a:xfrm>
              <a:off x="2321141" y="305344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83" name="TextBox 31882">
              <a:extLst>
                <a:ext uri="{FF2B5EF4-FFF2-40B4-BE49-F238E27FC236}">
                  <a16:creationId xmlns:a16="http://schemas.microsoft.com/office/drawing/2014/main" id="{506C8403-FFFC-975A-1BF4-125AD74CAD97}"/>
                </a:ext>
              </a:extLst>
            </p:cNvPr>
            <p:cNvSpPr txBox="1"/>
            <p:nvPr/>
          </p:nvSpPr>
          <p:spPr bwMode="auto">
            <a:xfrm>
              <a:off x="2403252" y="306919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84" name="TextBox 31883">
              <a:extLst>
                <a:ext uri="{FF2B5EF4-FFF2-40B4-BE49-F238E27FC236}">
                  <a16:creationId xmlns:a16="http://schemas.microsoft.com/office/drawing/2014/main" id="{FFBE5AA9-4507-DFFE-BB49-4B6D87B46398}"/>
                </a:ext>
              </a:extLst>
            </p:cNvPr>
            <p:cNvSpPr txBox="1"/>
            <p:nvPr/>
          </p:nvSpPr>
          <p:spPr bwMode="auto">
            <a:xfrm>
              <a:off x="2436481" y="316576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85" name="TextBox 31884">
              <a:extLst>
                <a:ext uri="{FF2B5EF4-FFF2-40B4-BE49-F238E27FC236}">
                  <a16:creationId xmlns:a16="http://schemas.microsoft.com/office/drawing/2014/main" id="{20AF2A29-0DDE-56F8-4BCC-BFE5CE732127}"/>
                </a:ext>
              </a:extLst>
            </p:cNvPr>
            <p:cNvSpPr txBox="1"/>
            <p:nvPr/>
          </p:nvSpPr>
          <p:spPr bwMode="auto">
            <a:xfrm>
              <a:off x="2460021" y="317920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86" name="TextBox 31885">
              <a:extLst>
                <a:ext uri="{FF2B5EF4-FFF2-40B4-BE49-F238E27FC236}">
                  <a16:creationId xmlns:a16="http://schemas.microsoft.com/office/drawing/2014/main" id="{8F98AB8D-2F25-6DB8-1B1B-D7763348B0EF}"/>
                </a:ext>
              </a:extLst>
            </p:cNvPr>
            <p:cNvSpPr txBox="1"/>
            <p:nvPr/>
          </p:nvSpPr>
          <p:spPr bwMode="auto">
            <a:xfrm>
              <a:off x="2619824" y="321893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87" name="TextBox 31886">
              <a:extLst>
                <a:ext uri="{FF2B5EF4-FFF2-40B4-BE49-F238E27FC236}">
                  <a16:creationId xmlns:a16="http://schemas.microsoft.com/office/drawing/2014/main" id="{7F8ADE33-4D77-4BD7-1FFC-DD3770A2A353}"/>
                </a:ext>
              </a:extLst>
            </p:cNvPr>
            <p:cNvSpPr txBox="1"/>
            <p:nvPr/>
          </p:nvSpPr>
          <p:spPr bwMode="auto">
            <a:xfrm>
              <a:off x="2706410" y="330286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88" name="TextBox 31887">
              <a:extLst>
                <a:ext uri="{FF2B5EF4-FFF2-40B4-BE49-F238E27FC236}">
                  <a16:creationId xmlns:a16="http://schemas.microsoft.com/office/drawing/2014/main" id="{683E249A-4094-2B19-2081-5815945090E6}"/>
                </a:ext>
              </a:extLst>
            </p:cNvPr>
            <p:cNvSpPr txBox="1"/>
            <p:nvPr/>
          </p:nvSpPr>
          <p:spPr bwMode="auto">
            <a:xfrm>
              <a:off x="2664274" y="323811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89" name="TextBox 31888">
              <a:extLst>
                <a:ext uri="{FF2B5EF4-FFF2-40B4-BE49-F238E27FC236}">
                  <a16:creationId xmlns:a16="http://schemas.microsoft.com/office/drawing/2014/main" id="{5E1DF7B8-1410-1CB8-6EF9-AE5E2E41CBEB}"/>
                </a:ext>
              </a:extLst>
            </p:cNvPr>
            <p:cNvSpPr txBox="1"/>
            <p:nvPr/>
          </p:nvSpPr>
          <p:spPr bwMode="auto">
            <a:xfrm>
              <a:off x="2888646" y="332709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90" name="TextBox 31889">
              <a:extLst>
                <a:ext uri="{FF2B5EF4-FFF2-40B4-BE49-F238E27FC236}">
                  <a16:creationId xmlns:a16="http://schemas.microsoft.com/office/drawing/2014/main" id="{32A9A4AE-7BA4-3BAB-67E2-74CD22CF0049}"/>
                </a:ext>
              </a:extLst>
            </p:cNvPr>
            <p:cNvSpPr txBox="1"/>
            <p:nvPr/>
          </p:nvSpPr>
          <p:spPr bwMode="auto">
            <a:xfrm>
              <a:off x="2901219" y="336312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91" name="TextBox 31890">
              <a:extLst>
                <a:ext uri="{FF2B5EF4-FFF2-40B4-BE49-F238E27FC236}">
                  <a16:creationId xmlns:a16="http://schemas.microsoft.com/office/drawing/2014/main" id="{1CEAC23C-E155-8AE4-F177-1D74A72C9549}"/>
                </a:ext>
              </a:extLst>
            </p:cNvPr>
            <p:cNvSpPr txBox="1"/>
            <p:nvPr/>
          </p:nvSpPr>
          <p:spPr bwMode="auto">
            <a:xfrm>
              <a:off x="2932969" y="338097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92" name="TextBox 31891">
              <a:extLst>
                <a:ext uri="{FF2B5EF4-FFF2-40B4-BE49-F238E27FC236}">
                  <a16:creationId xmlns:a16="http://schemas.microsoft.com/office/drawing/2014/main" id="{EF262AB8-6A22-10DF-407A-F764A248CE4A}"/>
                </a:ext>
              </a:extLst>
            </p:cNvPr>
            <p:cNvSpPr txBox="1"/>
            <p:nvPr/>
          </p:nvSpPr>
          <p:spPr bwMode="auto">
            <a:xfrm>
              <a:off x="2972548" y="340394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93" name="TextBox 31892">
              <a:extLst>
                <a:ext uri="{FF2B5EF4-FFF2-40B4-BE49-F238E27FC236}">
                  <a16:creationId xmlns:a16="http://schemas.microsoft.com/office/drawing/2014/main" id="{1B5C3BF8-EF93-8C62-85C4-7C5CD2173838}"/>
                </a:ext>
              </a:extLst>
            </p:cNvPr>
            <p:cNvSpPr txBox="1"/>
            <p:nvPr/>
          </p:nvSpPr>
          <p:spPr bwMode="auto">
            <a:xfrm>
              <a:off x="3120358" y="34083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94" name="TextBox 31893">
              <a:extLst>
                <a:ext uri="{FF2B5EF4-FFF2-40B4-BE49-F238E27FC236}">
                  <a16:creationId xmlns:a16="http://schemas.microsoft.com/office/drawing/2014/main" id="{767AE2FC-1866-F31D-066A-349184302BC1}"/>
                </a:ext>
              </a:extLst>
            </p:cNvPr>
            <p:cNvSpPr txBox="1"/>
            <p:nvPr/>
          </p:nvSpPr>
          <p:spPr bwMode="auto">
            <a:xfrm>
              <a:off x="3154029" y="344478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95" name="TextBox 31894">
              <a:extLst>
                <a:ext uri="{FF2B5EF4-FFF2-40B4-BE49-F238E27FC236}">
                  <a16:creationId xmlns:a16="http://schemas.microsoft.com/office/drawing/2014/main" id="{CB1FBF1A-988D-DD68-B9D1-BD971BFFD1C9}"/>
                </a:ext>
              </a:extLst>
            </p:cNvPr>
            <p:cNvSpPr txBox="1"/>
            <p:nvPr/>
          </p:nvSpPr>
          <p:spPr bwMode="auto">
            <a:xfrm>
              <a:off x="3395866" y="353509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96" name="TextBox 31895">
              <a:extLst>
                <a:ext uri="{FF2B5EF4-FFF2-40B4-BE49-F238E27FC236}">
                  <a16:creationId xmlns:a16="http://schemas.microsoft.com/office/drawing/2014/main" id="{5CF662AE-4976-4D81-BA53-E2D7F1990689}"/>
                </a:ext>
              </a:extLst>
            </p:cNvPr>
            <p:cNvSpPr txBox="1"/>
            <p:nvPr/>
          </p:nvSpPr>
          <p:spPr bwMode="auto">
            <a:xfrm>
              <a:off x="3422831" y="353509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97" name="TextBox 31896">
              <a:extLst>
                <a:ext uri="{FF2B5EF4-FFF2-40B4-BE49-F238E27FC236}">
                  <a16:creationId xmlns:a16="http://schemas.microsoft.com/office/drawing/2014/main" id="{83C33BEF-1D54-2B9A-A212-0AC779D41BED}"/>
                </a:ext>
              </a:extLst>
            </p:cNvPr>
            <p:cNvSpPr txBox="1"/>
            <p:nvPr/>
          </p:nvSpPr>
          <p:spPr bwMode="auto">
            <a:xfrm>
              <a:off x="3618708" y="356559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98" name="TextBox 31897">
              <a:extLst>
                <a:ext uri="{FF2B5EF4-FFF2-40B4-BE49-F238E27FC236}">
                  <a16:creationId xmlns:a16="http://schemas.microsoft.com/office/drawing/2014/main" id="{4EFA25D8-6D16-12B0-62BB-C9989A47F197}"/>
                </a:ext>
              </a:extLst>
            </p:cNvPr>
            <p:cNvSpPr txBox="1"/>
            <p:nvPr/>
          </p:nvSpPr>
          <p:spPr bwMode="auto">
            <a:xfrm>
              <a:off x="3679606" y="368589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899" name="TextBox 31898">
              <a:extLst>
                <a:ext uri="{FF2B5EF4-FFF2-40B4-BE49-F238E27FC236}">
                  <a16:creationId xmlns:a16="http://schemas.microsoft.com/office/drawing/2014/main" id="{55FE69D1-1919-1592-7DAC-A58FE2AAD423}"/>
                </a:ext>
              </a:extLst>
            </p:cNvPr>
            <p:cNvSpPr txBox="1"/>
            <p:nvPr/>
          </p:nvSpPr>
          <p:spPr bwMode="auto">
            <a:xfrm>
              <a:off x="3632548" y="359298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00" name="TextBox 31899">
              <a:extLst>
                <a:ext uri="{FF2B5EF4-FFF2-40B4-BE49-F238E27FC236}">
                  <a16:creationId xmlns:a16="http://schemas.microsoft.com/office/drawing/2014/main" id="{8D694CA1-4A39-B6FA-31A2-4573421A76D2}"/>
                </a:ext>
              </a:extLst>
            </p:cNvPr>
            <p:cNvSpPr txBox="1"/>
            <p:nvPr/>
          </p:nvSpPr>
          <p:spPr bwMode="auto">
            <a:xfrm>
              <a:off x="3861685" y="370038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01" name="TextBox 31900">
              <a:extLst>
                <a:ext uri="{FF2B5EF4-FFF2-40B4-BE49-F238E27FC236}">
                  <a16:creationId xmlns:a16="http://schemas.microsoft.com/office/drawing/2014/main" id="{6F156316-46AA-4FCF-D001-B0BD8C3146E3}"/>
                </a:ext>
              </a:extLst>
            </p:cNvPr>
            <p:cNvSpPr txBox="1"/>
            <p:nvPr/>
          </p:nvSpPr>
          <p:spPr bwMode="auto">
            <a:xfrm>
              <a:off x="3876555" y="372779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02" name="TextBox 31901">
              <a:extLst>
                <a:ext uri="{FF2B5EF4-FFF2-40B4-BE49-F238E27FC236}">
                  <a16:creationId xmlns:a16="http://schemas.microsoft.com/office/drawing/2014/main" id="{238B8DEF-A6D7-FDB6-DE90-AB5854F744FE}"/>
                </a:ext>
              </a:extLst>
            </p:cNvPr>
            <p:cNvSpPr txBox="1"/>
            <p:nvPr/>
          </p:nvSpPr>
          <p:spPr bwMode="auto">
            <a:xfrm>
              <a:off x="3922014" y="376401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03" name="TextBox 31902">
              <a:extLst>
                <a:ext uri="{FF2B5EF4-FFF2-40B4-BE49-F238E27FC236}">
                  <a16:creationId xmlns:a16="http://schemas.microsoft.com/office/drawing/2014/main" id="{F960A3D7-ADCC-D1B4-7ED7-24E5EA3107E2}"/>
                </a:ext>
              </a:extLst>
            </p:cNvPr>
            <p:cNvSpPr txBox="1"/>
            <p:nvPr/>
          </p:nvSpPr>
          <p:spPr bwMode="auto">
            <a:xfrm>
              <a:off x="4090148" y="376863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04" name="TextBox 31903">
              <a:extLst>
                <a:ext uri="{FF2B5EF4-FFF2-40B4-BE49-F238E27FC236}">
                  <a16:creationId xmlns:a16="http://schemas.microsoft.com/office/drawing/2014/main" id="{64403DCA-F487-1594-D728-F4EBF8F5E708}"/>
                </a:ext>
              </a:extLst>
            </p:cNvPr>
            <p:cNvSpPr txBox="1"/>
            <p:nvPr/>
          </p:nvSpPr>
          <p:spPr bwMode="auto">
            <a:xfrm>
              <a:off x="4112373" y="376863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05" name="TextBox 31904">
              <a:extLst>
                <a:ext uri="{FF2B5EF4-FFF2-40B4-BE49-F238E27FC236}">
                  <a16:creationId xmlns:a16="http://schemas.microsoft.com/office/drawing/2014/main" id="{84DD07E9-3B5F-11A5-CB02-30D102825C02}"/>
                </a:ext>
              </a:extLst>
            </p:cNvPr>
            <p:cNvSpPr txBox="1"/>
            <p:nvPr/>
          </p:nvSpPr>
          <p:spPr bwMode="auto">
            <a:xfrm>
              <a:off x="4145692" y="379764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06" name="TextBox 31905">
              <a:extLst>
                <a:ext uri="{FF2B5EF4-FFF2-40B4-BE49-F238E27FC236}">
                  <a16:creationId xmlns:a16="http://schemas.microsoft.com/office/drawing/2014/main" id="{A633DEE8-0DF5-5621-293E-874744C1837F}"/>
                </a:ext>
              </a:extLst>
            </p:cNvPr>
            <p:cNvSpPr txBox="1"/>
            <p:nvPr/>
          </p:nvSpPr>
          <p:spPr bwMode="auto">
            <a:xfrm>
              <a:off x="4180617" y="379764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07" name="TextBox 31906">
              <a:extLst>
                <a:ext uri="{FF2B5EF4-FFF2-40B4-BE49-F238E27FC236}">
                  <a16:creationId xmlns:a16="http://schemas.microsoft.com/office/drawing/2014/main" id="{EA7647BC-517F-65F2-0E5A-D46B63A5D115}"/>
                </a:ext>
              </a:extLst>
            </p:cNvPr>
            <p:cNvSpPr txBox="1"/>
            <p:nvPr/>
          </p:nvSpPr>
          <p:spPr bwMode="auto">
            <a:xfrm>
              <a:off x="4213973" y="379764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08" name="TextBox 31907">
              <a:extLst>
                <a:ext uri="{FF2B5EF4-FFF2-40B4-BE49-F238E27FC236}">
                  <a16:creationId xmlns:a16="http://schemas.microsoft.com/office/drawing/2014/main" id="{8D7369F3-8EEF-B506-3EB1-078C4F3EC935}"/>
                </a:ext>
              </a:extLst>
            </p:cNvPr>
            <p:cNvSpPr txBox="1"/>
            <p:nvPr/>
          </p:nvSpPr>
          <p:spPr bwMode="auto">
            <a:xfrm>
              <a:off x="5339166"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09" name="TextBox 31908">
              <a:extLst>
                <a:ext uri="{FF2B5EF4-FFF2-40B4-BE49-F238E27FC236}">
                  <a16:creationId xmlns:a16="http://schemas.microsoft.com/office/drawing/2014/main" id="{1B42DFEC-8D2D-0D7F-CC72-BDFA9A2AE5A5}"/>
                </a:ext>
              </a:extLst>
            </p:cNvPr>
            <p:cNvSpPr txBox="1"/>
            <p:nvPr/>
          </p:nvSpPr>
          <p:spPr bwMode="auto">
            <a:xfrm>
              <a:off x="5069191"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10" name="TextBox 31909">
              <a:extLst>
                <a:ext uri="{FF2B5EF4-FFF2-40B4-BE49-F238E27FC236}">
                  <a16:creationId xmlns:a16="http://schemas.microsoft.com/office/drawing/2014/main" id="{68D3EC9E-F545-0CAB-5FA9-26C87F051713}"/>
                </a:ext>
              </a:extLst>
            </p:cNvPr>
            <p:cNvSpPr txBox="1"/>
            <p:nvPr/>
          </p:nvSpPr>
          <p:spPr bwMode="auto">
            <a:xfrm>
              <a:off x="5089278"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11" name="TextBox 31910">
              <a:extLst>
                <a:ext uri="{FF2B5EF4-FFF2-40B4-BE49-F238E27FC236}">
                  <a16:creationId xmlns:a16="http://schemas.microsoft.com/office/drawing/2014/main" id="{9E3954C6-169C-255C-BFB7-AAFCFD83022F}"/>
                </a:ext>
              </a:extLst>
            </p:cNvPr>
            <p:cNvSpPr txBox="1"/>
            <p:nvPr/>
          </p:nvSpPr>
          <p:spPr bwMode="auto">
            <a:xfrm>
              <a:off x="4911031"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12" name="TextBox 31911">
              <a:extLst>
                <a:ext uri="{FF2B5EF4-FFF2-40B4-BE49-F238E27FC236}">
                  <a16:creationId xmlns:a16="http://schemas.microsoft.com/office/drawing/2014/main" id="{55B2502C-DBCC-156B-951D-8E7DC2A11166}"/>
                </a:ext>
              </a:extLst>
            </p:cNvPr>
            <p:cNvSpPr txBox="1"/>
            <p:nvPr/>
          </p:nvSpPr>
          <p:spPr bwMode="auto">
            <a:xfrm>
              <a:off x="4871198"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13" name="TextBox 31912">
              <a:extLst>
                <a:ext uri="{FF2B5EF4-FFF2-40B4-BE49-F238E27FC236}">
                  <a16:creationId xmlns:a16="http://schemas.microsoft.com/office/drawing/2014/main" id="{3AAC211E-3FA6-EA55-7302-70EB4DB9851A}"/>
                </a:ext>
              </a:extLst>
            </p:cNvPr>
            <p:cNvSpPr txBox="1"/>
            <p:nvPr/>
          </p:nvSpPr>
          <p:spPr bwMode="auto">
            <a:xfrm>
              <a:off x="4817223" y="388276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14" name="TextBox 31913">
              <a:extLst>
                <a:ext uri="{FF2B5EF4-FFF2-40B4-BE49-F238E27FC236}">
                  <a16:creationId xmlns:a16="http://schemas.microsoft.com/office/drawing/2014/main" id="{A8810FE9-A235-2E84-1FEB-4AD0633311E9}"/>
                </a:ext>
              </a:extLst>
            </p:cNvPr>
            <p:cNvSpPr txBox="1"/>
            <p:nvPr/>
          </p:nvSpPr>
          <p:spPr bwMode="auto">
            <a:xfrm>
              <a:off x="4833098" y="388276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15" name="TextBox 31914">
              <a:extLst>
                <a:ext uri="{FF2B5EF4-FFF2-40B4-BE49-F238E27FC236}">
                  <a16:creationId xmlns:a16="http://schemas.microsoft.com/office/drawing/2014/main" id="{6FAF4DBC-7AF9-DC96-95A6-050146D068D2}"/>
                </a:ext>
              </a:extLst>
            </p:cNvPr>
            <p:cNvSpPr txBox="1"/>
            <p:nvPr/>
          </p:nvSpPr>
          <p:spPr bwMode="auto">
            <a:xfrm>
              <a:off x="4718163" y="388276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16" name="TextBox 31915">
              <a:extLst>
                <a:ext uri="{FF2B5EF4-FFF2-40B4-BE49-F238E27FC236}">
                  <a16:creationId xmlns:a16="http://schemas.microsoft.com/office/drawing/2014/main" id="{AC1E5B30-986D-743C-6614-A98D3DB489F9}"/>
                </a:ext>
              </a:extLst>
            </p:cNvPr>
            <p:cNvSpPr txBox="1"/>
            <p:nvPr/>
          </p:nvSpPr>
          <p:spPr bwMode="auto">
            <a:xfrm>
              <a:off x="4678142" y="388276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17" name="TextBox 31916">
              <a:extLst>
                <a:ext uri="{FF2B5EF4-FFF2-40B4-BE49-F238E27FC236}">
                  <a16:creationId xmlns:a16="http://schemas.microsoft.com/office/drawing/2014/main" id="{C9A4DED9-4A50-2CA2-0D45-D1B626F338A2}"/>
                </a:ext>
              </a:extLst>
            </p:cNvPr>
            <p:cNvSpPr txBox="1"/>
            <p:nvPr/>
          </p:nvSpPr>
          <p:spPr bwMode="auto">
            <a:xfrm>
              <a:off x="4645773" y="388276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18" name="TextBox 31917">
              <a:extLst>
                <a:ext uri="{FF2B5EF4-FFF2-40B4-BE49-F238E27FC236}">
                  <a16:creationId xmlns:a16="http://schemas.microsoft.com/office/drawing/2014/main" id="{3F41A597-9584-3CEA-9595-EB958E1BE0A8}"/>
                </a:ext>
              </a:extLst>
            </p:cNvPr>
            <p:cNvSpPr txBox="1"/>
            <p:nvPr/>
          </p:nvSpPr>
          <p:spPr bwMode="auto">
            <a:xfrm>
              <a:off x="4617198" y="388371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19" name="TextBox 31918">
              <a:extLst>
                <a:ext uri="{FF2B5EF4-FFF2-40B4-BE49-F238E27FC236}">
                  <a16:creationId xmlns:a16="http://schemas.microsoft.com/office/drawing/2014/main" id="{EA5B0F50-4776-ADEE-315A-88156DEAD79B}"/>
                </a:ext>
              </a:extLst>
            </p:cNvPr>
            <p:cNvSpPr txBox="1"/>
            <p:nvPr/>
          </p:nvSpPr>
          <p:spPr bwMode="auto">
            <a:xfrm>
              <a:off x="4565911" y="386371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20" name="TextBox 31919">
              <a:extLst>
                <a:ext uri="{FF2B5EF4-FFF2-40B4-BE49-F238E27FC236}">
                  <a16:creationId xmlns:a16="http://schemas.microsoft.com/office/drawing/2014/main" id="{32E05053-B5F0-E661-CB48-F619FD80E7D6}"/>
                </a:ext>
              </a:extLst>
            </p:cNvPr>
            <p:cNvSpPr txBox="1"/>
            <p:nvPr/>
          </p:nvSpPr>
          <p:spPr bwMode="auto">
            <a:xfrm>
              <a:off x="4579053" y="387006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21" name="TextBox 31920">
              <a:extLst>
                <a:ext uri="{FF2B5EF4-FFF2-40B4-BE49-F238E27FC236}">
                  <a16:creationId xmlns:a16="http://schemas.microsoft.com/office/drawing/2014/main" id="{6914F354-806C-268D-BAAA-34C04379D001}"/>
                </a:ext>
              </a:extLst>
            </p:cNvPr>
            <p:cNvSpPr txBox="1"/>
            <p:nvPr/>
          </p:nvSpPr>
          <p:spPr bwMode="auto">
            <a:xfrm>
              <a:off x="4598103" y="388276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22" name="TextBox 31921">
              <a:extLst>
                <a:ext uri="{FF2B5EF4-FFF2-40B4-BE49-F238E27FC236}">
                  <a16:creationId xmlns:a16="http://schemas.microsoft.com/office/drawing/2014/main" id="{1D2F392E-3C5E-8FE6-AE4F-5E9F5D1F2DC2}"/>
                </a:ext>
              </a:extLst>
            </p:cNvPr>
            <p:cNvSpPr txBox="1"/>
            <p:nvPr/>
          </p:nvSpPr>
          <p:spPr bwMode="auto">
            <a:xfrm>
              <a:off x="4339432" y="379764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23" name="TextBox 31922">
              <a:extLst>
                <a:ext uri="{FF2B5EF4-FFF2-40B4-BE49-F238E27FC236}">
                  <a16:creationId xmlns:a16="http://schemas.microsoft.com/office/drawing/2014/main" id="{E189F3A8-3B52-28EB-781D-C595DD2AB0E0}"/>
                </a:ext>
              </a:extLst>
            </p:cNvPr>
            <p:cNvSpPr txBox="1"/>
            <p:nvPr/>
          </p:nvSpPr>
          <p:spPr bwMode="auto">
            <a:xfrm>
              <a:off x="4354865" y="380716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24" name="TextBox 31923">
              <a:extLst>
                <a:ext uri="{FF2B5EF4-FFF2-40B4-BE49-F238E27FC236}">
                  <a16:creationId xmlns:a16="http://schemas.microsoft.com/office/drawing/2014/main" id="{F96DE77C-2503-3343-C2A1-224CADD2B2A2}"/>
                </a:ext>
              </a:extLst>
            </p:cNvPr>
            <p:cNvSpPr txBox="1"/>
            <p:nvPr/>
          </p:nvSpPr>
          <p:spPr bwMode="auto">
            <a:xfrm>
              <a:off x="4412622" y="382570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25" name="TextBox 31924">
              <a:extLst>
                <a:ext uri="{FF2B5EF4-FFF2-40B4-BE49-F238E27FC236}">
                  <a16:creationId xmlns:a16="http://schemas.microsoft.com/office/drawing/2014/main" id="{0EA8BCD2-E71A-9171-5F74-C360A48A6A29}"/>
                </a:ext>
              </a:extLst>
            </p:cNvPr>
            <p:cNvSpPr txBox="1"/>
            <p:nvPr/>
          </p:nvSpPr>
          <p:spPr bwMode="auto">
            <a:xfrm>
              <a:off x="4393572" y="381935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26" name="TextBox 31925">
              <a:extLst>
                <a:ext uri="{FF2B5EF4-FFF2-40B4-BE49-F238E27FC236}">
                  <a16:creationId xmlns:a16="http://schemas.microsoft.com/office/drawing/2014/main" id="{C7A2C22A-1158-89D4-3E9C-B23FFE95A07E}"/>
                </a:ext>
              </a:extLst>
            </p:cNvPr>
            <p:cNvSpPr txBox="1"/>
            <p:nvPr/>
          </p:nvSpPr>
          <p:spPr bwMode="auto">
            <a:xfrm>
              <a:off x="4367135" y="381669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27" name="TextBox 31926">
              <a:extLst>
                <a:ext uri="{FF2B5EF4-FFF2-40B4-BE49-F238E27FC236}">
                  <a16:creationId xmlns:a16="http://schemas.microsoft.com/office/drawing/2014/main" id="{2C574C04-86CB-0156-CA55-DC52ED65EC31}"/>
                </a:ext>
              </a:extLst>
            </p:cNvPr>
            <p:cNvSpPr txBox="1"/>
            <p:nvPr/>
          </p:nvSpPr>
          <p:spPr bwMode="auto">
            <a:xfrm>
              <a:off x="4461623" y="383840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928" name="TextBox 31927">
              <a:extLst>
                <a:ext uri="{FF2B5EF4-FFF2-40B4-BE49-F238E27FC236}">
                  <a16:creationId xmlns:a16="http://schemas.microsoft.com/office/drawing/2014/main" id="{92C9D15F-44C4-AD10-D816-61FB99D27E96}"/>
                </a:ext>
              </a:extLst>
            </p:cNvPr>
            <p:cNvSpPr txBox="1"/>
            <p:nvPr/>
          </p:nvSpPr>
          <p:spPr bwMode="auto">
            <a:xfrm>
              <a:off x="4484020" y="385172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sp>
        <p:nvSpPr>
          <p:cNvPr id="31930" name="TextBox 31929">
            <a:extLst>
              <a:ext uri="{FF2B5EF4-FFF2-40B4-BE49-F238E27FC236}">
                <a16:creationId xmlns:a16="http://schemas.microsoft.com/office/drawing/2014/main" id="{992410C3-B01D-1439-DF80-087B0D7E0505}"/>
              </a:ext>
            </a:extLst>
          </p:cNvPr>
          <p:cNvSpPr txBox="1"/>
          <p:nvPr/>
        </p:nvSpPr>
        <p:spPr bwMode="auto">
          <a:xfrm>
            <a:off x="1207883" y="2365423"/>
            <a:ext cx="918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931" name="TextBox 31930">
            <a:extLst>
              <a:ext uri="{FF2B5EF4-FFF2-40B4-BE49-F238E27FC236}">
                <a16:creationId xmlns:a16="http://schemas.microsoft.com/office/drawing/2014/main" id="{FDD6DE63-6955-9F13-98AA-D6F33B325090}"/>
              </a:ext>
            </a:extLst>
          </p:cNvPr>
          <p:cNvSpPr txBox="1"/>
          <p:nvPr/>
        </p:nvSpPr>
        <p:spPr bwMode="auto">
          <a:xfrm>
            <a:off x="1335637" y="245576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32" name="TextBox 31931">
            <a:extLst>
              <a:ext uri="{FF2B5EF4-FFF2-40B4-BE49-F238E27FC236}">
                <a16:creationId xmlns:a16="http://schemas.microsoft.com/office/drawing/2014/main" id="{1FC6EDA3-1818-8F9A-6D25-575514C8526B}"/>
              </a:ext>
            </a:extLst>
          </p:cNvPr>
          <p:cNvSpPr txBox="1"/>
          <p:nvPr/>
        </p:nvSpPr>
        <p:spPr bwMode="auto">
          <a:xfrm>
            <a:off x="1429326" y="261528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33" name="TextBox 31932">
            <a:extLst>
              <a:ext uri="{FF2B5EF4-FFF2-40B4-BE49-F238E27FC236}">
                <a16:creationId xmlns:a16="http://schemas.microsoft.com/office/drawing/2014/main" id="{A99F366E-8AFC-8939-EBE8-143CF566944C}"/>
              </a:ext>
            </a:extLst>
          </p:cNvPr>
          <p:cNvSpPr txBox="1"/>
          <p:nvPr/>
        </p:nvSpPr>
        <p:spPr bwMode="auto">
          <a:xfrm>
            <a:off x="1432672" y="266543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34" name="TextBox 31933">
            <a:extLst>
              <a:ext uri="{FF2B5EF4-FFF2-40B4-BE49-F238E27FC236}">
                <a16:creationId xmlns:a16="http://schemas.microsoft.com/office/drawing/2014/main" id="{F6103468-2CC2-7827-F4F2-5892644938FB}"/>
              </a:ext>
            </a:extLst>
          </p:cNvPr>
          <p:cNvSpPr txBox="1"/>
          <p:nvPr/>
        </p:nvSpPr>
        <p:spPr bwMode="auto">
          <a:xfrm>
            <a:off x="1666847" y="286500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35" name="TextBox 31934">
            <a:extLst>
              <a:ext uri="{FF2B5EF4-FFF2-40B4-BE49-F238E27FC236}">
                <a16:creationId xmlns:a16="http://schemas.microsoft.com/office/drawing/2014/main" id="{6F123170-4B6F-4ABC-2334-8F43CE68A0D5}"/>
              </a:ext>
            </a:extLst>
          </p:cNvPr>
          <p:cNvSpPr txBox="1"/>
          <p:nvPr/>
        </p:nvSpPr>
        <p:spPr bwMode="auto">
          <a:xfrm>
            <a:off x="1663672" y="291198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36" name="TextBox 31935">
            <a:extLst>
              <a:ext uri="{FF2B5EF4-FFF2-40B4-BE49-F238E27FC236}">
                <a16:creationId xmlns:a16="http://schemas.microsoft.com/office/drawing/2014/main" id="{F8967E0A-A6DF-B36B-FACE-B7EFDA5640CE}"/>
              </a:ext>
            </a:extLst>
          </p:cNvPr>
          <p:cNvSpPr txBox="1"/>
          <p:nvPr/>
        </p:nvSpPr>
        <p:spPr bwMode="auto">
          <a:xfrm>
            <a:off x="1465901" y="279795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37" name="TextBox 31936">
            <a:extLst>
              <a:ext uri="{FF2B5EF4-FFF2-40B4-BE49-F238E27FC236}">
                <a16:creationId xmlns:a16="http://schemas.microsoft.com/office/drawing/2014/main" id="{E6B9762F-72D0-9B3A-6BE3-F18FFB482042}"/>
              </a:ext>
            </a:extLst>
          </p:cNvPr>
          <p:cNvSpPr txBox="1"/>
          <p:nvPr/>
        </p:nvSpPr>
        <p:spPr bwMode="auto">
          <a:xfrm>
            <a:off x="1909939" y="309480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38" name="TextBox 31937">
            <a:extLst>
              <a:ext uri="{FF2B5EF4-FFF2-40B4-BE49-F238E27FC236}">
                <a16:creationId xmlns:a16="http://schemas.microsoft.com/office/drawing/2014/main" id="{C9E31EFB-216D-27E3-DA89-635AB9A90E09}"/>
              </a:ext>
            </a:extLst>
          </p:cNvPr>
          <p:cNvSpPr txBox="1"/>
          <p:nvPr/>
        </p:nvSpPr>
        <p:spPr bwMode="auto">
          <a:xfrm>
            <a:off x="2157589" y="328479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39" name="TextBox 31938">
            <a:extLst>
              <a:ext uri="{FF2B5EF4-FFF2-40B4-BE49-F238E27FC236}">
                <a16:creationId xmlns:a16="http://schemas.microsoft.com/office/drawing/2014/main" id="{CB1B4E74-E247-C16D-EE13-5BCADE1EA104}"/>
              </a:ext>
            </a:extLst>
          </p:cNvPr>
          <p:cNvSpPr txBox="1"/>
          <p:nvPr/>
        </p:nvSpPr>
        <p:spPr bwMode="auto">
          <a:xfrm>
            <a:off x="2446006" y="357762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40" name="TextBox 31939">
            <a:extLst>
              <a:ext uri="{FF2B5EF4-FFF2-40B4-BE49-F238E27FC236}">
                <a16:creationId xmlns:a16="http://schemas.microsoft.com/office/drawing/2014/main" id="{A1CB1820-AEFB-6471-0DC5-BA57B882DA33}"/>
              </a:ext>
            </a:extLst>
          </p:cNvPr>
          <p:cNvSpPr txBox="1"/>
          <p:nvPr/>
        </p:nvSpPr>
        <p:spPr bwMode="auto">
          <a:xfrm>
            <a:off x="2469710" y="357556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41" name="TextBox 31940">
            <a:extLst>
              <a:ext uri="{FF2B5EF4-FFF2-40B4-BE49-F238E27FC236}">
                <a16:creationId xmlns:a16="http://schemas.microsoft.com/office/drawing/2014/main" id="{5A09742B-9F07-192C-B52B-3416E1B99835}"/>
              </a:ext>
            </a:extLst>
          </p:cNvPr>
          <p:cNvSpPr txBox="1"/>
          <p:nvPr/>
        </p:nvSpPr>
        <p:spPr bwMode="auto">
          <a:xfrm>
            <a:off x="2636656" y="361675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42" name="TextBox 31941">
            <a:extLst>
              <a:ext uri="{FF2B5EF4-FFF2-40B4-BE49-F238E27FC236}">
                <a16:creationId xmlns:a16="http://schemas.microsoft.com/office/drawing/2014/main" id="{B0FCDFF1-211D-1C1B-415E-A408124EFC4D}"/>
              </a:ext>
            </a:extLst>
          </p:cNvPr>
          <p:cNvSpPr txBox="1"/>
          <p:nvPr/>
        </p:nvSpPr>
        <p:spPr bwMode="auto">
          <a:xfrm>
            <a:off x="2701017" y="374195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43" name="TextBox 31942">
            <a:extLst>
              <a:ext uri="{FF2B5EF4-FFF2-40B4-BE49-F238E27FC236}">
                <a16:creationId xmlns:a16="http://schemas.microsoft.com/office/drawing/2014/main" id="{599AADF9-951B-1B8B-9236-52BA90314F59}"/>
              </a:ext>
            </a:extLst>
          </p:cNvPr>
          <p:cNvSpPr txBox="1"/>
          <p:nvPr/>
        </p:nvSpPr>
        <p:spPr bwMode="auto">
          <a:xfrm>
            <a:off x="2741580" y="374195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44" name="TextBox 31943">
            <a:extLst>
              <a:ext uri="{FF2B5EF4-FFF2-40B4-BE49-F238E27FC236}">
                <a16:creationId xmlns:a16="http://schemas.microsoft.com/office/drawing/2014/main" id="{11BFE84D-57B9-223A-2789-E66EDBB66357}"/>
              </a:ext>
            </a:extLst>
          </p:cNvPr>
          <p:cNvSpPr txBox="1"/>
          <p:nvPr/>
        </p:nvSpPr>
        <p:spPr bwMode="auto">
          <a:xfrm>
            <a:off x="3122900" y="385224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45" name="TextBox 31944">
            <a:extLst>
              <a:ext uri="{FF2B5EF4-FFF2-40B4-BE49-F238E27FC236}">
                <a16:creationId xmlns:a16="http://schemas.microsoft.com/office/drawing/2014/main" id="{B3EAB186-30A0-93EC-351B-2E6CF3F355A6}"/>
              </a:ext>
            </a:extLst>
          </p:cNvPr>
          <p:cNvSpPr txBox="1"/>
          <p:nvPr/>
        </p:nvSpPr>
        <p:spPr bwMode="auto">
          <a:xfrm>
            <a:off x="3411530" y="401803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46" name="TextBox 31945">
            <a:extLst>
              <a:ext uri="{FF2B5EF4-FFF2-40B4-BE49-F238E27FC236}">
                <a16:creationId xmlns:a16="http://schemas.microsoft.com/office/drawing/2014/main" id="{1EB1F5AC-373B-9560-D02D-E0C9F373AE3C}"/>
              </a:ext>
            </a:extLst>
          </p:cNvPr>
          <p:cNvSpPr txBox="1"/>
          <p:nvPr/>
        </p:nvSpPr>
        <p:spPr bwMode="auto">
          <a:xfrm>
            <a:off x="4339432" y="426699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47" name="TextBox 31946">
            <a:extLst>
              <a:ext uri="{FF2B5EF4-FFF2-40B4-BE49-F238E27FC236}">
                <a16:creationId xmlns:a16="http://schemas.microsoft.com/office/drawing/2014/main" id="{3C2851E5-185D-E293-75EF-B844E75F2BFA}"/>
              </a:ext>
            </a:extLst>
          </p:cNvPr>
          <p:cNvSpPr txBox="1"/>
          <p:nvPr/>
        </p:nvSpPr>
        <p:spPr bwMode="auto">
          <a:xfrm>
            <a:off x="4108306" y="425913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48" name="TextBox 31947">
            <a:extLst>
              <a:ext uri="{FF2B5EF4-FFF2-40B4-BE49-F238E27FC236}">
                <a16:creationId xmlns:a16="http://schemas.microsoft.com/office/drawing/2014/main" id="{4ED6C205-4DD5-AE0A-BA1F-81DF36157B70}"/>
              </a:ext>
            </a:extLst>
          </p:cNvPr>
          <p:cNvSpPr txBox="1"/>
          <p:nvPr/>
        </p:nvSpPr>
        <p:spPr bwMode="auto">
          <a:xfrm>
            <a:off x="4321206" y="426699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49" name="TextBox 31948">
            <a:extLst>
              <a:ext uri="{FF2B5EF4-FFF2-40B4-BE49-F238E27FC236}">
                <a16:creationId xmlns:a16="http://schemas.microsoft.com/office/drawing/2014/main" id="{E4D33641-6622-1AFC-24D4-03321042DDC9}"/>
              </a:ext>
            </a:extLst>
          </p:cNvPr>
          <p:cNvSpPr txBox="1"/>
          <p:nvPr/>
        </p:nvSpPr>
        <p:spPr bwMode="auto">
          <a:xfrm>
            <a:off x="4580248" y="433851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50" name="TextBox 31949">
            <a:extLst>
              <a:ext uri="{FF2B5EF4-FFF2-40B4-BE49-F238E27FC236}">
                <a16:creationId xmlns:a16="http://schemas.microsoft.com/office/drawing/2014/main" id="{EDC236EB-A151-B630-7A0C-B604BCAA80FA}"/>
              </a:ext>
            </a:extLst>
          </p:cNvPr>
          <p:cNvSpPr txBox="1"/>
          <p:nvPr/>
        </p:nvSpPr>
        <p:spPr bwMode="auto">
          <a:xfrm>
            <a:off x="4367135" y="426699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51" name="TextBox 31950">
            <a:extLst>
              <a:ext uri="{FF2B5EF4-FFF2-40B4-BE49-F238E27FC236}">
                <a16:creationId xmlns:a16="http://schemas.microsoft.com/office/drawing/2014/main" id="{D1E0E656-2B3A-5B43-9493-73275C4FE028}"/>
              </a:ext>
            </a:extLst>
          </p:cNvPr>
          <p:cNvSpPr txBox="1"/>
          <p:nvPr/>
        </p:nvSpPr>
        <p:spPr bwMode="auto">
          <a:xfrm>
            <a:off x="4389430" y="426703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52" name="TextBox 31951">
            <a:extLst>
              <a:ext uri="{FF2B5EF4-FFF2-40B4-BE49-F238E27FC236}">
                <a16:creationId xmlns:a16="http://schemas.microsoft.com/office/drawing/2014/main" id="{7289FCAB-1F9B-0933-8ED4-9CB8EA3B3C63}"/>
              </a:ext>
            </a:extLst>
          </p:cNvPr>
          <p:cNvSpPr txBox="1"/>
          <p:nvPr/>
        </p:nvSpPr>
        <p:spPr bwMode="auto">
          <a:xfrm>
            <a:off x="4439386" y="427964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53" name="TextBox 31952">
            <a:extLst>
              <a:ext uri="{FF2B5EF4-FFF2-40B4-BE49-F238E27FC236}">
                <a16:creationId xmlns:a16="http://schemas.microsoft.com/office/drawing/2014/main" id="{FD9013E5-935B-63CE-52F7-3F758B283FC9}"/>
              </a:ext>
            </a:extLst>
          </p:cNvPr>
          <p:cNvSpPr txBox="1"/>
          <p:nvPr/>
        </p:nvSpPr>
        <p:spPr bwMode="auto">
          <a:xfrm>
            <a:off x="4542649" y="426729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54" name="TextBox 31953">
            <a:extLst>
              <a:ext uri="{FF2B5EF4-FFF2-40B4-BE49-F238E27FC236}">
                <a16:creationId xmlns:a16="http://schemas.microsoft.com/office/drawing/2014/main" id="{505DFB7E-B20D-2565-C8EB-FE9DBB1D2142}"/>
              </a:ext>
            </a:extLst>
          </p:cNvPr>
          <p:cNvSpPr txBox="1"/>
          <p:nvPr/>
        </p:nvSpPr>
        <p:spPr bwMode="auto">
          <a:xfrm>
            <a:off x="4614855" y="433851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55" name="TextBox 31954">
            <a:extLst>
              <a:ext uri="{FF2B5EF4-FFF2-40B4-BE49-F238E27FC236}">
                <a16:creationId xmlns:a16="http://schemas.microsoft.com/office/drawing/2014/main" id="{2E8C385C-07D9-CA4C-7FA3-31D5612D932F}"/>
              </a:ext>
            </a:extLst>
          </p:cNvPr>
          <p:cNvSpPr txBox="1"/>
          <p:nvPr/>
        </p:nvSpPr>
        <p:spPr bwMode="auto">
          <a:xfrm>
            <a:off x="4847748" y="455089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56" name="TextBox 31955">
            <a:extLst>
              <a:ext uri="{FF2B5EF4-FFF2-40B4-BE49-F238E27FC236}">
                <a16:creationId xmlns:a16="http://schemas.microsoft.com/office/drawing/2014/main" id="{B8AA7719-8916-7518-36E8-7D122089F542}"/>
              </a:ext>
            </a:extLst>
          </p:cNvPr>
          <p:cNvSpPr txBox="1"/>
          <p:nvPr/>
        </p:nvSpPr>
        <p:spPr bwMode="auto">
          <a:xfrm>
            <a:off x="4868277" y="455089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57" name="TextBox 31956">
            <a:extLst>
              <a:ext uri="{FF2B5EF4-FFF2-40B4-BE49-F238E27FC236}">
                <a16:creationId xmlns:a16="http://schemas.microsoft.com/office/drawing/2014/main" id="{9F58CF03-EE36-E46F-F475-A5E254346004}"/>
              </a:ext>
            </a:extLst>
          </p:cNvPr>
          <p:cNvSpPr txBox="1"/>
          <p:nvPr/>
        </p:nvSpPr>
        <p:spPr bwMode="auto">
          <a:xfrm>
            <a:off x="5549804" y="455089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58" name="TextBox 31957">
            <a:extLst>
              <a:ext uri="{FF2B5EF4-FFF2-40B4-BE49-F238E27FC236}">
                <a16:creationId xmlns:a16="http://schemas.microsoft.com/office/drawing/2014/main" id="{79ADECF2-406B-8534-EC8F-7A4A4C92D62B}"/>
              </a:ext>
            </a:extLst>
          </p:cNvPr>
          <p:cNvSpPr txBox="1"/>
          <p:nvPr/>
        </p:nvSpPr>
        <p:spPr bwMode="auto">
          <a:xfrm>
            <a:off x="5586208" y="455089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pic>
        <p:nvPicPr>
          <p:cNvPr id="31960" name="Graphic 31959">
            <a:extLst>
              <a:ext uri="{FF2B5EF4-FFF2-40B4-BE49-F238E27FC236}">
                <a16:creationId xmlns:a16="http://schemas.microsoft.com/office/drawing/2014/main" id="{022CFB94-382E-7BB9-814F-2023DC90D1C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494744" y="2478554"/>
            <a:ext cx="4779673" cy="1932208"/>
          </a:xfrm>
          <a:prstGeom prst="rect">
            <a:avLst/>
          </a:prstGeom>
        </p:spPr>
      </p:pic>
      <p:sp>
        <p:nvSpPr>
          <p:cNvPr id="31961" name="TextBox 31960">
            <a:extLst>
              <a:ext uri="{FF2B5EF4-FFF2-40B4-BE49-F238E27FC236}">
                <a16:creationId xmlns:a16="http://schemas.microsoft.com/office/drawing/2014/main" id="{87011E60-71A4-2ECC-421B-2FE330C88D67}"/>
              </a:ext>
            </a:extLst>
          </p:cNvPr>
          <p:cNvSpPr txBox="1"/>
          <p:nvPr/>
        </p:nvSpPr>
        <p:spPr bwMode="auto">
          <a:xfrm>
            <a:off x="6589333" y="236363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62" name="TextBox 31961">
            <a:extLst>
              <a:ext uri="{FF2B5EF4-FFF2-40B4-BE49-F238E27FC236}">
                <a16:creationId xmlns:a16="http://schemas.microsoft.com/office/drawing/2014/main" id="{C6BCC437-06E0-B70B-8655-67146C2CE340}"/>
              </a:ext>
            </a:extLst>
          </p:cNvPr>
          <p:cNvSpPr txBox="1"/>
          <p:nvPr/>
        </p:nvSpPr>
        <p:spPr bwMode="auto">
          <a:xfrm>
            <a:off x="6616212" y="236363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pic>
        <p:nvPicPr>
          <p:cNvPr id="32014" name="Graphic 32013">
            <a:extLst>
              <a:ext uri="{FF2B5EF4-FFF2-40B4-BE49-F238E27FC236}">
                <a16:creationId xmlns:a16="http://schemas.microsoft.com/office/drawing/2014/main" id="{90004C65-9BC3-D17D-A85E-BFF0A1B6758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74435" y="2425049"/>
            <a:ext cx="4768240" cy="1927587"/>
          </a:xfrm>
          <a:prstGeom prst="rect">
            <a:avLst/>
          </a:prstGeom>
        </p:spPr>
      </p:pic>
      <p:sp>
        <p:nvSpPr>
          <p:cNvPr id="32059" name="TextBox 32058">
            <a:extLst>
              <a:ext uri="{FF2B5EF4-FFF2-40B4-BE49-F238E27FC236}">
                <a16:creationId xmlns:a16="http://schemas.microsoft.com/office/drawing/2014/main" id="{724F27BE-1797-489F-2475-5D94AFAC29D8}"/>
              </a:ext>
            </a:extLst>
          </p:cNvPr>
          <p:cNvSpPr txBox="1"/>
          <p:nvPr/>
        </p:nvSpPr>
        <p:spPr bwMode="auto">
          <a:xfrm>
            <a:off x="6533193" y="236469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nvGrpSpPr>
          <p:cNvPr id="32067" name="Group 32066">
            <a:extLst>
              <a:ext uri="{FF2B5EF4-FFF2-40B4-BE49-F238E27FC236}">
                <a16:creationId xmlns:a16="http://schemas.microsoft.com/office/drawing/2014/main" id="{AA538B60-CAEB-CE0F-2C1F-61BCE27ECF5D}"/>
              </a:ext>
            </a:extLst>
          </p:cNvPr>
          <p:cNvGrpSpPr/>
          <p:nvPr/>
        </p:nvGrpSpPr>
        <p:grpSpPr>
          <a:xfrm>
            <a:off x="6569075" y="2365766"/>
            <a:ext cx="4675127" cy="2136914"/>
            <a:chOff x="6569075" y="2365766"/>
            <a:chExt cx="4675127" cy="2136914"/>
          </a:xfrm>
        </p:grpSpPr>
        <p:sp>
          <p:nvSpPr>
            <p:cNvPr id="31963" name="TextBox 31962">
              <a:extLst>
                <a:ext uri="{FF2B5EF4-FFF2-40B4-BE49-F238E27FC236}">
                  <a16:creationId xmlns:a16="http://schemas.microsoft.com/office/drawing/2014/main" id="{D1264805-89E8-FAF8-B45A-BF20390772B3}"/>
                </a:ext>
              </a:extLst>
            </p:cNvPr>
            <p:cNvSpPr txBox="1"/>
            <p:nvPr/>
          </p:nvSpPr>
          <p:spPr bwMode="auto">
            <a:xfrm>
              <a:off x="6660253" y="237532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64" name="TextBox 31963">
              <a:extLst>
                <a:ext uri="{FF2B5EF4-FFF2-40B4-BE49-F238E27FC236}">
                  <a16:creationId xmlns:a16="http://schemas.microsoft.com/office/drawing/2014/main" id="{F59C0043-9648-26C2-F250-1D317BCB178E}"/>
                </a:ext>
              </a:extLst>
            </p:cNvPr>
            <p:cNvSpPr txBox="1"/>
            <p:nvPr/>
          </p:nvSpPr>
          <p:spPr bwMode="auto">
            <a:xfrm>
              <a:off x="6688107" y="237532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65" name="TextBox 31964">
              <a:extLst>
                <a:ext uri="{FF2B5EF4-FFF2-40B4-BE49-F238E27FC236}">
                  <a16:creationId xmlns:a16="http://schemas.microsoft.com/office/drawing/2014/main" id="{926AEF10-0530-B274-A5E7-61F9B6266D8E}"/>
                </a:ext>
              </a:extLst>
            </p:cNvPr>
            <p:cNvSpPr txBox="1"/>
            <p:nvPr/>
          </p:nvSpPr>
          <p:spPr bwMode="auto">
            <a:xfrm>
              <a:off x="6876321" y="239717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66" name="TextBox 31965">
              <a:extLst>
                <a:ext uri="{FF2B5EF4-FFF2-40B4-BE49-F238E27FC236}">
                  <a16:creationId xmlns:a16="http://schemas.microsoft.com/office/drawing/2014/main" id="{1DD745CD-3178-2C15-A68E-A7C2A982BA66}"/>
                </a:ext>
              </a:extLst>
            </p:cNvPr>
            <p:cNvSpPr txBox="1"/>
            <p:nvPr/>
          </p:nvSpPr>
          <p:spPr bwMode="auto">
            <a:xfrm>
              <a:off x="6932582" y="242283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grpSp>
          <p:nvGrpSpPr>
            <p:cNvPr id="32012" name="Group 32011">
              <a:extLst>
                <a:ext uri="{FF2B5EF4-FFF2-40B4-BE49-F238E27FC236}">
                  <a16:creationId xmlns:a16="http://schemas.microsoft.com/office/drawing/2014/main" id="{B0EACCE7-3A3C-B131-1759-BC993A2B7F1E}"/>
                </a:ext>
              </a:extLst>
            </p:cNvPr>
            <p:cNvGrpSpPr/>
            <p:nvPr/>
          </p:nvGrpSpPr>
          <p:grpSpPr>
            <a:xfrm>
              <a:off x="6993206" y="2466819"/>
              <a:ext cx="4250996" cy="2035861"/>
              <a:chOff x="6993206" y="2466819"/>
              <a:chExt cx="4250996" cy="2035861"/>
            </a:xfrm>
          </p:grpSpPr>
          <p:sp>
            <p:nvSpPr>
              <p:cNvPr id="31967" name="TextBox 31966">
                <a:extLst>
                  <a:ext uri="{FF2B5EF4-FFF2-40B4-BE49-F238E27FC236}">
                    <a16:creationId xmlns:a16="http://schemas.microsoft.com/office/drawing/2014/main" id="{F9F57C3F-38DA-9B26-B6F4-3D1B31ACB9DE}"/>
                  </a:ext>
                </a:extLst>
              </p:cNvPr>
              <p:cNvSpPr txBox="1"/>
              <p:nvPr/>
            </p:nvSpPr>
            <p:spPr bwMode="auto">
              <a:xfrm>
                <a:off x="7043818" y="248308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68" name="TextBox 31967">
                <a:extLst>
                  <a:ext uri="{FF2B5EF4-FFF2-40B4-BE49-F238E27FC236}">
                    <a16:creationId xmlns:a16="http://schemas.microsoft.com/office/drawing/2014/main" id="{D6285C5D-ACFE-9874-147C-470DE2A48ACA}"/>
                  </a:ext>
                </a:extLst>
              </p:cNvPr>
              <p:cNvSpPr txBox="1"/>
              <p:nvPr/>
            </p:nvSpPr>
            <p:spPr bwMode="auto">
              <a:xfrm>
                <a:off x="6993206" y="246681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69" name="TextBox 31968">
                <a:extLst>
                  <a:ext uri="{FF2B5EF4-FFF2-40B4-BE49-F238E27FC236}">
                    <a16:creationId xmlns:a16="http://schemas.microsoft.com/office/drawing/2014/main" id="{B18BB592-E0A2-5587-DF75-70DC1CC0866E}"/>
                  </a:ext>
                </a:extLst>
              </p:cNvPr>
              <p:cNvSpPr txBox="1"/>
              <p:nvPr/>
            </p:nvSpPr>
            <p:spPr bwMode="auto">
              <a:xfrm>
                <a:off x="7133077" y="250558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70" name="TextBox 31969">
                <a:extLst>
                  <a:ext uri="{FF2B5EF4-FFF2-40B4-BE49-F238E27FC236}">
                    <a16:creationId xmlns:a16="http://schemas.microsoft.com/office/drawing/2014/main" id="{B68C3E06-4823-FF6C-6A03-FA8C80C80DB9}"/>
                  </a:ext>
                </a:extLst>
              </p:cNvPr>
              <p:cNvSpPr txBox="1"/>
              <p:nvPr/>
            </p:nvSpPr>
            <p:spPr bwMode="auto">
              <a:xfrm>
                <a:off x="7094324" y="249123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71" name="TextBox 31970">
                <a:extLst>
                  <a:ext uri="{FF2B5EF4-FFF2-40B4-BE49-F238E27FC236}">
                    <a16:creationId xmlns:a16="http://schemas.microsoft.com/office/drawing/2014/main" id="{018D940D-F27A-9430-1229-B97306634787}"/>
                  </a:ext>
                </a:extLst>
              </p:cNvPr>
              <p:cNvSpPr txBox="1"/>
              <p:nvPr/>
            </p:nvSpPr>
            <p:spPr bwMode="auto">
              <a:xfrm>
                <a:off x="7194719" y="255512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72" name="TextBox 31971">
                <a:extLst>
                  <a:ext uri="{FF2B5EF4-FFF2-40B4-BE49-F238E27FC236}">
                    <a16:creationId xmlns:a16="http://schemas.microsoft.com/office/drawing/2014/main" id="{9B9E7645-D5BF-ED0D-E8B7-A4DDFF3954FB}"/>
                  </a:ext>
                </a:extLst>
              </p:cNvPr>
              <p:cNvSpPr txBox="1"/>
              <p:nvPr/>
            </p:nvSpPr>
            <p:spPr bwMode="auto">
              <a:xfrm>
                <a:off x="7293376" y="261210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73" name="TextBox 31972">
                <a:extLst>
                  <a:ext uri="{FF2B5EF4-FFF2-40B4-BE49-F238E27FC236}">
                    <a16:creationId xmlns:a16="http://schemas.microsoft.com/office/drawing/2014/main" id="{D42A1062-049A-332C-6799-3EDFED3EFAC1}"/>
                  </a:ext>
                </a:extLst>
              </p:cNvPr>
              <p:cNvSpPr txBox="1"/>
              <p:nvPr/>
            </p:nvSpPr>
            <p:spPr bwMode="auto">
              <a:xfrm>
                <a:off x="7369547" y="265795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74" name="TextBox 31973">
                <a:extLst>
                  <a:ext uri="{FF2B5EF4-FFF2-40B4-BE49-F238E27FC236}">
                    <a16:creationId xmlns:a16="http://schemas.microsoft.com/office/drawing/2014/main" id="{A065111A-7BAC-EF98-B581-27EB20DDB383}"/>
                  </a:ext>
                </a:extLst>
              </p:cNvPr>
              <p:cNvSpPr txBox="1"/>
              <p:nvPr/>
            </p:nvSpPr>
            <p:spPr bwMode="auto">
              <a:xfrm>
                <a:off x="7468890" y="269417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75" name="TextBox 31974">
                <a:extLst>
                  <a:ext uri="{FF2B5EF4-FFF2-40B4-BE49-F238E27FC236}">
                    <a16:creationId xmlns:a16="http://schemas.microsoft.com/office/drawing/2014/main" id="{08FB986F-AD4E-79D6-BA5C-47F5CCD879B7}"/>
                  </a:ext>
                </a:extLst>
              </p:cNvPr>
              <p:cNvSpPr txBox="1"/>
              <p:nvPr/>
            </p:nvSpPr>
            <p:spPr bwMode="auto">
              <a:xfrm>
                <a:off x="7493344" y="273296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76" name="TextBox 31975">
                <a:extLst>
                  <a:ext uri="{FF2B5EF4-FFF2-40B4-BE49-F238E27FC236}">
                    <a16:creationId xmlns:a16="http://schemas.microsoft.com/office/drawing/2014/main" id="{868827BD-93FA-6AC3-E1D9-9378D4647BCC}"/>
                  </a:ext>
                </a:extLst>
              </p:cNvPr>
              <p:cNvSpPr txBox="1"/>
              <p:nvPr/>
            </p:nvSpPr>
            <p:spPr bwMode="auto">
              <a:xfrm>
                <a:off x="7514485" y="274884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77" name="TextBox 31976">
                <a:extLst>
                  <a:ext uri="{FF2B5EF4-FFF2-40B4-BE49-F238E27FC236}">
                    <a16:creationId xmlns:a16="http://schemas.microsoft.com/office/drawing/2014/main" id="{7CED48F3-B3A9-6FC1-0132-FC4FE9CF1F7E}"/>
                  </a:ext>
                </a:extLst>
              </p:cNvPr>
              <p:cNvSpPr txBox="1"/>
              <p:nvPr/>
            </p:nvSpPr>
            <p:spPr bwMode="auto">
              <a:xfrm>
                <a:off x="7714312" y="290629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78" name="TextBox 31977">
                <a:extLst>
                  <a:ext uri="{FF2B5EF4-FFF2-40B4-BE49-F238E27FC236}">
                    <a16:creationId xmlns:a16="http://schemas.microsoft.com/office/drawing/2014/main" id="{CF07B80E-04B3-6D3D-C5CE-BBE111B4F568}"/>
                  </a:ext>
                </a:extLst>
              </p:cNvPr>
              <p:cNvSpPr txBox="1"/>
              <p:nvPr/>
            </p:nvSpPr>
            <p:spPr bwMode="auto">
              <a:xfrm>
                <a:off x="7741191" y="294039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79" name="TextBox 31978">
                <a:extLst>
                  <a:ext uri="{FF2B5EF4-FFF2-40B4-BE49-F238E27FC236}">
                    <a16:creationId xmlns:a16="http://schemas.microsoft.com/office/drawing/2014/main" id="{ACAEABDF-A5D0-A73E-9E3B-F4511676D2A4}"/>
                  </a:ext>
                </a:extLst>
              </p:cNvPr>
              <p:cNvSpPr txBox="1"/>
              <p:nvPr/>
            </p:nvSpPr>
            <p:spPr bwMode="auto">
              <a:xfrm>
                <a:off x="8076384" y="319064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80" name="TextBox 31979">
                <a:extLst>
                  <a:ext uri="{FF2B5EF4-FFF2-40B4-BE49-F238E27FC236}">
                    <a16:creationId xmlns:a16="http://schemas.microsoft.com/office/drawing/2014/main" id="{EDCCA63D-15BD-0DEF-756E-50CACDED376E}"/>
                  </a:ext>
                </a:extLst>
              </p:cNvPr>
              <p:cNvSpPr txBox="1"/>
              <p:nvPr/>
            </p:nvSpPr>
            <p:spPr bwMode="auto">
              <a:xfrm>
                <a:off x="8122313" y="320136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81" name="TextBox 31980">
                <a:extLst>
                  <a:ext uri="{FF2B5EF4-FFF2-40B4-BE49-F238E27FC236}">
                    <a16:creationId xmlns:a16="http://schemas.microsoft.com/office/drawing/2014/main" id="{C0F2B598-A423-EA15-63E0-472BAC265EC4}"/>
                  </a:ext>
                </a:extLst>
              </p:cNvPr>
              <p:cNvSpPr txBox="1"/>
              <p:nvPr/>
            </p:nvSpPr>
            <p:spPr bwMode="auto">
              <a:xfrm>
                <a:off x="8196480" y="325363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82" name="TextBox 31981">
                <a:extLst>
                  <a:ext uri="{FF2B5EF4-FFF2-40B4-BE49-F238E27FC236}">
                    <a16:creationId xmlns:a16="http://schemas.microsoft.com/office/drawing/2014/main" id="{61F5725F-7AC5-17A4-2552-D9D75FE58222}"/>
                  </a:ext>
                </a:extLst>
              </p:cNvPr>
              <p:cNvSpPr txBox="1"/>
              <p:nvPr/>
            </p:nvSpPr>
            <p:spPr bwMode="auto">
              <a:xfrm>
                <a:off x="8266113" y="332553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83" name="TextBox 31982">
                <a:extLst>
                  <a:ext uri="{FF2B5EF4-FFF2-40B4-BE49-F238E27FC236}">
                    <a16:creationId xmlns:a16="http://schemas.microsoft.com/office/drawing/2014/main" id="{47D5CFC7-933D-EDE2-1DC0-388CEF0C62F4}"/>
                  </a:ext>
                </a:extLst>
              </p:cNvPr>
              <p:cNvSpPr txBox="1"/>
              <p:nvPr/>
            </p:nvSpPr>
            <p:spPr bwMode="auto">
              <a:xfrm>
                <a:off x="8313662" y="334224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84" name="TextBox 31983">
                <a:extLst>
                  <a:ext uri="{FF2B5EF4-FFF2-40B4-BE49-F238E27FC236}">
                    <a16:creationId xmlns:a16="http://schemas.microsoft.com/office/drawing/2014/main" id="{815B8054-B9FF-457E-7A13-213860206430}"/>
                  </a:ext>
                </a:extLst>
              </p:cNvPr>
              <p:cNvSpPr txBox="1"/>
              <p:nvPr/>
            </p:nvSpPr>
            <p:spPr bwMode="auto">
              <a:xfrm>
                <a:off x="8323187" y="334859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85" name="TextBox 31984">
                <a:extLst>
                  <a:ext uri="{FF2B5EF4-FFF2-40B4-BE49-F238E27FC236}">
                    <a16:creationId xmlns:a16="http://schemas.microsoft.com/office/drawing/2014/main" id="{326E7087-607B-DC94-4A8A-6F9AADDB8210}"/>
                  </a:ext>
                </a:extLst>
              </p:cNvPr>
              <p:cNvSpPr txBox="1"/>
              <p:nvPr/>
            </p:nvSpPr>
            <p:spPr bwMode="auto">
              <a:xfrm>
                <a:off x="8443247" y="339930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86" name="TextBox 31985">
                <a:extLst>
                  <a:ext uri="{FF2B5EF4-FFF2-40B4-BE49-F238E27FC236}">
                    <a16:creationId xmlns:a16="http://schemas.microsoft.com/office/drawing/2014/main" id="{3B52D65B-A573-D3EF-2AE1-1575BD0606DF}"/>
                  </a:ext>
                </a:extLst>
              </p:cNvPr>
              <p:cNvSpPr txBox="1"/>
              <p:nvPr/>
            </p:nvSpPr>
            <p:spPr bwMode="auto">
              <a:xfrm>
                <a:off x="8585171" y="344638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87" name="TextBox 31986">
                <a:extLst>
                  <a:ext uri="{FF2B5EF4-FFF2-40B4-BE49-F238E27FC236}">
                    <a16:creationId xmlns:a16="http://schemas.microsoft.com/office/drawing/2014/main" id="{5C11490A-7766-0775-5552-1A7DA6967F44}"/>
                  </a:ext>
                </a:extLst>
              </p:cNvPr>
              <p:cNvSpPr txBox="1"/>
              <p:nvPr/>
            </p:nvSpPr>
            <p:spPr bwMode="auto">
              <a:xfrm>
                <a:off x="8572832" y="344755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88" name="TextBox 31987">
                <a:extLst>
                  <a:ext uri="{FF2B5EF4-FFF2-40B4-BE49-F238E27FC236}">
                    <a16:creationId xmlns:a16="http://schemas.microsoft.com/office/drawing/2014/main" id="{5BB90FE9-38C8-256F-E1EB-E1909B52DBBF}"/>
                  </a:ext>
                </a:extLst>
              </p:cNvPr>
              <p:cNvSpPr txBox="1"/>
              <p:nvPr/>
            </p:nvSpPr>
            <p:spPr bwMode="auto">
              <a:xfrm>
                <a:off x="8726637" y="351571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89" name="TextBox 31988">
                <a:extLst>
                  <a:ext uri="{FF2B5EF4-FFF2-40B4-BE49-F238E27FC236}">
                    <a16:creationId xmlns:a16="http://schemas.microsoft.com/office/drawing/2014/main" id="{33209D54-A308-EC6B-3F87-8CC0448F4DEF}"/>
                  </a:ext>
                </a:extLst>
              </p:cNvPr>
              <p:cNvSpPr txBox="1"/>
              <p:nvPr/>
            </p:nvSpPr>
            <p:spPr bwMode="auto">
              <a:xfrm>
                <a:off x="9170139" y="373686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90" name="TextBox 31989">
                <a:extLst>
                  <a:ext uri="{FF2B5EF4-FFF2-40B4-BE49-F238E27FC236}">
                    <a16:creationId xmlns:a16="http://schemas.microsoft.com/office/drawing/2014/main" id="{DCCF4828-5840-0812-AD90-47B28CBF4347}"/>
                  </a:ext>
                </a:extLst>
              </p:cNvPr>
              <p:cNvSpPr txBox="1"/>
              <p:nvPr/>
            </p:nvSpPr>
            <p:spPr bwMode="auto">
              <a:xfrm>
                <a:off x="9291182" y="379199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91" name="TextBox 31990">
                <a:extLst>
                  <a:ext uri="{FF2B5EF4-FFF2-40B4-BE49-F238E27FC236}">
                    <a16:creationId xmlns:a16="http://schemas.microsoft.com/office/drawing/2014/main" id="{5B6F196D-B4C7-1B64-6376-83B91DDA0492}"/>
                  </a:ext>
                </a:extLst>
              </p:cNvPr>
              <p:cNvSpPr txBox="1"/>
              <p:nvPr/>
            </p:nvSpPr>
            <p:spPr bwMode="auto">
              <a:xfrm>
                <a:off x="9427769" y="382570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92" name="TextBox 31991">
                <a:extLst>
                  <a:ext uri="{FF2B5EF4-FFF2-40B4-BE49-F238E27FC236}">
                    <a16:creationId xmlns:a16="http://schemas.microsoft.com/office/drawing/2014/main" id="{7A9B46DE-3410-066C-A9D9-E5574EDC6981}"/>
                  </a:ext>
                </a:extLst>
              </p:cNvPr>
              <p:cNvSpPr txBox="1"/>
              <p:nvPr/>
            </p:nvSpPr>
            <p:spPr bwMode="auto">
              <a:xfrm>
                <a:off x="9519627" y="382570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93" name="TextBox 31992">
                <a:extLst>
                  <a:ext uri="{FF2B5EF4-FFF2-40B4-BE49-F238E27FC236}">
                    <a16:creationId xmlns:a16="http://schemas.microsoft.com/office/drawing/2014/main" id="{1B052A8E-782A-9BC9-E4CF-B72DD190C962}"/>
                  </a:ext>
                </a:extLst>
              </p:cNvPr>
              <p:cNvSpPr txBox="1"/>
              <p:nvPr/>
            </p:nvSpPr>
            <p:spPr bwMode="auto">
              <a:xfrm>
                <a:off x="9620987" y="383585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94" name="TextBox 31993">
                <a:extLst>
                  <a:ext uri="{FF2B5EF4-FFF2-40B4-BE49-F238E27FC236}">
                    <a16:creationId xmlns:a16="http://schemas.microsoft.com/office/drawing/2014/main" id="{EDD5C071-1C08-9F56-74C4-CE6A3BD092DD}"/>
                  </a:ext>
                </a:extLst>
              </p:cNvPr>
              <p:cNvSpPr txBox="1"/>
              <p:nvPr/>
            </p:nvSpPr>
            <p:spPr bwMode="auto">
              <a:xfrm>
                <a:off x="9657465" y="385172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95" name="TextBox 31994">
                <a:extLst>
                  <a:ext uri="{FF2B5EF4-FFF2-40B4-BE49-F238E27FC236}">
                    <a16:creationId xmlns:a16="http://schemas.microsoft.com/office/drawing/2014/main" id="{1F9BCB3D-65A6-BE9C-C47E-758C528FA365}"/>
                  </a:ext>
                </a:extLst>
              </p:cNvPr>
              <p:cNvSpPr txBox="1"/>
              <p:nvPr/>
            </p:nvSpPr>
            <p:spPr bwMode="auto">
              <a:xfrm>
                <a:off x="9853709" y="386030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96" name="TextBox 31995">
                <a:extLst>
                  <a:ext uri="{FF2B5EF4-FFF2-40B4-BE49-F238E27FC236}">
                    <a16:creationId xmlns:a16="http://schemas.microsoft.com/office/drawing/2014/main" id="{4729A879-08A6-7999-D952-BF43CE813E58}"/>
                  </a:ext>
                </a:extLst>
              </p:cNvPr>
              <p:cNvSpPr txBox="1"/>
              <p:nvPr/>
            </p:nvSpPr>
            <p:spPr bwMode="auto">
              <a:xfrm>
                <a:off x="9949790" y="387006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97" name="TextBox 31996">
                <a:extLst>
                  <a:ext uri="{FF2B5EF4-FFF2-40B4-BE49-F238E27FC236}">
                    <a16:creationId xmlns:a16="http://schemas.microsoft.com/office/drawing/2014/main" id="{56988620-A2F5-BA62-D088-B141C61B2C19}"/>
                  </a:ext>
                </a:extLst>
              </p:cNvPr>
              <p:cNvSpPr txBox="1"/>
              <p:nvPr/>
            </p:nvSpPr>
            <p:spPr bwMode="auto">
              <a:xfrm>
                <a:off x="10355255" y="397460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98" name="TextBox 31997">
                <a:extLst>
                  <a:ext uri="{FF2B5EF4-FFF2-40B4-BE49-F238E27FC236}">
                    <a16:creationId xmlns:a16="http://schemas.microsoft.com/office/drawing/2014/main" id="{29195B8D-28BF-F7E4-B5D3-92DB5F693F8D}"/>
                  </a:ext>
                </a:extLst>
              </p:cNvPr>
              <p:cNvSpPr txBox="1"/>
              <p:nvPr/>
            </p:nvSpPr>
            <p:spPr bwMode="auto">
              <a:xfrm>
                <a:off x="10409025" y="397460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99" name="TextBox 31998">
                <a:extLst>
                  <a:ext uri="{FF2B5EF4-FFF2-40B4-BE49-F238E27FC236}">
                    <a16:creationId xmlns:a16="http://schemas.microsoft.com/office/drawing/2014/main" id="{75F9A612-4F6B-0263-F262-3E2FD3494C5C}"/>
                  </a:ext>
                </a:extLst>
              </p:cNvPr>
              <p:cNvSpPr txBox="1"/>
              <p:nvPr/>
            </p:nvSpPr>
            <p:spPr bwMode="auto">
              <a:xfrm>
                <a:off x="10374296" y="397460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00" name="TextBox 31999">
                <a:extLst>
                  <a:ext uri="{FF2B5EF4-FFF2-40B4-BE49-F238E27FC236}">
                    <a16:creationId xmlns:a16="http://schemas.microsoft.com/office/drawing/2014/main" id="{5C0D32BB-4C51-0486-B972-A819B9D24642}"/>
                  </a:ext>
                </a:extLst>
              </p:cNvPr>
              <p:cNvSpPr txBox="1"/>
              <p:nvPr/>
            </p:nvSpPr>
            <p:spPr bwMode="auto">
              <a:xfrm>
                <a:off x="10380646" y="398095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01" name="TextBox 32000">
                <a:extLst>
                  <a:ext uri="{FF2B5EF4-FFF2-40B4-BE49-F238E27FC236}">
                    <a16:creationId xmlns:a16="http://schemas.microsoft.com/office/drawing/2014/main" id="{F58B1D50-0EC9-66D4-BB4F-61BF83E17A9E}"/>
                  </a:ext>
                </a:extLst>
              </p:cNvPr>
              <p:cNvSpPr txBox="1"/>
              <p:nvPr/>
            </p:nvSpPr>
            <p:spPr bwMode="auto">
              <a:xfrm>
                <a:off x="10849585" y="413334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02" name="TextBox 32001">
                <a:extLst>
                  <a:ext uri="{FF2B5EF4-FFF2-40B4-BE49-F238E27FC236}">
                    <a16:creationId xmlns:a16="http://schemas.microsoft.com/office/drawing/2014/main" id="{B65F7E77-F460-8F61-6059-B06BE5140DA2}"/>
                  </a:ext>
                </a:extLst>
              </p:cNvPr>
              <p:cNvSpPr txBox="1"/>
              <p:nvPr/>
            </p:nvSpPr>
            <p:spPr bwMode="auto">
              <a:xfrm>
                <a:off x="11152344" y="413334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03" name="TextBox 32002">
                <a:extLst>
                  <a:ext uri="{FF2B5EF4-FFF2-40B4-BE49-F238E27FC236}">
                    <a16:creationId xmlns:a16="http://schemas.microsoft.com/office/drawing/2014/main" id="{D69E3F16-15C3-E942-D79D-0A4A64958265}"/>
                  </a:ext>
                </a:extLst>
              </p:cNvPr>
              <p:cNvSpPr txBox="1"/>
              <p:nvPr/>
            </p:nvSpPr>
            <p:spPr bwMode="auto">
              <a:xfrm>
                <a:off x="10886560" y="413334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04" name="TextBox 32003">
                <a:extLst>
                  <a:ext uri="{FF2B5EF4-FFF2-40B4-BE49-F238E27FC236}">
                    <a16:creationId xmlns:a16="http://schemas.microsoft.com/office/drawing/2014/main" id="{0024C079-B027-8502-C492-A4166FBFF5B4}"/>
                  </a:ext>
                </a:extLst>
              </p:cNvPr>
              <p:cNvSpPr txBox="1"/>
              <p:nvPr/>
            </p:nvSpPr>
            <p:spPr bwMode="auto">
              <a:xfrm>
                <a:off x="10811138" y="413334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05" name="TextBox 32004">
                <a:extLst>
                  <a:ext uri="{FF2B5EF4-FFF2-40B4-BE49-F238E27FC236}">
                    <a16:creationId xmlns:a16="http://schemas.microsoft.com/office/drawing/2014/main" id="{CBB11DF9-5F88-9538-EF25-B985DECFC227}"/>
                  </a:ext>
                </a:extLst>
              </p:cNvPr>
              <p:cNvSpPr txBox="1"/>
              <p:nvPr/>
            </p:nvSpPr>
            <p:spPr bwMode="auto">
              <a:xfrm>
                <a:off x="10750777" y="412698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06" name="TextBox 32005">
                <a:extLst>
                  <a:ext uri="{FF2B5EF4-FFF2-40B4-BE49-F238E27FC236}">
                    <a16:creationId xmlns:a16="http://schemas.microsoft.com/office/drawing/2014/main" id="{566D45D3-1271-42E5-6FC7-8BAA60B04B7B}"/>
                  </a:ext>
                </a:extLst>
              </p:cNvPr>
              <p:cNvSpPr txBox="1"/>
              <p:nvPr/>
            </p:nvSpPr>
            <p:spPr bwMode="auto">
              <a:xfrm>
                <a:off x="10768384" y="412698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07" name="TextBox 32006">
                <a:extLst>
                  <a:ext uri="{FF2B5EF4-FFF2-40B4-BE49-F238E27FC236}">
                    <a16:creationId xmlns:a16="http://schemas.microsoft.com/office/drawing/2014/main" id="{4AF20F82-4FEA-C6B2-B691-5CE9805437E9}"/>
                  </a:ext>
                </a:extLst>
              </p:cNvPr>
              <p:cNvSpPr txBox="1"/>
              <p:nvPr/>
            </p:nvSpPr>
            <p:spPr bwMode="auto">
              <a:xfrm>
                <a:off x="10699933" y="412449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08" name="TextBox 32007">
                <a:extLst>
                  <a:ext uri="{FF2B5EF4-FFF2-40B4-BE49-F238E27FC236}">
                    <a16:creationId xmlns:a16="http://schemas.microsoft.com/office/drawing/2014/main" id="{147CAEA1-FCFA-0E6D-4520-F63BC4E1CD7E}"/>
                  </a:ext>
                </a:extLst>
              </p:cNvPr>
              <p:cNvSpPr txBox="1"/>
              <p:nvPr/>
            </p:nvSpPr>
            <p:spPr bwMode="auto">
              <a:xfrm>
                <a:off x="10714186" y="412698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09" name="TextBox 32008">
                <a:extLst>
                  <a:ext uri="{FF2B5EF4-FFF2-40B4-BE49-F238E27FC236}">
                    <a16:creationId xmlns:a16="http://schemas.microsoft.com/office/drawing/2014/main" id="{C8FE3495-0CD4-E9E8-193F-6174F2CF5235}"/>
                  </a:ext>
                </a:extLst>
              </p:cNvPr>
              <p:cNvSpPr txBox="1"/>
              <p:nvPr/>
            </p:nvSpPr>
            <p:spPr bwMode="auto">
              <a:xfrm>
                <a:off x="10489268" y="398729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10" name="TextBox 32009">
                <a:extLst>
                  <a:ext uri="{FF2B5EF4-FFF2-40B4-BE49-F238E27FC236}">
                    <a16:creationId xmlns:a16="http://schemas.microsoft.com/office/drawing/2014/main" id="{BE7CA068-2395-7615-EA16-69025AC80A8C}"/>
                  </a:ext>
                </a:extLst>
              </p:cNvPr>
              <p:cNvSpPr txBox="1"/>
              <p:nvPr/>
            </p:nvSpPr>
            <p:spPr bwMode="auto">
              <a:xfrm>
                <a:off x="10631317" y="401036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11" name="TextBox 32010">
                <a:extLst>
                  <a:ext uri="{FF2B5EF4-FFF2-40B4-BE49-F238E27FC236}">
                    <a16:creationId xmlns:a16="http://schemas.microsoft.com/office/drawing/2014/main" id="{8B4092FE-25D0-86B0-3F26-D9717C952A19}"/>
                  </a:ext>
                </a:extLst>
              </p:cNvPr>
              <p:cNvSpPr txBox="1"/>
              <p:nvPr/>
            </p:nvSpPr>
            <p:spPr bwMode="auto">
              <a:xfrm>
                <a:off x="10643495" y="401099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grpSp>
        <p:sp>
          <p:nvSpPr>
            <p:cNvPr id="32015" name="TextBox 32014">
              <a:extLst>
                <a:ext uri="{FF2B5EF4-FFF2-40B4-BE49-F238E27FC236}">
                  <a16:creationId xmlns:a16="http://schemas.microsoft.com/office/drawing/2014/main" id="{5A76A341-035A-B1D2-7CC7-51F4D8347CB7}"/>
                </a:ext>
              </a:extLst>
            </p:cNvPr>
            <p:cNvSpPr txBox="1"/>
            <p:nvPr/>
          </p:nvSpPr>
          <p:spPr bwMode="auto">
            <a:xfrm>
              <a:off x="11096890"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16" name="TextBox 32015">
              <a:extLst>
                <a:ext uri="{FF2B5EF4-FFF2-40B4-BE49-F238E27FC236}">
                  <a16:creationId xmlns:a16="http://schemas.microsoft.com/office/drawing/2014/main" id="{E87507D7-25B2-16B4-119F-5964F5845F51}"/>
                </a:ext>
              </a:extLst>
            </p:cNvPr>
            <p:cNvSpPr txBox="1"/>
            <p:nvPr/>
          </p:nvSpPr>
          <p:spPr bwMode="auto">
            <a:xfrm>
              <a:off x="11074739"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17" name="TextBox 32016">
              <a:extLst>
                <a:ext uri="{FF2B5EF4-FFF2-40B4-BE49-F238E27FC236}">
                  <a16:creationId xmlns:a16="http://schemas.microsoft.com/office/drawing/2014/main" id="{EB433343-E730-043D-F58D-D9DFEB4D5707}"/>
                </a:ext>
              </a:extLst>
            </p:cNvPr>
            <p:cNvSpPr txBox="1"/>
            <p:nvPr/>
          </p:nvSpPr>
          <p:spPr bwMode="auto">
            <a:xfrm>
              <a:off x="10945669"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18" name="TextBox 32017">
              <a:extLst>
                <a:ext uri="{FF2B5EF4-FFF2-40B4-BE49-F238E27FC236}">
                  <a16:creationId xmlns:a16="http://schemas.microsoft.com/office/drawing/2014/main" id="{3E9A2A81-4D0F-1E4D-D510-1A1DD9CA158B}"/>
                </a:ext>
              </a:extLst>
            </p:cNvPr>
            <p:cNvSpPr txBox="1"/>
            <p:nvPr/>
          </p:nvSpPr>
          <p:spPr bwMode="auto">
            <a:xfrm>
              <a:off x="10899225"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19" name="TextBox 32018">
              <a:extLst>
                <a:ext uri="{FF2B5EF4-FFF2-40B4-BE49-F238E27FC236}">
                  <a16:creationId xmlns:a16="http://schemas.microsoft.com/office/drawing/2014/main" id="{055E4DE8-9FB9-6EAD-7CC5-4FA76464FC38}"/>
                </a:ext>
              </a:extLst>
            </p:cNvPr>
            <p:cNvSpPr txBox="1"/>
            <p:nvPr/>
          </p:nvSpPr>
          <p:spPr bwMode="auto">
            <a:xfrm>
              <a:off x="10888147"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20" name="TextBox 32019">
              <a:extLst>
                <a:ext uri="{FF2B5EF4-FFF2-40B4-BE49-F238E27FC236}">
                  <a16:creationId xmlns:a16="http://schemas.microsoft.com/office/drawing/2014/main" id="{F94BA171-D33B-3AF9-B296-34A81430C63F}"/>
                </a:ext>
              </a:extLst>
            </p:cNvPr>
            <p:cNvSpPr txBox="1"/>
            <p:nvPr/>
          </p:nvSpPr>
          <p:spPr bwMode="auto">
            <a:xfrm>
              <a:off x="10864554"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21" name="TextBox 32020">
              <a:extLst>
                <a:ext uri="{FF2B5EF4-FFF2-40B4-BE49-F238E27FC236}">
                  <a16:creationId xmlns:a16="http://schemas.microsoft.com/office/drawing/2014/main" id="{9FC5B37C-DD51-3208-BE23-4FDBC509250D}"/>
                </a:ext>
              </a:extLst>
            </p:cNvPr>
            <p:cNvSpPr txBox="1"/>
            <p:nvPr/>
          </p:nvSpPr>
          <p:spPr bwMode="auto">
            <a:xfrm>
              <a:off x="10840650"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22" name="TextBox 32021">
              <a:extLst>
                <a:ext uri="{FF2B5EF4-FFF2-40B4-BE49-F238E27FC236}">
                  <a16:creationId xmlns:a16="http://schemas.microsoft.com/office/drawing/2014/main" id="{E6F1CB19-1224-5A52-09C8-E973E55B7AE1}"/>
                </a:ext>
              </a:extLst>
            </p:cNvPr>
            <p:cNvSpPr txBox="1"/>
            <p:nvPr/>
          </p:nvSpPr>
          <p:spPr bwMode="auto">
            <a:xfrm>
              <a:off x="10853296"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23" name="TextBox 32022">
              <a:extLst>
                <a:ext uri="{FF2B5EF4-FFF2-40B4-BE49-F238E27FC236}">
                  <a16:creationId xmlns:a16="http://schemas.microsoft.com/office/drawing/2014/main" id="{E33C9056-63BF-1F16-285A-BE441B92A445}"/>
                </a:ext>
              </a:extLst>
            </p:cNvPr>
            <p:cNvSpPr txBox="1"/>
            <p:nvPr/>
          </p:nvSpPr>
          <p:spPr bwMode="auto">
            <a:xfrm>
              <a:off x="10806760"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24" name="TextBox 32023">
              <a:extLst>
                <a:ext uri="{FF2B5EF4-FFF2-40B4-BE49-F238E27FC236}">
                  <a16:creationId xmlns:a16="http://schemas.microsoft.com/office/drawing/2014/main" id="{97DA8098-9999-BBC5-36B6-60DD08DB7099}"/>
                </a:ext>
              </a:extLst>
            </p:cNvPr>
            <p:cNvSpPr txBox="1"/>
            <p:nvPr/>
          </p:nvSpPr>
          <p:spPr bwMode="auto">
            <a:xfrm>
              <a:off x="10784609"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25" name="TextBox 32024">
              <a:extLst>
                <a:ext uri="{FF2B5EF4-FFF2-40B4-BE49-F238E27FC236}">
                  <a16:creationId xmlns:a16="http://schemas.microsoft.com/office/drawing/2014/main" id="{F8D6FA99-18D8-705B-6528-C100D87756D4}"/>
                </a:ext>
              </a:extLst>
            </p:cNvPr>
            <p:cNvSpPr txBox="1"/>
            <p:nvPr/>
          </p:nvSpPr>
          <p:spPr bwMode="auto">
            <a:xfrm>
              <a:off x="10748792"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26" name="TextBox 32025">
              <a:extLst>
                <a:ext uri="{FF2B5EF4-FFF2-40B4-BE49-F238E27FC236}">
                  <a16:creationId xmlns:a16="http://schemas.microsoft.com/office/drawing/2014/main" id="{F2212DE4-C913-59D3-CBE6-BCDDEC9BC4E0}"/>
                </a:ext>
              </a:extLst>
            </p:cNvPr>
            <p:cNvSpPr txBox="1"/>
            <p:nvPr/>
          </p:nvSpPr>
          <p:spPr bwMode="auto">
            <a:xfrm>
              <a:off x="10733162"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27" name="TextBox 32026">
              <a:extLst>
                <a:ext uri="{FF2B5EF4-FFF2-40B4-BE49-F238E27FC236}">
                  <a16:creationId xmlns:a16="http://schemas.microsoft.com/office/drawing/2014/main" id="{9E9392CF-F914-EDC6-6001-B45582201D0A}"/>
                </a:ext>
              </a:extLst>
            </p:cNvPr>
            <p:cNvSpPr txBox="1"/>
            <p:nvPr/>
          </p:nvSpPr>
          <p:spPr bwMode="auto">
            <a:xfrm>
              <a:off x="10709458"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28" name="TextBox 32027">
              <a:extLst>
                <a:ext uri="{FF2B5EF4-FFF2-40B4-BE49-F238E27FC236}">
                  <a16:creationId xmlns:a16="http://schemas.microsoft.com/office/drawing/2014/main" id="{94978840-4217-CFF1-1EBE-5C00E8C8525F}"/>
                </a:ext>
              </a:extLst>
            </p:cNvPr>
            <p:cNvSpPr txBox="1"/>
            <p:nvPr/>
          </p:nvSpPr>
          <p:spPr bwMode="auto">
            <a:xfrm>
              <a:off x="10265249" y="392301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29" name="TextBox 32028">
              <a:extLst>
                <a:ext uri="{FF2B5EF4-FFF2-40B4-BE49-F238E27FC236}">
                  <a16:creationId xmlns:a16="http://schemas.microsoft.com/office/drawing/2014/main" id="{8F049A30-7B5F-FE5B-AABB-787257E22A40}"/>
                </a:ext>
              </a:extLst>
            </p:cNvPr>
            <p:cNvSpPr txBox="1"/>
            <p:nvPr/>
          </p:nvSpPr>
          <p:spPr bwMode="auto">
            <a:xfrm>
              <a:off x="10323043" y="39423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30" name="TextBox 32029">
              <a:extLst>
                <a:ext uri="{FF2B5EF4-FFF2-40B4-BE49-F238E27FC236}">
                  <a16:creationId xmlns:a16="http://schemas.microsoft.com/office/drawing/2014/main" id="{CE8A8FA3-8F07-D899-A0DA-F149B70D8D56}"/>
                </a:ext>
              </a:extLst>
            </p:cNvPr>
            <p:cNvSpPr txBox="1"/>
            <p:nvPr/>
          </p:nvSpPr>
          <p:spPr bwMode="auto">
            <a:xfrm>
              <a:off x="10348905" y="39423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31" name="TextBox 32030">
              <a:extLst>
                <a:ext uri="{FF2B5EF4-FFF2-40B4-BE49-F238E27FC236}">
                  <a16:creationId xmlns:a16="http://schemas.microsoft.com/office/drawing/2014/main" id="{88B21D87-F1FC-CC51-9C2D-48CFEE57B1DE}"/>
                </a:ext>
              </a:extLst>
            </p:cNvPr>
            <p:cNvSpPr txBox="1"/>
            <p:nvPr/>
          </p:nvSpPr>
          <p:spPr bwMode="auto">
            <a:xfrm>
              <a:off x="9694070" y="379199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32" name="TextBox 32031">
              <a:extLst>
                <a:ext uri="{FF2B5EF4-FFF2-40B4-BE49-F238E27FC236}">
                  <a16:creationId xmlns:a16="http://schemas.microsoft.com/office/drawing/2014/main" id="{A67FE477-FAD6-55A2-2E0B-9D6BAA81D09A}"/>
                </a:ext>
              </a:extLst>
            </p:cNvPr>
            <p:cNvSpPr txBox="1"/>
            <p:nvPr/>
          </p:nvSpPr>
          <p:spPr bwMode="auto">
            <a:xfrm>
              <a:off x="9594581" y="377184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33" name="TextBox 32032">
              <a:extLst>
                <a:ext uri="{FF2B5EF4-FFF2-40B4-BE49-F238E27FC236}">
                  <a16:creationId xmlns:a16="http://schemas.microsoft.com/office/drawing/2014/main" id="{0E3F5F75-6AA9-8FE2-246E-1FBF5824F0A1}"/>
                </a:ext>
              </a:extLst>
            </p:cNvPr>
            <p:cNvSpPr txBox="1"/>
            <p:nvPr/>
          </p:nvSpPr>
          <p:spPr bwMode="auto">
            <a:xfrm>
              <a:off x="9535952" y="377012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34" name="TextBox 32033">
              <a:extLst>
                <a:ext uri="{FF2B5EF4-FFF2-40B4-BE49-F238E27FC236}">
                  <a16:creationId xmlns:a16="http://schemas.microsoft.com/office/drawing/2014/main" id="{6A3CA322-E360-A0C7-D055-6C1B874B9670}"/>
                </a:ext>
              </a:extLst>
            </p:cNvPr>
            <p:cNvSpPr txBox="1"/>
            <p:nvPr/>
          </p:nvSpPr>
          <p:spPr bwMode="auto">
            <a:xfrm>
              <a:off x="9511399" y="375597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35" name="TextBox 32034">
              <a:extLst>
                <a:ext uri="{FF2B5EF4-FFF2-40B4-BE49-F238E27FC236}">
                  <a16:creationId xmlns:a16="http://schemas.microsoft.com/office/drawing/2014/main" id="{4C637A02-23E3-2A1B-9F69-D7DE874936A4}"/>
                </a:ext>
              </a:extLst>
            </p:cNvPr>
            <p:cNvSpPr txBox="1"/>
            <p:nvPr/>
          </p:nvSpPr>
          <p:spPr bwMode="auto">
            <a:xfrm>
              <a:off x="9480048" y="375597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36" name="TextBox 32035">
              <a:extLst>
                <a:ext uri="{FF2B5EF4-FFF2-40B4-BE49-F238E27FC236}">
                  <a16:creationId xmlns:a16="http://schemas.microsoft.com/office/drawing/2014/main" id="{6A851380-EEDF-5628-C2E8-080135EFEF1D}"/>
                </a:ext>
              </a:extLst>
            </p:cNvPr>
            <p:cNvSpPr txBox="1"/>
            <p:nvPr/>
          </p:nvSpPr>
          <p:spPr bwMode="auto">
            <a:xfrm>
              <a:off x="9231094" y="368906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37" name="TextBox 32036">
              <a:extLst>
                <a:ext uri="{FF2B5EF4-FFF2-40B4-BE49-F238E27FC236}">
                  <a16:creationId xmlns:a16="http://schemas.microsoft.com/office/drawing/2014/main" id="{69399ED8-E791-3089-37D3-9B9E5F8B2E4C}"/>
                </a:ext>
              </a:extLst>
            </p:cNvPr>
            <p:cNvSpPr txBox="1"/>
            <p:nvPr/>
          </p:nvSpPr>
          <p:spPr bwMode="auto">
            <a:xfrm>
              <a:off x="9012397" y="358397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38" name="TextBox 32037">
              <a:extLst>
                <a:ext uri="{FF2B5EF4-FFF2-40B4-BE49-F238E27FC236}">
                  <a16:creationId xmlns:a16="http://schemas.microsoft.com/office/drawing/2014/main" id="{050CC6CE-BE9C-1B2C-0D21-647913F30350}"/>
                </a:ext>
              </a:extLst>
            </p:cNvPr>
            <p:cNvSpPr txBox="1"/>
            <p:nvPr/>
          </p:nvSpPr>
          <p:spPr bwMode="auto">
            <a:xfrm>
              <a:off x="8885771" y="352521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39" name="TextBox 32038">
              <a:extLst>
                <a:ext uri="{FF2B5EF4-FFF2-40B4-BE49-F238E27FC236}">
                  <a16:creationId xmlns:a16="http://schemas.microsoft.com/office/drawing/2014/main" id="{7CB813C0-A0BF-E8F6-D873-E2DEA44DA4B3}"/>
                </a:ext>
              </a:extLst>
            </p:cNvPr>
            <p:cNvSpPr txBox="1"/>
            <p:nvPr/>
          </p:nvSpPr>
          <p:spPr bwMode="auto">
            <a:xfrm>
              <a:off x="8662660" y="338978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40" name="TextBox 32039">
              <a:extLst>
                <a:ext uri="{FF2B5EF4-FFF2-40B4-BE49-F238E27FC236}">
                  <a16:creationId xmlns:a16="http://schemas.microsoft.com/office/drawing/2014/main" id="{0A2C7CDA-C740-AB42-5AF7-742381D64FD9}"/>
                </a:ext>
              </a:extLst>
            </p:cNvPr>
            <p:cNvSpPr txBox="1"/>
            <p:nvPr/>
          </p:nvSpPr>
          <p:spPr bwMode="auto">
            <a:xfrm>
              <a:off x="8619906" y="337708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41" name="TextBox 32040">
              <a:extLst>
                <a:ext uri="{FF2B5EF4-FFF2-40B4-BE49-F238E27FC236}">
                  <a16:creationId xmlns:a16="http://schemas.microsoft.com/office/drawing/2014/main" id="{0AD0E2B8-A8DB-ABC6-338D-4E38151D1925}"/>
                </a:ext>
              </a:extLst>
            </p:cNvPr>
            <p:cNvSpPr txBox="1"/>
            <p:nvPr/>
          </p:nvSpPr>
          <p:spPr bwMode="auto">
            <a:xfrm>
              <a:off x="8489176" y="327725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42" name="TextBox 32041">
              <a:extLst>
                <a:ext uri="{FF2B5EF4-FFF2-40B4-BE49-F238E27FC236}">
                  <a16:creationId xmlns:a16="http://schemas.microsoft.com/office/drawing/2014/main" id="{D0898A67-E31B-15BA-C4A8-22B4F636D929}"/>
                </a:ext>
              </a:extLst>
            </p:cNvPr>
            <p:cNvSpPr txBox="1"/>
            <p:nvPr/>
          </p:nvSpPr>
          <p:spPr bwMode="auto">
            <a:xfrm>
              <a:off x="8374910" y="32311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43" name="TextBox 32042">
              <a:extLst>
                <a:ext uri="{FF2B5EF4-FFF2-40B4-BE49-F238E27FC236}">
                  <a16:creationId xmlns:a16="http://schemas.microsoft.com/office/drawing/2014/main" id="{E76E9A31-73E4-EF85-8759-6D6735C68A24}"/>
                </a:ext>
              </a:extLst>
            </p:cNvPr>
            <p:cNvSpPr txBox="1"/>
            <p:nvPr/>
          </p:nvSpPr>
          <p:spPr bwMode="auto">
            <a:xfrm>
              <a:off x="8346460" y="321524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44" name="TextBox 32043">
              <a:extLst>
                <a:ext uri="{FF2B5EF4-FFF2-40B4-BE49-F238E27FC236}">
                  <a16:creationId xmlns:a16="http://schemas.microsoft.com/office/drawing/2014/main" id="{D4D337A6-B889-B830-5F7F-CC91A8B5D3C3}"/>
                </a:ext>
              </a:extLst>
            </p:cNvPr>
            <p:cNvSpPr txBox="1"/>
            <p:nvPr/>
          </p:nvSpPr>
          <p:spPr bwMode="auto">
            <a:xfrm>
              <a:off x="8216875" y="314086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45" name="TextBox 32044">
              <a:extLst>
                <a:ext uri="{FF2B5EF4-FFF2-40B4-BE49-F238E27FC236}">
                  <a16:creationId xmlns:a16="http://schemas.microsoft.com/office/drawing/2014/main" id="{2F5E9C84-898A-BC6D-C11B-BDDFA315DA6F}"/>
                </a:ext>
              </a:extLst>
            </p:cNvPr>
            <p:cNvSpPr txBox="1"/>
            <p:nvPr/>
          </p:nvSpPr>
          <p:spPr bwMode="auto">
            <a:xfrm>
              <a:off x="8063684" y="305966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46" name="TextBox 32045">
              <a:extLst>
                <a:ext uri="{FF2B5EF4-FFF2-40B4-BE49-F238E27FC236}">
                  <a16:creationId xmlns:a16="http://schemas.microsoft.com/office/drawing/2014/main" id="{BCA8ED07-6D74-6B14-AD0B-4980F95B1C83}"/>
                </a:ext>
              </a:extLst>
            </p:cNvPr>
            <p:cNvSpPr txBox="1"/>
            <p:nvPr/>
          </p:nvSpPr>
          <p:spPr bwMode="auto">
            <a:xfrm>
              <a:off x="7949503" y="302588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47" name="TextBox 32046">
              <a:extLst>
                <a:ext uri="{FF2B5EF4-FFF2-40B4-BE49-F238E27FC236}">
                  <a16:creationId xmlns:a16="http://schemas.microsoft.com/office/drawing/2014/main" id="{C41799FF-E2F2-9E95-F557-9BE61B3848FF}"/>
                </a:ext>
              </a:extLst>
            </p:cNvPr>
            <p:cNvSpPr txBox="1"/>
            <p:nvPr/>
          </p:nvSpPr>
          <p:spPr bwMode="auto">
            <a:xfrm>
              <a:off x="7913527" y="300555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48" name="TextBox 32047">
              <a:extLst>
                <a:ext uri="{FF2B5EF4-FFF2-40B4-BE49-F238E27FC236}">
                  <a16:creationId xmlns:a16="http://schemas.microsoft.com/office/drawing/2014/main" id="{176C68A9-C8B0-5D5B-45D9-24FE0DE41EC4}"/>
                </a:ext>
              </a:extLst>
            </p:cNvPr>
            <p:cNvSpPr txBox="1"/>
            <p:nvPr/>
          </p:nvSpPr>
          <p:spPr bwMode="auto">
            <a:xfrm>
              <a:off x="7787120" y="295620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49" name="TextBox 32048">
              <a:extLst>
                <a:ext uri="{FF2B5EF4-FFF2-40B4-BE49-F238E27FC236}">
                  <a16:creationId xmlns:a16="http://schemas.microsoft.com/office/drawing/2014/main" id="{A194C3D0-D4FA-BE90-B2F6-3CE7C888238F}"/>
                </a:ext>
              </a:extLst>
            </p:cNvPr>
            <p:cNvSpPr txBox="1"/>
            <p:nvPr/>
          </p:nvSpPr>
          <p:spPr bwMode="auto">
            <a:xfrm>
              <a:off x="7579425" y="287340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50" name="TextBox 32049">
              <a:extLst>
                <a:ext uri="{FF2B5EF4-FFF2-40B4-BE49-F238E27FC236}">
                  <a16:creationId xmlns:a16="http://schemas.microsoft.com/office/drawing/2014/main" id="{53D2377A-BD5F-8D9F-A5BF-F8058F3A2E5A}"/>
                </a:ext>
              </a:extLst>
            </p:cNvPr>
            <p:cNvSpPr txBox="1"/>
            <p:nvPr/>
          </p:nvSpPr>
          <p:spPr bwMode="auto">
            <a:xfrm>
              <a:off x="10628142" y="401036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51" name="TextBox 32050">
              <a:extLst>
                <a:ext uri="{FF2B5EF4-FFF2-40B4-BE49-F238E27FC236}">
                  <a16:creationId xmlns:a16="http://schemas.microsoft.com/office/drawing/2014/main" id="{CCF1BE9B-0E64-D90C-7B92-111730055F9A}"/>
                </a:ext>
              </a:extLst>
            </p:cNvPr>
            <p:cNvSpPr txBox="1"/>
            <p:nvPr/>
          </p:nvSpPr>
          <p:spPr bwMode="auto">
            <a:xfrm>
              <a:off x="7526336" y="286387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52" name="TextBox 32051">
              <a:extLst>
                <a:ext uri="{FF2B5EF4-FFF2-40B4-BE49-F238E27FC236}">
                  <a16:creationId xmlns:a16="http://schemas.microsoft.com/office/drawing/2014/main" id="{5B9A11AF-2885-99F2-DE45-635D6C7B62F7}"/>
                </a:ext>
              </a:extLst>
            </p:cNvPr>
            <p:cNvSpPr txBox="1"/>
            <p:nvPr/>
          </p:nvSpPr>
          <p:spPr bwMode="auto">
            <a:xfrm>
              <a:off x="7541364" y="286195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53" name="TextBox 32052">
              <a:extLst>
                <a:ext uri="{FF2B5EF4-FFF2-40B4-BE49-F238E27FC236}">
                  <a16:creationId xmlns:a16="http://schemas.microsoft.com/office/drawing/2014/main" id="{EB0DE81C-9FCD-C9DE-245B-AE43E0D90D3A}"/>
                </a:ext>
              </a:extLst>
            </p:cNvPr>
            <p:cNvSpPr txBox="1"/>
            <p:nvPr/>
          </p:nvSpPr>
          <p:spPr bwMode="auto">
            <a:xfrm>
              <a:off x="7468890" y="284881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54" name="TextBox 32053">
              <a:extLst>
                <a:ext uri="{FF2B5EF4-FFF2-40B4-BE49-F238E27FC236}">
                  <a16:creationId xmlns:a16="http://schemas.microsoft.com/office/drawing/2014/main" id="{7E633893-AFA7-D693-D6F8-E1A51BC643DB}"/>
                </a:ext>
              </a:extLst>
            </p:cNvPr>
            <p:cNvSpPr txBox="1"/>
            <p:nvPr/>
          </p:nvSpPr>
          <p:spPr bwMode="auto">
            <a:xfrm>
              <a:off x="7445535" y="282723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55" name="TextBox 32054">
              <a:extLst>
                <a:ext uri="{FF2B5EF4-FFF2-40B4-BE49-F238E27FC236}">
                  <a16:creationId xmlns:a16="http://schemas.microsoft.com/office/drawing/2014/main" id="{F4700060-1BDB-C513-C60D-61275A15DC4E}"/>
                </a:ext>
              </a:extLst>
            </p:cNvPr>
            <p:cNvSpPr txBox="1"/>
            <p:nvPr/>
          </p:nvSpPr>
          <p:spPr bwMode="auto">
            <a:xfrm>
              <a:off x="10616277" y="401036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56" name="TextBox 32055">
              <a:extLst>
                <a:ext uri="{FF2B5EF4-FFF2-40B4-BE49-F238E27FC236}">
                  <a16:creationId xmlns:a16="http://schemas.microsoft.com/office/drawing/2014/main" id="{7633F1AB-684A-845C-0FD1-C2F894A0F029}"/>
                </a:ext>
              </a:extLst>
            </p:cNvPr>
            <p:cNvSpPr txBox="1"/>
            <p:nvPr/>
          </p:nvSpPr>
          <p:spPr bwMode="auto">
            <a:xfrm>
              <a:off x="10699933" y="40205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57" name="TextBox 32056">
              <a:extLst>
                <a:ext uri="{FF2B5EF4-FFF2-40B4-BE49-F238E27FC236}">
                  <a16:creationId xmlns:a16="http://schemas.microsoft.com/office/drawing/2014/main" id="{EB1837BD-AC22-AD08-62B3-7865F1633123}"/>
                </a:ext>
              </a:extLst>
            </p:cNvPr>
            <p:cNvSpPr txBox="1"/>
            <p:nvPr/>
          </p:nvSpPr>
          <p:spPr bwMode="auto">
            <a:xfrm>
              <a:off x="7218336" y="263622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58" name="TextBox 32057">
              <a:extLst>
                <a:ext uri="{FF2B5EF4-FFF2-40B4-BE49-F238E27FC236}">
                  <a16:creationId xmlns:a16="http://schemas.microsoft.com/office/drawing/2014/main" id="{C8FA63E3-1B89-4817-2341-68F305C10753}"/>
                </a:ext>
              </a:extLst>
            </p:cNvPr>
            <p:cNvSpPr txBox="1"/>
            <p:nvPr/>
          </p:nvSpPr>
          <p:spPr bwMode="auto">
            <a:xfrm>
              <a:off x="7312426" y="271503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60" name="TextBox 32059">
              <a:extLst>
                <a:ext uri="{FF2B5EF4-FFF2-40B4-BE49-F238E27FC236}">
                  <a16:creationId xmlns:a16="http://schemas.microsoft.com/office/drawing/2014/main" id="{52DE9598-FCFA-ECD8-17FC-708F6FFBEE37}"/>
                </a:ext>
              </a:extLst>
            </p:cNvPr>
            <p:cNvSpPr txBox="1"/>
            <p:nvPr/>
          </p:nvSpPr>
          <p:spPr bwMode="auto">
            <a:xfrm>
              <a:off x="6569075" y="236576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61" name="TextBox 32060">
              <a:extLst>
                <a:ext uri="{FF2B5EF4-FFF2-40B4-BE49-F238E27FC236}">
                  <a16:creationId xmlns:a16="http://schemas.microsoft.com/office/drawing/2014/main" id="{EA9CA4BD-8CA9-845F-B7C1-8DC3C30266BF}"/>
                </a:ext>
              </a:extLst>
            </p:cNvPr>
            <p:cNvSpPr txBox="1"/>
            <p:nvPr/>
          </p:nvSpPr>
          <p:spPr bwMode="auto">
            <a:xfrm>
              <a:off x="6770218" y="239448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62" name="TextBox 32061">
              <a:extLst>
                <a:ext uri="{FF2B5EF4-FFF2-40B4-BE49-F238E27FC236}">
                  <a16:creationId xmlns:a16="http://schemas.microsoft.com/office/drawing/2014/main" id="{9CBF8C82-BF0A-FE31-B890-773623BC7344}"/>
                </a:ext>
              </a:extLst>
            </p:cNvPr>
            <p:cNvSpPr txBox="1"/>
            <p:nvPr/>
          </p:nvSpPr>
          <p:spPr bwMode="auto">
            <a:xfrm>
              <a:off x="6797505" y="239976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63" name="TextBox 32062">
              <a:extLst>
                <a:ext uri="{FF2B5EF4-FFF2-40B4-BE49-F238E27FC236}">
                  <a16:creationId xmlns:a16="http://schemas.microsoft.com/office/drawing/2014/main" id="{F888E87C-BD2E-9C76-EDBA-BD4FEA7E0ED1}"/>
                </a:ext>
              </a:extLst>
            </p:cNvPr>
            <p:cNvSpPr txBox="1"/>
            <p:nvPr/>
          </p:nvSpPr>
          <p:spPr bwMode="auto">
            <a:xfrm>
              <a:off x="6837084" y="241246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64" name="TextBox 32063">
              <a:extLst>
                <a:ext uri="{FF2B5EF4-FFF2-40B4-BE49-F238E27FC236}">
                  <a16:creationId xmlns:a16="http://schemas.microsoft.com/office/drawing/2014/main" id="{8A4A40DE-422F-298C-87B6-6B22B7ED9E92}"/>
                </a:ext>
              </a:extLst>
            </p:cNvPr>
            <p:cNvSpPr txBox="1"/>
            <p:nvPr/>
          </p:nvSpPr>
          <p:spPr bwMode="auto">
            <a:xfrm>
              <a:off x="6863621" y="243238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65" name="TextBox 32064">
              <a:extLst>
                <a:ext uri="{FF2B5EF4-FFF2-40B4-BE49-F238E27FC236}">
                  <a16:creationId xmlns:a16="http://schemas.microsoft.com/office/drawing/2014/main" id="{C32E0841-BFC3-1976-0C0E-05ED4E040A16}"/>
                </a:ext>
              </a:extLst>
            </p:cNvPr>
            <p:cNvSpPr txBox="1"/>
            <p:nvPr/>
          </p:nvSpPr>
          <p:spPr bwMode="auto">
            <a:xfrm>
              <a:off x="6898888" y="243238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066" name="TextBox 32065">
              <a:extLst>
                <a:ext uri="{FF2B5EF4-FFF2-40B4-BE49-F238E27FC236}">
                  <a16:creationId xmlns:a16="http://schemas.microsoft.com/office/drawing/2014/main" id="{CD73CE24-0E18-7469-5AED-4F87910226D9}"/>
                </a:ext>
              </a:extLst>
            </p:cNvPr>
            <p:cNvSpPr txBox="1"/>
            <p:nvPr/>
          </p:nvSpPr>
          <p:spPr bwMode="auto">
            <a:xfrm>
              <a:off x="7366372" y="275746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sp>
        <p:nvSpPr>
          <p:cNvPr id="20" name="Freeform 19">
            <a:extLst>
              <a:ext uri="{FF2B5EF4-FFF2-40B4-BE49-F238E27FC236}">
                <a16:creationId xmlns:a16="http://schemas.microsoft.com/office/drawing/2014/main" id="{76669DC1-6598-CD8F-647B-1C507815BD1F}"/>
              </a:ext>
            </a:extLst>
          </p:cNvPr>
          <p:cNvSpPr/>
          <p:nvPr/>
        </p:nvSpPr>
        <p:spPr bwMode="auto">
          <a:xfrm>
            <a:off x="1247550" y="2546959"/>
            <a:ext cx="4413296" cy="2430049"/>
          </a:xfrm>
          <a:custGeom>
            <a:avLst/>
            <a:gdLst>
              <a:gd name="connsiteX0" fmla="*/ 0 w 2789129"/>
              <a:gd name="connsiteY0" fmla="*/ 0 h 2430049"/>
              <a:gd name="connsiteX1" fmla="*/ 0 w 2789129"/>
              <a:gd name="connsiteY1" fmla="*/ 2430049 h 2430049"/>
              <a:gd name="connsiteX2" fmla="*/ 2789129 w 2789129"/>
              <a:gd name="connsiteY2" fmla="*/ 2430049 h 2430049"/>
            </a:gdLst>
            <a:ahLst/>
            <a:cxnLst>
              <a:cxn ang="0">
                <a:pos x="connsiteX0" y="connsiteY0"/>
              </a:cxn>
              <a:cxn ang="0">
                <a:pos x="connsiteX1" y="connsiteY1"/>
              </a:cxn>
              <a:cxn ang="0">
                <a:pos x="connsiteX2" y="connsiteY2"/>
              </a:cxn>
            </a:cxnLst>
            <a:rect l="l" t="t" r="r" b="b"/>
            <a:pathLst>
              <a:path w="2789129" h="2430049">
                <a:moveTo>
                  <a:pt x="0" y="0"/>
                </a:moveTo>
                <a:lnTo>
                  <a:pt x="0" y="2430049"/>
                </a:lnTo>
                <a:lnTo>
                  <a:pt x="2789129" y="2430049"/>
                </a:lnTo>
              </a:path>
            </a:pathLst>
          </a:custGeom>
          <a:noFill/>
          <a:ln w="28575">
            <a:solidFill>
              <a:schemeClr val="bg1"/>
            </a:solidFill>
            <a:miter lim="800000"/>
            <a:headEnd/>
            <a:tailEnd/>
          </a:ln>
        </p:spPr>
        <p:txBody>
          <a:bodyPr rtlCol="0" anchor="ctr"/>
          <a:lstStyle/>
          <a:p>
            <a:pPr algn="ctr"/>
            <a:endParaRPr lang="en-US"/>
          </a:p>
        </p:txBody>
      </p:sp>
      <p:cxnSp>
        <p:nvCxnSpPr>
          <p:cNvPr id="22" name="Straight Connector 21">
            <a:extLst>
              <a:ext uri="{FF2B5EF4-FFF2-40B4-BE49-F238E27FC236}">
                <a16:creationId xmlns:a16="http://schemas.microsoft.com/office/drawing/2014/main" id="{F386FF67-4283-0CCA-5A80-AB4EE733C9EC}"/>
              </a:ext>
            </a:extLst>
          </p:cNvPr>
          <p:cNvCxnSpPr/>
          <p:nvPr/>
        </p:nvCxnSpPr>
        <p:spPr bwMode="auto">
          <a:xfrm>
            <a:off x="1155691" y="2559988"/>
            <a:ext cx="91858" cy="0"/>
          </a:xfrm>
          <a:prstGeom prst="line">
            <a:avLst/>
          </a:prstGeom>
          <a:noFill/>
          <a:ln w="28575" cap="flat" cmpd="sng" algn="ctr">
            <a:solidFill>
              <a:schemeClr val="bg1"/>
            </a:solidFill>
            <a:prstDash val="solid"/>
            <a:round/>
            <a:headEnd type="none" w="med" len="med"/>
            <a:tailEnd type="none" w="med" len="med"/>
          </a:ln>
          <a:effectLst/>
        </p:spPr>
      </p:cxnSp>
      <p:sp>
        <p:nvSpPr>
          <p:cNvPr id="2" name="Freeform 1">
            <a:extLst>
              <a:ext uri="{FF2B5EF4-FFF2-40B4-BE49-F238E27FC236}">
                <a16:creationId xmlns:a16="http://schemas.microsoft.com/office/drawing/2014/main" id="{AE4E7AE7-F04F-4489-8061-14B5476D70E6}"/>
              </a:ext>
            </a:extLst>
          </p:cNvPr>
          <p:cNvSpPr/>
          <p:nvPr/>
        </p:nvSpPr>
        <p:spPr bwMode="auto">
          <a:xfrm>
            <a:off x="6534411" y="2546959"/>
            <a:ext cx="4910203" cy="2430049"/>
          </a:xfrm>
          <a:custGeom>
            <a:avLst/>
            <a:gdLst>
              <a:gd name="connsiteX0" fmla="*/ 0 w 2789129"/>
              <a:gd name="connsiteY0" fmla="*/ 0 h 2430049"/>
              <a:gd name="connsiteX1" fmla="*/ 0 w 2789129"/>
              <a:gd name="connsiteY1" fmla="*/ 2430049 h 2430049"/>
              <a:gd name="connsiteX2" fmla="*/ 2789129 w 2789129"/>
              <a:gd name="connsiteY2" fmla="*/ 2430049 h 2430049"/>
            </a:gdLst>
            <a:ahLst/>
            <a:cxnLst>
              <a:cxn ang="0">
                <a:pos x="connsiteX0" y="connsiteY0"/>
              </a:cxn>
              <a:cxn ang="0">
                <a:pos x="connsiteX1" y="connsiteY1"/>
              </a:cxn>
              <a:cxn ang="0">
                <a:pos x="connsiteX2" y="connsiteY2"/>
              </a:cxn>
            </a:cxnLst>
            <a:rect l="l" t="t" r="r" b="b"/>
            <a:pathLst>
              <a:path w="2789129" h="2430049">
                <a:moveTo>
                  <a:pt x="0" y="0"/>
                </a:moveTo>
                <a:lnTo>
                  <a:pt x="0" y="2430049"/>
                </a:lnTo>
                <a:lnTo>
                  <a:pt x="2789129" y="2430049"/>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3049902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B5E5E-0A8E-1528-AE45-789F70B399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AC1456-3A9D-2F9F-B50A-434FB8F82E88}"/>
              </a:ext>
            </a:extLst>
          </p:cNvPr>
          <p:cNvSpPr>
            <a:spLocks noGrp="1"/>
          </p:cNvSpPr>
          <p:nvPr>
            <p:ph type="title"/>
          </p:nvPr>
        </p:nvSpPr>
        <p:spPr/>
        <p:txBody>
          <a:bodyPr/>
          <a:lstStyle/>
          <a:p>
            <a:r>
              <a:rPr lang="en-US" altLang="en-US" dirty="0"/>
              <a:t>PALOMA-2</a:t>
            </a:r>
            <a:r>
              <a:rPr lang="en-US" dirty="0"/>
              <a:t>: Select AEs</a:t>
            </a:r>
          </a:p>
        </p:txBody>
      </p:sp>
      <p:graphicFrame>
        <p:nvGraphicFramePr>
          <p:cNvPr id="4" name="Group 3">
            <a:extLst>
              <a:ext uri="{FF2B5EF4-FFF2-40B4-BE49-F238E27FC236}">
                <a16:creationId xmlns:a16="http://schemas.microsoft.com/office/drawing/2014/main" id="{1C964096-A0DB-5E39-8361-60B83CBA7787}"/>
              </a:ext>
            </a:extLst>
          </p:cNvPr>
          <p:cNvGraphicFramePr>
            <a:graphicFrameLocks/>
          </p:cNvGraphicFramePr>
          <p:nvPr>
            <p:extLst>
              <p:ext uri="{D42A27DB-BD31-4B8C-83A1-F6EECF244321}">
                <p14:modId xmlns:p14="http://schemas.microsoft.com/office/powerpoint/2010/main" val="586807841"/>
              </p:ext>
            </p:extLst>
          </p:nvPr>
        </p:nvGraphicFramePr>
        <p:xfrm>
          <a:off x="719138" y="1197100"/>
          <a:ext cx="10787061" cy="4358848"/>
        </p:xfrm>
        <a:graphic>
          <a:graphicData uri="http://schemas.openxmlformats.org/drawingml/2006/table">
            <a:tbl>
              <a:tblPr/>
              <a:tblGrid>
                <a:gridCol w="2221791">
                  <a:extLst>
                    <a:ext uri="{9D8B030D-6E8A-4147-A177-3AD203B41FA5}">
                      <a16:colId xmlns:a16="http://schemas.microsoft.com/office/drawing/2014/main" val="20000"/>
                    </a:ext>
                  </a:extLst>
                </a:gridCol>
                <a:gridCol w="2358960">
                  <a:extLst>
                    <a:ext uri="{9D8B030D-6E8A-4147-A177-3AD203B41FA5}">
                      <a16:colId xmlns:a16="http://schemas.microsoft.com/office/drawing/2014/main" val="20001"/>
                    </a:ext>
                  </a:extLst>
                </a:gridCol>
                <a:gridCol w="2078131">
                  <a:extLst>
                    <a:ext uri="{9D8B030D-6E8A-4147-A177-3AD203B41FA5}">
                      <a16:colId xmlns:a16="http://schemas.microsoft.com/office/drawing/2014/main" val="20002"/>
                    </a:ext>
                  </a:extLst>
                </a:gridCol>
                <a:gridCol w="2092174">
                  <a:extLst>
                    <a:ext uri="{9D8B030D-6E8A-4147-A177-3AD203B41FA5}">
                      <a16:colId xmlns:a16="http://schemas.microsoft.com/office/drawing/2014/main" val="1821509724"/>
                    </a:ext>
                  </a:extLst>
                </a:gridCol>
                <a:gridCol w="2036005">
                  <a:extLst>
                    <a:ext uri="{9D8B030D-6E8A-4147-A177-3AD203B41FA5}">
                      <a16:colId xmlns:a16="http://schemas.microsoft.com/office/drawing/2014/main" val="2794336278"/>
                    </a:ext>
                  </a:extLst>
                </a:gridCol>
              </a:tblGrid>
              <a:tr h="26380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600" b="1" baseline="0" dirty="0">
                          <a:latin typeface="Calibri" panose="020F0502020204030204" pitchFamily="34" charset="0"/>
                          <a:cs typeface="Calibri" panose="020F0502020204030204" pitchFamily="34" charset="0"/>
                        </a:rPr>
                        <a:t>Palbociclib + Letrozole (n = 444)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algn="ctr"/>
                      <a:endParaRPr lang="en-US" sz="1600" b="1" baseline="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600" b="1" baseline="0" dirty="0">
                          <a:latin typeface="Calibri" panose="020F0502020204030204" pitchFamily="34" charset="0"/>
                          <a:cs typeface="Calibri" panose="020F0502020204030204" pitchFamily="34" charset="0"/>
                        </a:rPr>
                        <a:t>Placebo + Letrozole (n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algn="ctr"/>
                      <a:endParaRPr lang="en-US" sz="1600" b="1" baseline="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6380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16842712"/>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440 (99.1)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364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213 (95.9)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67 (30.2)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363 (81.8)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307 (69.1)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179 (40.3)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112 (25.2)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117 (26.4)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87 (19.6)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Infections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278 (62.6)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100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176 (39.6)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63 (28.4)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29386523"/>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126 (28.4)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47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3808724"/>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80 (18.0)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83959330"/>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56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7052438"/>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53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10367125"/>
                  </a:ext>
                </a:extLst>
              </a:tr>
            </a:tbl>
          </a:graphicData>
        </a:graphic>
      </p:graphicFrame>
      <p:sp>
        <p:nvSpPr>
          <p:cNvPr id="3" name="Text Box 15">
            <a:extLst>
              <a:ext uri="{FF2B5EF4-FFF2-40B4-BE49-F238E27FC236}">
                <a16:creationId xmlns:a16="http://schemas.microsoft.com/office/drawing/2014/main" id="{BC5EF7C0-C2F3-0A6C-1662-6C97BBC76C4B}"/>
              </a:ext>
            </a:extLst>
          </p:cNvPr>
          <p:cNvSpPr txBox="1">
            <a:spLocks noChangeArrowheads="1"/>
          </p:cNvSpPr>
          <p:nvPr/>
        </p:nvSpPr>
        <p:spPr bwMode="auto">
          <a:xfrm>
            <a:off x="433771" y="63678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err="1">
                <a:solidFill>
                  <a:schemeClr val="bg2"/>
                </a:solidFill>
                <a:latin typeface="Calibri" panose="020F0502020204030204" pitchFamily="34" charset="0"/>
              </a:rPr>
              <a:t>Rugo</a:t>
            </a:r>
            <a:r>
              <a:rPr lang="en-US" altLang="en-US" sz="1200" b="0" spc="-10" dirty="0">
                <a:solidFill>
                  <a:schemeClr val="bg2"/>
                </a:solidFill>
                <a:latin typeface="Calibri" panose="020F0502020204030204" pitchFamily="34" charset="0"/>
              </a:rPr>
              <a:t>. Breast Cancer Res Treat. 2019;174:719.</a:t>
            </a:r>
            <a:endParaRPr lang="en-US" altLang="en-US" sz="1200" b="0" dirty="0">
              <a:solidFill>
                <a:schemeClr val="bg2"/>
              </a:solidFill>
              <a:latin typeface="Calibri" panose="020F0502020204030204" pitchFamily="34" charset="0"/>
            </a:endParaRPr>
          </a:p>
        </p:txBody>
      </p:sp>
      <p:sp>
        <p:nvSpPr>
          <p:cNvPr id="6" name="TextBox 5">
            <a:extLst>
              <a:ext uri="{FF2B5EF4-FFF2-40B4-BE49-F238E27FC236}">
                <a16:creationId xmlns:a16="http://schemas.microsoft.com/office/drawing/2014/main" id="{D25ABDEC-B2E6-4344-26DC-BD1E447736F3}"/>
              </a:ext>
            </a:extLst>
          </p:cNvPr>
          <p:cNvSpPr txBox="1"/>
          <p:nvPr/>
        </p:nvSpPr>
        <p:spPr bwMode="auto">
          <a:xfrm>
            <a:off x="719138" y="2210933"/>
            <a:ext cx="10787060" cy="323165"/>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500" b="0"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D50BEBD7-7EF1-00D8-7F48-DC45F1616A1D}"/>
              </a:ext>
            </a:extLst>
          </p:cNvPr>
          <p:cNvSpPr txBox="1"/>
          <p:nvPr/>
        </p:nvSpPr>
        <p:spPr bwMode="auto">
          <a:xfrm>
            <a:off x="716166" y="4209208"/>
            <a:ext cx="10787060" cy="323165"/>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500" b="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42F3FABB-7FE6-F7D1-1AAC-DBD52B580597}"/>
              </a:ext>
            </a:extLst>
          </p:cNvPr>
          <p:cNvSpPr txBox="1"/>
          <p:nvPr/>
        </p:nvSpPr>
        <p:spPr bwMode="auto">
          <a:xfrm>
            <a:off x="716166" y="4857703"/>
            <a:ext cx="10787060" cy="677108"/>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3800" b="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AE6ECFED-A580-3295-553C-DDCD3ECDFF0C}"/>
              </a:ext>
            </a:extLst>
          </p:cNvPr>
          <p:cNvSpPr txBox="1"/>
          <p:nvPr/>
        </p:nvSpPr>
        <p:spPr bwMode="auto">
          <a:xfrm>
            <a:off x="623011" y="5605626"/>
            <a:ext cx="104846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b="0" dirty="0">
                <a:solidFill>
                  <a:schemeClr val="bg1"/>
                </a:solidFill>
                <a:latin typeface="Calibri" panose="020F0502020204030204" pitchFamily="34" charset="0"/>
              </a:rPr>
              <a:t>Grade 5 AEs in the palbociclib + letrozole arm included: infection (pneumonia) and respiratory failure, PE, acute MI, cardiogenic shock, cardiopulmonary failure, and  cardiovascular insufficiency (n = 1, each).</a:t>
            </a:r>
          </a:p>
        </p:txBody>
      </p:sp>
    </p:spTree>
    <p:extLst>
      <p:ext uri="{BB962C8B-B14F-4D97-AF65-F5344CB8AC3E}">
        <p14:creationId xmlns:p14="http://schemas.microsoft.com/office/powerpoint/2010/main" val="2900314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r>
              <a:rPr lang="en-US" dirty="0"/>
              <a:t>MONALEESA-2, MONALEESA-3, and MONALEESA-7: </a:t>
            </a:r>
            <a:br>
              <a:rPr lang="en-US" dirty="0"/>
            </a:br>
            <a:r>
              <a:rPr lang="en-US" dirty="0"/>
              <a:t>ET ± </a:t>
            </a:r>
            <a:r>
              <a:rPr lang="en-US" dirty="0" err="1"/>
              <a:t>Ribociclib</a:t>
            </a:r>
            <a:r>
              <a:rPr lang="en-US" dirty="0"/>
              <a:t> in HR+/HER2- ABC</a:t>
            </a:r>
          </a:p>
        </p:txBody>
      </p:sp>
      <p:graphicFrame>
        <p:nvGraphicFramePr>
          <p:cNvPr id="3" name="Group 32">
            <a:extLst>
              <a:ext uri="{FF2B5EF4-FFF2-40B4-BE49-F238E27FC236}">
                <a16:creationId xmlns:a16="http://schemas.microsoft.com/office/drawing/2014/main" id="{C1023342-9FD7-EE17-265F-F0D0BB0CE624}"/>
              </a:ext>
            </a:extLst>
          </p:cNvPr>
          <p:cNvGraphicFramePr>
            <a:graphicFrameLocks noGrp="1"/>
          </p:cNvGraphicFramePr>
          <p:nvPr>
            <p:extLst>
              <p:ext uri="{D42A27DB-BD31-4B8C-83A1-F6EECF244321}">
                <p14:modId xmlns:p14="http://schemas.microsoft.com/office/powerpoint/2010/main" val="1206717642"/>
              </p:ext>
            </p:extLst>
          </p:nvPr>
        </p:nvGraphicFramePr>
        <p:xfrm>
          <a:off x="745939" y="2210206"/>
          <a:ext cx="10736264" cy="3291904"/>
        </p:xfrm>
        <a:graphic>
          <a:graphicData uri="http://schemas.openxmlformats.org/drawingml/2006/table">
            <a:tbl>
              <a:tblPr/>
              <a:tblGrid>
                <a:gridCol w="1672527">
                  <a:extLst>
                    <a:ext uri="{9D8B030D-6E8A-4147-A177-3AD203B41FA5}">
                      <a16:colId xmlns:a16="http://schemas.microsoft.com/office/drawing/2014/main" val="20000"/>
                    </a:ext>
                  </a:extLst>
                </a:gridCol>
                <a:gridCol w="2501440">
                  <a:extLst>
                    <a:ext uri="{9D8B030D-6E8A-4147-A177-3AD203B41FA5}">
                      <a16:colId xmlns:a16="http://schemas.microsoft.com/office/drawing/2014/main" val="927345909"/>
                    </a:ext>
                  </a:extLst>
                </a:gridCol>
                <a:gridCol w="747132">
                  <a:extLst>
                    <a:ext uri="{9D8B030D-6E8A-4147-A177-3AD203B41FA5}">
                      <a16:colId xmlns:a16="http://schemas.microsoft.com/office/drawing/2014/main" val="20001"/>
                    </a:ext>
                  </a:extLst>
                </a:gridCol>
                <a:gridCol w="3854755">
                  <a:extLst>
                    <a:ext uri="{9D8B030D-6E8A-4147-A177-3AD203B41FA5}">
                      <a16:colId xmlns:a16="http://schemas.microsoft.com/office/drawing/2014/main" val="20002"/>
                    </a:ext>
                  </a:extLst>
                </a:gridCol>
                <a:gridCol w="1960410">
                  <a:extLst>
                    <a:ext uri="{9D8B030D-6E8A-4147-A177-3AD203B41FA5}">
                      <a16:colId xmlns:a16="http://schemas.microsoft.com/office/drawing/2014/main" val="943650494"/>
                    </a:ext>
                  </a:extLst>
                </a:gridCol>
              </a:tblGrid>
              <a:tr h="25178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Study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Treatment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Primary Endpoint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81827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MONALEESA-2</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Postmenopausal women with HR+, HER2- ABC; treatment naive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Ribociclib 600 mg PO QD on Days 1-21 + Letrozole vs Placebo PO QD on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Days 1-21 + Letrozole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PFS by 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00710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MONALEESA-3</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Men and postmenopausal women with HR+, HER2- ABC; treatment naive 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0-1 prior lines of 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Ribociclib 600 mg PO QD on Days 1-21 + Fulvestrant vs Placebo PO QD on Days 1-21 + Fulvestrant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PFS by 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81827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MONALEESA-7</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Pre/perimenopausal women with HR+, HER2- ABC; 0-1 prior lines of CT; No prior 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Ribociclib 600 mg PO QD on Days 1-21 + AI + Goserelin vs Placebo PO QD on Days 1-21 + AI + Goserelin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PFS by 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6" name="Rectangle 5">
            <a:extLst>
              <a:ext uri="{FF2B5EF4-FFF2-40B4-BE49-F238E27FC236}">
                <a16:creationId xmlns:a16="http://schemas.microsoft.com/office/drawing/2014/main" id="{D925757A-B479-C043-2DA3-DC2A42DE6315}"/>
              </a:ext>
            </a:extLst>
          </p:cNvPr>
          <p:cNvSpPr/>
          <p:nvPr/>
        </p:nvSpPr>
        <p:spPr>
          <a:xfrm>
            <a:off x="609759" y="1512230"/>
            <a:ext cx="10774127" cy="646331"/>
          </a:xfrm>
          <a:prstGeom prst="rect">
            <a:avLst/>
          </a:prstGeom>
        </p:spPr>
        <p:txBody>
          <a:bodyPr wrap="square">
            <a:spAutoFit/>
          </a:bodyPr>
          <a:lstStyle/>
          <a:p>
            <a:pPr marL="342900" lvl="0" indent="-342900" eaLnBrk="1" hangingPunct="1">
              <a:lnSpc>
                <a:spcPct val="90000"/>
              </a:lnSpc>
              <a:spcBef>
                <a:spcPts val="1000"/>
              </a:spcBef>
              <a:spcAft>
                <a:spcPts val="700"/>
              </a:spcAft>
              <a:buClr>
                <a:srgbClr val="000000"/>
              </a:buClr>
              <a:buFont typeface="Wingdings" panose="05000000000000000000" pitchFamily="2" charset="2"/>
              <a:buChar char="§"/>
            </a:pPr>
            <a:r>
              <a:rPr lang="en-US" sz="2000" b="0" kern="0" dirty="0">
                <a:solidFill>
                  <a:srgbClr val="000000"/>
                </a:solidFill>
                <a:latin typeface="Calibri" panose="020F0502020204030204" pitchFamily="34" charset="0"/>
                <a:cs typeface="+mn-cs"/>
              </a:rPr>
              <a:t>International, double-blind, randomized phase III trials of ribociclib plus endocrine therapy vs endocrine therapy alone in advanced breast cancer</a:t>
            </a:r>
            <a:endParaRPr lang="en-US" sz="2000" b="0" kern="0" baseline="30000" dirty="0">
              <a:solidFill>
                <a:srgbClr val="000000"/>
              </a:solidFill>
              <a:latin typeface="Calibri" panose="020F0502020204030204" pitchFamily="34" charset="0"/>
              <a:cs typeface="+mn-cs"/>
            </a:endParaRPr>
          </a:p>
        </p:txBody>
      </p:sp>
      <p:sp>
        <p:nvSpPr>
          <p:cNvPr id="7" name="Rectangle 6">
            <a:extLst>
              <a:ext uri="{FF2B5EF4-FFF2-40B4-BE49-F238E27FC236}">
                <a16:creationId xmlns:a16="http://schemas.microsoft.com/office/drawing/2014/main" id="{D37C4393-0D93-51AB-BAE5-BD52476F9701}"/>
              </a:ext>
            </a:extLst>
          </p:cNvPr>
          <p:cNvSpPr/>
          <p:nvPr/>
        </p:nvSpPr>
        <p:spPr>
          <a:xfrm>
            <a:off x="612031" y="5608142"/>
            <a:ext cx="10774127" cy="369332"/>
          </a:xfrm>
          <a:prstGeom prst="rect">
            <a:avLst/>
          </a:prstGeom>
        </p:spPr>
        <p:txBody>
          <a:bodyPr wrap="square">
            <a:spAutoFit/>
          </a:bodyPr>
          <a:lstStyle/>
          <a:p>
            <a:pPr marL="342900" lvl="0" indent="-342900" eaLnBrk="1" hangingPunct="1">
              <a:lnSpc>
                <a:spcPct val="90000"/>
              </a:lnSpc>
              <a:spcBef>
                <a:spcPts val="500"/>
              </a:spcBef>
              <a:spcAft>
                <a:spcPts val="200"/>
              </a:spcAft>
              <a:buClr>
                <a:srgbClr val="000000"/>
              </a:buClr>
              <a:buFont typeface="Wingdings" panose="05000000000000000000" pitchFamily="2" charset="2"/>
              <a:buChar char="§"/>
            </a:pPr>
            <a:r>
              <a:rPr lang="en-US" sz="2000" b="1" kern="0" dirty="0">
                <a:solidFill>
                  <a:schemeClr val="bg1"/>
                </a:solidFill>
                <a:latin typeface="Calibri" panose="020F0502020204030204" pitchFamily="34" charset="0"/>
                <a:cs typeface="+mn-cs"/>
              </a:rPr>
              <a:t>Secondary endpoints include: </a:t>
            </a:r>
            <a:r>
              <a:rPr lang="en-US" sz="2000" b="0" kern="0" dirty="0">
                <a:solidFill>
                  <a:schemeClr val="bg1"/>
                </a:solidFill>
                <a:latin typeface="Calibri" panose="020F0502020204030204" pitchFamily="34" charset="0"/>
                <a:cs typeface="+mn-cs"/>
              </a:rPr>
              <a:t>OS, response, safety, patient-reported outcomes </a:t>
            </a:r>
            <a:endParaRPr lang="en-US" sz="2000" b="0" kern="0" baseline="30000" dirty="0">
              <a:solidFill>
                <a:schemeClr val="bg1"/>
              </a:solidFill>
              <a:latin typeface="Calibri" panose="020F0502020204030204" pitchFamily="34" charset="0"/>
              <a:cs typeface="+mn-cs"/>
            </a:endParaRPr>
          </a:p>
        </p:txBody>
      </p:sp>
      <p:sp>
        <p:nvSpPr>
          <p:cNvPr id="9" name="Text Box 15">
            <a:extLst>
              <a:ext uri="{FF2B5EF4-FFF2-40B4-BE49-F238E27FC236}">
                <a16:creationId xmlns:a16="http://schemas.microsoft.com/office/drawing/2014/main" id="{001F30CF-43CB-3FC8-7E9B-ED602A941FF1}"/>
              </a:ext>
            </a:extLst>
          </p:cNvPr>
          <p:cNvSpPr txBox="1">
            <a:spLocks noChangeArrowheads="1"/>
          </p:cNvSpPr>
          <p:nvPr/>
        </p:nvSpPr>
        <p:spPr bwMode="auto">
          <a:xfrm>
            <a:off x="440218" y="6186960"/>
            <a:ext cx="866174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lang="en-US" altLang="en-US" sz="1200" b="0" spc="-10" dirty="0" err="1">
                <a:solidFill>
                  <a:schemeClr val="bg2"/>
                </a:solidFill>
                <a:latin typeface="Calibri" panose="020F0502020204030204" pitchFamily="34" charset="0"/>
              </a:rPr>
              <a:t>Hortobagyi</a:t>
            </a:r>
            <a:r>
              <a:rPr lang="en-US" altLang="en-US" sz="1200" b="0" spc="-10" dirty="0">
                <a:solidFill>
                  <a:schemeClr val="bg2"/>
                </a:solidFill>
                <a:latin typeface="Calibri" panose="020F0502020204030204" pitchFamily="34" charset="0"/>
              </a:rPr>
              <a:t>. Ann Oncol. 2018;29;1541. 2. Hortobagyi. NEJM. 2022;386;942. 3. Neven. Breast Cancer Res. 2023;25:103.  </a:t>
            </a:r>
          </a:p>
          <a:p>
            <a:pPr>
              <a:defRPr/>
            </a:pPr>
            <a:r>
              <a:rPr lang="en-US" altLang="en-US" sz="1200" b="0" spc="-10" dirty="0">
                <a:solidFill>
                  <a:schemeClr val="bg2"/>
                </a:solidFill>
                <a:latin typeface="Calibri" panose="020F0502020204030204" pitchFamily="34" charset="0"/>
              </a:rPr>
              <a:t>4. </a:t>
            </a:r>
            <a:r>
              <a:rPr lang="en-US" altLang="en-US" sz="1200" b="0" spc="-10" dirty="0" err="1">
                <a:solidFill>
                  <a:schemeClr val="bg2"/>
                </a:solidFill>
                <a:latin typeface="Calibri" panose="020F0502020204030204" pitchFamily="34" charset="0"/>
              </a:rPr>
              <a:t>Slamon</a:t>
            </a:r>
            <a:r>
              <a:rPr lang="en-US" altLang="en-US" sz="1200" b="0" spc="-10" dirty="0">
                <a:solidFill>
                  <a:schemeClr val="bg2"/>
                </a:solidFill>
                <a:latin typeface="Calibri" panose="020F0502020204030204" pitchFamily="34" charset="0"/>
              </a:rPr>
              <a:t>. JCO. 2018;36:2465. 5. Tripathy. Lancet Oncol. 2018;19;904. 6. </a:t>
            </a:r>
            <a:r>
              <a:rPr lang="en-US" altLang="en-US" sz="1200" b="0" spc="-10" dirty="0" err="1">
                <a:solidFill>
                  <a:schemeClr val="bg2"/>
                </a:solidFill>
                <a:latin typeface="Calibri" panose="020F0502020204030204" pitchFamily="34" charset="0"/>
              </a:rPr>
              <a:t>Im</a:t>
            </a:r>
            <a:r>
              <a:rPr lang="en-US" altLang="en-US" sz="1200" b="0" spc="-10" dirty="0">
                <a:solidFill>
                  <a:schemeClr val="bg2"/>
                </a:solidFill>
                <a:latin typeface="Calibri" panose="020F0502020204030204" pitchFamily="34" charset="0"/>
              </a:rPr>
              <a:t>. NEJM. 2019;381;307. 7. </a:t>
            </a:r>
            <a:r>
              <a:rPr lang="fr-FR" altLang="en-US" sz="1200" b="0" spc="-10" dirty="0">
                <a:solidFill>
                  <a:schemeClr val="bg2"/>
                </a:solidFill>
                <a:latin typeface="Calibri" panose="020F0502020204030204" pitchFamily="34" charset="0"/>
              </a:rPr>
              <a:t>Lu. Clin Cancer </a:t>
            </a:r>
            <a:r>
              <a:rPr lang="fr-FR" altLang="en-US" sz="1200" b="0" spc="-10" dirty="0" err="1">
                <a:solidFill>
                  <a:schemeClr val="bg2"/>
                </a:solidFill>
                <a:latin typeface="Calibri" panose="020F0502020204030204" pitchFamily="34" charset="0"/>
              </a:rPr>
              <a:t>Res</a:t>
            </a:r>
            <a:r>
              <a:rPr lang="fr-FR" altLang="en-US" sz="1200" b="0" spc="-10" dirty="0">
                <a:solidFill>
                  <a:schemeClr val="bg2"/>
                </a:solidFill>
                <a:latin typeface="Calibri" panose="020F0502020204030204" pitchFamily="34" charset="0"/>
              </a:rPr>
              <a:t>. 2022;28:851.</a:t>
            </a:r>
            <a:endParaRPr lang="en-US" altLang="en-US" sz="1200" b="0" spc="-1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75682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06FE8-64FF-7A90-1C3B-1F05D77753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B5308F-FC63-08A1-E130-A24F8E4CEDA8}"/>
              </a:ext>
            </a:extLst>
          </p:cNvPr>
          <p:cNvSpPr>
            <a:spLocks noGrp="1"/>
          </p:cNvSpPr>
          <p:nvPr>
            <p:ph type="title"/>
          </p:nvPr>
        </p:nvSpPr>
        <p:spPr/>
        <p:txBody>
          <a:bodyPr/>
          <a:lstStyle/>
          <a:p>
            <a:r>
              <a:rPr lang="en-US" dirty="0"/>
              <a:t>MONALEESA-2, MONALEESA-3, and MONALEESA-7: </a:t>
            </a:r>
            <a:br>
              <a:rPr lang="en-US" dirty="0"/>
            </a:br>
            <a:r>
              <a:rPr lang="en-US" dirty="0"/>
              <a:t>PFS and OS Outcomes</a:t>
            </a:r>
          </a:p>
        </p:txBody>
      </p:sp>
      <p:graphicFrame>
        <p:nvGraphicFramePr>
          <p:cNvPr id="3" name="Group 32">
            <a:extLst>
              <a:ext uri="{FF2B5EF4-FFF2-40B4-BE49-F238E27FC236}">
                <a16:creationId xmlns:a16="http://schemas.microsoft.com/office/drawing/2014/main" id="{64493420-4EAC-52E0-88DB-032438D04CDC}"/>
              </a:ext>
            </a:extLst>
          </p:cNvPr>
          <p:cNvGraphicFramePr>
            <a:graphicFrameLocks noGrp="1"/>
          </p:cNvGraphicFramePr>
          <p:nvPr>
            <p:extLst>
              <p:ext uri="{D42A27DB-BD31-4B8C-83A1-F6EECF244321}">
                <p14:modId xmlns:p14="http://schemas.microsoft.com/office/powerpoint/2010/main" val="50613461"/>
              </p:ext>
            </p:extLst>
          </p:nvPr>
        </p:nvGraphicFramePr>
        <p:xfrm>
          <a:off x="719138" y="1605046"/>
          <a:ext cx="10787061" cy="2926208"/>
        </p:xfrm>
        <a:graphic>
          <a:graphicData uri="http://schemas.openxmlformats.org/drawingml/2006/table">
            <a:tbl>
              <a:tblPr/>
              <a:tblGrid>
                <a:gridCol w="2116409">
                  <a:extLst>
                    <a:ext uri="{9D8B030D-6E8A-4147-A177-3AD203B41FA5}">
                      <a16:colId xmlns:a16="http://schemas.microsoft.com/office/drawing/2014/main" val="20000"/>
                    </a:ext>
                  </a:extLst>
                </a:gridCol>
                <a:gridCol w="1261534">
                  <a:extLst>
                    <a:ext uri="{9D8B030D-6E8A-4147-A177-3AD203B41FA5}">
                      <a16:colId xmlns:a16="http://schemas.microsoft.com/office/drawing/2014/main" val="927345909"/>
                    </a:ext>
                  </a:extLst>
                </a:gridCol>
                <a:gridCol w="1165548">
                  <a:extLst>
                    <a:ext uri="{9D8B030D-6E8A-4147-A177-3AD203B41FA5}">
                      <a16:colId xmlns:a16="http://schemas.microsoft.com/office/drawing/2014/main" val="3520683155"/>
                    </a:ext>
                  </a:extLst>
                </a:gridCol>
                <a:gridCol w="1316384">
                  <a:extLst>
                    <a:ext uri="{9D8B030D-6E8A-4147-A177-3AD203B41FA5}">
                      <a16:colId xmlns:a16="http://schemas.microsoft.com/office/drawing/2014/main" val="20002"/>
                    </a:ext>
                  </a:extLst>
                </a:gridCol>
                <a:gridCol w="1234109">
                  <a:extLst>
                    <a:ext uri="{9D8B030D-6E8A-4147-A177-3AD203B41FA5}">
                      <a16:colId xmlns:a16="http://schemas.microsoft.com/office/drawing/2014/main" val="2135110038"/>
                    </a:ext>
                  </a:extLst>
                </a:gridCol>
                <a:gridCol w="1851165">
                  <a:extLst>
                    <a:ext uri="{9D8B030D-6E8A-4147-A177-3AD203B41FA5}">
                      <a16:colId xmlns:a16="http://schemas.microsoft.com/office/drawing/2014/main" val="3035497841"/>
                    </a:ext>
                  </a:extLst>
                </a:gridCol>
                <a:gridCol w="1841912">
                  <a:extLst>
                    <a:ext uri="{9D8B030D-6E8A-4147-A177-3AD203B41FA5}">
                      <a16:colId xmlns:a16="http://schemas.microsoft.com/office/drawing/2014/main" val="127094502"/>
                    </a:ext>
                  </a:extLst>
                </a:gridCol>
              </a:tblGrid>
              <a:tr h="218702">
                <a:tc rowSpan="2">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Survival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MONALEESA-2</a:t>
                      </a:r>
                      <a:r>
                        <a:rPr kumimoji="0" lang="en-US" sz="1600" b="1" i="0" u="none" strike="noStrike" cap="none" normalizeH="0" baseline="30000" dirty="0">
                          <a:ln>
                            <a:noFill/>
                          </a:ln>
                          <a:solidFill>
                            <a:schemeClr val="tx1"/>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MONALEESA-3</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MONALEESA-7</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23235473"/>
                  </a:ext>
                </a:extLst>
              </a:tr>
              <a:tr h="37775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Ribo</a:t>
                      </a:r>
                      <a:r>
                        <a:rPr kumimoji="0" lang="en-US" sz="1600" b="1" i="0" u="none" strike="noStrike" cap="none" normalizeH="0" baseline="0" dirty="0">
                          <a:ln>
                            <a:noFill/>
                          </a:ln>
                          <a:solidFill>
                            <a:schemeClr val="tx1"/>
                          </a:solidFill>
                          <a:effectLst/>
                          <a:latin typeface="Calibri" panose="020F0502020204030204" pitchFamily="34" charset="0"/>
                        </a:rPr>
                        <a:t> + Let     (n = 334)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PBO + Let     (n = 334)</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Ribo</a:t>
                      </a:r>
                      <a:r>
                        <a:rPr kumimoji="0" lang="en-US" sz="1600" b="1" i="0" u="none" strike="noStrike" cap="none" normalizeH="0" baseline="0" dirty="0">
                          <a:ln>
                            <a:noFill/>
                          </a:ln>
                          <a:solidFill>
                            <a:schemeClr val="tx1"/>
                          </a:solidFill>
                          <a:effectLst/>
                          <a:latin typeface="Calibri" panose="020F0502020204030204" pitchFamily="34" charset="0"/>
                        </a:rPr>
                        <a:t> + </a:t>
                      </a:r>
                      <a:r>
                        <a:rPr kumimoji="0" lang="en-US" sz="1600" b="1" i="0" u="none" strike="noStrike" cap="none" normalizeH="0" baseline="0" dirty="0" err="1">
                          <a:ln>
                            <a:noFill/>
                          </a:ln>
                          <a:solidFill>
                            <a:schemeClr val="tx1"/>
                          </a:solidFill>
                          <a:effectLst/>
                          <a:latin typeface="Calibri" panose="020F0502020204030204" pitchFamily="34" charset="0"/>
                        </a:rPr>
                        <a:t>Fulv</a:t>
                      </a:r>
                      <a:r>
                        <a:rPr kumimoji="0" lang="en-US" sz="1600" b="1" i="0" u="none" strike="noStrike" cap="none" normalizeH="0" baseline="0" dirty="0">
                          <a:ln>
                            <a:noFill/>
                          </a:ln>
                          <a:solidFill>
                            <a:schemeClr val="tx1"/>
                          </a:solidFill>
                          <a:effectLst/>
                          <a:latin typeface="Calibri" panose="020F0502020204030204" pitchFamily="34" charset="0"/>
                        </a:rPr>
                        <a:t>   (n = 484)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PBO + </a:t>
                      </a:r>
                      <a:r>
                        <a:rPr kumimoji="0" lang="en-US" sz="1600" b="1" i="0" u="none" strike="noStrike" cap="none" normalizeH="0" baseline="0" dirty="0" err="1">
                          <a:ln>
                            <a:noFill/>
                          </a:ln>
                          <a:solidFill>
                            <a:schemeClr val="tx1"/>
                          </a:solidFill>
                          <a:effectLst/>
                          <a:latin typeface="Calibri" panose="020F0502020204030204" pitchFamily="34" charset="0"/>
                        </a:rPr>
                        <a:t>Fulv</a:t>
                      </a:r>
                      <a:r>
                        <a:rPr kumimoji="0" lang="en-US" sz="1600" b="1" i="0" u="none" strike="noStrike" cap="none" normalizeH="0" baseline="0" dirty="0">
                          <a:ln>
                            <a:noFill/>
                          </a:ln>
                          <a:solidFill>
                            <a:schemeClr val="tx1"/>
                          </a:solidFill>
                          <a:effectLst/>
                          <a:latin typeface="Calibri" panose="020F0502020204030204" pitchFamily="34" charset="0"/>
                        </a:rPr>
                        <a:t>   (n = 242)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err="1">
                          <a:ln>
                            <a:noFill/>
                          </a:ln>
                          <a:solidFill>
                            <a:schemeClr val="tx1"/>
                          </a:solidFill>
                          <a:effectLst/>
                          <a:latin typeface="Calibri" panose="020F0502020204030204" pitchFamily="34" charset="0"/>
                        </a:rPr>
                        <a:t>Ribo</a:t>
                      </a:r>
                      <a:r>
                        <a:rPr kumimoji="0" lang="en-US" sz="1600" b="1" i="0" u="none" strike="noStrike" cap="none" normalizeH="0" baseline="0" dirty="0">
                          <a:ln>
                            <a:noFill/>
                          </a:ln>
                          <a:solidFill>
                            <a:schemeClr val="tx1"/>
                          </a:solidFill>
                          <a:effectLst/>
                          <a:latin typeface="Calibri" panose="020F0502020204030204" pitchFamily="34" charset="0"/>
                        </a:rPr>
                        <a:t> + NSAI/Tam (n = 335)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PBO + NSAI/Tam (n = 337)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1870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870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0.568 (0.457-0.704)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0.593 (0.480 to 0.732)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0·55 (0·44-0·69)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870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9.63 ×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870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94798904"/>
                  </a:ext>
                </a:extLst>
              </a:tr>
              <a:tr h="21870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pl-PL" sz="1600" b="0" i="0" u="none" strike="noStrike" cap="none" normalizeH="0" baseline="0" dirty="0">
                          <a:ln>
                            <a:noFill/>
                          </a:ln>
                          <a:solidFill>
                            <a:schemeClr val="bg2">
                              <a:lumMod val="10000"/>
                            </a:schemeClr>
                          </a:solidFill>
                          <a:effectLst/>
                          <a:latin typeface="Calibri" panose="020F0502020204030204" pitchFamily="34" charset="0"/>
                        </a:rPr>
                        <a:t>0.76</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r>
                        <a:rPr kumimoji="0" lang="pl-PL" sz="1600" b="0" i="0" u="none" strike="noStrike" cap="none" normalizeH="0" baseline="0" dirty="0">
                          <a:ln>
                            <a:noFill/>
                          </a:ln>
                          <a:solidFill>
                            <a:schemeClr val="bg2">
                              <a:lumMod val="10000"/>
                            </a:schemeClr>
                          </a:solidFill>
                          <a:effectLst/>
                          <a:latin typeface="Calibri" panose="020F0502020204030204" pitchFamily="34" charset="0"/>
                        </a:rPr>
                        <a:t>0.63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r>
                        <a:rPr kumimoji="0" lang="pl-PL" sz="1600" b="0" i="0" u="none" strike="noStrike" cap="none" normalizeH="0" baseline="0" dirty="0">
                          <a:ln>
                            <a:noFill/>
                          </a:ln>
                          <a:solidFill>
                            <a:schemeClr val="bg2">
                              <a:lumMod val="10000"/>
                            </a:schemeClr>
                          </a:solidFill>
                          <a:effectLst/>
                          <a:latin typeface="Calibri" panose="020F0502020204030204" pitchFamily="34" charset="0"/>
                        </a:rPr>
                        <a:t>0.93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0.754 (0.620-0.916)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0.76 (0.61-0.96)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07257444"/>
                  </a:ext>
                </a:extLst>
              </a:tr>
              <a:tr h="21870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70087075"/>
                  </a:ext>
                </a:extLst>
              </a:tr>
            </a:tbl>
          </a:graphicData>
        </a:graphic>
      </p:graphicFrame>
      <p:sp>
        <p:nvSpPr>
          <p:cNvPr id="4" name="Text Box 15">
            <a:extLst>
              <a:ext uri="{FF2B5EF4-FFF2-40B4-BE49-F238E27FC236}">
                <a16:creationId xmlns:a16="http://schemas.microsoft.com/office/drawing/2014/main" id="{3B1F4EFA-33E4-8DFD-E37E-024A24599F9C}"/>
              </a:ext>
            </a:extLst>
          </p:cNvPr>
          <p:cNvSpPr txBox="1">
            <a:spLocks noChangeArrowheads="1"/>
          </p:cNvSpPr>
          <p:nvPr/>
        </p:nvSpPr>
        <p:spPr bwMode="auto">
          <a:xfrm>
            <a:off x="440221" y="6188424"/>
            <a:ext cx="790499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lang="en-US" altLang="en-US" sz="1200" b="0" spc="-10" dirty="0" err="1">
                <a:solidFill>
                  <a:schemeClr val="bg2"/>
                </a:solidFill>
                <a:latin typeface="Calibri" panose="020F0502020204030204" pitchFamily="34" charset="0"/>
              </a:rPr>
              <a:t>Hortobagyi</a:t>
            </a:r>
            <a:r>
              <a:rPr lang="en-US" altLang="en-US" sz="1200" b="0" spc="-10" dirty="0">
                <a:solidFill>
                  <a:schemeClr val="bg2"/>
                </a:solidFill>
                <a:latin typeface="Calibri" panose="020F0502020204030204" pitchFamily="34" charset="0"/>
              </a:rPr>
              <a:t>. Ann Oncol. 2018;29;1541. 2. Hortobagyi. NEJM. 2022;386;942. 3. Neven. Breast Cancer Res. 2023;25:103.  </a:t>
            </a:r>
          </a:p>
          <a:p>
            <a:pPr>
              <a:defRPr/>
            </a:pPr>
            <a:r>
              <a:rPr lang="en-US" altLang="en-US" sz="1200" b="0" spc="-10" dirty="0">
                <a:solidFill>
                  <a:schemeClr val="bg2"/>
                </a:solidFill>
                <a:latin typeface="Calibri" panose="020F0502020204030204" pitchFamily="34" charset="0"/>
              </a:rPr>
              <a:t>4. </a:t>
            </a:r>
            <a:r>
              <a:rPr lang="en-US" altLang="en-US" sz="1200" b="0" spc="-10" dirty="0" err="1">
                <a:solidFill>
                  <a:schemeClr val="bg2"/>
                </a:solidFill>
                <a:latin typeface="Calibri" panose="020F0502020204030204" pitchFamily="34" charset="0"/>
              </a:rPr>
              <a:t>Slamon</a:t>
            </a:r>
            <a:r>
              <a:rPr lang="en-US" altLang="en-US" sz="1200" b="0" spc="-10" dirty="0">
                <a:solidFill>
                  <a:schemeClr val="bg2"/>
                </a:solidFill>
                <a:latin typeface="Calibri" panose="020F0502020204030204" pitchFamily="34" charset="0"/>
              </a:rPr>
              <a:t>. JCO. 2018;36:2465. 5. Tripathy. Lancet Oncol. 2018;19;904. 6. Lu. Clin Cancer Res. 2022;28:851.</a:t>
            </a:r>
          </a:p>
        </p:txBody>
      </p:sp>
    </p:spTree>
    <p:extLst>
      <p:ext uri="{BB962C8B-B14F-4D97-AF65-F5344CB8AC3E}">
        <p14:creationId xmlns:p14="http://schemas.microsoft.com/office/powerpoint/2010/main" val="2394541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E66F8-0164-E575-B728-E900D8F3A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BEB04-501D-733F-B1AA-5280F57F3B5E}"/>
              </a:ext>
            </a:extLst>
          </p:cNvPr>
          <p:cNvSpPr>
            <a:spLocks noGrp="1"/>
          </p:cNvSpPr>
          <p:nvPr>
            <p:ph type="title"/>
          </p:nvPr>
        </p:nvSpPr>
        <p:spPr/>
        <p:txBody>
          <a:bodyPr/>
          <a:lstStyle/>
          <a:p>
            <a:r>
              <a:rPr lang="en-US" dirty="0"/>
              <a:t>MONALEESA-2, MONALEESA-3, and MONALEESA-7: Select AEs on </a:t>
            </a:r>
            <a:r>
              <a:rPr lang="en-US" dirty="0" err="1"/>
              <a:t>Ribociclib</a:t>
            </a:r>
            <a:r>
              <a:rPr lang="en-US" dirty="0"/>
              <a:t> + ET Arm</a:t>
            </a:r>
          </a:p>
        </p:txBody>
      </p:sp>
      <p:graphicFrame>
        <p:nvGraphicFramePr>
          <p:cNvPr id="3" name="Group 32">
            <a:extLst>
              <a:ext uri="{FF2B5EF4-FFF2-40B4-BE49-F238E27FC236}">
                <a16:creationId xmlns:a16="http://schemas.microsoft.com/office/drawing/2014/main" id="{A1DD6E42-5760-C3A9-9FD4-5A0FD32C01EE}"/>
              </a:ext>
            </a:extLst>
          </p:cNvPr>
          <p:cNvGraphicFramePr>
            <a:graphicFrameLocks noGrp="1"/>
          </p:cNvGraphicFramePr>
          <p:nvPr>
            <p:extLst>
              <p:ext uri="{D42A27DB-BD31-4B8C-83A1-F6EECF244321}">
                <p14:modId xmlns:p14="http://schemas.microsoft.com/office/powerpoint/2010/main" val="951910017"/>
              </p:ext>
            </p:extLst>
          </p:nvPr>
        </p:nvGraphicFramePr>
        <p:xfrm>
          <a:off x="745939" y="1452735"/>
          <a:ext cx="10736268" cy="4694144"/>
        </p:xfrm>
        <a:graphic>
          <a:graphicData uri="http://schemas.openxmlformats.org/drawingml/2006/table">
            <a:tbl>
              <a:tblPr/>
              <a:tblGrid>
                <a:gridCol w="2652354">
                  <a:extLst>
                    <a:ext uri="{9D8B030D-6E8A-4147-A177-3AD203B41FA5}">
                      <a16:colId xmlns:a16="http://schemas.microsoft.com/office/drawing/2014/main" val="20000"/>
                    </a:ext>
                  </a:extLst>
                </a:gridCol>
                <a:gridCol w="1347319">
                  <a:extLst>
                    <a:ext uri="{9D8B030D-6E8A-4147-A177-3AD203B41FA5}">
                      <a16:colId xmlns:a16="http://schemas.microsoft.com/office/drawing/2014/main" val="927345909"/>
                    </a:ext>
                  </a:extLst>
                </a:gridCol>
                <a:gridCol w="1347319">
                  <a:extLst>
                    <a:ext uri="{9D8B030D-6E8A-4147-A177-3AD203B41FA5}">
                      <a16:colId xmlns:a16="http://schemas.microsoft.com/office/drawing/2014/main" val="3520683155"/>
                    </a:ext>
                  </a:extLst>
                </a:gridCol>
                <a:gridCol w="1347319">
                  <a:extLst>
                    <a:ext uri="{9D8B030D-6E8A-4147-A177-3AD203B41FA5}">
                      <a16:colId xmlns:a16="http://schemas.microsoft.com/office/drawing/2014/main" val="20002"/>
                    </a:ext>
                  </a:extLst>
                </a:gridCol>
                <a:gridCol w="1347319">
                  <a:extLst>
                    <a:ext uri="{9D8B030D-6E8A-4147-A177-3AD203B41FA5}">
                      <a16:colId xmlns:a16="http://schemas.microsoft.com/office/drawing/2014/main" val="2135110038"/>
                    </a:ext>
                  </a:extLst>
                </a:gridCol>
                <a:gridCol w="1347319">
                  <a:extLst>
                    <a:ext uri="{9D8B030D-6E8A-4147-A177-3AD203B41FA5}">
                      <a16:colId xmlns:a16="http://schemas.microsoft.com/office/drawing/2014/main" val="3035497841"/>
                    </a:ext>
                  </a:extLst>
                </a:gridCol>
                <a:gridCol w="1347319">
                  <a:extLst>
                    <a:ext uri="{9D8B030D-6E8A-4147-A177-3AD203B41FA5}">
                      <a16:colId xmlns:a16="http://schemas.microsoft.com/office/drawing/2014/main" val="127094502"/>
                    </a:ext>
                  </a:extLst>
                </a:gridCol>
              </a:tblGrid>
              <a:tr h="209498">
                <a:tc rowSpan="3">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MONALEESA-2</a:t>
                      </a:r>
                      <a:r>
                        <a:rPr kumimoji="0" lang="en-US" sz="16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MONALEESA-3</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MONALEESA-7</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23235473"/>
                  </a:ext>
                </a:extLst>
              </a:tr>
              <a:tr h="209498">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Ribo</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 Let (n = 334)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Ribo</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 </a:t>
                      </a:r>
                      <a:r>
                        <a:rPr kumimoji="0" lang="en-US" sz="16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Fulv</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(n = 483)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err="1">
                          <a:ln>
                            <a:noFill/>
                          </a:ln>
                          <a:solidFill>
                            <a:schemeClr val="tx1"/>
                          </a:solidFill>
                          <a:effectLst/>
                          <a:latin typeface="Calibri" panose="020F0502020204030204" pitchFamily="34" charset="0"/>
                          <a:cs typeface="Calibri" panose="020F0502020204030204" pitchFamily="34" charset="0"/>
                        </a:rPr>
                        <a:t>Ribo</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 NSAI/Tam (n = 335)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09498">
                <a:tc vMerge="1">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All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All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All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81809955"/>
                  </a:ext>
                </a:extLst>
              </a:tr>
              <a:tr h="209498">
                <a:tc>
                  <a:txBody>
                    <a:bodyPr/>
                    <a:lstStyle/>
                    <a:p>
                      <a:pPr marL="0" marR="0">
                        <a:lnSpc>
                          <a:spcPct val="107000"/>
                        </a:lnSpc>
                        <a:spcAft>
                          <a:spcPts val="800"/>
                        </a:spcAft>
                      </a:pPr>
                      <a:r>
                        <a:rPr lang="en-US" sz="1600" baseline="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Neutropenia</a:t>
                      </a:r>
                      <a:endParaRPr lang="en-US" sz="1600" baseline="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218 (65.3)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174 (52.1)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346 (71.6)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276 (57.1)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Aft>
                          <a:spcPts val="800"/>
                        </a:spcAft>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261 (77.9)</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217 (64.8)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9498">
                <a:tc>
                  <a:txBody>
                    <a:bodyPr/>
                    <a:lstStyle/>
                    <a:p>
                      <a:pPr marL="0" marR="0">
                        <a:lnSpc>
                          <a:spcPct val="107000"/>
                        </a:lnSpc>
                        <a:spcAft>
                          <a:spcPts val="800"/>
                        </a:spcAft>
                      </a:pPr>
                      <a:r>
                        <a:rPr lang="en-US" sz="1600" baseline="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Leukopenia</a:t>
                      </a:r>
                      <a:endParaRPr lang="en-US" sz="1600" baseline="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57 (17.1)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148 (30.6)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75 (15.5)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119 (35.5)</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56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25131199"/>
                  </a:ext>
                </a:extLst>
              </a:tr>
              <a:tr h="209498">
                <a:tc>
                  <a:txBody>
                    <a:bodyPr/>
                    <a:lstStyle/>
                    <a:p>
                      <a:pPr marL="0" marR="0">
                        <a:lnSpc>
                          <a:spcPct val="107000"/>
                        </a:lnSpc>
                        <a:spcAft>
                          <a:spcPts val="800"/>
                        </a:spcAft>
                      </a:pPr>
                      <a:r>
                        <a:rPr lang="en-US" sz="1600" baseline="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Anemia</a:t>
                      </a:r>
                      <a:endParaRPr lang="en-US" sz="1600" baseline="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80 (24.0)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92 (19.0)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 (3.9)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76 (22.7)</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43666837"/>
                  </a:ext>
                </a:extLst>
              </a:tr>
              <a:tr h="209498">
                <a:tc>
                  <a:txBody>
                    <a:bodyPr/>
                    <a:lstStyle/>
                    <a:p>
                      <a:pPr marL="0" marR="0">
                        <a:lnSpc>
                          <a:spcPct val="107000"/>
                        </a:lnSpc>
                        <a:spcAft>
                          <a:spcPts val="800"/>
                        </a:spcAft>
                      </a:pPr>
                      <a:r>
                        <a:rPr lang="en-US" sz="1600" baseline="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Thrombocytopenia</a:t>
                      </a:r>
                      <a:endParaRPr lang="en-US" sz="1600" baseline="0" dirty="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43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(1.0)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Aft>
                          <a:spcPts val="800"/>
                        </a:spcAft>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32 (9.6)</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970058"/>
                  </a:ext>
                </a:extLst>
              </a:tr>
              <a:tr h="209498">
                <a:tc>
                  <a:txBody>
                    <a:bodyPr/>
                    <a:lstStyle/>
                    <a:p>
                      <a:pPr marL="0" marR="0">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Infections</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279 (57.8)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37 (7.7)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191 (57.0)</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72689586"/>
                  </a:ext>
                </a:extLst>
              </a:tr>
              <a:tr h="209498">
                <a:tc>
                  <a:txBody>
                    <a:bodyPr/>
                    <a:lstStyle/>
                    <a:p>
                      <a:pPr marL="101600" marR="0" indent="-101600">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Hepatobiliary toxicity</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48 (14.4)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114 (23.6)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66 (13.7)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98 (29.3)</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41 (12.2)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92077987"/>
                  </a:ext>
                </a:extLst>
              </a:tr>
              <a:tr h="209498">
                <a:tc>
                  <a:txBody>
                    <a:bodyPr/>
                    <a:lstStyle/>
                    <a:p>
                      <a:pPr marL="101600" marR="0" indent="-101600">
                        <a:lnSpc>
                          <a:spcPct val="107000"/>
                        </a:lnSpc>
                        <a:spcAft>
                          <a:spcPts val="800"/>
                        </a:spcAft>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Pulmonary toxicity</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180 (37.3)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 (2.3)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89 (26.6)</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0978359"/>
                  </a:ext>
                </a:extLst>
              </a:tr>
              <a:tr h="209498">
                <a:tc>
                  <a:txBody>
                    <a:bodyPr/>
                    <a:lstStyle/>
                    <a:p>
                      <a:pPr marL="76200" marR="0" indent="-88900">
                        <a:lnSpc>
                          <a:spcPct val="107000"/>
                        </a:lnSpc>
                        <a:spcAft>
                          <a:spcPts val="800"/>
                        </a:spcAft>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QT interval prolongation</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40 (8.3)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43 (12.8)</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05074766"/>
                  </a:ext>
                </a:extLst>
              </a:tr>
              <a:tr h="209498">
                <a:tc>
                  <a:txBody>
                    <a:bodyPr/>
                    <a:lstStyle/>
                    <a:p>
                      <a:pPr marL="0" marR="0">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Renal toxicity</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61 (12.6)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 (5.4)</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67302334"/>
                  </a:ext>
                </a:extLst>
              </a:tr>
              <a:tr h="209498">
                <a:tc>
                  <a:txBody>
                    <a:bodyPr/>
                    <a:lstStyle/>
                    <a:p>
                      <a:pPr marL="76200" marR="0" indent="-76200">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Pulmonary embolism</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 (2.3)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Aft>
                          <a:spcPts val="80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 (3.0)</a:t>
                      </a:r>
                      <a:endParaRPr lang="en-US" sz="160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61890309"/>
                  </a:ext>
                </a:extLst>
              </a:tr>
              <a:tr h="209498">
                <a:tc>
                  <a:txBody>
                    <a:bodyPr/>
                    <a:lstStyle/>
                    <a:p>
                      <a:pPr marL="76200" marR="0" indent="-76200">
                        <a:lnSpc>
                          <a:spcPct val="107000"/>
                        </a:lnSpc>
                        <a:spcAft>
                          <a:spcPts val="800"/>
                        </a:spcAft>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ILD/pneumonitis </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Aft>
                          <a:spcPts val="800"/>
                        </a:spcAft>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 (0.6)</a:t>
                      </a:r>
                      <a:endParaRPr lang="en-US" sz="1600" dirty="0">
                        <a:effectLst/>
                        <a:latin typeface="Calibri" panose="020F0502020204030204" pitchFamily="34" charset="0"/>
                        <a:ea typeface="Times New Roman" panose="02020603050405020304" pitchFamily="18" charset="0"/>
                        <a:cs typeface="Calibri" panose="020F0502020204030204" pitchFamily="34" charset="0"/>
                      </a:endParaRPr>
                    </a:p>
                  </a:txBody>
                  <a:tcPr marL="36830" marR="889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8198606"/>
                  </a:ext>
                </a:extLst>
              </a:tr>
            </a:tbl>
          </a:graphicData>
        </a:graphic>
      </p:graphicFrame>
      <p:sp>
        <p:nvSpPr>
          <p:cNvPr id="4" name="Text Box 15">
            <a:extLst>
              <a:ext uri="{FF2B5EF4-FFF2-40B4-BE49-F238E27FC236}">
                <a16:creationId xmlns:a16="http://schemas.microsoft.com/office/drawing/2014/main" id="{3AD9D03F-0DD8-F9EC-A4E3-D55B1E7B27AB}"/>
              </a:ext>
            </a:extLst>
          </p:cNvPr>
          <p:cNvSpPr txBox="1">
            <a:spLocks noChangeArrowheads="1"/>
          </p:cNvSpPr>
          <p:nvPr/>
        </p:nvSpPr>
        <p:spPr bwMode="auto">
          <a:xfrm>
            <a:off x="440219" y="6361116"/>
            <a:ext cx="1056264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lang="en-US" altLang="en-US" sz="1200" b="0" spc="-10" dirty="0" err="1">
                <a:solidFill>
                  <a:schemeClr val="bg2"/>
                </a:solidFill>
                <a:latin typeface="Calibri" panose="020F0502020204030204" pitchFamily="34" charset="0"/>
              </a:rPr>
              <a:t>Hortobagyi</a:t>
            </a:r>
            <a:r>
              <a:rPr lang="en-US" altLang="en-US" sz="1200" b="0" spc="-10" dirty="0">
                <a:solidFill>
                  <a:schemeClr val="bg2"/>
                </a:solidFill>
                <a:latin typeface="Calibri" panose="020F0502020204030204" pitchFamily="34" charset="0"/>
              </a:rPr>
              <a:t>. NEJM. 2022;386;942. 2. </a:t>
            </a:r>
            <a:r>
              <a:rPr lang="en-US" altLang="en-US" sz="1200" b="0" spc="-10" dirty="0" err="1">
                <a:solidFill>
                  <a:schemeClr val="bg2"/>
                </a:solidFill>
                <a:latin typeface="Calibri" panose="020F0502020204030204" pitchFamily="34" charset="0"/>
              </a:rPr>
              <a:t>Slamon</a:t>
            </a:r>
            <a:r>
              <a:rPr lang="en-US" altLang="en-US" sz="1200" b="0" spc="-10" dirty="0">
                <a:solidFill>
                  <a:schemeClr val="bg2"/>
                </a:solidFill>
                <a:latin typeface="Calibri" panose="020F0502020204030204" pitchFamily="34" charset="0"/>
              </a:rPr>
              <a:t>. JCO. 2020;382:514. 3. Lu. Clin Cancer Res. 2022;28:851.</a:t>
            </a:r>
          </a:p>
        </p:txBody>
      </p:sp>
      <p:sp>
        <p:nvSpPr>
          <p:cNvPr id="5" name="TextBox 4">
            <a:extLst>
              <a:ext uri="{FF2B5EF4-FFF2-40B4-BE49-F238E27FC236}">
                <a16:creationId xmlns:a16="http://schemas.microsoft.com/office/drawing/2014/main" id="{63944F03-CE3E-9412-6B43-94CB441D658B}"/>
              </a:ext>
            </a:extLst>
          </p:cNvPr>
          <p:cNvSpPr txBox="1"/>
          <p:nvPr/>
        </p:nvSpPr>
        <p:spPr bwMode="auto">
          <a:xfrm>
            <a:off x="745939" y="2447109"/>
            <a:ext cx="10736268" cy="369332"/>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77AD4663-B77F-DA75-0F82-D0054844B326}"/>
              </a:ext>
            </a:extLst>
          </p:cNvPr>
          <p:cNvSpPr txBox="1"/>
          <p:nvPr/>
        </p:nvSpPr>
        <p:spPr bwMode="auto">
          <a:xfrm>
            <a:off x="745939" y="4127863"/>
            <a:ext cx="10736268" cy="369332"/>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5A5009D1-BDC9-7774-2EB4-E8790542886F}"/>
              </a:ext>
            </a:extLst>
          </p:cNvPr>
          <p:cNvSpPr txBox="1"/>
          <p:nvPr/>
        </p:nvSpPr>
        <p:spPr bwMode="auto">
          <a:xfrm>
            <a:off x="745939" y="4786391"/>
            <a:ext cx="10736268" cy="369332"/>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B631EAC6-F7F0-49F0-82BE-D8CFA6BAA919}"/>
              </a:ext>
            </a:extLst>
          </p:cNvPr>
          <p:cNvSpPr txBox="1"/>
          <p:nvPr/>
        </p:nvSpPr>
        <p:spPr bwMode="auto">
          <a:xfrm>
            <a:off x="745939" y="5787876"/>
            <a:ext cx="10736268" cy="369332"/>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975038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12C0B-BC71-8B97-A7A4-5C321A9FC089}"/>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8F35160-5B4C-E2E0-D7F0-AF33EC07A12E}"/>
              </a:ext>
            </a:extLst>
          </p:cNvPr>
          <p:cNvSpPr>
            <a:spLocks noGrp="1" noChangeArrowheads="1"/>
          </p:cNvSpPr>
          <p:nvPr>
            <p:ph type="title"/>
          </p:nvPr>
        </p:nvSpPr>
        <p:spPr>
          <a:xfrm>
            <a:off x="609759" y="238127"/>
            <a:ext cx="10872444" cy="1103313"/>
          </a:xfrm>
        </p:spPr>
        <p:txBody>
          <a:bodyPr/>
          <a:lstStyle/>
          <a:p>
            <a:r>
              <a:rPr lang="en-US" altLang="en-US" dirty="0"/>
              <a:t>MONARCH 3: </a:t>
            </a:r>
            <a:r>
              <a:rPr lang="en-US" dirty="0"/>
              <a:t>ET ± </a:t>
            </a:r>
            <a:r>
              <a:rPr lang="en-US" dirty="0" err="1"/>
              <a:t>Abemaciclib</a:t>
            </a:r>
            <a:r>
              <a:rPr lang="en-US" dirty="0"/>
              <a:t> in HR+/HER2- ABC</a:t>
            </a:r>
            <a:endParaRPr lang="en-US" altLang="en-US" dirty="0"/>
          </a:p>
        </p:txBody>
      </p:sp>
      <p:sp>
        <p:nvSpPr>
          <p:cNvPr id="7" name="Text Box 15">
            <a:extLst>
              <a:ext uri="{FF2B5EF4-FFF2-40B4-BE49-F238E27FC236}">
                <a16:creationId xmlns:a16="http://schemas.microsoft.com/office/drawing/2014/main" id="{D2986F3A-8491-B80B-26E5-E6A78CA8CAD8}"/>
              </a:ext>
            </a:extLst>
          </p:cNvPr>
          <p:cNvSpPr txBox="1">
            <a:spLocks noChangeArrowheads="1"/>
          </p:cNvSpPr>
          <p:nvPr/>
        </p:nvSpPr>
        <p:spPr bwMode="auto">
          <a:xfrm>
            <a:off x="444281" y="636586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Goetz. Ann Oncol. 2024;35:718.</a:t>
            </a:r>
            <a:endParaRPr lang="en-US" altLang="en-US" sz="1200" b="0" dirty="0">
              <a:solidFill>
                <a:schemeClr val="bg2"/>
              </a:solidFill>
              <a:latin typeface="Calibri" panose="020F0502020204030204" pitchFamily="34" charset="0"/>
            </a:endParaRPr>
          </a:p>
        </p:txBody>
      </p:sp>
      <p:sp>
        <p:nvSpPr>
          <p:cNvPr id="8" name="Content Placeholder 2">
            <a:extLst>
              <a:ext uri="{FF2B5EF4-FFF2-40B4-BE49-F238E27FC236}">
                <a16:creationId xmlns:a16="http://schemas.microsoft.com/office/drawing/2014/main" id="{5EADF999-99F2-E54B-4CC7-88EC75AAB61C}"/>
              </a:ext>
            </a:extLst>
          </p:cNvPr>
          <p:cNvSpPr>
            <a:spLocks noGrp="1"/>
          </p:cNvSpPr>
          <p:nvPr>
            <p:ph idx="1"/>
          </p:nvPr>
        </p:nvSpPr>
        <p:spPr>
          <a:xfrm>
            <a:off x="614835" y="1533368"/>
            <a:ext cx="10877529" cy="468966"/>
          </a:xfrm>
        </p:spPr>
        <p:txBody>
          <a:bodyPr/>
          <a:lstStyle/>
          <a:p>
            <a:r>
              <a:rPr lang="en-US" sz="2400" dirty="0"/>
              <a:t>Randomized, multicenter phase III study</a:t>
            </a:r>
            <a:endParaRPr lang="en-US" sz="2400" baseline="30000" dirty="0"/>
          </a:p>
        </p:txBody>
      </p:sp>
      <p:sp>
        <p:nvSpPr>
          <p:cNvPr id="9" name="Content Placeholder 2">
            <a:extLst>
              <a:ext uri="{FF2B5EF4-FFF2-40B4-BE49-F238E27FC236}">
                <a16:creationId xmlns:a16="http://schemas.microsoft.com/office/drawing/2014/main" id="{70FF86B5-D0CC-F8C1-0255-FEC575EE98E1}"/>
              </a:ext>
            </a:extLst>
          </p:cNvPr>
          <p:cNvSpPr txBox="1">
            <a:spLocks/>
          </p:cNvSpPr>
          <p:nvPr/>
        </p:nvSpPr>
        <p:spPr bwMode="auto">
          <a:xfrm>
            <a:off x="619920" y="5356687"/>
            <a:ext cx="1087244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dirty="0"/>
              <a:t>Primary endpoint: </a:t>
            </a:r>
            <a:r>
              <a:rPr lang="en-US" sz="2400" b="0" dirty="0"/>
              <a:t>investigator-assessed PFS</a:t>
            </a:r>
          </a:p>
          <a:p>
            <a:r>
              <a:rPr lang="en-US" sz="2400" b="1" kern="0" dirty="0"/>
              <a:t>Secondary endpoints: </a:t>
            </a:r>
            <a:r>
              <a:rPr lang="en-US" sz="2400" b="0" kern="0" dirty="0"/>
              <a:t>OS, response rates, safety</a:t>
            </a:r>
            <a:endParaRPr lang="en-US" sz="2400" b="0" kern="0" baseline="30000" dirty="0"/>
          </a:p>
        </p:txBody>
      </p:sp>
      <p:sp>
        <p:nvSpPr>
          <p:cNvPr id="10" name="Rectangle 49">
            <a:extLst>
              <a:ext uri="{FF2B5EF4-FFF2-40B4-BE49-F238E27FC236}">
                <a16:creationId xmlns:a16="http://schemas.microsoft.com/office/drawing/2014/main" id="{3098301F-A30B-7F6B-87B5-FA7BD55FA119}"/>
              </a:ext>
            </a:extLst>
          </p:cNvPr>
          <p:cNvSpPr>
            <a:spLocks noChangeArrowheads="1"/>
          </p:cNvSpPr>
          <p:nvPr/>
        </p:nvSpPr>
        <p:spPr bwMode="auto">
          <a:xfrm>
            <a:off x="5094300" y="2662584"/>
            <a:ext cx="4153448" cy="11137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Abemaciclib 150 mg PO BID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 Anastrozole* 1 mg PO QD</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or Letrozole* 2.5 mg PO QD</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328)</a:t>
            </a:r>
          </a:p>
        </p:txBody>
      </p:sp>
      <p:sp>
        <p:nvSpPr>
          <p:cNvPr id="11" name="Rectangle 50">
            <a:extLst>
              <a:ext uri="{FF2B5EF4-FFF2-40B4-BE49-F238E27FC236}">
                <a16:creationId xmlns:a16="http://schemas.microsoft.com/office/drawing/2014/main" id="{B32684F4-176F-3779-5A8A-E32229219649}"/>
              </a:ext>
            </a:extLst>
          </p:cNvPr>
          <p:cNvSpPr>
            <a:spLocks noChangeArrowheads="1"/>
          </p:cNvSpPr>
          <p:nvPr/>
        </p:nvSpPr>
        <p:spPr bwMode="auto">
          <a:xfrm>
            <a:off x="5091847" y="3832377"/>
            <a:ext cx="4153448" cy="104657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Placebo PO BID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 Anastrozole* 1 mg PO QD</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or Letrozole* 2.5 mg PO QD</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165)</a:t>
            </a:r>
          </a:p>
        </p:txBody>
      </p:sp>
      <p:sp>
        <p:nvSpPr>
          <p:cNvPr id="12" name="Line 53">
            <a:extLst>
              <a:ext uri="{FF2B5EF4-FFF2-40B4-BE49-F238E27FC236}">
                <a16:creationId xmlns:a16="http://schemas.microsoft.com/office/drawing/2014/main" id="{12F84333-0443-AA56-0DEC-7710552581F0}"/>
              </a:ext>
            </a:extLst>
          </p:cNvPr>
          <p:cNvSpPr>
            <a:spLocks noChangeShapeType="1"/>
          </p:cNvSpPr>
          <p:nvPr/>
        </p:nvSpPr>
        <p:spPr bwMode="auto">
          <a:xfrm>
            <a:off x="4208814" y="4122301"/>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537EA584-5B18-AAAB-0539-201F2A53C477}"/>
              </a:ext>
            </a:extLst>
          </p:cNvPr>
          <p:cNvSpPr>
            <a:spLocks noChangeShapeType="1"/>
          </p:cNvSpPr>
          <p:nvPr/>
        </p:nvSpPr>
        <p:spPr bwMode="auto">
          <a:xfrm flipV="1">
            <a:off x="4184811" y="3323477"/>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Text Box 45">
            <a:extLst>
              <a:ext uri="{FF2B5EF4-FFF2-40B4-BE49-F238E27FC236}">
                <a16:creationId xmlns:a16="http://schemas.microsoft.com/office/drawing/2014/main" id="{9127E367-0954-40C6-C584-18C1617A68CA}"/>
              </a:ext>
            </a:extLst>
          </p:cNvPr>
          <p:cNvSpPr txBox="1">
            <a:spLocks noChangeArrowheads="1"/>
          </p:cNvSpPr>
          <p:nvPr/>
        </p:nvSpPr>
        <p:spPr bwMode="auto">
          <a:xfrm>
            <a:off x="525299" y="2564485"/>
            <a:ext cx="3411461"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HR+/HER2- ABC</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with </a:t>
            </a:r>
            <a:r>
              <a:rPr lang="en-US" altLang="en-US" sz="1800" b="0" dirty="0">
                <a:solidFill>
                  <a:schemeClr val="bg1"/>
                </a:solidFill>
                <a:latin typeface="Calibri" panose="020F0502020204030204" pitchFamily="34" charset="0"/>
              </a:rPr>
              <a:t>metastatic or locoregionally recurrent disease with no prior systemic therapy; postmenopausal; &gt;12 mo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disease-free interval since (neo)adjuvant ET, if applicable: ECOG PS ≤1 </a:t>
            </a:r>
            <a:endParaRPr lang="en-GB" altLang="en-US" sz="18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493)</a:t>
            </a:r>
            <a:endParaRPr lang="en-US" altLang="en-US" sz="1800" b="0" dirty="0">
              <a:solidFill>
                <a:schemeClr val="bg1"/>
              </a:solidFill>
              <a:latin typeface="Calibri" panose="020F0502020204030204" pitchFamily="34" charset="0"/>
            </a:endParaRPr>
          </a:p>
        </p:txBody>
      </p:sp>
      <p:sp>
        <p:nvSpPr>
          <p:cNvPr id="15" name="Rectangle 14">
            <a:extLst>
              <a:ext uri="{FF2B5EF4-FFF2-40B4-BE49-F238E27FC236}">
                <a16:creationId xmlns:a16="http://schemas.microsoft.com/office/drawing/2014/main" id="{F05E6149-5B19-B019-B423-EA7B2750E387}"/>
              </a:ext>
            </a:extLst>
          </p:cNvPr>
          <p:cNvSpPr/>
          <p:nvPr/>
        </p:nvSpPr>
        <p:spPr>
          <a:xfrm>
            <a:off x="2757198" y="1985195"/>
            <a:ext cx="3978135" cy="523220"/>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metastatic site (visceral, bone only, or other) and prior ET (AI, no ET, or other)</a:t>
            </a:r>
          </a:p>
        </p:txBody>
      </p:sp>
      <p:cxnSp>
        <p:nvCxnSpPr>
          <p:cNvPr id="16" name="Straight Arrow Connector 15">
            <a:extLst>
              <a:ext uri="{FF2B5EF4-FFF2-40B4-BE49-F238E27FC236}">
                <a16:creationId xmlns:a16="http://schemas.microsoft.com/office/drawing/2014/main" id="{5384B506-7FC5-0937-4A29-3458E112BA26}"/>
              </a:ext>
            </a:extLst>
          </p:cNvPr>
          <p:cNvCxnSpPr/>
          <p:nvPr/>
        </p:nvCxnSpPr>
        <p:spPr bwMode="auto">
          <a:xfrm>
            <a:off x="4614444" y="2508415"/>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17" name="Text Box 45">
            <a:extLst>
              <a:ext uri="{FF2B5EF4-FFF2-40B4-BE49-F238E27FC236}">
                <a16:creationId xmlns:a16="http://schemas.microsoft.com/office/drawing/2014/main" id="{8C983395-9EBA-8F53-2D9F-C5F37B9F8419}"/>
              </a:ext>
            </a:extLst>
          </p:cNvPr>
          <p:cNvSpPr txBox="1">
            <a:spLocks noChangeArrowheads="1"/>
          </p:cNvSpPr>
          <p:nvPr/>
        </p:nvSpPr>
        <p:spPr bwMode="auto">
          <a:xfrm>
            <a:off x="9624754" y="3656624"/>
            <a:ext cx="14633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a:t>
            </a:r>
            <a:endParaRPr lang="en-US" altLang="en-US" sz="1600" b="0" i="1" dirty="0">
              <a:solidFill>
                <a:schemeClr val="bg1"/>
              </a:solidFill>
              <a:latin typeface="Calibri" panose="020F0502020204030204" pitchFamily="34" charset="0"/>
            </a:endParaRPr>
          </a:p>
        </p:txBody>
      </p:sp>
      <p:cxnSp>
        <p:nvCxnSpPr>
          <p:cNvPr id="18" name="Straight Arrow Connector 17">
            <a:extLst>
              <a:ext uri="{FF2B5EF4-FFF2-40B4-BE49-F238E27FC236}">
                <a16:creationId xmlns:a16="http://schemas.microsoft.com/office/drawing/2014/main" id="{B2997F61-E577-31A3-DC94-E48D07FF4565}"/>
              </a:ext>
            </a:extLst>
          </p:cNvPr>
          <p:cNvCxnSpPr/>
          <p:nvPr/>
        </p:nvCxnSpPr>
        <p:spPr bwMode="auto">
          <a:xfrm>
            <a:off x="9287033" y="3825901"/>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19" name="TextBox 18">
            <a:extLst>
              <a:ext uri="{FF2B5EF4-FFF2-40B4-BE49-F238E27FC236}">
                <a16:creationId xmlns:a16="http://schemas.microsoft.com/office/drawing/2014/main" id="{796CE9BD-D362-0700-9352-951C149F9369}"/>
              </a:ext>
            </a:extLst>
          </p:cNvPr>
          <p:cNvSpPr txBox="1"/>
          <p:nvPr/>
        </p:nvSpPr>
        <p:spPr bwMode="auto">
          <a:xfrm>
            <a:off x="5043964" y="4907170"/>
            <a:ext cx="4243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*Physician’s choice: 79.1% letrozole, 19.9% anastrozole.</a:t>
            </a:r>
          </a:p>
        </p:txBody>
      </p:sp>
    </p:spTree>
    <p:extLst>
      <p:ext uri="{BB962C8B-B14F-4D97-AF65-F5344CB8AC3E}">
        <p14:creationId xmlns:p14="http://schemas.microsoft.com/office/powerpoint/2010/main" val="3409339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8F60A-9DB5-5620-4B1A-84AE932E7092}"/>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69D843A2-289D-8CD6-3906-F45E701BA2BD}"/>
              </a:ext>
            </a:extLst>
          </p:cNvPr>
          <p:cNvGrpSpPr/>
          <p:nvPr/>
        </p:nvGrpSpPr>
        <p:grpSpPr>
          <a:xfrm>
            <a:off x="7158162" y="2411589"/>
            <a:ext cx="420308" cy="2702377"/>
            <a:chOff x="813081" y="2411589"/>
            <a:chExt cx="420308" cy="2702377"/>
          </a:xfrm>
        </p:grpSpPr>
        <p:sp>
          <p:nvSpPr>
            <p:cNvPr id="24" name="TextBox 23">
              <a:extLst>
                <a:ext uri="{FF2B5EF4-FFF2-40B4-BE49-F238E27FC236}">
                  <a16:creationId xmlns:a16="http://schemas.microsoft.com/office/drawing/2014/main" id="{73351EDD-47CD-6E61-FB34-2AE733BA2778}"/>
                </a:ext>
              </a:extLst>
            </p:cNvPr>
            <p:cNvSpPr txBox="1"/>
            <p:nvPr/>
          </p:nvSpPr>
          <p:spPr bwMode="auto">
            <a:xfrm>
              <a:off x="813081" y="2411589"/>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5" name="TextBox 24">
              <a:extLst>
                <a:ext uri="{FF2B5EF4-FFF2-40B4-BE49-F238E27FC236}">
                  <a16:creationId xmlns:a16="http://schemas.microsoft.com/office/drawing/2014/main" id="{9A7B345B-B938-61A0-9257-56C1C9F3C0D9}"/>
                </a:ext>
              </a:extLst>
            </p:cNvPr>
            <p:cNvSpPr txBox="1"/>
            <p:nvPr/>
          </p:nvSpPr>
          <p:spPr bwMode="auto">
            <a:xfrm>
              <a:off x="891629" y="289666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AB62C8E7-9F9E-09C6-3C38-8740A7DB9FF5}"/>
                </a:ext>
              </a:extLst>
            </p:cNvPr>
            <p:cNvSpPr txBox="1"/>
            <p:nvPr/>
          </p:nvSpPr>
          <p:spPr bwMode="auto">
            <a:xfrm>
              <a:off x="891629" y="338174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1A7BEED5-E525-93AE-5E70-98999803D90A}"/>
                </a:ext>
              </a:extLst>
            </p:cNvPr>
            <p:cNvSpPr txBox="1"/>
            <p:nvPr/>
          </p:nvSpPr>
          <p:spPr bwMode="auto">
            <a:xfrm>
              <a:off x="891629" y="386681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7E4DEC73-1414-BECD-DC65-D467350F8D7C}"/>
                </a:ext>
              </a:extLst>
            </p:cNvPr>
            <p:cNvSpPr txBox="1"/>
            <p:nvPr/>
          </p:nvSpPr>
          <p:spPr bwMode="auto">
            <a:xfrm>
              <a:off x="891629" y="435189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4CE68074-B992-91A7-5246-D8541DFA8F88}"/>
                </a:ext>
              </a:extLst>
            </p:cNvPr>
            <p:cNvSpPr txBox="1"/>
            <p:nvPr/>
          </p:nvSpPr>
          <p:spPr bwMode="auto">
            <a:xfrm>
              <a:off x="970176" y="483696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cxnSp>
        <p:nvCxnSpPr>
          <p:cNvPr id="194" name="Straight Connector 193">
            <a:extLst>
              <a:ext uri="{FF2B5EF4-FFF2-40B4-BE49-F238E27FC236}">
                <a16:creationId xmlns:a16="http://schemas.microsoft.com/office/drawing/2014/main" id="{0DAE9CEF-C097-8A06-247C-77E9111BF6DB}"/>
              </a:ext>
            </a:extLst>
          </p:cNvPr>
          <p:cNvCxnSpPr>
            <a:cxnSpLocks/>
          </p:cNvCxnSpPr>
          <p:nvPr/>
        </p:nvCxnSpPr>
        <p:spPr bwMode="auto">
          <a:xfrm>
            <a:off x="1394422" y="3767186"/>
            <a:ext cx="1387666"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 name="Freeform 19">
            <a:extLst>
              <a:ext uri="{FF2B5EF4-FFF2-40B4-BE49-F238E27FC236}">
                <a16:creationId xmlns:a16="http://schemas.microsoft.com/office/drawing/2014/main" id="{371CBED4-DFB1-CD1F-8C92-9234C2790F63}"/>
              </a:ext>
            </a:extLst>
          </p:cNvPr>
          <p:cNvSpPr/>
          <p:nvPr/>
        </p:nvSpPr>
        <p:spPr bwMode="auto">
          <a:xfrm>
            <a:off x="1400738" y="2546959"/>
            <a:ext cx="4937350" cy="2430049"/>
          </a:xfrm>
          <a:custGeom>
            <a:avLst/>
            <a:gdLst>
              <a:gd name="connsiteX0" fmla="*/ 0 w 2789129"/>
              <a:gd name="connsiteY0" fmla="*/ 0 h 2430049"/>
              <a:gd name="connsiteX1" fmla="*/ 0 w 2789129"/>
              <a:gd name="connsiteY1" fmla="*/ 2430049 h 2430049"/>
              <a:gd name="connsiteX2" fmla="*/ 2789129 w 2789129"/>
              <a:gd name="connsiteY2" fmla="*/ 2430049 h 2430049"/>
            </a:gdLst>
            <a:ahLst/>
            <a:cxnLst>
              <a:cxn ang="0">
                <a:pos x="connsiteX0" y="connsiteY0"/>
              </a:cxn>
              <a:cxn ang="0">
                <a:pos x="connsiteX1" y="connsiteY1"/>
              </a:cxn>
              <a:cxn ang="0">
                <a:pos x="connsiteX2" y="connsiteY2"/>
              </a:cxn>
            </a:cxnLst>
            <a:rect l="l" t="t" r="r" b="b"/>
            <a:pathLst>
              <a:path w="2789129" h="2430049">
                <a:moveTo>
                  <a:pt x="0" y="0"/>
                </a:moveTo>
                <a:lnTo>
                  <a:pt x="0" y="2430049"/>
                </a:lnTo>
                <a:lnTo>
                  <a:pt x="2789129" y="2430049"/>
                </a:lnTo>
              </a:path>
            </a:pathLst>
          </a:custGeom>
          <a:noFill/>
          <a:ln w="28575">
            <a:solidFill>
              <a:schemeClr val="bg1"/>
            </a:solidFill>
            <a:miter lim="800000"/>
            <a:headEnd/>
            <a:tailEnd/>
          </a:ln>
        </p:spPr>
        <p:txBody>
          <a:bodyPr rtlCol="0" anchor="ctr"/>
          <a:lstStyle/>
          <a:p>
            <a:pPr algn="ctr"/>
            <a:endParaRPr lang="en-US"/>
          </a:p>
        </p:txBody>
      </p:sp>
      <p:sp>
        <p:nvSpPr>
          <p:cNvPr id="3" name="Title 2">
            <a:extLst>
              <a:ext uri="{FF2B5EF4-FFF2-40B4-BE49-F238E27FC236}">
                <a16:creationId xmlns:a16="http://schemas.microsoft.com/office/drawing/2014/main" id="{ECD87455-9397-085F-C746-EC3106602D63}"/>
              </a:ext>
            </a:extLst>
          </p:cNvPr>
          <p:cNvSpPr>
            <a:spLocks noGrp="1"/>
          </p:cNvSpPr>
          <p:nvPr>
            <p:ph type="title"/>
          </p:nvPr>
        </p:nvSpPr>
        <p:spPr/>
        <p:txBody>
          <a:bodyPr/>
          <a:lstStyle/>
          <a:p>
            <a:r>
              <a:rPr lang="en-US" altLang="en-US" dirty="0"/>
              <a:t>MONARCH 3</a:t>
            </a:r>
            <a:r>
              <a:rPr lang="en-US" dirty="0"/>
              <a:t>: PFS and OS Outcomes in ITT Population</a:t>
            </a:r>
          </a:p>
        </p:txBody>
      </p:sp>
      <p:sp>
        <p:nvSpPr>
          <p:cNvPr id="2" name="Text Box 15">
            <a:extLst>
              <a:ext uri="{FF2B5EF4-FFF2-40B4-BE49-F238E27FC236}">
                <a16:creationId xmlns:a16="http://schemas.microsoft.com/office/drawing/2014/main" id="{FCE08CF6-6C60-CAE6-4D0D-CEB20DA2DE0E}"/>
              </a:ext>
            </a:extLst>
          </p:cNvPr>
          <p:cNvSpPr txBox="1">
            <a:spLocks noChangeArrowheads="1"/>
          </p:cNvSpPr>
          <p:nvPr/>
        </p:nvSpPr>
        <p:spPr bwMode="auto">
          <a:xfrm>
            <a:off x="434267" y="63663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Goetz. Ann Oncol. 2024;35:718.</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778527B2-E90F-7C9A-43F8-A708065D9ED5}"/>
              </a:ext>
            </a:extLst>
          </p:cNvPr>
          <p:cNvSpPr txBox="1"/>
          <p:nvPr/>
        </p:nvSpPr>
        <p:spPr bwMode="auto">
          <a:xfrm>
            <a:off x="1483404" y="1509476"/>
            <a:ext cx="379209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PFS</a:t>
            </a:r>
          </a:p>
          <a:p>
            <a:pPr algn="ctr">
              <a:lnSpc>
                <a:spcPct val="100000"/>
              </a:lnSpc>
              <a:spcAft>
                <a:spcPct val="0"/>
              </a:spcAft>
              <a:buClrTx/>
              <a:buFontTx/>
              <a:buNone/>
            </a:pPr>
            <a:r>
              <a:rPr lang="en-US" sz="1600" b="1" dirty="0">
                <a:solidFill>
                  <a:schemeClr val="bg1"/>
                </a:solidFill>
                <a:latin typeface="Calibri" panose="020F0502020204030204" pitchFamily="34" charset="0"/>
              </a:rPr>
              <a:t>(Median follow-up: 8.1 yr) </a:t>
            </a:r>
          </a:p>
        </p:txBody>
      </p:sp>
      <p:sp>
        <p:nvSpPr>
          <p:cNvPr id="9" name="TextBox 8">
            <a:extLst>
              <a:ext uri="{FF2B5EF4-FFF2-40B4-BE49-F238E27FC236}">
                <a16:creationId xmlns:a16="http://schemas.microsoft.com/office/drawing/2014/main" id="{4414EE1F-B454-7B4A-F020-F7E47C6C2A1D}"/>
              </a:ext>
            </a:extLst>
          </p:cNvPr>
          <p:cNvSpPr txBox="1"/>
          <p:nvPr/>
        </p:nvSpPr>
        <p:spPr bwMode="auto">
          <a:xfrm>
            <a:off x="7314709" y="1509476"/>
            <a:ext cx="379209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OS</a:t>
            </a:r>
          </a:p>
          <a:p>
            <a:pPr algn="ctr">
              <a:lnSpc>
                <a:spcPct val="100000"/>
              </a:lnSpc>
              <a:spcAft>
                <a:spcPct val="0"/>
              </a:spcAft>
              <a:buClrTx/>
              <a:buFontTx/>
              <a:buNone/>
            </a:pPr>
            <a:r>
              <a:rPr lang="en-US" sz="1600" b="1" dirty="0">
                <a:solidFill>
                  <a:schemeClr val="bg1"/>
                </a:solidFill>
                <a:latin typeface="Calibri" panose="020F0502020204030204" pitchFamily="34" charset="0"/>
              </a:rPr>
              <a:t>(Median follow-up: 8.1 yr) </a:t>
            </a:r>
          </a:p>
        </p:txBody>
      </p:sp>
      <p:grpSp>
        <p:nvGrpSpPr>
          <p:cNvPr id="4" name="Group 3">
            <a:extLst>
              <a:ext uri="{FF2B5EF4-FFF2-40B4-BE49-F238E27FC236}">
                <a16:creationId xmlns:a16="http://schemas.microsoft.com/office/drawing/2014/main" id="{8290C38F-F703-B9D4-80B1-A625F1ED5F9C}"/>
              </a:ext>
            </a:extLst>
          </p:cNvPr>
          <p:cNvGrpSpPr/>
          <p:nvPr/>
        </p:nvGrpSpPr>
        <p:grpSpPr>
          <a:xfrm>
            <a:off x="966269" y="2411589"/>
            <a:ext cx="420308" cy="2702377"/>
            <a:chOff x="813081" y="2411589"/>
            <a:chExt cx="420308" cy="2702377"/>
          </a:xfrm>
        </p:grpSpPr>
        <p:sp>
          <p:nvSpPr>
            <p:cNvPr id="6" name="TextBox 5">
              <a:extLst>
                <a:ext uri="{FF2B5EF4-FFF2-40B4-BE49-F238E27FC236}">
                  <a16:creationId xmlns:a16="http://schemas.microsoft.com/office/drawing/2014/main" id="{094155E3-81D3-1F87-3F26-BCB8EBD29F13}"/>
                </a:ext>
              </a:extLst>
            </p:cNvPr>
            <p:cNvSpPr txBox="1"/>
            <p:nvPr/>
          </p:nvSpPr>
          <p:spPr bwMode="auto">
            <a:xfrm>
              <a:off x="813081" y="2411589"/>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0" name="TextBox 9">
              <a:extLst>
                <a:ext uri="{FF2B5EF4-FFF2-40B4-BE49-F238E27FC236}">
                  <a16:creationId xmlns:a16="http://schemas.microsoft.com/office/drawing/2014/main" id="{70368833-55BD-7CF7-F7DF-76CF32057E63}"/>
                </a:ext>
              </a:extLst>
            </p:cNvPr>
            <p:cNvSpPr txBox="1"/>
            <p:nvPr/>
          </p:nvSpPr>
          <p:spPr bwMode="auto">
            <a:xfrm>
              <a:off x="891629" y="289666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3" name="TextBox 12">
              <a:extLst>
                <a:ext uri="{FF2B5EF4-FFF2-40B4-BE49-F238E27FC236}">
                  <a16:creationId xmlns:a16="http://schemas.microsoft.com/office/drawing/2014/main" id="{AEC1BBDA-3E66-B9A7-2DAC-8D557256795E}"/>
                </a:ext>
              </a:extLst>
            </p:cNvPr>
            <p:cNvSpPr txBox="1"/>
            <p:nvPr/>
          </p:nvSpPr>
          <p:spPr bwMode="auto">
            <a:xfrm>
              <a:off x="891629" y="338174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4" name="TextBox 13">
              <a:extLst>
                <a:ext uri="{FF2B5EF4-FFF2-40B4-BE49-F238E27FC236}">
                  <a16:creationId xmlns:a16="http://schemas.microsoft.com/office/drawing/2014/main" id="{5A4658B0-E768-2919-779F-1D9D1B7290F6}"/>
                </a:ext>
              </a:extLst>
            </p:cNvPr>
            <p:cNvSpPr txBox="1"/>
            <p:nvPr/>
          </p:nvSpPr>
          <p:spPr bwMode="auto">
            <a:xfrm>
              <a:off x="891629" y="386681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CC356C7A-E308-10E1-B75F-88DA039E80C6}"/>
                </a:ext>
              </a:extLst>
            </p:cNvPr>
            <p:cNvSpPr txBox="1"/>
            <p:nvPr/>
          </p:nvSpPr>
          <p:spPr bwMode="auto">
            <a:xfrm>
              <a:off x="891629" y="435189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BFABCFE5-4D49-1F0F-B758-71B5B5F1C1A0}"/>
                </a:ext>
              </a:extLst>
            </p:cNvPr>
            <p:cNvSpPr txBox="1"/>
            <p:nvPr/>
          </p:nvSpPr>
          <p:spPr bwMode="auto">
            <a:xfrm>
              <a:off x="970176" y="483696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21" name="TextBox 20">
            <a:extLst>
              <a:ext uri="{FF2B5EF4-FFF2-40B4-BE49-F238E27FC236}">
                <a16:creationId xmlns:a16="http://schemas.microsoft.com/office/drawing/2014/main" id="{9CC12DFC-410D-6351-623E-33F9FC5F6A26}"/>
              </a:ext>
            </a:extLst>
          </p:cNvPr>
          <p:cNvSpPr txBox="1"/>
          <p:nvPr/>
        </p:nvSpPr>
        <p:spPr bwMode="auto">
          <a:xfrm rot="16200000">
            <a:off x="-60149" y="3625317"/>
            <a:ext cx="20074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Progression-free </a:t>
            </a:r>
            <a:r>
              <a:rPr lang="en-US" sz="1200" dirty="0">
                <a:solidFill>
                  <a:schemeClr val="bg1"/>
                </a:solidFill>
                <a:latin typeface="Calibri" panose="020F0502020204030204" pitchFamily="34" charset="0"/>
              </a:rPr>
              <a:t>S</a:t>
            </a:r>
            <a:r>
              <a:rPr lang="en-US" sz="1200" b="1" dirty="0">
                <a:solidFill>
                  <a:schemeClr val="bg1"/>
                </a:solidFill>
                <a:latin typeface="Calibri" panose="020F0502020204030204" pitchFamily="34" charset="0"/>
              </a:rPr>
              <a:t>urvival (%)</a:t>
            </a:r>
          </a:p>
        </p:txBody>
      </p:sp>
      <p:sp>
        <p:nvSpPr>
          <p:cNvPr id="22" name="TextBox 21">
            <a:extLst>
              <a:ext uri="{FF2B5EF4-FFF2-40B4-BE49-F238E27FC236}">
                <a16:creationId xmlns:a16="http://schemas.microsoft.com/office/drawing/2014/main" id="{AEEA4864-3215-BE43-942C-740F1A913EF5}"/>
              </a:ext>
            </a:extLst>
          </p:cNvPr>
          <p:cNvSpPr txBox="1"/>
          <p:nvPr/>
        </p:nvSpPr>
        <p:spPr bwMode="auto">
          <a:xfrm rot="16200000">
            <a:off x="6455216" y="3600128"/>
            <a:ext cx="134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OS Probability (%)</a:t>
            </a:r>
          </a:p>
        </p:txBody>
      </p:sp>
      <p:grpSp>
        <p:nvGrpSpPr>
          <p:cNvPr id="49" name="Group 48">
            <a:extLst>
              <a:ext uri="{FF2B5EF4-FFF2-40B4-BE49-F238E27FC236}">
                <a16:creationId xmlns:a16="http://schemas.microsoft.com/office/drawing/2014/main" id="{10A08461-ACC2-E830-9469-321CCB21154C}"/>
              </a:ext>
            </a:extLst>
          </p:cNvPr>
          <p:cNvGrpSpPr/>
          <p:nvPr/>
        </p:nvGrpSpPr>
        <p:grpSpPr>
          <a:xfrm>
            <a:off x="1308898" y="2559988"/>
            <a:ext cx="91858" cy="2413000"/>
            <a:chOff x="1155710" y="2559988"/>
            <a:chExt cx="91858" cy="2413000"/>
          </a:xfrm>
        </p:grpSpPr>
        <p:cxnSp>
          <p:nvCxnSpPr>
            <p:cNvPr id="36" name="Straight Connector 35">
              <a:extLst>
                <a:ext uri="{FF2B5EF4-FFF2-40B4-BE49-F238E27FC236}">
                  <a16:creationId xmlns:a16="http://schemas.microsoft.com/office/drawing/2014/main" id="{0D2EEF7F-446D-F5DD-7566-63FACE11AC99}"/>
                </a:ext>
              </a:extLst>
            </p:cNvPr>
            <p:cNvCxnSpPr>
              <a:cxnSpLocks/>
            </p:cNvCxnSpPr>
            <p:nvPr/>
          </p:nvCxnSpPr>
          <p:spPr bwMode="auto">
            <a:xfrm>
              <a:off x="1155710" y="25599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EAA4079-DBAB-AA9A-EF69-BC2913CF0E53}"/>
                </a:ext>
              </a:extLst>
            </p:cNvPr>
            <p:cNvCxnSpPr>
              <a:cxnSpLocks/>
            </p:cNvCxnSpPr>
            <p:nvPr/>
          </p:nvCxnSpPr>
          <p:spPr bwMode="auto">
            <a:xfrm>
              <a:off x="1155710" y="30425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D2720EA-EAA7-A973-6ED6-47CF439E3817}"/>
                </a:ext>
              </a:extLst>
            </p:cNvPr>
            <p:cNvCxnSpPr>
              <a:cxnSpLocks/>
            </p:cNvCxnSpPr>
            <p:nvPr/>
          </p:nvCxnSpPr>
          <p:spPr bwMode="auto">
            <a:xfrm>
              <a:off x="1155710" y="35251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66F86A0-DB3E-BF22-9284-29D482346274}"/>
                </a:ext>
              </a:extLst>
            </p:cNvPr>
            <p:cNvCxnSpPr>
              <a:cxnSpLocks/>
            </p:cNvCxnSpPr>
            <p:nvPr/>
          </p:nvCxnSpPr>
          <p:spPr bwMode="auto">
            <a:xfrm>
              <a:off x="1155710" y="40077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3D561E3-6944-5B21-FE7A-CD460C1D390B}"/>
                </a:ext>
              </a:extLst>
            </p:cNvPr>
            <p:cNvCxnSpPr>
              <a:cxnSpLocks/>
            </p:cNvCxnSpPr>
            <p:nvPr/>
          </p:nvCxnSpPr>
          <p:spPr bwMode="auto">
            <a:xfrm>
              <a:off x="1155710" y="44903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44B67CD-5C7F-3338-B9CE-2A3E2191C184}"/>
                </a:ext>
              </a:extLst>
            </p:cNvPr>
            <p:cNvCxnSpPr>
              <a:cxnSpLocks/>
            </p:cNvCxnSpPr>
            <p:nvPr/>
          </p:nvCxnSpPr>
          <p:spPr bwMode="auto">
            <a:xfrm>
              <a:off x="1155710" y="4972988"/>
              <a:ext cx="91858" cy="0"/>
            </a:xfrm>
            <a:prstGeom prst="line">
              <a:avLst/>
            </a:prstGeom>
            <a:noFill/>
            <a:ln w="28575" cap="flat" cmpd="sng" algn="ctr">
              <a:solidFill>
                <a:schemeClr val="bg1"/>
              </a:solidFill>
              <a:prstDash val="solid"/>
              <a:round/>
              <a:headEnd type="none" w="med" len="med"/>
              <a:tailEnd type="none" w="med" len="med"/>
            </a:ln>
            <a:effectLst/>
          </p:spPr>
        </p:cxnSp>
      </p:grpSp>
      <p:sp>
        <p:nvSpPr>
          <p:cNvPr id="62" name="TextBox 61">
            <a:extLst>
              <a:ext uri="{FF2B5EF4-FFF2-40B4-BE49-F238E27FC236}">
                <a16:creationId xmlns:a16="http://schemas.microsoft.com/office/drawing/2014/main" id="{5880F243-3346-E30E-F5B3-4B3E9BAA549C}"/>
              </a:ext>
            </a:extLst>
          </p:cNvPr>
          <p:cNvSpPr txBox="1"/>
          <p:nvPr/>
        </p:nvSpPr>
        <p:spPr bwMode="auto">
          <a:xfrm>
            <a:off x="8692901" y="5180398"/>
            <a:ext cx="8515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Time (Mo)</a:t>
            </a:r>
          </a:p>
        </p:txBody>
      </p:sp>
      <p:sp>
        <p:nvSpPr>
          <p:cNvPr id="63" name="TextBox 62">
            <a:extLst>
              <a:ext uri="{FF2B5EF4-FFF2-40B4-BE49-F238E27FC236}">
                <a16:creationId xmlns:a16="http://schemas.microsoft.com/office/drawing/2014/main" id="{D8A12A5C-B4CE-6533-2090-234E7397A5B4}"/>
              </a:ext>
            </a:extLst>
          </p:cNvPr>
          <p:cNvSpPr txBox="1"/>
          <p:nvPr/>
        </p:nvSpPr>
        <p:spPr bwMode="auto">
          <a:xfrm>
            <a:off x="3102080" y="5180398"/>
            <a:ext cx="8515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Time (Mo)</a:t>
            </a:r>
          </a:p>
        </p:txBody>
      </p:sp>
      <p:grpSp>
        <p:nvGrpSpPr>
          <p:cNvPr id="67" name="Group 66">
            <a:extLst>
              <a:ext uri="{FF2B5EF4-FFF2-40B4-BE49-F238E27FC236}">
                <a16:creationId xmlns:a16="http://schemas.microsoft.com/office/drawing/2014/main" id="{D09DEDDA-38BB-A2F7-EB94-7E25492BC094}"/>
              </a:ext>
            </a:extLst>
          </p:cNvPr>
          <p:cNvGrpSpPr/>
          <p:nvPr/>
        </p:nvGrpSpPr>
        <p:grpSpPr>
          <a:xfrm>
            <a:off x="1275452" y="5025871"/>
            <a:ext cx="5033719" cy="280089"/>
            <a:chOff x="1122264" y="5025871"/>
            <a:chExt cx="5033719" cy="280089"/>
          </a:xfrm>
        </p:grpSpPr>
        <p:sp>
          <p:nvSpPr>
            <p:cNvPr id="68" name="TextBox 67">
              <a:extLst>
                <a:ext uri="{FF2B5EF4-FFF2-40B4-BE49-F238E27FC236}">
                  <a16:creationId xmlns:a16="http://schemas.microsoft.com/office/drawing/2014/main" id="{3ABD32D6-64C5-AC39-97B4-AE45563A8DB9}"/>
                </a:ext>
              </a:extLst>
            </p:cNvPr>
            <p:cNvSpPr txBox="1"/>
            <p:nvPr/>
          </p:nvSpPr>
          <p:spPr bwMode="auto">
            <a:xfrm>
              <a:off x="1122264" y="502896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68B436BD-79D3-F990-76AD-DB34EE0CAB79}"/>
                </a:ext>
              </a:extLst>
            </p:cNvPr>
            <p:cNvSpPr txBox="1"/>
            <p:nvPr/>
          </p:nvSpPr>
          <p:spPr bwMode="auto">
            <a:xfrm>
              <a:off x="1658261"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72" name="TextBox 71">
              <a:extLst>
                <a:ext uri="{FF2B5EF4-FFF2-40B4-BE49-F238E27FC236}">
                  <a16:creationId xmlns:a16="http://schemas.microsoft.com/office/drawing/2014/main" id="{E8424B42-00CD-6117-B2E8-49A87F5F53AC}"/>
                </a:ext>
              </a:extLst>
            </p:cNvPr>
            <p:cNvSpPr txBox="1"/>
            <p:nvPr/>
          </p:nvSpPr>
          <p:spPr bwMode="auto">
            <a:xfrm>
              <a:off x="1968386"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73" name="TextBox 72">
              <a:extLst>
                <a:ext uri="{FF2B5EF4-FFF2-40B4-BE49-F238E27FC236}">
                  <a16:creationId xmlns:a16="http://schemas.microsoft.com/office/drawing/2014/main" id="{1FE3DC73-310B-E264-0D71-4F0D5AEABEDE}"/>
                </a:ext>
              </a:extLst>
            </p:cNvPr>
            <p:cNvSpPr txBox="1"/>
            <p:nvPr/>
          </p:nvSpPr>
          <p:spPr bwMode="auto">
            <a:xfrm>
              <a:off x="2255330"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74" name="TextBox 73">
              <a:extLst>
                <a:ext uri="{FF2B5EF4-FFF2-40B4-BE49-F238E27FC236}">
                  <a16:creationId xmlns:a16="http://schemas.microsoft.com/office/drawing/2014/main" id="{9E20E391-AF74-2673-ADC5-A7842F965D80}"/>
                </a:ext>
              </a:extLst>
            </p:cNvPr>
            <p:cNvSpPr txBox="1"/>
            <p:nvPr/>
          </p:nvSpPr>
          <p:spPr bwMode="auto">
            <a:xfrm>
              <a:off x="2845940"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75" name="TextBox 74">
              <a:extLst>
                <a:ext uri="{FF2B5EF4-FFF2-40B4-BE49-F238E27FC236}">
                  <a16:creationId xmlns:a16="http://schemas.microsoft.com/office/drawing/2014/main" id="{DEE19BFA-CC02-6318-DA14-5325AD3CF5E2}"/>
                </a:ext>
              </a:extLst>
            </p:cNvPr>
            <p:cNvSpPr txBox="1"/>
            <p:nvPr/>
          </p:nvSpPr>
          <p:spPr bwMode="auto">
            <a:xfrm>
              <a:off x="3745716"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a:t>
              </a:r>
            </a:p>
          </p:txBody>
        </p:sp>
        <p:sp>
          <p:nvSpPr>
            <p:cNvPr id="77" name="TextBox 76">
              <a:extLst>
                <a:ext uri="{FF2B5EF4-FFF2-40B4-BE49-F238E27FC236}">
                  <a16:creationId xmlns:a16="http://schemas.microsoft.com/office/drawing/2014/main" id="{0179638E-FC23-32F7-DA1D-E49C687AC6E4}"/>
                </a:ext>
              </a:extLst>
            </p:cNvPr>
            <p:cNvSpPr txBox="1"/>
            <p:nvPr/>
          </p:nvSpPr>
          <p:spPr bwMode="auto">
            <a:xfrm>
              <a:off x="4324850"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66</a:t>
              </a:r>
            </a:p>
          </p:txBody>
        </p:sp>
        <p:sp>
          <p:nvSpPr>
            <p:cNvPr id="79" name="TextBox 78">
              <a:extLst>
                <a:ext uri="{FF2B5EF4-FFF2-40B4-BE49-F238E27FC236}">
                  <a16:creationId xmlns:a16="http://schemas.microsoft.com/office/drawing/2014/main" id="{053C5394-1E5D-6163-13DE-881453740B57}"/>
                </a:ext>
              </a:extLst>
            </p:cNvPr>
            <p:cNvSpPr txBox="1"/>
            <p:nvPr/>
          </p:nvSpPr>
          <p:spPr bwMode="auto">
            <a:xfrm>
              <a:off x="4916268"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78</a:t>
              </a:r>
            </a:p>
          </p:txBody>
        </p:sp>
        <p:sp>
          <p:nvSpPr>
            <p:cNvPr id="80" name="TextBox 79">
              <a:extLst>
                <a:ext uri="{FF2B5EF4-FFF2-40B4-BE49-F238E27FC236}">
                  <a16:creationId xmlns:a16="http://schemas.microsoft.com/office/drawing/2014/main" id="{FF9A1BD9-5A82-080D-0137-2A836C00A24B}"/>
                </a:ext>
              </a:extLst>
            </p:cNvPr>
            <p:cNvSpPr txBox="1"/>
            <p:nvPr/>
          </p:nvSpPr>
          <p:spPr bwMode="auto">
            <a:xfrm>
              <a:off x="5504733"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82" name="TextBox 81">
              <a:extLst>
                <a:ext uri="{FF2B5EF4-FFF2-40B4-BE49-F238E27FC236}">
                  <a16:creationId xmlns:a16="http://schemas.microsoft.com/office/drawing/2014/main" id="{0A7840E1-D4F3-9FEA-49FE-B4E39F2C5570}"/>
                </a:ext>
              </a:extLst>
            </p:cNvPr>
            <p:cNvSpPr txBox="1"/>
            <p:nvPr/>
          </p:nvSpPr>
          <p:spPr bwMode="auto">
            <a:xfrm>
              <a:off x="1405603" y="50258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86" name="TextBox 85">
              <a:extLst>
                <a:ext uri="{FF2B5EF4-FFF2-40B4-BE49-F238E27FC236}">
                  <a16:creationId xmlns:a16="http://schemas.microsoft.com/office/drawing/2014/main" id="{153C2481-C91B-60C8-0012-8DFDD85648C2}"/>
                </a:ext>
              </a:extLst>
            </p:cNvPr>
            <p:cNvSpPr txBox="1"/>
            <p:nvPr/>
          </p:nvSpPr>
          <p:spPr bwMode="auto">
            <a:xfrm>
              <a:off x="2553210"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89" name="TextBox 88">
              <a:extLst>
                <a:ext uri="{FF2B5EF4-FFF2-40B4-BE49-F238E27FC236}">
                  <a16:creationId xmlns:a16="http://schemas.microsoft.com/office/drawing/2014/main" id="{F1A5F282-9A23-9C57-C726-62DE81587EA6}"/>
                </a:ext>
              </a:extLst>
            </p:cNvPr>
            <p:cNvSpPr txBox="1"/>
            <p:nvPr/>
          </p:nvSpPr>
          <p:spPr bwMode="auto">
            <a:xfrm>
              <a:off x="4032149"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90" name="TextBox 89">
              <a:extLst>
                <a:ext uri="{FF2B5EF4-FFF2-40B4-BE49-F238E27FC236}">
                  <a16:creationId xmlns:a16="http://schemas.microsoft.com/office/drawing/2014/main" id="{907C7F2E-C138-5868-FB29-A20D3CF2489C}"/>
                </a:ext>
              </a:extLst>
            </p:cNvPr>
            <p:cNvSpPr txBox="1"/>
            <p:nvPr/>
          </p:nvSpPr>
          <p:spPr bwMode="auto">
            <a:xfrm>
              <a:off x="4629399"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92" name="TextBox 91">
              <a:extLst>
                <a:ext uri="{FF2B5EF4-FFF2-40B4-BE49-F238E27FC236}">
                  <a16:creationId xmlns:a16="http://schemas.microsoft.com/office/drawing/2014/main" id="{67FB6B04-BB00-AFE1-B596-2BD465366B93}"/>
                </a:ext>
              </a:extLst>
            </p:cNvPr>
            <p:cNvSpPr txBox="1"/>
            <p:nvPr/>
          </p:nvSpPr>
          <p:spPr bwMode="auto">
            <a:xfrm>
              <a:off x="5207798"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93" name="TextBox 92">
              <a:extLst>
                <a:ext uri="{FF2B5EF4-FFF2-40B4-BE49-F238E27FC236}">
                  <a16:creationId xmlns:a16="http://schemas.microsoft.com/office/drawing/2014/main" id="{755C7DCE-BD3B-F2A5-6011-E32980630E2B}"/>
                </a:ext>
              </a:extLst>
            </p:cNvPr>
            <p:cNvSpPr txBox="1"/>
            <p:nvPr/>
          </p:nvSpPr>
          <p:spPr bwMode="auto">
            <a:xfrm>
              <a:off x="5814223"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96</a:t>
              </a:r>
            </a:p>
          </p:txBody>
        </p:sp>
      </p:grpSp>
      <p:grpSp>
        <p:nvGrpSpPr>
          <p:cNvPr id="109" name="Group 108">
            <a:extLst>
              <a:ext uri="{FF2B5EF4-FFF2-40B4-BE49-F238E27FC236}">
                <a16:creationId xmlns:a16="http://schemas.microsoft.com/office/drawing/2014/main" id="{335DD5E4-D00C-8CC0-E789-10A177B57C12}"/>
              </a:ext>
            </a:extLst>
          </p:cNvPr>
          <p:cNvGrpSpPr/>
          <p:nvPr/>
        </p:nvGrpSpPr>
        <p:grpSpPr>
          <a:xfrm>
            <a:off x="1407000" y="4971561"/>
            <a:ext cx="4729353" cy="82477"/>
            <a:chOff x="1253812" y="4971561"/>
            <a:chExt cx="4729353" cy="82477"/>
          </a:xfrm>
        </p:grpSpPr>
        <p:cxnSp>
          <p:nvCxnSpPr>
            <p:cNvPr id="64" name="Straight Connector 63">
              <a:extLst>
                <a:ext uri="{FF2B5EF4-FFF2-40B4-BE49-F238E27FC236}">
                  <a16:creationId xmlns:a16="http://schemas.microsoft.com/office/drawing/2014/main" id="{76F554AF-D408-836C-4889-662F179ED4A0}"/>
                </a:ext>
              </a:extLst>
            </p:cNvPr>
            <p:cNvCxnSpPr>
              <a:cxnSpLocks/>
            </p:cNvCxnSpPr>
            <p:nvPr/>
          </p:nvCxnSpPr>
          <p:spPr bwMode="auto">
            <a:xfrm>
              <a:off x="1253812"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04AD041-B46A-225D-1851-BDE2C140883F}"/>
                </a:ext>
              </a:extLst>
            </p:cNvPr>
            <p:cNvCxnSpPr>
              <a:cxnSpLocks/>
            </p:cNvCxnSpPr>
            <p:nvPr/>
          </p:nvCxnSpPr>
          <p:spPr bwMode="auto">
            <a:xfrm>
              <a:off x="1540451"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18F1EAA-7B0A-EAC3-1600-8BB898385826}"/>
                </a:ext>
              </a:extLst>
            </p:cNvPr>
            <p:cNvCxnSpPr>
              <a:cxnSpLocks/>
            </p:cNvCxnSpPr>
            <p:nvPr/>
          </p:nvCxnSpPr>
          <p:spPr bwMode="auto">
            <a:xfrm>
              <a:off x="2138240"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5D3BB9E-2C9F-A6C3-663B-AEC0C99A0051}"/>
                </a:ext>
              </a:extLst>
            </p:cNvPr>
            <p:cNvCxnSpPr>
              <a:cxnSpLocks/>
            </p:cNvCxnSpPr>
            <p:nvPr/>
          </p:nvCxnSpPr>
          <p:spPr bwMode="auto">
            <a:xfrm>
              <a:off x="1832551"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83F3107-23F2-4867-A320-541FB89F8278}"/>
                </a:ext>
              </a:extLst>
            </p:cNvPr>
            <p:cNvCxnSpPr>
              <a:cxnSpLocks/>
            </p:cNvCxnSpPr>
            <p:nvPr/>
          </p:nvCxnSpPr>
          <p:spPr bwMode="auto">
            <a:xfrm>
              <a:off x="2427165"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14C18BE-B2C2-B500-61A7-7CF439A48322}"/>
                </a:ext>
              </a:extLst>
            </p:cNvPr>
            <p:cNvCxnSpPr>
              <a:cxnSpLocks/>
            </p:cNvCxnSpPr>
            <p:nvPr/>
          </p:nvCxnSpPr>
          <p:spPr bwMode="auto">
            <a:xfrm>
              <a:off x="2724726"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D30EDA8-C8AC-C7F0-46B4-992FFDD3A2DE}"/>
                </a:ext>
              </a:extLst>
            </p:cNvPr>
            <p:cNvCxnSpPr>
              <a:cxnSpLocks/>
            </p:cNvCxnSpPr>
            <p:nvPr/>
          </p:nvCxnSpPr>
          <p:spPr bwMode="auto">
            <a:xfrm>
              <a:off x="3322515"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66D87F1-4C39-290B-8B70-5CB6E9A2A151}"/>
                </a:ext>
              </a:extLst>
            </p:cNvPr>
            <p:cNvCxnSpPr>
              <a:cxnSpLocks/>
            </p:cNvCxnSpPr>
            <p:nvPr/>
          </p:nvCxnSpPr>
          <p:spPr bwMode="auto">
            <a:xfrm>
              <a:off x="3016826"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10570EF-B354-086D-D403-0BAFB9D998AA}"/>
                </a:ext>
              </a:extLst>
            </p:cNvPr>
            <p:cNvCxnSpPr>
              <a:cxnSpLocks/>
            </p:cNvCxnSpPr>
            <p:nvPr/>
          </p:nvCxnSpPr>
          <p:spPr bwMode="auto">
            <a:xfrm>
              <a:off x="3611440"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3D674E0-EAA5-3703-A12F-51C918264C12}"/>
                </a:ext>
              </a:extLst>
            </p:cNvPr>
            <p:cNvCxnSpPr>
              <a:cxnSpLocks/>
            </p:cNvCxnSpPr>
            <p:nvPr/>
          </p:nvCxnSpPr>
          <p:spPr bwMode="auto">
            <a:xfrm>
              <a:off x="3914462"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845487E-E984-F4C3-25E3-579160B0DC7C}"/>
                </a:ext>
              </a:extLst>
            </p:cNvPr>
            <p:cNvCxnSpPr>
              <a:cxnSpLocks/>
            </p:cNvCxnSpPr>
            <p:nvPr/>
          </p:nvCxnSpPr>
          <p:spPr bwMode="auto">
            <a:xfrm>
              <a:off x="4201101"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047CA40-B867-8201-129A-DF1A7C92394B}"/>
                </a:ext>
              </a:extLst>
            </p:cNvPr>
            <p:cNvCxnSpPr>
              <a:cxnSpLocks/>
            </p:cNvCxnSpPr>
            <p:nvPr/>
          </p:nvCxnSpPr>
          <p:spPr bwMode="auto">
            <a:xfrm>
              <a:off x="4798890"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53E1FDA-22C1-7CC6-1937-2E9922C7AA6E}"/>
                </a:ext>
              </a:extLst>
            </p:cNvPr>
            <p:cNvCxnSpPr>
              <a:cxnSpLocks/>
            </p:cNvCxnSpPr>
            <p:nvPr/>
          </p:nvCxnSpPr>
          <p:spPr bwMode="auto">
            <a:xfrm>
              <a:off x="4493201"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2899C95-E8E8-1068-3B71-88409A77A360}"/>
                </a:ext>
              </a:extLst>
            </p:cNvPr>
            <p:cNvCxnSpPr>
              <a:cxnSpLocks/>
            </p:cNvCxnSpPr>
            <p:nvPr/>
          </p:nvCxnSpPr>
          <p:spPr bwMode="auto">
            <a:xfrm>
              <a:off x="5087815"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3EC20EB-A8BB-2163-5ACE-39BC0D5596C3}"/>
                </a:ext>
              </a:extLst>
            </p:cNvPr>
            <p:cNvCxnSpPr>
              <a:cxnSpLocks/>
            </p:cNvCxnSpPr>
            <p:nvPr/>
          </p:nvCxnSpPr>
          <p:spPr bwMode="auto">
            <a:xfrm>
              <a:off x="5385376"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140947B-B61A-57D8-6459-480AA44CDB7B}"/>
                </a:ext>
              </a:extLst>
            </p:cNvPr>
            <p:cNvCxnSpPr>
              <a:cxnSpLocks/>
            </p:cNvCxnSpPr>
            <p:nvPr/>
          </p:nvCxnSpPr>
          <p:spPr bwMode="auto">
            <a:xfrm>
              <a:off x="5983165"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DC71F43-3874-54FB-DAF2-C6BED20EB3F6}"/>
                </a:ext>
              </a:extLst>
            </p:cNvPr>
            <p:cNvCxnSpPr>
              <a:cxnSpLocks/>
            </p:cNvCxnSpPr>
            <p:nvPr/>
          </p:nvCxnSpPr>
          <p:spPr bwMode="auto">
            <a:xfrm>
              <a:off x="5677476" y="4971561"/>
              <a:ext cx="0" cy="82477"/>
            </a:xfrm>
            <a:prstGeom prst="line">
              <a:avLst/>
            </a:prstGeom>
            <a:noFill/>
            <a:ln w="28575" cap="flat" cmpd="sng" algn="ctr">
              <a:solidFill>
                <a:schemeClr val="bg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3163A663-356F-E2E1-2D2C-151CE98EFE89}"/>
              </a:ext>
            </a:extLst>
          </p:cNvPr>
          <p:cNvGrpSpPr/>
          <p:nvPr/>
        </p:nvGrpSpPr>
        <p:grpSpPr>
          <a:xfrm>
            <a:off x="7628793" y="4970658"/>
            <a:ext cx="3618103" cy="90573"/>
            <a:chOff x="1253812" y="4971561"/>
            <a:chExt cx="3618103" cy="90573"/>
          </a:xfrm>
        </p:grpSpPr>
        <p:cxnSp>
          <p:nvCxnSpPr>
            <p:cNvPr id="111" name="Straight Connector 110">
              <a:extLst>
                <a:ext uri="{FF2B5EF4-FFF2-40B4-BE49-F238E27FC236}">
                  <a16:creationId xmlns:a16="http://schemas.microsoft.com/office/drawing/2014/main" id="{4BCEE5FA-9861-44FC-12C5-275439041070}"/>
                </a:ext>
              </a:extLst>
            </p:cNvPr>
            <p:cNvCxnSpPr>
              <a:cxnSpLocks/>
            </p:cNvCxnSpPr>
            <p:nvPr/>
          </p:nvCxnSpPr>
          <p:spPr bwMode="auto">
            <a:xfrm>
              <a:off x="1253812"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5FA88DB-8E5D-7C20-969A-46C6A64D3C2F}"/>
                </a:ext>
              </a:extLst>
            </p:cNvPr>
            <p:cNvCxnSpPr>
              <a:cxnSpLocks/>
            </p:cNvCxnSpPr>
            <p:nvPr/>
          </p:nvCxnSpPr>
          <p:spPr bwMode="auto">
            <a:xfrm>
              <a:off x="1480126"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8F988EA-46F7-696E-7952-A8578549E59D}"/>
                </a:ext>
              </a:extLst>
            </p:cNvPr>
            <p:cNvCxnSpPr>
              <a:cxnSpLocks/>
            </p:cNvCxnSpPr>
            <p:nvPr/>
          </p:nvCxnSpPr>
          <p:spPr bwMode="auto">
            <a:xfrm>
              <a:off x="1935040"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E6A0FF8-5B10-E45D-6321-56C600B631A4}"/>
                </a:ext>
              </a:extLst>
            </p:cNvPr>
            <p:cNvCxnSpPr>
              <a:cxnSpLocks/>
            </p:cNvCxnSpPr>
            <p:nvPr/>
          </p:nvCxnSpPr>
          <p:spPr bwMode="auto">
            <a:xfrm>
              <a:off x="1708726"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3517E036-1B92-68C5-9499-9CB67BA0A4AD}"/>
                </a:ext>
              </a:extLst>
            </p:cNvPr>
            <p:cNvCxnSpPr>
              <a:cxnSpLocks/>
            </p:cNvCxnSpPr>
            <p:nvPr/>
          </p:nvCxnSpPr>
          <p:spPr bwMode="auto">
            <a:xfrm>
              <a:off x="2154115"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368D3F4-3D08-C461-F6B3-592A08B77C59}"/>
                </a:ext>
              </a:extLst>
            </p:cNvPr>
            <p:cNvCxnSpPr>
              <a:cxnSpLocks/>
            </p:cNvCxnSpPr>
            <p:nvPr/>
          </p:nvCxnSpPr>
          <p:spPr bwMode="auto">
            <a:xfrm>
              <a:off x="2385001"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5829511-CE1B-65FE-3BB7-777CA7D099BE}"/>
                </a:ext>
              </a:extLst>
            </p:cNvPr>
            <p:cNvCxnSpPr>
              <a:cxnSpLocks/>
            </p:cNvCxnSpPr>
            <p:nvPr/>
          </p:nvCxnSpPr>
          <p:spPr bwMode="auto">
            <a:xfrm>
              <a:off x="2839210"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169C0AC-E0BA-D9AD-AEAD-D485BD7D22AA}"/>
                </a:ext>
              </a:extLst>
            </p:cNvPr>
            <p:cNvCxnSpPr>
              <a:cxnSpLocks/>
            </p:cNvCxnSpPr>
            <p:nvPr/>
          </p:nvCxnSpPr>
          <p:spPr bwMode="auto">
            <a:xfrm>
              <a:off x="2613601"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8828C901-E627-C9FA-E832-D36DAC6E6170}"/>
                </a:ext>
              </a:extLst>
            </p:cNvPr>
            <p:cNvCxnSpPr>
              <a:cxnSpLocks/>
            </p:cNvCxnSpPr>
            <p:nvPr/>
          </p:nvCxnSpPr>
          <p:spPr bwMode="auto">
            <a:xfrm>
              <a:off x="3062165"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10940A4-90A0-13E8-80C9-B118A9B70248}"/>
                </a:ext>
              </a:extLst>
            </p:cNvPr>
            <p:cNvCxnSpPr>
              <a:cxnSpLocks/>
            </p:cNvCxnSpPr>
            <p:nvPr/>
          </p:nvCxnSpPr>
          <p:spPr bwMode="auto">
            <a:xfrm>
              <a:off x="3288924"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269EF74B-8A51-FAE7-603B-4CE5DEE71943}"/>
                </a:ext>
              </a:extLst>
            </p:cNvPr>
            <p:cNvCxnSpPr>
              <a:cxnSpLocks/>
            </p:cNvCxnSpPr>
            <p:nvPr/>
          </p:nvCxnSpPr>
          <p:spPr bwMode="auto">
            <a:xfrm>
              <a:off x="3518476"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AB7AA9F-F1FD-A4DA-26A6-BD061028621D}"/>
                </a:ext>
              </a:extLst>
            </p:cNvPr>
            <p:cNvCxnSpPr>
              <a:cxnSpLocks/>
            </p:cNvCxnSpPr>
            <p:nvPr/>
          </p:nvCxnSpPr>
          <p:spPr bwMode="auto">
            <a:xfrm>
              <a:off x="3967040"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BB164E7-BC4C-BEC0-A3EC-B1878E32CD5B}"/>
                </a:ext>
              </a:extLst>
            </p:cNvPr>
            <p:cNvCxnSpPr>
              <a:cxnSpLocks/>
            </p:cNvCxnSpPr>
            <p:nvPr/>
          </p:nvCxnSpPr>
          <p:spPr bwMode="auto">
            <a:xfrm>
              <a:off x="3737551"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C20CAF0-C8F4-DD92-A8BC-F0A52FD21946}"/>
                </a:ext>
              </a:extLst>
            </p:cNvPr>
            <p:cNvCxnSpPr>
              <a:cxnSpLocks/>
            </p:cNvCxnSpPr>
            <p:nvPr/>
          </p:nvCxnSpPr>
          <p:spPr bwMode="auto">
            <a:xfrm>
              <a:off x="4871915" y="4979657"/>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287BB770-FBDD-07CB-17E6-41C8DBA25704}"/>
                </a:ext>
              </a:extLst>
            </p:cNvPr>
            <p:cNvCxnSpPr>
              <a:cxnSpLocks/>
            </p:cNvCxnSpPr>
            <p:nvPr/>
          </p:nvCxnSpPr>
          <p:spPr bwMode="auto">
            <a:xfrm>
              <a:off x="4191576"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FD9BAFC-5DA2-C8A1-C2B3-C6988354D9A0}"/>
                </a:ext>
              </a:extLst>
            </p:cNvPr>
            <p:cNvCxnSpPr>
              <a:cxnSpLocks/>
            </p:cNvCxnSpPr>
            <p:nvPr/>
          </p:nvCxnSpPr>
          <p:spPr bwMode="auto">
            <a:xfrm>
              <a:off x="4640140"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F4755D1-0FDB-6F9D-DB81-8D8361F3B296}"/>
                </a:ext>
              </a:extLst>
            </p:cNvPr>
            <p:cNvCxnSpPr>
              <a:cxnSpLocks/>
            </p:cNvCxnSpPr>
            <p:nvPr/>
          </p:nvCxnSpPr>
          <p:spPr bwMode="auto">
            <a:xfrm>
              <a:off x="4413826" y="4971561"/>
              <a:ext cx="0" cy="82477"/>
            </a:xfrm>
            <a:prstGeom prst="line">
              <a:avLst/>
            </a:prstGeom>
            <a:noFill/>
            <a:ln w="28575" cap="flat" cmpd="sng" algn="ctr">
              <a:solidFill>
                <a:schemeClr val="bg1"/>
              </a:solidFill>
              <a:prstDash val="solid"/>
              <a:round/>
              <a:headEnd type="none" w="med" len="med"/>
              <a:tailEnd type="none" w="med" len="med"/>
            </a:ln>
            <a:effectLst/>
          </p:spPr>
        </p:cxnSp>
      </p:grpSp>
      <p:cxnSp>
        <p:nvCxnSpPr>
          <p:cNvPr id="128" name="Straight Connector 127">
            <a:extLst>
              <a:ext uri="{FF2B5EF4-FFF2-40B4-BE49-F238E27FC236}">
                <a16:creationId xmlns:a16="http://schemas.microsoft.com/office/drawing/2014/main" id="{ADC1C6E1-E7C6-3AB7-CAF6-403283B912E1}"/>
              </a:ext>
            </a:extLst>
          </p:cNvPr>
          <p:cNvCxnSpPr>
            <a:cxnSpLocks/>
          </p:cNvCxnSpPr>
          <p:nvPr/>
        </p:nvCxnSpPr>
        <p:spPr bwMode="auto">
          <a:xfrm>
            <a:off x="11472321" y="4977008"/>
            <a:ext cx="0" cy="82477"/>
          </a:xfrm>
          <a:prstGeom prst="line">
            <a:avLst/>
          </a:prstGeom>
          <a:noFill/>
          <a:ln w="28575" cap="flat" cmpd="sng" algn="ctr">
            <a:solidFill>
              <a:schemeClr val="bg1"/>
            </a:solidFill>
            <a:prstDash val="solid"/>
            <a:round/>
            <a:headEnd type="none" w="med" len="med"/>
            <a:tailEnd type="none" w="med" len="med"/>
          </a:ln>
          <a:effectLst/>
        </p:spPr>
      </p:cxnSp>
      <p:sp>
        <p:nvSpPr>
          <p:cNvPr id="129" name="TextBox 128">
            <a:extLst>
              <a:ext uri="{FF2B5EF4-FFF2-40B4-BE49-F238E27FC236}">
                <a16:creationId xmlns:a16="http://schemas.microsoft.com/office/drawing/2014/main" id="{82E5AC2F-151D-75AA-7A57-BD44A5FC0075}"/>
              </a:ext>
            </a:extLst>
          </p:cNvPr>
          <p:cNvSpPr txBox="1"/>
          <p:nvPr/>
        </p:nvSpPr>
        <p:spPr bwMode="auto">
          <a:xfrm>
            <a:off x="3307900" y="502911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130" name="TextBox 129">
            <a:extLst>
              <a:ext uri="{FF2B5EF4-FFF2-40B4-BE49-F238E27FC236}">
                <a16:creationId xmlns:a16="http://schemas.microsoft.com/office/drawing/2014/main" id="{8853F2C1-FF36-1950-3DF3-B3B9E089A814}"/>
              </a:ext>
            </a:extLst>
          </p:cNvPr>
          <p:cNvSpPr txBox="1"/>
          <p:nvPr/>
        </p:nvSpPr>
        <p:spPr bwMode="auto">
          <a:xfrm>
            <a:off x="3594333" y="50260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grpSp>
        <p:nvGrpSpPr>
          <p:cNvPr id="131" name="Group 130">
            <a:extLst>
              <a:ext uri="{FF2B5EF4-FFF2-40B4-BE49-F238E27FC236}">
                <a16:creationId xmlns:a16="http://schemas.microsoft.com/office/drawing/2014/main" id="{C4914C3F-F29D-4105-A5F3-C7F097DBE011}"/>
              </a:ext>
            </a:extLst>
          </p:cNvPr>
          <p:cNvGrpSpPr/>
          <p:nvPr/>
        </p:nvGrpSpPr>
        <p:grpSpPr>
          <a:xfrm>
            <a:off x="7493371" y="5026023"/>
            <a:ext cx="3922603" cy="280089"/>
            <a:chOff x="1122264" y="5025871"/>
            <a:chExt cx="3922603" cy="280089"/>
          </a:xfrm>
        </p:grpSpPr>
        <p:sp>
          <p:nvSpPr>
            <p:cNvPr id="132" name="TextBox 131">
              <a:extLst>
                <a:ext uri="{FF2B5EF4-FFF2-40B4-BE49-F238E27FC236}">
                  <a16:creationId xmlns:a16="http://schemas.microsoft.com/office/drawing/2014/main" id="{EAEA7FB8-664E-ED87-E5CC-1F57D5C5CF7B}"/>
                </a:ext>
              </a:extLst>
            </p:cNvPr>
            <p:cNvSpPr txBox="1"/>
            <p:nvPr/>
          </p:nvSpPr>
          <p:spPr bwMode="auto">
            <a:xfrm>
              <a:off x="1122264" y="502896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33" name="TextBox 132">
              <a:extLst>
                <a:ext uri="{FF2B5EF4-FFF2-40B4-BE49-F238E27FC236}">
                  <a16:creationId xmlns:a16="http://schemas.microsoft.com/office/drawing/2014/main" id="{4AF31F14-35EA-A4BA-B710-68AB0BB6051D}"/>
                </a:ext>
              </a:extLst>
            </p:cNvPr>
            <p:cNvSpPr txBox="1"/>
            <p:nvPr/>
          </p:nvSpPr>
          <p:spPr bwMode="auto">
            <a:xfrm>
              <a:off x="1537611"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34" name="TextBox 133">
              <a:extLst>
                <a:ext uri="{FF2B5EF4-FFF2-40B4-BE49-F238E27FC236}">
                  <a16:creationId xmlns:a16="http://schemas.microsoft.com/office/drawing/2014/main" id="{9320F5A5-DC0E-9FE7-5D4C-1995E8519D25}"/>
                </a:ext>
              </a:extLst>
            </p:cNvPr>
            <p:cNvSpPr txBox="1"/>
            <p:nvPr/>
          </p:nvSpPr>
          <p:spPr bwMode="auto">
            <a:xfrm>
              <a:off x="1765186"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35" name="TextBox 134">
              <a:extLst>
                <a:ext uri="{FF2B5EF4-FFF2-40B4-BE49-F238E27FC236}">
                  <a16:creationId xmlns:a16="http://schemas.microsoft.com/office/drawing/2014/main" id="{21FE90E3-5044-8173-90DD-879B865840A7}"/>
                </a:ext>
              </a:extLst>
            </p:cNvPr>
            <p:cNvSpPr txBox="1"/>
            <p:nvPr/>
          </p:nvSpPr>
          <p:spPr bwMode="auto">
            <a:xfrm>
              <a:off x="1985455"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36" name="TextBox 135">
              <a:extLst>
                <a:ext uri="{FF2B5EF4-FFF2-40B4-BE49-F238E27FC236}">
                  <a16:creationId xmlns:a16="http://schemas.microsoft.com/office/drawing/2014/main" id="{91E1E98B-6FF7-DA3F-A24C-2499A418A6B5}"/>
                </a:ext>
              </a:extLst>
            </p:cNvPr>
            <p:cNvSpPr txBox="1"/>
            <p:nvPr/>
          </p:nvSpPr>
          <p:spPr bwMode="auto">
            <a:xfrm>
              <a:off x="2445890"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137" name="TextBox 136">
              <a:extLst>
                <a:ext uri="{FF2B5EF4-FFF2-40B4-BE49-F238E27FC236}">
                  <a16:creationId xmlns:a16="http://schemas.microsoft.com/office/drawing/2014/main" id="{5041EAAD-5735-C8D4-AAD5-355618C3C042}"/>
                </a:ext>
              </a:extLst>
            </p:cNvPr>
            <p:cNvSpPr txBox="1"/>
            <p:nvPr/>
          </p:nvSpPr>
          <p:spPr bwMode="auto">
            <a:xfrm>
              <a:off x="3122260"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a:t>
              </a:r>
            </a:p>
          </p:txBody>
        </p:sp>
        <p:sp>
          <p:nvSpPr>
            <p:cNvPr id="138" name="TextBox 137">
              <a:extLst>
                <a:ext uri="{FF2B5EF4-FFF2-40B4-BE49-F238E27FC236}">
                  <a16:creationId xmlns:a16="http://schemas.microsoft.com/office/drawing/2014/main" id="{A6AE900C-16EF-889E-5DB8-E71953F90D8D}"/>
                </a:ext>
              </a:extLst>
            </p:cNvPr>
            <p:cNvSpPr txBox="1"/>
            <p:nvPr/>
          </p:nvSpPr>
          <p:spPr bwMode="auto">
            <a:xfrm>
              <a:off x="3574050"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66</a:t>
              </a:r>
            </a:p>
          </p:txBody>
        </p:sp>
        <p:sp>
          <p:nvSpPr>
            <p:cNvPr id="139" name="TextBox 138">
              <a:extLst>
                <a:ext uri="{FF2B5EF4-FFF2-40B4-BE49-F238E27FC236}">
                  <a16:creationId xmlns:a16="http://schemas.microsoft.com/office/drawing/2014/main" id="{080A1B2D-FE35-3C0C-34B6-547B2E6A16ED}"/>
                </a:ext>
              </a:extLst>
            </p:cNvPr>
            <p:cNvSpPr txBox="1"/>
            <p:nvPr/>
          </p:nvSpPr>
          <p:spPr bwMode="auto">
            <a:xfrm>
              <a:off x="4024721"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78</a:t>
              </a:r>
            </a:p>
          </p:txBody>
        </p:sp>
        <p:sp>
          <p:nvSpPr>
            <p:cNvPr id="140" name="TextBox 139">
              <a:extLst>
                <a:ext uri="{FF2B5EF4-FFF2-40B4-BE49-F238E27FC236}">
                  <a16:creationId xmlns:a16="http://schemas.microsoft.com/office/drawing/2014/main" id="{18FB2CB5-6998-8B67-6202-F9E2E936D517}"/>
                </a:ext>
              </a:extLst>
            </p:cNvPr>
            <p:cNvSpPr txBox="1"/>
            <p:nvPr/>
          </p:nvSpPr>
          <p:spPr bwMode="auto">
            <a:xfrm>
              <a:off x="4475706" y="502896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141" name="TextBox 140">
              <a:extLst>
                <a:ext uri="{FF2B5EF4-FFF2-40B4-BE49-F238E27FC236}">
                  <a16:creationId xmlns:a16="http://schemas.microsoft.com/office/drawing/2014/main" id="{4928C2B7-ED6D-7776-F786-80CED6E6517C}"/>
                </a:ext>
              </a:extLst>
            </p:cNvPr>
            <p:cNvSpPr txBox="1"/>
            <p:nvPr/>
          </p:nvSpPr>
          <p:spPr bwMode="auto">
            <a:xfrm>
              <a:off x="1350471" y="50258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42" name="TextBox 141">
              <a:extLst>
                <a:ext uri="{FF2B5EF4-FFF2-40B4-BE49-F238E27FC236}">
                  <a16:creationId xmlns:a16="http://schemas.microsoft.com/office/drawing/2014/main" id="{F448D918-0CE6-4C97-13AB-FE3D9B0B7EBA}"/>
                </a:ext>
              </a:extLst>
            </p:cNvPr>
            <p:cNvSpPr txBox="1"/>
            <p:nvPr/>
          </p:nvSpPr>
          <p:spPr bwMode="auto">
            <a:xfrm>
              <a:off x="2219835"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143" name="TextBox 142">
              <a:extLst>
                <a:ext uri="{FF2B5EF4-FFF2-40B4-BE49-F238E27FC236}">
                  <a16:creationId xmlns:a16="http://schemas.microsoft.com/office/drawing/2014/main" id="{562B1477-8B48-D29E-D733-B2AA7BA6968F}"/>
                </a:ext>
              </a:extLst>
            </p:cNvPr>
            <p:cNvSpPr txBox="1"/>
            <p:nvPr/>
          </p:nvSpPr>
          <p:spPr bwMode="auto">
            <a:xfrm>
              <a:off x="3349952"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44" name="TextBox 143">
              <a:extLst>
                <a:ext uri="{FF2B5EF4-FFF2-40B4-BE49-F238E27FC236}">
                  <a16:creationId xmlns:a16="http://schemas.microsoft.com/office/drawing/2014/main" id="{21DFF4E4-5E0B-CABB-5133-C0A7D879A4EC}"/>
                </a:ext>
              </a:extLst>
            </p:cNvPr>
            <p:cNvSpPr txBox="1"/>
            <p:nvPr/>
          </p:nvSpPr>
          <p:spPr bwMode="auto">
            <a:xfrm>
              <a:off x="3799755"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145" name="TextBox 144">
              <a:extLst>
                <a:ext uri="{FF2B5EF4-FFF2-40B4-BE49-F238E27FC236}">
                  <a16:creationId xmlns:a16="http://schemas.microsoft.com/office/drawing/2014/main" id="{2DA2A083-AEEF-FD69-184E-EAF8DF1CF3D4}"/>
                </a:ext>
              </a:extLst>
            </p:cNvPr>
            <p:cNvSpPr txBox="1"/>
            <p:nvPr/>
          </p:nvSpPr>
          <p:spPr bwMode="auto">
            <a:xfrm>
              <a:off x="4249107"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146" name="TextBox 145">
              <a:extLst>
                <a:ext uri="{FF2B5EF4-FFF2-40B4-BE49-F238E27FC236}">
                  <a16:creationId xmlns:a16="http://schemas.microsoft.com/office/drawing/2014/main" id="{3A9FC89E-7ED9-3A55-CD59-95F442205622}"/>
                </a:ext>
              </a:extLst>
            </p:cNvPr>
            <p:cNvSpPr txBox="1"/>
            <p:nvPr/>
          </p:nvSpPr>
          <p:spPr bwMode="auto">
            <a:xfrm>
              <a:off x="4703107"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96</a:t>
              </a:r>
            </a:p>
          </p:txBody>
        </p:sp>
      </p:grpSp>
      <p:sp>
        <p:nvSpPr>
          <p:cNvPr id="147" name="TextBox 146">
            <a:extLst>
              <a:ext uri="{FF2B5EF4-FFF2-40B4-BE49-F238E27FC236}">
                <a16:creationId xmlns:a16="http://schemas.microsoft.com/office/drawing/2014/main" id="{AB1DEB40-8BC9-CC5C-E265-858EEEA979EB}"/>
              </a:ext>
            </a:extLst>
          </p:cNvPr>
          <p:cNvSpPr txBox="1"/>
          <p:nvPr/>
        </p:nvSpPr>
        <p:spPr bwMode="auto">
          <a:xfrm>
            <a:off x="9046228" y="502609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148" name="TextBox 147">
            <a:extLst>
              <a:ext uri="{FF2B5EF4-FFF2-40B4-BE49-F238E27FC236}">
                <a16:creationId xmlns:a16="http://schemas.microsoft.com/office/drawing/2014/main" id="{5C64E30E-FC64-56AC-D41E-61F8ED4DDCA2}"/>
              </a:ext>
            </a:extLst>
          </p:cNvPr>
          <p:cNvSpPr txBox="1"/>
          <p:nvPr/>
        </p:nvSpPr>
        <p:spPr bwMode="auto">
          <a:xfrm>
            <a:off x="9263930" y="502617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149" name="TextBox 148">
            <a:extLst>
              <a:ext uri="{FF2B5EF4-FFF2-40B4-BE49-F238E27FC236}">
                <a16:creationId xmlns:a16="http://schemas.microsoft.com/office/drawing/2014/main" id="{95B20B9F-6F5C-D2E9-7CD6-55ADF377FA23}"/>
              </a:ext>
            </a:extLst>
          </p:cNvPr>
          <p:cNvSpPr txBox="1"/>
          <p:nvPr/>
        </p:nvSpPr>
        <p:spPr bwMode="auto">
          <a:xfrm>
            <a:off x="11260698" y="5026023"/>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102</a:t>
            </a:r>
          </a:p>
        </p:txBody>
      </p:sp>
      <p:sp>
        <p:nvSpPr>
          <p:cNvPr id="150" name="TextBox 149">
            <a:extLst>
              <a:ext uri="{FF2B5EF4-FFF2-40B4-BE49-F238E27FC236}">
                <a16:creationId xmlns:a16="http://schemas.microsoft.com/office/drawing/2014/main" id="{1EA603CA-F216-9F15-C6F6-4875ACE3890A}"/>
              </a:ext>
            </a:extLst>
          </p:cNvPr>
          <p:cNvSpPr txBox="1"/>
          <p:nvPr/>
        </p:nvSpPr>
        <p:spPr bwMode="auto">
          <a:xfrm>
            <a:off x="414584" y="5379031"/>
            <a:ext cx="115448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1" dirty="0">
                <a:solidFill>
                  <a:schemeClr val="bg1"/>
                </a:solidFill>
                <a:latin typeface="Calibri" panose="020F0502020204030204" pitchFamily="34" charset="0"/>
              </a:rPr>
              <a:t>Patients at risk, n</a:t>
            </a:r>
          </a:p>
        </p:txBody>
      </p:sp>
      <p:sp>
        <p:nvSpPr>
          <p:cNvPr id="151" name="TextBox 150">
            <a:extLst>
              <a:ext uri="{FF2B5EF4-FFF2-40B4-BE49-F238E27FC236}">
                <a16:creationId xmlns:a16="http://schemas.microsoft.com/office/drawing/2014/main" id="{739B83F4-7999-40E5-CAB0-61614B58A8F9}"/>
              </a:ext>
            </a:extLst>
          </p:cNvPr>
          <p:cNvSpPr txBox="1"/>
          <p:nvPr/>
        </p:nvSpPr>
        <p:spPr bwMode="auto">
          <a:xfrm>
            <a:off x="97829" y="5574483"/>
            <a:ext cx="123944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50" b="0" dirty="0" err="1">
                <a:solidFill>
                  <a:schemeClr val="accent1"/>
                </a:solidFill>
                <a:latin typeface="Calibri" panose="020F0502020204030204" pitchFamily="34" charset="0"/>
              </a:rPr>
              <a:t>Abemaciclib</a:t>
            </a:r>
            <a:r>
              <a:rPr lang="en-US" sz="1050" b="0" dirty="0">
                <a:solidFill>
                  <a:schemeClr val="accent1"/>
                </a:solidFill>
                <a:latin typeface="Calibri" panose="020F0502020204030204" pitchFamily="34" charset="0"/>
              </a:rPr>
              <a:t> + NSAI</a:t>
            </a:r>
            <a:br>
              <a:rPr lang="en-US" sz="1050" b="0" dirty="0">
                <a:solidFill>
                  <a:schemeClr val="accent1"/>
                </a:solidFill>
                <a:latin typeface="Calibri" panose="020F0502020204030204" pitchFamily="34" charset="0"/>
              </a:rPr>
            </a:br>
            <a:r>
              <a:rPr lang="en-US" sz="1050" b="0" dirty="0">
                <a:solidFill>
                  <a:schemeClr val="accent3"/>
                </a:solidFill>
                <a:latin typeface="Calibri" panose="020F0502020204030204" pitchFamily="34" charset="0"/>
              </a:rPr>
              <a:t>Placebo + NSAI</a:t>
            </a:r>
          </a:p>
        </p:txBody>
      </p:sp>
      <p:sp>
        <p:nvSpPr>
          <p:cNvPr id="152" name="TextBox 151">
            <a:extLst>
              <a:ext uri="{FF2B5EF4-FFF2-40B4-BE49-F238E27FC236}">
                <a16:creationId xmlns:a16="http://schemas.microsoft.com/office/drawing/2014/main" id="{22BE0706-C87F-B774-B411-3FD457EA7A8A}"/>
              </a:ext>
            </a:extLst>
          </p:cNvPr>
          <p:cNvSpPr txBox="1"/>
          <p:nvPr/>
        </p:nvSpPr>
        <p:spPr bwMode="auto">
          <a:xfrm>
            <a:off x="6667411" y="5379031"/>
            <a:ext cx="115448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1" dirty="0">
                <a:solidFill>
                  <a:schemeClr val="bg1"/>
                </a:solidFill>
                <a:latin typeface="Calibri" panose="020F0502020204030204" pitchFamily="34" charset="0"/>
              </a:rPr>
              <a:t>Patients at risk, n</a:t>
            </a:r>
          </a:p>
        </p:txBody>
      </p:sp>
      <p:sp>
        <p:nvSpPr>
          <p:cNvPr id="153" name="TextBox 152">
            <a:extLst>
              <a:ext uri="{FF2B5EF4-FFF2-40B4-BE49-F238E27FC236}">
                <a16:creationId xmlns:a16="http://schemas.microsoft.com/office/drawing/2014/main" id="{A273B5D3-C8D1-CF98-7678-2DF64A8C6F28}"/>
              </a:ext>
            </a:extLst>
          </p:cNvPr>
          <p:cNvSpPr txBox="1"/>
          <p:nvPr/>
        </p:nvSpPr>
        <p:spPr bwMode="auto">
          <a:xfrm>
            <a:off x="6350656" y="5574483"/>
            <a:ext cx="123944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50" b="0" dirty="0" err="1">
                <a:solidFill>
                  <a:schemeClr val="accent1"/>
                </a:solidFill>
                <a:latin typeface="Calibri" panose="020F0502020204030204" pitchFamily="34" charset="0"/>
              </a:rPr>
              <a:t>Abemaciclib</a:t>
            </a:r>
            <a:r>
              <a:rPr lang="en-US" sz="1050" b="0" dirty="0">
                <a:solidFill>
                  <a:schemeClr val="accent1"/>
                </a:solidFill>
                <a:latin typeface="Calibri" panose="020F0502020204030204" pitchFamily="34" charset="0"/>
              </a:rPr>
              <a:t> + NSAI</a:t>
            </a:r>
            <a:br>
              <a:rPr lang="en-US" sz="1050" b="0" dirty="0">
                <a:solidFill>
                  <a:schemeClr val="accent1"/>
                </a:solidFill>
                <a:latin typeface="Calibri" panose="020F0502020204030204" pitchFamily="34" charset="0"/>
              </a:rPr>
            </a:br>
            <a:r>
              <a:rPr lang="en-US" sz="1050" b="0" dirty="0">
                <a:solidFill>
                  <a:schemeClr val="accent3"/>
                </a:solidFill>
                <a:latin typeface="Calibri" panose="020F0502020204030204" pitchFamily="34" charset="0"/>
              </a:rPr>
              <a:t>Placebo + NSAI</a:t>
            </a:r>
          </a:p>
        </p:txBody>
      </p:sp>
      <p:grpSp>
        <p:nvGrpSpPr>
          <p:cNvPr id="154" name="Group 153">
            <a:extLst>
              <a:ext uri="{FF2B5EF4-FFF2-40B4-BE49-F238E27FC236}">
                <a16:creationId xmlns:a16="http://schemas.microsoft.com/office/drawing/2014/main" id="{EEF58622-4E54-CB71-743D-01474D2E3EB9}"/>
              </a:ext>
            </a:extLst>
          </p:cNvPr>
          <p:cNvGrpSpPr/>
          <p:nvPr/>
        </p:nvGrpSpPr>
        <p:grpSpPr>
          <a:xfrm>
            <a:off x="1211331" y="5569920"/>
            <a:ext cx="5088223" cy="418588"/>
            <a:chOff x="1058144" y="5025871"/>
            <a:chExt cx="5088223" cy="418588"/>
          </a:xfrm>
        </p:grpSpPr>
        <p:sp>
          <p:nvSpPr>
            <p:cNvPr id="155" name="TextBox 154">
              <a:extLst>
                <a:ext uri="{FF2B5EF4-FFF2-40B4-BE49-F238E27FC236}">
                  <a16:creationId xmlns:a16="http://schemas.microsoft.com/office/drawing/2014/main" id="{94916DC2-F82A-D06C-9B2E-4B54F7074425}"/>
                </a:ext>
              </a:extLst>
            </p:cNvPr>
            <p:cNvSpPr txBox="1"/>
            <p:nvPr/>
          </p:nvSpPr>
          <p:spPr bwMode="auto">
            <a:xfrm>
              <a:off x="1058144"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328</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165</a:t>
              </a:r>
            </a:p>
          </p:txBody>
        </p:sp>
        <p:sp>
          <p:nvSpPr>
            <p:cNvPr id="156" name="TextBox 155">
              <a:extLst>
                <a:ext uri="{FF2B5EF4-FFF2-40B4-BE49-F238E27FC236}">
                  <a16:creationId xmlns:a16="http://schemas.microsoft.com/office/drawing/2014/main" id="{59198A51-2D3A-98C0-7CFF-A34CB6247181}"/>
                </a:ext>
              </a:extLst>
            </p:cNvPr>
            <p:cNvSpPr txBox="1"/>
            <p:nvPr/>
          </p:nvSpPr>
          <p:spPr bwMode="auto">
            <a:xfrm>
              <a:off x="1633415"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209</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84</a:t>
              </a:r>
            </a:p>
          </p:txBody>
        </p:sp>
        <p:sp>
          <p:nvSpPr>
            <p:cNvPr id="157" name="TextBox 156">
              <a:extLst>
                <a:ext uri="{FF2B5EF4-FFF2-40B4-BE49-F238E27FC236}">
                  <a16:creationId xmlns:a16="http://schemas.microsoft.com/office/drawing/2014/main" id="{ACB9936D-A49A-B19C-8A47-89C4EA145F27}"/>
                </a:ext>
              </a:extLst>
            </p:cNvPr>
            <p:cNvSpPr txBox="1"/>
            <p:nvPr/>
          </p:nvSpPr>
          <p:spPr bwMode="auto">
            <a:xfrm>
              <a:off x="1943540"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173</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61</a:t>
              </a:r>
            </a:p>
          </p:txBody>
        </p:sp>
        <p:sp>
          <p:nvSpPr>
            <p:cNvPr id="158" name="TextBox 157">
              <a:extLst>
                <a:ext uri="{FF2B5EF4-FFF2-40B4-BE49-F238E27FC236}">
                  <a16:creationId xmlns:a16="http://schemas.microsoft.com/office/drawing/2014/main" id="{0163E64E-A020-D143-186C-59D3B7B82608}"/>
                </a:ext>
              </a:extLst>
            </p:cNvPr>
            <p:cNvSpPr txBox="1"/>
            <p:nvPr/>
          </p:nvSpPr>
          <p:spPr bwMode="auto">
            <a:xfrm>
              <a:off x="2230484"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143</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51</a:t>
              </a:r>
            </a:p>
          </p:txBody>
        </p:sp>
        <p:sp>
          <p:nvSpPr>
            <p:cNvPr id="159" name="TextBox 158">
              <a:extLst>
                <a:ext uri="{FF2B5EF4-FFF2-40B4-BE49-F238E27FC236}">
                  <a16:creationId xmlns:a16="http://schemas.microsoft.com/office/drawing/2014/main" id="{BF1FB8F0-B4BD-AA5F-DAB2-64DDD27DFD5F}"/>
                </a:ext>
              </a:extLst>
            </p:cNvPr>
            <p:cNvSpPr txBox="1"/>
            <p:nvPr/>
          </p:nvSpPr>
          <p:spPr bwMode="auto">
            <a:xfrm>
              <a:off x="2855559" y="5028961"/>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99</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21</a:t>
              </a:r>
            </a:p>
          </p:txBody>
        </p:sp>
        <p:sp>
          <p:nvSpPr>
            <p:cNvPr id="160" name="TextBox 159">
              <a:extLst>
                <a:ext uri="{FF2B5EF4-FFF2-40B4-BE49-F238E27FC236}">
                  <a16:creationId xmlns:a16="http://schemas.microsoft.com/office/drawing/2014/main" id="{17229A24-329B-8A38-097D-DAD123AEB54A}"/>
                </a:ext>
              </a:extLst>
            </p:cNvPr>
            <p:cNvSpPr txBox="1"/>
            <p:nvPr/>
          </p:nvSpPr>
          <p:spPr bwMode="auto">
            <a:xfrm>
              <a:off x="3755335" y="5028961"/>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61</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13</a:t>
              </a:r>
            </a:p>
          </p:txBody>
        </p:sp>
        <p:sp>
          <p:nvSpPr>
            <p:cNvPr id="161" name="TextBox 160">
              <a:extLst>
                <a:ext uri="{FF2B5EF4-FFF2-40B4-BE49-F238E27FC236}">
                  <a16:creationId xmlns:a16="http://schemas.microsoft.com/office/drawing/2014/main" id="{E72D1416-7E8E-BB8B-2888-7084D108485C}"/>
                </a:ext>
              </a:extLst>
            </p:cNvPr>
            <p:cNvSpPr txBox="1"/>
            <p:nvPr/>
          </p:nvSpPr>
          <p:spPr bwMode="auto">
            <a:xfrm>
              <a:off x="4334468" y="5028961"/>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dirty="0">
                  <a:solidFill>
                    <a:schemeClr val="bg1"/>
                  </a:solidFill>
                  <a:latin typeface="Calibri" panose="020F0502020204030204" pitchFamily="34" charset="0"/>
                </a:rPr>
                <a:t>45</a:t>
              </a:r>
              <a:br>
                <a:rPr lang="en-US" sz="1050" dirty="0">
                  <a:solidFill>
                    <a:schemeClr val="bg1"/>
                  </a:solidFill>
                  <a:latin typeface="Calibri" panose="020F0502020204030204" pitchFamily="34" charset="0"/>
                </a:rPr>
              </a:br>
              <a:r>
                <a:rPr lang="en-US" sz="1050" dirty="0">
                  <a:solidFill>
                    <a:schemeClr val="bg1"/>
                  </a:solidFill>
                  <a:latin typeface="Calibri" panose="020F0502020204030204" pitchFamily="34" charset="0"/>
                </a:rPr>
                <a:t>7</a:t>
              </a:r>
              <a:endParaRPr lang="en-US" sz="1050" b="0" dirty="0">
                <a:solidFill>
                  <a:schemeClr val="bg1"/>
                </a:solidFill>
                <a:latin typeface="Calibri" panose="020F0502020204030204" pitchFamily="34" charset="0"/>
              </a:endParaRPr>
            </a:p>
          </p:txBody>
        </p:sp>
        <p:sp>
          <p:nvSpPr>
            <p:cNvPr id="162" name="TextBox 161">
              <a:extLst>
                <a:ext uri="{FF2B5EF4-FFF2-40B4-BE49-F238E27FC236}">
                  <a16:creationId xmlns:a16="http://schemas.microsoft.com/office/drawing/2014/main" id="{F41AC37B-6DC2-3DAA-11EB-606FFA6A2563}"/>
                </a:ext>
              </a:extLst>
            </p:cNvPr>
            <p:cNvSpPr txBox="1"/>
            <p:nvPr/>
          </p:nvSpPr>
          <p:spPr bwMode="auto">
            <a:xfrm>
              <a:off x="4925887" y="5028961"/>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39</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5</a:t>
              </a:r>
            </a:p>
          </p:txBody>
        </p:sp>
        <p:sp>
          <p:nvSpPr>
            <p:cNvPr id="163" name="TextBox 162">
              <a:extLst>
                <a:ext uri="{FF2B5EF4-FFF2-40B4-BE49-F238E27FC236}">
                  <a16:creationId xmlns:a16="http://schemas.microsoft.com/office/drawing/2014/main" id="{CE97EE36-0F28-9A17-61C4-935C99B36E89}"/>
                </a:ext>
              </a:extLst>
            </p:cNvPr>
            <p:cNvSpPr txBox="1"/>
            <p:nvPr/>
          </p:nvSpPr>
          <p:spPr bwMode="auto">
            <a:xfrm>
              <a:off x="5514352" y="5028961"/>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25</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3</a:t>
              </a:r>
            </a:p>
          </p:txBody>
        </p:sp>
        <p:sp>
          <p:nvSpPr>
            <p:cNvPr id="164" name="TextBox 163">
              <a:extLst>
                <a:ext uri="{FF2B5EF4-FFF2-40B4-BE49-F238E27FC236}">
                  <a16:creationId xmlns:a16="http://schemas.microsoft.com/office/drawing/2014/main" id="{B595FAA5-14FA-C9D0-28B4-B016CB96E702}"/>
                </a:ext>
              </a:extLst>
            </p:cNvPr>
            <p:cNvSpPr txBox="1"/>
            <p:nvPr/>
          </p:nvSpPr>
          <p:spPr bwMode="auto">
            <a:xfrm>
              <a:off x="1341483" y="502587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251</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114</a:t>
              </a:r>
            </a:p>
          </p:txBody>
        </p:sp>
        <p:sp>
          <p:nvSpPr>
            <p:cNvPr id="165" name="TextBox 164">
              <a:extLst>
                <a:ext uri="{FF2B5EF4-FFF2-40B4-BE49-F238E27FC236}">
                  <a16:creationId xmlns:a16="http://schemas.microsoft.com/office/drawing/2014/main" id="{6CB20D1F-38F5-EC85-13D4-B40B676D9920}"/>
                </a:ext>
              </a:extLst>
            </p:cNvPr>
            <p:cNvSpPr txBox="1"/>
            <p:nvPr/>
          </p:nvSpPr>
          <p:spPr bwMode="auto">
            <a:xfrm>
              <a:off x="2528364" y="502587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dirty="0">
                  <a:solidFill>
                    <a:schemeClr val="bg1"/>
                  </a:solidFill>
                  <a:latin typeface="Calibri" panose="020F0502020204030204" pitchFamily="34" charset="0"/>
                </a:rPr>
                <a:t>121</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31</a:t>
              </a:r>
            </a:p>
          </p:txBody>
        </p:sp>
        <p:sp>
          <p:nvSpPr>
            <p:cNvPr id="166" name="TextBox 165">
              <a:extLst>
                <a:ext uri="{FF2B5EF4-FFF2-40B4-BE49-F238E27FC236}">
                  <a16:creationId xmlns:a16="http://schemas.microsoft.com/office/drawing/2014/main" id="{1C8F7BED-73FA-BD36-57E4-BDF426166C2D}"/>
                </a:ext>
              </a:extLst>
            </p:cNvPr>
            <p:cNvSpPr txBox="1"/>
            <p:nvPr/>
          </p:nvSpPr>
          <p:spPr bwMode="auto">
            <a:xfrm>
              <a:off x="4041768" y="5025871"/>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54</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11</a:t>
              </a:r>
            </a:p>
          </p:txBody>
        </p:sp>
        <p:sp>
          <p:nvSpPr>
            <p:cNvPr id="167" name="TextBox 166">
              <a:extLst>
                <a:ext uri="{FF2B5EF4-FFF2-40B4-BE49-F238E27FC236}">
                  <a16:creationId xmlns:a16="http://schemas.microsoft.com/office/drawing/2014/main" id="{493217B3-5F7E-AB91-6BDB-3B0AED4870B9}"/>
                </a:ext>
              </a:extLst>
            </p:cNvPr>
            <p:cNvSpPr txBox="1"/>
            <p:nvPr/>
          </p:nvSpPr>
          <p:spPr bwMode="auto">
            <a:xfrm>
              <a:off x="4639018" y="5025871"/>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41</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5</a:t>
              </a:r>
            </a:p>
          </p:txBody>
        </p:sp>
        <p:sp>
          <p:nvSpPr>
            <p:cNvPr id="168" name="TextBox 167">
              <a:extLst>
                <a:ext uri="{FF2B5EF4-FFF2-40B4-BE49-F238E27FC236}">
                  <a16:creationId xmlns:a16="http://schemas.microsoft.com/office/drawing/2014/main" id="{40AAA67D-5F49-6D49-B380-283095F56165}"/>
                </a:ext>
              </a:extLst>
            </p:cNvPr>
            <p:cNvSpPr txBox="1"/>
            <p:nvPr/>
          </p:nvSpPr>
          <p:spPr bwMode="auto">
            <a:xfrm>
              <a:off x="5217417" y="5025871"/>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31</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5</a:t>
              </a:r>
            </a:p>
          </p:txBody>
        </p:sp>
        <p:sp>
          <p:nvSpPr>
            <p:cNvPr id="169" name="TextBox 168">
              <a:extLst>
                <a:ext uri="{FF2B5EF4-FFF2-40B4-BE49-F238E27FC236}">
                  <a16:creationId xmlns:a16="http://schemas.microsoft.com/office/drawing/2014/main" id="{EA2CEFA8-297B-E1A9-EC68-FD51C819D1AD}"/>
                </a:ext>
              </a:extLst>
            </p:cNvPr>
            <p:cNvSpPr txBox="1"/>
            <p:nvPr/>
          </p:nvSpPr>
          <p:spPr bwMode="auto">
            <a:xfrm>
              <a:off x="5823842" y="5025871"/>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10</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0</a:t>
              </a:r>
            </a:p>
          </p:txBody>
        </p:sp>
      </p:grpSp>
      <p:sp>
        <p:nvSpPr>
          <p:cNvPr id="170" name="TextBox 169">
            <a:extLst>
              <a:ext uri="{FF2B5EF4-FFF2-40B4-BE49-F238E27FC236}">
                <a16:creationId xmlns:a16="http://schemas.microsoft.com/office/drawing/2014/main" id="{311DC911-8DEC-547C-96B9-B7E5BA1B44A4}"/>
              </a:ext>
            </a:extLst>
          </p:cNvPr>
          <p:cNvSpPr txBox="1"/>
          <p:nvPr/>
        </p:nvSpPr>
        <p:spPr bwMode="auto">
          <a:xfrm>
            <a:off x="3601058" y="5576280"/>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76</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15</a:t>
            </a:r>
          </a:p>
        </p:txBody>
      </p:sp>
      <p:sp>
        <p:nvSpPr>
          <p:cNvPr id="171" name="TextBox 170">
            <a:extLst>
              <a:ext uri="{FF2B5EF4-FFF2-40B4-BE49-F238E27FC236}">
                <a16:creationId xmlns:a16="http://schemas.microsoft.com/office/drawing/2014/main" id="{D21E11AD-AF0A-F206-CCEC-85846A11DC9E}"/>
              </a:ext>
            </a:extLst>
          </p:cNvPr>
          <p:cNvSpPr txBox="1"/>
          <p:nvPr/>
        </p:nvSpPr>
        <p:spPr bwMode="auto">
          <a:xfrm>
            <a:off x="3308328" y="5576280"/>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86</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19</a:t>
            </a:r>
          </a:p>
        </p:txBody>
      </p:sp>
      <p:grpSp>
        <p:nvGrpSpPr>
          <p:cNvPr id="172" name="Group 171">
            <a:extLst>
              <a:ext uri="{FF2B5EF4-FFF2-40B4-BE49-F238E27FC236}">
                <a16:creationId xmlns:a16="http://schemas.microsoft.com/office/drawing/2014/main" id="{0466F2E5-FA60-9C72-7D27-7CBF24EB50D9}"/>
              </a:ext>
            </a:extLst>
          </p:cNvPr>
          <p:cNvGrpSpPr/>
          <p:nvPr/>
        </p:nvGrpSpPr>
        <p:grpSpPr>
          <a:xfrm>
            <a:off x="7425695" y="5571239"/>
            <a:ext cx="3977106" cy="418588"/>
            <a:chOff x="1058145" y="5025871"/>
            <a:chExt cx="3977106" cy="418588"/>
          </a:xfrm>
        </p:grpSpPr>
        <p:sp>
          <p:nvSpPr>
            <p:cNvPr id="173" name="TextBox 172">
              <a:extLst>
                <a:ext uri="{FF2B5EF4-FFF2-40B4-BE49-F238E27FC236}">
                  <a16:creationId xmlns:a16="http://schemas.microsoft.com/office/drawing/2014/main" id="{A0BA5277-3DDD-215F-15AC-F2E95EA17CBA}"/>
                </a:ext>
              </a:extLst>
            </p:cNvPr>
            <p:cNvSpPr txBox="1"/>
            <p:nvPr/>
          </p:nvSpPr>
          <p:spPr bwMode="auto">
            <a:xfrm>
              <a:off x="1058145"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328</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165</a:t>
              </a:r>
            </a:p>
          </p:txBody>
        </p:sp>
        <p:sp>
          <p:nvSpPr>
            <p:cNvPr id="174" name="TextBox 173">
              <a:extLst>
                <a:ext uri="{FF2B5EF4-FFF2-40B4-BE49-F238E27FC236}">
                  <a16:creationId xmlns:a16="http://schemas.microsoft.com/office/drawing/2014/main" id="{D8E855C1-C190-3400-1E64-4BD4512CF1A0}"/>
                </a:ext>
              </a:extLst>
            </p:cNvPr>
            <p:cNvSpPr txBox="1"/>
            <p:nvPr/>
          </p:nvSpPr>
          <p:spPr bwMode="auto">
            <a:xfrm>
              <a:off x="1512765"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281</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149</a:t>
              </a:r>
            </a:p>
          </p:txBody>
        </p:sp>
        <p:sp>
          <p:nvSpPr>
            <p:cNvPr id="175" name="TextBox 174">
              <a:extLst>
                <a:ext uri="{FF2B5EF4-FFF2-40B4-BE49-F238E27FC236}">
                  <a16:creationId xmlns:a16="http://schemas.microsoft.com/office/drawing/2014/main" id="{5D0AD694-82A5-8EBF-0E43-24ABF6C2E5D3}"/>
                </a:ext>
              </a:extLst>
            </p:cNvPr>
            <p:cNvSpPr txBox="1"/>
            <p:nvPr/>
          </p:nvSpPr>
          <p:spPr bwMode="auto">
            <a:xfrm>
              <a:off x="1740340"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266</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138</a:t>
              </a:r>
            </a:p>
          </p:txBody>
        </p:sp>
        <p:sp>
          <p:nvSpPr>
            <p:cNvPr id="176" name="TextBox 175">
              <a:extLst>
                <a:ext uri="{FF2B5EF4-FFF2-40B4-BE49-F238E27FC236}">
                  <a16:creationId xmlns:a16="http://schemas.microsoft.com/office/drawing/2014/main" id="{24450E07-63D6-0562-6B92-56F0EBD009D6}"/>
                </a:ext>
              </a:extLst>
            </p:cNvPr>
            <p:cNvSpPr txBox="1"/>
            <p:nvPr/>
          </p:nvSpPr>
          <p:spPr bwMode="auto">
            <a:xfrm>
              <a:off x="1960609"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247</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127</a:t>
              </a:r>
            </a:p>
          </p:txBody>
        </p:sp>
        <p:sp>
          <p:nvSpPr>
            <p:cNvPr id="177" name="TextBox 176">
              <a:extLst>
                <a:ext uri="{FF2B5EF4-FFF2-40B4-BE49-F238E27FC236}">
                  <a16:creationId xmlns:a16="http://schemas.microsoft.com/office/drawing/2014/main" id="{9BF6783A-F389-60E0-8F5C-12B331DDCEDF}"/>
                </a:ext>
              </a:extLst>
            </p:cNvPr>
            <p:cNvSpPr txBox="1"/>
            <p:nvPr/>
          </p:nvSpPr>
          <p:spPr bwMode="auto">
            <a:xfrm>
              <a:off x="2421044"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211</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104</a:t>
              </a:r>
            </a:p>
          </p:txBody>
        </p:sp>
        <p:sp>
          <p:nvSpPr>
            <p:cNvPr id="178" name="TextBox 177">
              <a:extLst>
                <a:ext uri="{FF2B5EF4-FFF2-40B4-BE49-F238E27FC236}">
                  <a16:creationId xmlns:a16="http://schemas.microsoft.com/office/drawing/2014/main" id="{1EF0EBE7-06B2-DDCA-4B17-59C7E014A266}"/>
                </a:ext>
              </a:extLst>
            </p:cNvPr>
            <p:cNvSpPr txBox="1"/>
            <p:nvPr/>
          </p:nvSpPr>
          <p:spPr bwMode="auto">
            <a:xfrm>
              <a:off x="3097414"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174</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73</a:t>
              </a:r>
            </a:p>
          </p:txBody>
        </p:sp>
        <p:sp>
          <p:nvSpPr>
            <p:cNvPr id="179" name="TextBox 178">
              <a:extLst>
                <a:ext uri="{FF2B5EF4-FFF2-40B4-BE49-F238E27FC236}">
                  <a16:creationId xmlns:a16="http://schemas.microsoft.com/office/drawing/2014/main" id="{A7B881E5-6B80-06BA-458B-E2A3C04508D8}"/>
                </a:ext>
              </a:extLst>
            </p:cNvPr>
            <p:cNvSpPr txBox="1"/>
            <p:nvPr/>
          </p:nvSpPr>
          <p:spPr bwMode="auto">
            <a:xfrm>
              <a:off x="3549204"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144</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56</a:t>
              </a:r>
            </a:p>
          </p:txBody>
        </p:sp>
        <p:sp>
          <p:nvSpPr>
            <p:cNvPr id="180" name="TextBox 179">
              <a:extLst>
                <a:ext uri="{FF2B5EF4-FFF2-40B4-BE49-F238E27FC236}">
                  <a16:creationId xmlns:a16="http://schemas.microsoft.com/office/drawing/2014/main" id="{D918D969-9929-B677-4E76-C0A64E983D92}"/>
                </a:ext>
              </a:extLst>
            </p:cNvPr>
            <p:cNvSpPr txBox="1"/>
            <p:nvPr/>
          </p:nvSpPr>
          <p:spPr bwMode="auto">
            <a:xfrm>
              <a:off x="3999875" y="502896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117</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47</a:t>
              </a:r>
            </a:p>
          </p:txBody>
        </p:sp>
        <p:sp>
          <p:nvSpPr>
            <p:cNvPr id="181" name="TextBox 180">
              <a:extLst>
                <a:ext uri="{FF2B5EF4-FFF2-40B4-BE49-F238E27FC236}">
                  <a16:creationId xmlns:a16="http://schemas.microsoft.com/office/drawing/2014/main" id="{8032F50F-E032-2FF6-48D8-05EF0E13D7BE}"/>
                </a:ext>
              </a:extLst>
            </p:cNvPr>
            <p:cNvSpPr txBox="1"/>
            <p:nvPr/>
          </p:nvSpPr>
          <p:spPr bwMode="auto">
            <a:xfrm>
              <a:off x="4485325" y="5028961"/>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99</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37</a:t>
              </a:r>
            </a:p>
          </p:txBody>
        </p:sp>
        <p:sp>
          <p:nvSpPr>
            <p:cNvPr id="182" name="TextBox 181">
              <a:extLst>
                <a:ext uri="{FF2B5EF4-FFF2-40B4-BE49-F238E27FC236}">
                  <a16:creationId xmlns:a16="http://schemas.microsoft.com/office/drawing/2014/main" id="{BDCA54D1-635D-6F8F-4DEF-3634089530C1}"/>
                </a:ext>
              </a:extLst>
            </p:cNvPr>
            <p:cNvSpPr txBox="1"/>
            <p:nvPr/>
          </p:nvSpPr>
          <p:spPr bwMode="auto">
            <a:xfrm>
              <a:off x="1286351" y="502587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304</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155</a:t>
              </a:r>
            </a:p>
          </p:txBody>
        </p:sp>
        <p:sp>
          <p:nvSpPr>
            <p:cNvPr id="183" name="TextBox 182">
              <a:extLst>
                <a:ext uri="{FF2B5EF4-FFF2-40B4-BE49-F238E27FC236}">
                  <a16:creationId xmlns:a16="http://schemas.microsoft.com/office/drawing/2014/main" id="{836AF343-119C-112F-DB78-2A8C33A37C92}"/>
                </a:ext>
              </a:extLst>
            </p:cNvPr>
            <p:cNvSpPr txBox="1"/>
            <p:nvPr/>
          </p:nvSpPr>
          <p:spPr bwMode="auto">
            <a:xfrm>
              <a:off x="2194989" y="502587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229</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116</a:t>
              </a:r>
            </a:p>
          </p:txBody>
        </p:sp>
        <p:sp>
          <p:nvSpPr>
            <p:cNvPr id="184" name="TextBox 183">
              <a:extLst>
                <a:ext uri="{FF2B5EF4-FFF2-40B4-BE49-F238E27FC236}">
                  <a16:creationId xmlns:a16="http://schemas.microsoft.com/office/drawing/2014/main" id="{817E2CE0-D529-EFB7-2952-5F67DB5CCBD4}"/>
                </a:ext>
              </a:extLst>
            </p:cNvPr>
            <p:cNvSpPr txBox="1"/>
            <p:nvPr/>
          </p:nvSpPr>
          <p:spPr bwMode="auto">
            <a:xfrm>
              <a:off x="3325106" y="502587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156</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62</a:t>
              </a:r>
            </a:p>
          </p:txBody>
        </p:sp>
        <p:sp>
          <p:nvSpPr>
            <p:cNvPr id="185" name="TextBox 184">
              <a:extLst>
                <a:ext uri="{FF2B5EF4-FFF2-40B4-BE49-F238E27FC236}">
                  <a16:creationId xmlns:a16="http://schemas.microsoft.com/office/drawing/2014/main" id="{3209943B-0647-7380-FE83-1B67521735C6}"/>
                </a:ext>
              </a:extLst>
            </p:cNvPr>
            <p:cNvSpPr txBox="1"/>
            <p:nvPr/>
          </p:nvSpPr>
          <p:spPr bwMode="auto">
            <a:xfrm>
              <a:off x="3774909" y="502587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131</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51</a:t>
              </a:r>
            </a:p>
          </p:txBody>
        </p:sp>
        <p:sp>
          <p:nvSpPr>
            <p:cNvPr id="186" name="TextBox 185">
              <a:extLst>
                <a:ext uri="{FF2B5EF4-FFF2-40B4-BE49-F238E27FC236}">
                  <a16:creationId xmlns:a16="http://schemas.microsoft.com/office/drawing/2014/main" id="{1AB7136C-3FFE-8497-6E1E-79A4C827D102}"/>
                </a:ext>
              </a:extLst>
            </p:cNvPr>
            <p:cNvSpPr txBox="1"/>
            <p:nvPr/>
          </p:nvSpPr>
          <p:spPr bwMode="auto">
            <a:xfrm>
              <a:off x="4224262" y="5025871"/>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dirty="0">
                  <a:solidFill>
                    <a:schemeClr val="bg1"/>
                  </a:solidFill>
                  <a:latin typeface="Calibri" panose="020F0502020204030204" pitchFamily="34" charset="0"/>
                </a:rPr>
                <a:t>104</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40</a:t>
              </a:r>
            </a:p>
          </p:txBody>
        </p:sp>
        <p:sp>
          <p:nvSpPr>
            <p:cNvPr id="187" name="TextBox 186">
              <a:extLst>
                <a:ext uri="{FF2B5EF4-FFF2-40B4-BE49-F238E27FC236}">
                  <a16:creationId xmlns:a16="http://schemas.microsoft.com/office/drawing/2014/main" id="{85D8AA81-DC5C-40EC-17E7-727F9380726F}"/>
                </a:ext>
              </a:extLst>
            </p:cNvPr>
            <p:cNvSpPr txBox="1"/>
            <p:nvPr/>
          </p:nvSpPr>
          <p:spPr bwMode="auto">
            <a:xfrm>
              <a:off x="4712726" y="5025871"/>
              <a:ext cx="3225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66</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28</a:t>
              </a:r>
            </a:p>
          </p:txBody>
        </p:sp>
      </p:grpSp>
      <p:sp>
        <p:nvSpPr>
          <p:cNvPr id="188" name="TextBox 187">
            <a:extLst>
              <a:ext uri="{FF2B5EF4-FFF2-40B4-BE49-F238E27FC236}">
                <a16:creationId xmlns:a16="http://schemas.microsoft.com/office/drawing/2014/main" id="{85E0990B-8A33-31A0-FABB-F8061B4D0F50}"/>
              </a:ext>
            </a:extLst>
          </p:cNvPr>
          <p:cNvSpPr txBox="1"/>
          <p:nvPr/>
        </p:nvSpPr>
        <p:spPr bwMode="auto">
          <a:xfrm>
            <a:off x="11340498" y="5571239"/>
            <a:ext cx="25359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6</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1</a:t>
            </a:r>
          </a:p>
        </p:txBody>
      </p:sp>
      <p:sp>
        <p:nvSpPr>
          <p:cNvPr id="189" name="TextBox 188">
            <a:extLst>
              <a:ext uri="{FF2B5EF4-FFF2-40B4-BE49-F238E27FC236}">
                <a16:creationId xmlns:a16="http://schemas.microsoft.com/office/drawing/2014/main" id="{DB289600-8A19-557C-7B12-CE49493978FC}"/>
              </a:ext>
            </a:extLst>
          </p:cNvPr>
          <p:cNvSpPr txBox="1"/>
          <p:nvPr/>
        </p:nvSpPr>
        <p:spPr bwMode="auto">
          <a:xfrm>
            <a:off x="9250212" y="5572335"/>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187</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84</a:t>
            </a:r>
          </a:p>
        </p:txBody>
      </p:sp>
      <p:sp>
        <p:nvSpPr>
          <p:cNvPr id="190" name="TextBox 189">
            <a:extLst>
              <a:ext uri="{FF2B5EF4-FFF2-40B4-BE49-F238E27FC236}">
                <a16:creationId xmlns:a16="http://schemas.microsoft.com/office/drawing/2014/main" id="{9337B2B4-85C7-5979-7630-00DEF715ED16}"/>
              </a:ext>
            </a:extLst>
          </p:cNvPr>
          <p:cNvSpPr txBox="1"/>
          <p:nvPr/>
        </p:nvSpPr>
        <p:spPr bwMode="auto">
          <a:xfrm>
            <a:off x="9024157" y="5569245"/>
            <a:ext cx="3914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199</a:t>
            </a:r>
            <a:br>
              <a:rPr lang="en-US" sz="1050" b="0" dirty="0">
                <a:solidFill>
                  <a:schemeClr val="bg1"/>
                </a:solidFill>
                <a:latin typeface="Calibri" panose="020F0502020204030204" pitchFamily="34" charset="0"/>
              </a:rPr>
            </a:br>
            <a:r>
              <a:rPr lang="en-US" sz="1050" b="0" dirty="0">
                <a:solidFill>
                  <a:schemeClr val="bg1"/>
                </a:solidFill>
                <a:latin typeface="Calibri" panose="020F0502020204030204" pitchFamily="34" charset="0"/>
              </a:rPr>
              <a:t>95</a:t>
            </a:r>
          </a:p>
        </p:txBody>
      </p:sp>
      <p:sp>
        <p:nvSpPr>
          <p:cNvPr id="191" name="TextBox 190">
            <a:extLst>
              <a:ext uri="{FF2B5EF4-FFF2-40B4-BE49-F238E27FC236}">
                <a16:creationId xmlns:a16="http://schemas.microsoft.com/office/drawing/2014/main" id="{174786DC-D105-9208-3B0F-06A6E44947D5}"/>
              </a:ext>
            </a:extLst>
          </p:cNvPr>
          <p:cNvSpPr txBox="1"/>
          <p:nvPr/>
        </p:nvSpPr>
        <p:spPr bwMode="auto">
          <a:xfrm>
            <a:off x="7607640" y="4477011"/>
            <a:ext cx="22413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Log-rank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.0664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 0.804 (95% Cl: 0.637-1.015)</a:t>
            </a:r>
          </a:p>
        </p:txBody>
      </p:sp>
      <p:sp>
        <p:nvSpPr>
          <p:cNvPr id="192" name="TextBox 191">
            <a:extLst>
              <a:ext uri="{FF2B5EF4-FFF2-40B4-BE49-F238E27FC236}">
                <a16:creationId xmlns:a16="http://schemas.microsoft.com/office/drawing/2014/main" id="{173809DA-EF36-CF04-6C0F-B55ED06C88A1}"/>
              </a:ext>
            </a:extLst>
          </p:cNvPr>
          <p:cNvSpPr txBox="1"/>
          <p:nvPr/>
        </p:nvSpPr>
        <p:spPr bwMode="auto">
          <a:xfrm>
            <a:off x="1394422" y="4477011"/>
            <a:ext cx="2263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Log-rank </a:t>
            </a:r>
            <a:r>
              <a:rPr lang="en-US" sz="1200" i="1" dirty="0">
                <a:solidFill>
                  <a:schemeClr val="bg1"/>
                </a:solidFill>
                <a:latin typeface="Calibri" panose="020F0502020204030204" pitchFamily="34" charset="0"/>
              </a:rPr>
              <a:t>P </a:t>
            </a:r>
            <a:r>
              <a:rPr lang="en-US" sz="1200" dirty="0">
                <a:solidFill>
                  <a:schemeClr val="bg1"/>
                </a:solidFill>
                <a:latin typeface="Calibri" panose="020F0502020204030204" pitchFamily="34" charset="0"/>
              </a:rPr>
              <a:t>&lt;.0001</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HR = 0.535 (95% Cl: 0.429-0.668)</a:t>
            </a:r>
          </a:p>
        </p:txBody>
      </p:sp>
      <p:graphicFrame>
        <p:nvGraphicFramePr>
          <p:cNvPr id="208" name="Table 207">
            <a:extLst>
              <a:ext uri="{FF2B5EF4-FFF2-40B4-BE49-F238E27FC236}">
                <a16:creationId xmlns:a16="http://schemas.microsoft.com/office/drawing/2014/main" id="{73273F73-6764-EA52-C0B4-98EAE029B706}"/>
              </a:ext>
            </a:extLst>
          </p:cNvPr>
          <p:cNvGraphicFramePr>
            <a:graphicFrameLocks noGrp="1"/>
          </p:cNvGraphicFramePr>
          <p:nvPr/>
        </p:nvGraphicFramePr>
        <p:xfrm>
          <a:off x="3613218" y="2635001"/>
          <a:ext cx="2714624" cy="548640"/>
        </p:xfrm>
        <a:graphic>
          <a:graphicData uri="http://schemas.openxmlformats.org/drawingml/2006/table">
            <a:tbl>
              <a:tblPr firstRow="1" bandRow="1">
                <a:tableStyleId>{5C22544A-7EE6-4342-B048-85BDC9FD1C3A}</a:tableStyleId>
              </a:tblPr>
              <a:tblGrid>
                <a:gridCol w="1375655">
                  <a:extLst>
                    <a:ext uri="{9D8B030D-6E8A-4147-A177-3AD203B41FA5}">
                      <a16:colId xmlns:a16="http://schemas.microsoft.com/office/drawing/2014/main" val="3272785676"/>
                    </a:ext>
                  </a:extLst>
                </a:gridCol>
                <a:gridCol w="712283">
                  <a:extLst>
                    <a:ext uri="{9D8B030D-6E8A-4147-A177-3AD203B41FA5}">
                      <a16:colId xmlns:a16="http://schemas.microsoft.com/office/drawing/2014/main" val="1727625878"/>
                    </a:ext>
                  </a:extLst>
                </a:gridCol>
                <a:gridCol w="626686">
                  <a:extLst>
                    <a:ext uri="{9D8B030D-6E8A-4147-A177-3AD203B41FA5}">
                      <a16:colId xmlns:a16="http://schemas.microsoft.com/office/drawing/2014/main" val="2237879862"/>
                    </a:ext>
                  </a:extLst>
                </a:gridCol>
              </a:tblGrid>
              <a:tr h="0">
                <a:tc>
                  <a:txBody>
                    <a:bodyPr/>
                    <a:lstStyle/>
                    <a:p>
                      <a:endParaRPr lang="en-US" sz="1200" b="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96830908"/>
                  </a:ext>
                </a:extLst>
              </a:tr>
              <a:tr h="0">
                <a:tc>
                  <a:txBody>
                    <a:bodyPr/>
                    <a:lstStyle/>
                    <a:p>
                      <a:r>
                        <a:rPr lang="en-US" sz="1200" b="0" dirty="0" err="1">
                          <a:solidFill>
                            <a:schemeClr val="accent1"/>
                          </a:solidFill>
                        </a:rPr>
                        <a:t>Abemaciclib</a:t>
                      </a:r>
                      <a:r>
                        <a:rPr lang="en-US" sz="1200" b="0" dirty="0">
                          <a:solidFill>
                            <a:schemeClr val="accent1"/>
                          </a:solidFill>
                        </a:rPr>
                        <a:t> + NSAI</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74245896"/>
                  </a:ext>
                </a:extLst>
              </a:tr>
              <a:tr h="0">
                <a:tc>
                  <a:txBody>
                    <a:bodyPr/>
                    <a:lstStyle/>
                    <a:p>
                      <a:r>
                        <a:rPr lang="en-US" sz="1200" b="0" dirty="0">
                          <a:solidFill>
                            <a:schemeClr val="accent3"/>
                          </a:solidFill>
                        </a:rPr>
                        <a:t>Placebo + NSAI</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74422759"/>
                  </a:ext>
                </a:extLst>
              </a:tr>
            </a:tbl>
          </a:graphicData>
        </a:graphic>
      </p:graphicFrame>
      <p:graphicFrame>
        <p:nvGraphicFramePr>
          <p:cNvPr id="209" name="Table 208">
            <a:extLst>
              <a:ext uri="{FF2B5EF4-FFF2-40B4-BE49-F238E27FC236}">
                <a16:creationId xmlns:a16="http://schemas.microsoft.com/office/drawing/2014/main" id="{C3B29C10-1A63-0334-009F-B6ECAE53EC1A}"/>
              </a:ext>
            </a:extLst>
          </p:cNvPr>
          <p:cNvGraphicFramePr>
            <a:graphicFrameLocks noGrp="1"/>
          </p:cNvGraphicFramePr>
          <p:nvPr/>
        </p:nvGraphicFramePr>
        <p:xfrm>
          <a:off x="9046228" y="2635001"/>
          <a:ext cx="2901935" cy="548640"/>
        </p:xfrm>
        <a:graphic>
          <a:graphicData uri="http://schemas.openxmlformats.org/drawingml/2006/table">
            <a:tbl>
              <a:tblPr firstRow="1" bandRow="1">
                <a:tableStyleId>{5C22544A-7EE6-4342-B048-85BDC9FD1C3A}</a:tableStyleId>
              </a:tblPr>
              <a:tblGrid>
                <a:gridCol w="1470576">
                  <a:extLst>
                    <a:ext uri="{9D8B030D-6E8A-4147-A177-3AD203B41FA5}">
                      <a16:colId xmlns:a16="http://schemas.microsoft.com/office/drawing/2014/main" val="3272785676"/>
                    </a:ext>
                  </a:extLst>
                </a:gridCol>
                <a:gridCol w="663008">
                  <a:extLst>
                    <a:ext uri="{9D8B030D-6E8A-4147-A177-3AD203B41FA5}">
                      <a16:colId xmlns:a16="http://schemas.microsoft.com/office/drawing/2014/main" val="1727625878"/>
                    </a:ext>
                  </a:extLst>
                </a:gridCol>
                <a:gridCol w="768351">
                  <a:extLst>
                    <a:ext uri="{9D8B030D-6E8A-4147-A177-3AD203B41FA5}">
                      <a16:colId xmlns:a16="http://schemas.microsoft.com/office/drawing/2014/main" val="2237879862"/>
                    </a:ext>
                  </a:extLst>
                </a:gridCol>
              </a:tblGrid>
              <a:tr h="0">
                <a:tc>
                  <a:txBody>
                    <a:bodyPr/>
                    <a:lstStyle/>
                    <a:p>
                      <a:endParaRPr lang="en-US" sz="1200" b="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96830908"/>
                  </a:ext>
                </a:extLst>
              </a:tr>
              <a:tr h="0">
                <a:tc>
                  <a:txBody>
                    <a:bodyPr/>
                    <a:lstStyle/>
                    <a:p>
                      <a:r>
                        <a:rPr lang="en-US" sz="1200" b="0" dirty="0" err="1">
                          <a:solidFill>
                            <a:schemeClr val="accent1"/>
                          </a:solidFill>
                        </a:rPr>
                        <a:t>Abemaciclib</a:t>
                      </a:r>
                      <a:r>
                        <a:rPr lang="en-US" sz="1200" b="0" dirty="0">
                          <a:solidFill>
                            <a:schemeClr val="accent1"/>
                          </a:solidFill>
                        </a:rPr>
                        <a:t> + NSAI</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74245896"/>
                  </a:ext>
                </a:extLst>
              </a:tr>
              <a:tr h="0">
                <a:tc>
                  <a:txBody>
                    <a:bodyPr/>
                    <a:lstStyle/>
                    <a:p>
                      <a:r>
                        <a:rPr lang="en-US" sz="1200" b="0" dirty="0">
                          <a:solidFill>
                            <a:schemeClr val="accent3"/>
                          </a:solidFill>
                        </a:rPr>
                        <a:t>Placebo + NSAI</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74422759"/>
                  </a:ext>
                </a:extLst>
              </a:tr>
            </a:tbl>
          </a:graphicData>
        </a:graphic>
      </p:graphicFrame>
      <p:sp>
        <p:nvSpPr>
          <p:cNvPr id="210" name="TextBox 209">
            <a:extLst>
              <a:ext uri="{FF2B5EF4-FFF2-40B4-BE49-F238E27FC236}">
                <a16:creationId xmlns:a16="http://schemas.microsoft.com/office/drawing/2014/main" id="{FAE54D13-7C10-ADAF-C379-4EBF24F3889D}"/>
              </a:ext>
            </a:extLst>
          </p:cNvPr>
          <p:cNvSpPr txBox="1"/>
          <p:nvPr/>
        </p:nvSpPr>
        <p:spPr bwMode="auto">
          <a:xfrm>
            <a:off x="8884145" y="3815877"/>
            <a:ext cx="699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53.7 </a:t>
            </a:r>
            <a:r>
              <a:rPr lang="en-US" sz="1200" b="0" dirty="0" err="1">
                <a:solidFill>
                  <a:schemeClr val="accent3"/>
                </a:solidFill>
                <a:latin typeface="Calibri" panose="020F0502020204030204" pitchFamily="34" charset="0"/>
              </a:rPr>
              <a:t>mo</a:t>
            </a:r>
            <a:endParaRPr lang="en-US" sz="1200" b="0" dirty="0">
              <a:solidFill>
                <a:schemeClr val="accent3"/>
              </a:solidFill>
              <a:latin typeface="Calibri" panose="020F0502020204030204" pitchFamily="34" charset="0"/>
            </a:endParaRPr>
          </a:p>
        </p:txBody>
      </p:sp>
      <p:sp>
        <p:nvSpPr>
          <p:cNvPr id="212" name="TextBox 211">
            <a:extLst>
              <a:ext uri="{FF2B5EF4-FFF2-40B4-BE49-F238E27FC236}">
                <a16:creationId xmlns:a16="http://schemas.microsoft.com/office/drawing/2014/main" id="{584D0238-2864-C200-FE98-0CCA33A48272}"/>
              </a:ext>
            </a:extLst>
          </p:cNvPr>
          <p:cNvSpPr txBox="1"/>
          <p:nvPr/>
        </p:nvSpPr>
        <p:spPr bwMode="auto">
          <a:xfrm>
            <a:off x="1337271" y="3815195"/>
            <a:ext cx="699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14.8 </a:t>
            </a:r>
            <a:r>
              <a:rPr lang="en-US" sz="1200" b="0" dirty="0" err="1">
                <a:solidFill>
                  <a:schemeClr val="accent3"/>
                </a:solidFill>
                <a:latin typeface="Calibri" panose="020F0502020204030204" pitchFamily="34" charset="0"/>
              </a:rPr>
              <a:t>mo</a:t>
            </a:r>
            <a:endParaRPr lang="en-US" sz="1200" b="0" dirty="0">
              <a:solidFill>
                <a:schemeClr val="accent3"/>
              </a:solidFill>
              <a:latin typeface="Calibri" panose="020F0502020204030204" pitchFamily="34" charset="0"/>
            </a:endParaRPr>
          </a:p>
        </p:txBody>
      </p:sp>
      <p:sp>
        <p:nvSpPr>
          <p:cNvPr id="213" name="TextBox 212">
            <a:extLst>
              <a:ext uri="{FF2B5EF4-FFF2-40B4-BE49-F238E27FC236}">
                <a16:creationId xmlns:a16="http://schemas.microsoft.com/office/drawing/2014/main" id="{65159EBC-484C-8A1E-A16D-C57F09F6E3C8}"/>
              </a:ext>
            </a:extLst>
          </p:cNvPr>
          <p:cNvSpPr txBox="1"/>
          <p:nvPr/>
        </p:nvSpPr>
        <p:spPr bwMode="auto">
          <a:xfrm>
            <a:off x="2745489" y="3491872"/>
            <a:ext cx="699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29.0 </a:t>
            </a:r>
            <a:r>
              <a:rPr lang="en-US" sz="1200" b="0" dirty="0" err="1">
                <a:solidFill>
                  <a:schemeClr val="accent1"/>
                </a:solidFill>
                <a:latin typeface="Calibri" panose="020F0502020204030204" pitchFamily="34" charset="0"/>
              </a:rPr>
              <a:t>mo</a:t>
            </a:r>
            <a:endParaRPr lang="en-US" sz="1200" b="0" dirty="0">
              <a:solidFill>
                <a:schemeClr val="accent1"/>
              </a:solidFill>
              <a:latin typeface="Calibri" panose="020F0502020204030204" pitchFamily="34" charset="0"/>
            </a:endParaRPr>
          </a:p>
        </p:txBody>
      </p:sp>
      <p:pic>
        <p:nvPicPr>
          <p:cNvPr id="216" name="Graphic 215">
            <a:extLst>
              <a:ext uri="{FF2B5EF4-FFF2-40B4-BE49-F238E27FC236}">
                <a16:creationId xmlns:a16="http://schemas.microsoft.com/office/drawing/2014/main" id="{96D58657-1BAA-4099-E485-C8C1942AA7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14350" y="2518893"/>
            <a:ext cx="4884038" cy="2442019"/>
          </a:xfrm>
          <a:prstGeom prst="rect">
            <a:avLst/>
          </a:prstGeom>
        </p:spPr>
      </p:pic>
      <p:grpSp>
        <p:nvGrpSpPr>
          <p:cNvPr id="231" name="Group 230">
            <a:extLst>
              <a:ext uri="{FF2B5EF4-FFF2-40B4-BE49-F238E27FC236}">
                <a16:creationId xmlns:a16="http://schemas.microsoft.com/office/drawing/2014/main" id="{7ECA2AA8-EB13-A98F-9B14-5FE1C5C2073F}"/>
              </a:ext>
            </a:extLst>
          </p:cNvPr>
          <p:cNvGrpSpPr/>
          <p:nvPr/>
        </p:nvGrpSpPr>
        <p:grpSpPr>
          <a:xfrm>
            <a:off x="1628189" y="2940589"/>
            <a:ext cx="4541231" cy="2118283"/>
            <a:chOff x="1475001" y="2940589"/>
            <a:chExt cx="4541231" cy="2118283"/>
          </a:xfrm>
        </p:grpSpPr>
        <p:sp>
          <p:nvSpPr>
            <p:cNvPr id="217" name="TextBox 216">
              <a:extLst>
                <a:ext uri="{FF2B5EF4-FFF2-40B4-BE49-F238E27FC236}">
                  <a16:creationId xmlns:a16="http://schemas.microsoft.com/office/drawing/2014/main" id="{2C350D90-575B-2AD9-C633-5B1CFB1C3939}"/>
                </a:ext>
              </a:extLst>
            </p:cNvPr>
            <p:cNvSpPr txBox="1"/>
            <p:nvPr/>
          </p:nvSpPr>
          <p:spPr bwMode="auto">
            <a:xfrm>
              <a:off x="1475001" y="294058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8" name="TextBox 217">
              <a:extLst>
                <a:ext uri="{FF2B5EF4-FFF2-40B4-BE49-F238E27FC236}">
                  <a16:creationId xmlns:a16="http://schemas.microsoft.com/office/drawing/2014/main" id="{63DEA2DE-A891-ECC8-B0D6-BB2AB17F11F8}"/>
                </a:ext>
              </a:extLst>
            </p:cNvPr>
            <p:cNvSpPr txBox="1"/>
            <p:nvPr/>
          </p:nvSpPr>
          <p:spPr bwMode="auto">
            <a:xfrm>
              <a:off x="1935067" y="360462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19" name="TextBox 218">
              <a:extLst>
                <a:ext uri="{FF2B5EF4-FFF2-40B4-BE49-F238E27FC236}">
                  <a16:creationId xmlns:a16="http://schemas.microsoft.com/office/drawing/2014/main" id="{EE37EDDA-3023-AA3A-F007-0F1DFD4AFEBC}"/>
                </a:ext>
              </a:extLst>
            </p:cNvPr>
            <p:cNvSpPr txBox="1"/>
            <p:nvPr/>
          </p:nvSpPr>
          <p:spPr bwMode="auto">
            <a:xfrm>
              <a:off x="2003917" y="369540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0" name="TextBox 219">
              <a:extLst>
                <a:ext uri="{FF2B5EF4-FFF2-40B4-BE49-F238E27FC236}">
                  <a16:creationId xmlns:a16="http://schemas.microsoft.com/office/drawing/2014/main" id="{2BB6187B-2EBF-2287-D0F2-87F572786E19}"/>
                </a:ext>
              </a:extLst>
            </p:cNvPr>
            <p:cNvSpPr txBox="1"/>
            <p:nvPr/>
          </p:nvSpPr>
          <p:spPr bwMode="auto">
            <a:xfrm>
              <a:off x="2241130" y="381887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1" name="TextBox 220">
              <a:extLst>
                <a:ext uri="{FF2B5EF4-FFF2-40B4-BE49-F238E27FC236}">
                  <a16:creationId xmlns:a16="http://schemas.microsoft.com/office/drawing/2014/main" id="{B59B392C-5B35-71C9-9495-2756411FA836}"/>
                </a:ext>
              </a:extLst>
            </p:cNvPr>
            <p:cNvSpPr txBox="1"/>
            <p:nvPr/>
          </p:nvSpPr>
          <p:spPr bwMode="auto">
            <a:xfrm>
              <a:off x="2283188" y="384627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2" name="TextBox 221">
              <a:extLst>
                <a:ext uri="{FF2B5EF4-FFF2-40B4-BE49-F238E27FC236}">
                  <a16:creationId xmlns:a16="http://schemas.microsoft.com/office/drawing/2014/main" id="{E5DD2421-A632-8C81-C243-679FB50CC4AE}"/>
                </a:ext>
              </a:extLst>
            </p:cNvPr>
            <p:cNvSpPr txBox="1"/>
            <p:nvPr/>
          </p:nvSpPr>
          <p:spPr bwMode="auto">
            <a:xfrm>
              <a:off x="2419983" y="391527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3" name="TextBox 222">
              <a:extLst>
                <a:ext uri="{FF2B5EF4-FFF2-40B4-BE49-F238E27FC236}">
                  <a16:creationId xmlns:a16="http://schemas.microsoft.com/office/drawing/2014/main" id="{CA73CF90-934A-6B11-4A37-29AC4A2FD830}"/>
                </a:ext>
              </a:extLst>
            </p:cNvPr>
            <p:cNvSpPr txBox="1"/>
            <p:nvPr/>
          </p:nvSpPr>
          <p:spPr bwMode="auto">
            <a:xfrm>
              <a:off x="2657444" y="421760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4" name="TextBox 223">
              <a:extLst>
                <a:ext uri="{FF2B5EF4-FFF2-40B4-BE49-F238E27FC236}">
                  <a16:creationId xmlns:a16="http://schemas.microsoft.com/office/drawing/2014/main" id="{B10BC988-898A-CF52-D031-99BCCB17055F}"/>
                </a:ext>
              </a:extLst>
            </p:cNvPr>
            <p:cNvSpPr txBox="1"/>
            <p:nvPr/>
          </p:nvSpPr>
          <p:spPr bwMode="auto">
            <a:xfrm>
              <a:off x="2915792" y="435020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5" name="TextBox 224">
              <a:extLst>
                <a:ext uri="{FF2B5EF4-FFF2-40B4-BE49-F238E27FC236}">
                  <a16:creationId xmlns:a16="http://schemas.microsoft.com/office/drawing/2014/main" id="{FDF3EC89-310B-B3E8-34F3-61D4E4020BD3}"/>
                </a:ext>
              </a:extLst>
            </p:cNvPr>
            <p:cNvSpPr txBox="1"/>
            <p:nvPr/>
          </p:nvSpPr>
          <p:spPr bwMode="auto">
            <a:xfrm>
              <a:off x="3521812" y="446635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6" name="TextBox 225">
              <a:extLst>
                <a:ext uri="{FF2B5EF4-FFF2-40B4-BE49-F238E27FC236}">
                  <a16:creationId xmlns:a16="http://schemas.microsoft.com/office/drawing/2014/main" id="{25AC5796-565A-F60B-141A-A8B46BF5A28C}"/>
                </a:ext>
              </a:extLst>
            </p:cNvPr>
            <p:cNvSpPr txBox="1"/>
            <p:nvPr/>
          </p:nvSpPr>
          <p:spPr bwMode="auto">
            <a:xfrm>
              <a:off x="5355580" y="468954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7" name="TextBox 226">
              <a:extLst>
                <a:ext uri="{FF2B5EF4-FFF2-40B4-BE49-F238E27FC236}">
                  <a16:creationId xmlns:a16="http://schemas.microsoft.com/office/drawing/2014/main" id="{4C891CEF-0169-78F5-B452-24AC47E532B4}"/>
                </a:ext>
              </a:extLst>
            </p:cNvPr>
            <p:cNvSpPr txBox="1"/>
            <p:nvPr/>
          </p:nvSpPr>
          <p:spPr bwMode="auto">
            <a:xfrm>
              <a:off x="5388443" y="468954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8" name="TextBox 227">
              <a:extLst>
                <a:ext uri="{FF2B5EF4-FFF2-40B4-BE49-F238E27FC236}">
                  <a16:creationId xmlns:a16="http://schemas.microsoft.com/office/drawing/2014/main" id="{02F7C2F7-7792-F731-1B98-D4467D70D6F8}"/>
                </a:ext>
              </a:extLst>
            </p:cNvPr>
            <p:cNvSpPr txBox="1"/>
            <p:nvPr/>
          </p:nvSpPr>
          <p:spPr bwMode="auto">
            <a:xfrm>
              <a:off x="5846458" y="468954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29" name="TextBox 228">
              <a:extLst>
                <a:ext uri="{FF2B5EF4-FFF2-40B4-BE49-F238E27FC236}">
                  <a16:creationId xmlns:a16="http://schemas.microsoft.com/office/drawing/2014/main" id="{4D6BC50C-3EE1-1954-3955-A18ED67CF5F3}"/>
                </a:ext>
              </a:extLst>
            </p:cNvPr>
            <p:cNvSpPr txBox="1"/>
            <p:nvPr/>
          </p:nvSpPr>
          <p:spPr bwMode="auto">
            <a:xfrm>
              <a:off x="5890140" y="468954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0" name="TextBox 229">
              <a:extLst>
                <a:ext uri="{FF2B5EF4-FFF2-40B4-BE49-F238E27FC236}">
                  <a16:creationId xmlns:a16="http://schemas.microsoft.com/office/drawing/2014/main" id="{82E94650-A651-88CF-CCB2-66A272AB7F6B}"/>
                </a:ext>
              </a:extLst>
            </p:cNvPr>
            <p:cNvSpPr txBox="1"/>
            <p:nvPr/>
          </p:nvSpPr>
          <p:spPr bwMode="auto">
            <a:xfrm>
              <a:off x="5924374" y="468954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grpSp>
      <p:pic>
        <p:nvPicPr>
          <p:cNvPr id="233" name="Graphic 232">
            <a:extLst>
              <a:ext uri="{FF2B5EF4-FFF2-40B4-BE49-F238E27FC236}">
                <a16:creationId xmlns:a16="http://schemas.microsoft.com/office/drawing/2014/main" id="{A7422938-431C-F97B-638B-000328AFCD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79407" y="2473803"/>
            <a:ext cx="5156666" cy="2178393"/>
          </a:xfrm>
          <a:prstGeom prst="rect">
            <a:avLst/>
          </a:prstGeom>
        </p:spPr>
      </p:pic>
      <p:grpSp>
        <p:nvGrpSpPr>
          <p:cNvPr id="297" name="Group 296">
            <a:extLst>
              <a:ext uri="{FF2B5EF4-FFF2-40B4-BE49-F238E27FC236}">
                <a16:creationId xmlns:a16="http://schemas.microsoft.com/office/drawing/2014/main" id="{B9CD4FDE-5C43-2E46-6E7C-251880F17003}"/>
              </a:ext>
            </a:extLst>
          </p:cNvPr>
          <p:cNvGrpSpPr/>
          <p:nvPr/>
        </p:nvGrpSpPr>
        <p:grpSpPr>
          <a:xfrm>
            <a:off x="1526856" y="2530464"/>
            <a:ext cx="4843462" cy="2210679"/>
            <a:chOff x="1373668" y="2530464"/>
            <a:chExt cx="4843462" cy="2210679"/>
          </a:xfrm>
        </p:grpSpPr>
        <p:sp>
          <p:nvSpPr>
            <p:cNvPr id="234" name="TextBox 233">
              <a:extLst>
                <a:ext uri="{FF2B5EF4-FFF2-40B4-BE49-F238E27FC236}">
                  <a16:creationId xmlns:a16="http://schemas.microsoft.com/office/drawing/2014/main" id="{4A33ECE7-1C36-B89F-CC35-574341283FD4}"/>
                </a:ext>
              </a:extLst>
            </p:cNvPr>
            <p:cNvSpPr txBox="1"/>
            <p:nvPr/>
          </p:nvSpPr>
          <p:spPr bwMode="auto">
            <a:xfrm>
              <a:off x="6125272" y="437090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5" name="TextBox 234">
              <a:extLst>
                <a:ext uri="{FF2B5EF4-FFF2-40B4-BE49-F238E27FC236}">
                  <a16:creationId xmlns:a16="http://schemas.microsoft.com/office/drawing/2014/main" id="{958779A5-18E2-FB08-9D1A-46AA9F074C32}"/>
                </a:ext>
              </a:extLst>
            </p:cNvPr>
            <p:cNvSpPr txBox="1"/>
            <p:nvPr/>
          </p:nvSpPr>
          <p:spPr bwMode="auto">
            <a:xfrm>
              <a:off x="6106899" y="437090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6" name="TextBox 235">
              <a:extLst>
                <a:ext uri="{FF2B5EF4-FFF2-40B4-BE49-F238E27FC236}">
                  <a16:creationId xmlns:a16="http://schemas.microsoft.com/office/drawing/2014/main" id="{F7815D1B-4287-4AC5-A6F9-6AE5771F7D8C}"/>
                </a:ext>
              </a:extLst>
            </p:cNvPr>
            <p:cNvSpPr txBox="1"/>
            <p:nvPr/>
          </p:nvSpPr>
          <p:spPr bwMode="auto">
            <a:xfrm>
              <a:off x="6090137" y="437090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7" name="TextBox 236">
              <a:extLst>
                <a:ext uri="{FF2B5EF4-FFF2-40B4-BE49-F238E27FC236}">
                  <a16:creationId xmlns:a16="http://schemas.microsoft.com/office/drawing/2014/main" id="{A44FCFB3-8B7C-8469-EA2B-F935BDAEAAE4}"/>
                </a:ext>
              </a:extLst>
            </p:cNvPr>
            <p:cNvSpPr txBox="1"/>
            <p:nvPr/>
          </p:nvSpPr>
          <p:spPr bwMode="auto">
            <a:xfrm>
              <a:off x="6080864" y="437090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8" name="TextBox 237">
              <a:extLst>
                <a:ext uri="{FF2B5EF4-FFF2-40B4-BE49-F238E27FC236}">
                  <a16:creationId xmlns:a16="http://schemas.microsoft.com/office/drawing/2014/main" id="{D9C6DEB9-63D6-8891-023E-B5A99A212B18}"/>
                </a:ext>
              </a:extLst>
            </p:cNvPr>
            <p:cNvSpPr txBox="1"/>
            <p:nvPr/>
          </p:nvSpPr>
          <p:spPr bwMode="auto">
            <a:xfrm>
              <a:off x="6016303" y="437134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9" name="TextBox 238">
              <a:extLst>
                <a:ext uri="{FF2B5EF4-FFF2-40B4-BE49-F238E27FC236}">
                  <a16:creationId xmlns:a16="http://schemas.microsoft.com/office/drawing/2014/main" id="{74C4087D-1AB0-2D95-255E-3B10328044D1}"/>
                </a:ext>
              </a:extLst>
            </p:cNvPr>
            <p:cNvSpPr txBox="1"/>
            <p:nvPr/>
          </p:nvSpPr>
          <p:spPr bwMode="auto">
            <a:xfrm>
              <a:off x="5995374" y="437090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0" name="TextBox 239">
              <a:extLst>
                <a:ext uri="{FF2B5EF4-FFF2-40B4-BE49-F238E27FC236}">
                  <a16:creationId xmlns:a16="http://schemas.microsoft.com/office/drawing/2014/main" id="{A5A2269C-2731-14DB-B488-885ADFEE223C}"/>
                </a:ext>
              </a:extLst>
            </p:cNvPr>
            <p:cNvSpPr txBox="1"/>
            <p:nvPr/>
          </p:nvSpPr>
          <p:spPr bwMode="auto">
            <a:xfrm>
              <a:off x="5937636" y="437090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1" name="TextBox 240">
              <a:extLst>
                <a:ext uri="{FF2B5EF4-FFF2-40B4-BE49-F238E27FC236}">
                  <a16:creationId xmlns:a16="http://schemas.microsoft.com/office/drawing/2014/main" id="{DEEBC33F-36FA-1ABF-7938-53C4A74D634C}"/>
                </a:ext>
              </a:extLst>
            </p:cNvPr>
            <p:cNvSpPr txBox="1"/>
            <p:nvPr/>
          </p:nvSpPr>
          <p:spPr bwMode="auto">
            <a:xfrm>
              <a:off x="5906438" y="437090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2" name="TextBox 241">
              <a:extLst>
                <a:ext uri="{FF2B5EF4-FFF2-40B4-BE49-F238E27FC236}">
                  <a16:creationId xmlns:a16="http://schemas.microsoft.com/office/drawing/2014/main" id="{2707F0D6-5055-60DB-32B6-0AD57EFDB10E}"/>
                </a:ext>
              </a:extLst>
            </p:cNvPr>
            <p:cNvSpPr txBox="1"/>
            <p:nvPr/>
          </p:nvSpPr>
          <p:spPr bwMode="auto">
            <a:xfrm>
              <a:off x="5889327" y="437047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3" name="TextBox 242">
              <a:extLst>
                <a:ext uri="{FF2B5EF4-FFF2-40B4-BE49-F238E27FC236}">
                  <a16:creationId xmlns:a16="http://schemas.microsoft.com/office/drawing/2014/main" id="{696F901D-198D-B8DA-03DB-478B1839D50C}"/>
                </a:ext>
              </a:extLst>
            </p:cNvPr>
            <p:cNvSpPr txBox="1"/>
            <p:nvPr/>
          </p:nvSpPr>
          <p:spPr bwMode="auto">
            <a:xfrm>
              <a:off x="5860814" y="437047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4" name="TextBox 243">
              <a:extLst>
                <a:ext uri="{FF2B5EF4-FFF2-40B4-BE49-F238E27FC236}">
                  <a16:creationId xmlns:a16="http://schemas.microsoft.com/office/drawing/2014/main" id="{CF0B9156-D51D-B4D0-6F41-EE8491203F12}"/>
                </a:ext>
              </a:extLst>
            </p:cNvPr>
            <p:cNvSpPr txBox="1"/>
            <p:nvPr/>
          </p:nvSpPr>
          <p:spPr bwMode="auto">
            <a:xfrm>
              <a:off x="5846185" y="437047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 name="TextBox 244">
              <a:extLst>
                <a:ext uri="{FF2B5EF4-FFF2-40B4-BE49-F238E27FC236}">
                  <a16:creationId xmlns:a16="http://schemas.microsoft.com/office/drawing/2014/main" id="{D04FCB43-E9DA-FF2F-EB42-321FBD558F14}"/>
                </a:ext>
              </a:extLst>
            </p:cNvPr>
            <p:cNvSpPr txBox="1"/>
            <p:nvPr/>
          </p:nvSpPr>
          <p:spPr bwMode="auto">
            <a:xfrm>
              <a:off x="5813548" y="437090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6" name="TextBox 245">
              <a:extLst>
                <a:ext uri="{FF2B5EF4-FFF2-40B4-BE49-F238E27FC236}">
                  <a16:creationId xmlns:a16="http://schemas.microsoft.com/office/drawing/2014/main" id="{B93E100A-C340-EF54-1685-6C331A77F6C2}"/>
                </a:ext>
              </a:extLst>
            </p:cNvPr>
            <p:cNvSpPr txBox="1"/>
            <p:nvPr/>
          </p:nvSpPr>
          <p:spPr bwMode="auto">
            <a:xfrm>
              <a:off x="5740936" y="437181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7" name="TextBox 246">
              <a:extLst>
                <a:ext uri="{FF2B5EF4-FFF2-40B4-BE49-F238E27FC236}">
                  <a16:creationId xmlns:a16="http://schemas.microsoft.com/office/drawing/2014/main" id="{C9AE4AC2-1356-9326-F56D-C9D5EB9602B4}"/>
                </a:ext>
              </a:extLst>
            </p:cNvPr>
            <p:cNvSpPr txBox="1"/>
            <p:nvPr/>
          </p:nvSpPr>
          <p:spPr bwMode="auto">
            <a:xfrm>
              <a:off x="5725230" y="437047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8" name="TextBox 247">
              <a:extLst>
                <a:ext uri="{FF2B5EF4-FFF2-40B4-BE49-F238E27FC236}">
                  <a16:creationId xmlns:a16="http://schemas.microsoft.com/office/drawing/2014/main" id="{A68EAE97-4FBD-1A15-2815-7486599D7562}"/>
                </a:ext>
              </a:extLst>
            </p:cNvPr>
            <p:cNvSpPr txBox="1"/>
            <p:nvPr/>
          </p:nvSpPr>
          <p:spPr bwMode="auto">
            <a:xfrm>
              <a:off x="5690598" y="437137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9" name="TextBox 248">
              <a:extLst>
                <a:ext uri="{FF2B5EF4-FFF2-40B4-BE49-F238E27FC236}">
                  <a16:creationId xmlns:a16="http://schemas.microsoft.com/office/drawing/2014/main" id="{F90CDF68-7407-D49A-BAC3-C945739544E6}"/>
                </a:ext>
              </a:extLst>
            </p:cNvPr>
            <p:cNvSpPr txBox="1"/>
            <p:nvPr/>
          </p:nvSpPr>
          <p:spPr bwMode="auto">
            <a:xfrm>
              <a:off x="5585050" y="434537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0" name="TextBox 249">
              <a:extLst>
                <a:ext uri="{FF2B5EF4-FFF2-40B4-BE49-F238E27FC236}">
                  <a16:creationId xmlns:a16="http://schemas.microsoft.com/office/drawing/2014/main" id="{CB109187-A838-44FC-5110-D44D545067D7}"/>
                </a:ext>
              </a:extLst>
            </p:cNvPr>
            <p:cNvSpPr txBox="1"/>
            <p:nvPr/>
          </p:nvSpPr>
          <p:spPr bwMode="auto">
            <a:xfrm>
              <a:off x="5557398" y="434537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1" name="TextBox 250">
              <a:extLst>
                <a:ext uri="{FF2B5EF4-FFF2-40B4-BE49-F238E27FC236}">
                  <a16:creationId xmlns:a16="http://schemas.microsoft.com/office/drawing/2014/main" id="{D765AB22-6CFA-ECC5-B6D0-5C6A24E0F54E}"/>
                </a:ext>
              </a:extLst>
            </p:cNvPr>
            <p:cNvSpPr txBox="1"/>
            <p:nvPr/>
          </p:nvSpPr>
          <p:spPr bwMode="auto">
            <a:xfrm>
              <a:off x="5516717" y="432307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2" name="TextBox 251">
              <a:extLst>
                <a:ext uri="{FF2B5EF4-FFF2-40B4-BE49-F238E27FC236}">
                  <a16:creationId xmlns:a16="http://schemas.microsoft.com/office/drawing/2014/main" id="{32EC9E1A-7FC0-5F9C-B67C-6ED3DFA51458}"/>
                </a:ext>
              </a:extLst>
            </p:cNvPr>
            <p:cNvSpPr txBox="1"/>
            <p:nvPr/>
          </p:nvSpPr>
          <p:spPr bwMode="auto">
            <a:xfrm>
              <a:off x="5258369" y="429920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3" name="TextBox 252">
              <a:extLst>
                <a:ext uri="{FF2B5EF4-FFF2-40B4-BE49-F238E27FC236}">
                  <a16:creationId xmlns:a16="http://schemas.microsoft.com/office/drawing/2014/main" id="{D4DF44EC-C8CC-38A2-5EB8-4CD63EAAAAF7}"/>
                </a:ext>
              </a:extLst>
            </p:cNvPr>
            <p:cNvSpPr txBox="1"/>
            <p:nvPr/>
          </p:nvSpPr>
          <p:spPr bwMode="auto">
            <a:xfrm>
              <a:off x="5226266" y="429091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4" name="TextBox 253">
              <a:extLst>
                <a:ext uri="{FF2B5EF4-FFF2-40B4-BE49-F238E27FC236}">
                  <a16:creationId xmlns:a16="http://schemas.microsoft.com/office/drawing/2014/main" id="{E3F514B5-42C3-F4D0-4568-856816BE310B}"/>
                </a:ext>
              </a:extLst>
            </p:cNvPr>
            <p:cNvSpPr txBox="1"/>
            <p:nvPr/>
          </p:nvSpPr>
          <p:spPr bwMode="auto">
            <a:xfrm>
              <a:off x="5174778" y="427481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5" name="TextBox 254">
              <a:extLst>
                <a:ext uri="{FF2B5EF4-FFF2-40B4-BE49-F238E27FC236}">
                  <a16:creationId xmlns:a16="http://schemas.microsoft.com/office/drawing/2014/main" id="{056B3733-2302-1AB8-48BA-18743F106FDA}"/>
                </a:ext>
              </a:extLst>
            </p:cNvPr>
            <p:cNvSpPr txBox="1"/>
            <p:nvPr/>
          </p:nvSpPr>
          <p:spPr bwMode="auto">
            <a:xfrm>
              <a:off x="5051731" y="425231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6" name="TextBox 255">
              <a:extLst>
                <a:ext uri="{FF2B5EF4-FFF2-40B4-BE49-F238E27FC236}">
                  <a16:creationId xmlns:a16="http://schemas.microsoft.com/office/drawing/2014/main" id="{6CCC5A03-E5DD-94F6-06FC-76CDACB85C59}"/>
                </a:ext>
              </a:extLst>
            </p:cNvPr>
            <p:cNvSpPr txBox="1"/>
            <p:nvPr/>
          </p:nvSpPr>
          <p:spPr bwMode="auto">
            <a:xfrm>
              <a:off x="4585489" y="421964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7" name="TextBox 256">
              <a:extLst>
                <a:ext uri="{FF2B5EF4-FFF2-40B4-BE49-F238E27FC236}">
                  <a16:creationId xmlns:a16="http://schemas.microsoft.com/office/drawing/2014/main" id="{120660FB-4DB7-1301-450F-BC0B454B130A}"/>
                </a:ext>
              </a:extLst>
            </p:cNvPr>
            <p:cNvSpPr txBox="1"/>
            <p:nvPr/>
          </p:nvSpPr>
          <p:spPr bwMode="auto">
            <a:xfrm>
              <a:off x="4484338" y="421690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8" name="TextBox 257">
              <a:extLst>
                <a:ext uri="{FF2B5EF4-FFF2-40B4-BE49-F238E27FC236}">
                  <a16:creationId xmlns:a16="http://schemas.microsoft.com/office/drawing/2014/main" id="{5AEAE819-0419-98B6-E544-E089A6BE204B}"/>
                </a:ext>
              </a:extLst>
            </p:cNvPr>
            <p:cNvSpPr txBox="1"/>
            <p:nvPr/>
          </p:nvSpPr>
          <p:spPr bwMode="auto">
            <a:xfrm>
              <a:off x="4462174" y="420886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9" name="TextBox 258">
              <a:extLst>
                <a:ext uri="{FF2B5EF4-FFF2-40B4-BE49-F238E27FC236}">
                  <a16:creationId xmlns:a16="http://schemas.microsoft.com/office/drawing/2014/main" id="{FAF73DB1-F1B3-C103-55D4-4C8C6D506FF3}"/>
                </a:ext>
              </a:extLst>
            </p:cNvPr>
            <p:cNvSpPr txBox="1"/>
            <p:nvPr/>
          </p:nvSpPr>
          <p:spPr bwMode="auto">
            <a:xfrm>
              <a:off x="4418833" y="420056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60" name="TextBox 259">
              <a:extLst>
                <a:ext uri="{FF2B5EF4-FFF2-40B4-BE49-F238E27FC236}">
                  <a16:creationId xmlns:a16="http://schemas.microsoft.com/office/drawing/2014/main" id="{2A235C03-700D-84FE-C436-298A9A0C92EE}"/>
                </a:ext>
              </a:extLst>
            </p:cNvPr>
            <p:cNvSpPr txBox="1"/>
            <p:nvPr/>
          </p:nvSpPr>
          <p:spPr bwMode="auto">
            <a:xfrm>
              <a:off x="4312346" y="418018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61" name="TextBox 260">
              <a:extLst>
                <a:ext uri="{FF2B5EF4-FFF2-40B4-BE49-F238E27FC236}">
                  <a16:creationId xmlns:a16="http://schemas.microsoft.com/office/drawing/2014/main" id="{CDF51105-5E86-1BCF-4ADC-FE6C54A8ED5D}"/>
                </a:ext>
              </a:extLst>
            </p:cNvPr>
            <p:cNvSpPr txBox="1"/>
            <p:nvPr/>
          </p:nvSpPr>
          <p:spPr bwMode="auto">
            <a:xfrm>
              <a:off x="4254808" y="414362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62" name="TextBox 261">
              <a:extLst>
                <a:ext uri="{FF2B5EF4-FFF2-40B4-BE49-F238E27FC236}">
                  <a16:creationId xmlns:a16="http://schemas.microsoft.com/office/drawing/2014/main" id="{E31EB123-0174-FB03-2158-6886F44435A6}"/>
                </a:ext>
              </a:extLst>
            </p:cNvPr>
            <p:cNvSpPr txBox="1"/>
            <p:nvPr/>
          </p:nvSpPr>
          <p:spPr bwMode="auto">
            <a:xfrm>
              <a:off x="4043279" y="414362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63" name="TextBox 262">
              <a:extLst>
                <a:ext uri="{FF2B5EF4-FFF2-40B4-BE49-F238E27FC236}">
                  <a16:creationId xmlns:a16="http://schemas.microsoft.com/office/drawing/2014/main" id="{6F924506-3370-FCFB-632A-ED09EA5EFDB7}"/>
                </a:ext>
              </a:extLst>
            </p:cNvPr>
            <p:cNvSpPr txBox="1"/>
            <p:nvPr/>
          </p:nvSpPr>
          <p:spPr bwMode="auto">
            <a:xfrm>
              <a:off x="4001345" y="414362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64" name="TextBox 263">
              <a:extLst>
                <a:ext uri="{FF2B5EF4-FFF2-40B4-BE49-F238E27FC236}">
                  <a16:creationId xmlns:a16="http://schemas.microsoft.com/office/drawing/2014/main" id="{91FA8EC8-E325-E1D6-FF10-AC817453B28F}"/>
                </a:ext>
              </a:extLst>
            </p:cNvPr>
            <p:cNvSpPr txBox="1"/>
            <p:nvPr/>
          </p:nvSpPr>
          <p:spPr bwMode="auto">
            <a:xfrm>
              <a:off x="3949969" y="413840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65" name="TextBox 264">
              <a:extLst>
                <a:ext uri="{FF2B5EF4-FFF2-40B4-BE49-F238E27FC236}">
                  <a16:creationId xmlns:a16="http://schemas.microsoft.com/office/drawing/2014/main" id="{2B7DD723-6AEC-BC92-4479-1708C6CB1FE8}"/>
                </a:ext>
              </a:extLst>
            </p:cNvPr>
            <p:cNvSpPr txBox="1"/>
            <p:nvPr/>
          </p:nvSpPr>
          <p:spPr bwMode="auto">
            <a:xfrm>
              <a:off x="3880974" y="411454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66" name="TextBox 265">
              <a:extLst>
                <a:ext uri="{FF2B5EF4-FFF2-40B4-BE49-F238E27FC236}">
                  <a16:creationId xmlns:a16="http://schemas.microsoft.com/office/drawing/2014/main" id="{4C4A96E5-A6EB-E816-962F-43D1AAF94D94}"/>
                </a:ext>
              </a:extLst>
            </p:cNvPr>
            <p:cNvSpPr txBox="1"/>
            <p:nvPr/>
          </p:nvSpPr>
          <p:spPr bwMode="auto">
            <a:xfrm>
              <a:off x="3736360" y="406725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67" name="TextBox 266">
              <a:extLst>
                <a:ext uri="{FF2B5EF4-FFF2-40B4-BE49-F238E27FC236}">
                  <a16:creationId xmlns:a16="http://schemas.microsoft.com/office/drawing/2014/main" id="{B0EEFBDA-CED1-9381-9740-29D0F2C8ED8D}"/>
                </a:ext>
              </a:extLst>
            </p:cNvPr>
            <p:cNvSpPr txBox="1"/>
            <p:nvPr/>
          </p:nvSpPr>
          <p:spPr bwMode="auto">
            <a:xfrm>
              <a:off x="3802726" y="407530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68" name="TextBox 267">
              <a:extLst>
                <a:ext uri="{FF2B5EF4-FFF2-40B4-BE49-F238E27FC236}">
                  <a16:creationId xmlns:a16="http://schemas.microsoft.com/office/drawing/2014/main" id="{40568173-F33D-3FA0-3992-AB0FE4AC7179}"/>
                </a:ext>
              </a:extLst>
            </p:cNvPr>
            <p:cNvSpPr txBox="1"/>
            <p:nvPr/>
          </p:nvSpPr>
          <p:spPr bwMode="auto">
            <a:xfrm>
              <a:off x="3168700" y="384853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69" name="TextBox 268">
              <a:extLst>
                <a:ext uri="{FF2B5EF4-FFF2-40B4-BE49-F238E27FC236}">
                  <a16:creationId xmlns:a16="http://schemas.microsoft.com/office/drawing/2014/main" id="{FA280B18-C41A-62B7-980C-B1980138B2D2}"/>
                </a:ext>
              </a:extLst>
            </p:cNvPr>
            <p:cNvSpPr txBox="1"/>
            <p:nvPr/>
          </p:nvSpPr>
          <p:spPr bwMode="auto">
            <a:xfrm>
              <a:off x="3569605" y="398282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70" name="TextBox 269">
              <a:extLst>
                <a:ext uri="{FF2B5EF4-FFF2-40B4-BE49-F238E27FC236}">
                  <a16:creationId xmlns:a16="http://schemas.microsoft.com/office/drawing/2014/main" id="{79302A90-772A-3A56-474E-7D51CB5455BB}"/>
                </a:ext>
              </a:extLst>
            </p:cNvPr>
            <p:cNvSpPr txBox="1"/>
            <p:nvPr/>
          </p:nvSpPr>
          <p:spPr bwMode="auto">
            <a:xfrm>
              <a:off x="2978564" y="376977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71" name="TextBox 270">
              <a:extLst>
                <a:ext uri="{FF2B5EF4-FFF2-40B4-BE49-F238E27FC236}">
                  <a16:creationId xmlns:a16="http://schemas.microsoft.com/office/drawing/2014/main" id="{DE7C1AD4-6C80-2C65-7553-8B7169525935}"/>
                </a:ext>
              </a:extLst>
            </p:cNvPr>
            <p:cNvSpPr txBox="1"/>
            <p:nvPr/>
          </p:nvSpPr>
          <p:spPr bwMode="auto">
            <a:xfrm>
              <a:off x="2947171" y="375263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72" name="TextBox 271">
              <a:extLst>
                <a:ext uri="{FF2B5EF4-FFF2-40B4-BE49-F238E27FC236}">
                  <a16:creationId xmlns:a16="http://schemas.microsoft.com/office/drawing/2014/main" id="{9338D189-FAD0-F0CF-E4E4-7523730830A2}"/>
                </a:ext>
              </a:extLst>
            </p:cNvPr>
            <p:cNvSpPr txBox="1"/>
            <p:nvPr/>
          </p:nvSpPr>
          <p:spPr bwMode="auto">
            <a:xfrm>
              <a:off x="2909073" y="373080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73" name="TextBox 272">
              <a:extLst>
                <a:ext uri="{FF2B5EF4-FFF2-40B4-BE49-F238E27FC236}">
                  <a16:creationId xmlns:a16="http://schemas.microsoft.com/office/drawing/2014/main" id="{F7B6615B-7D62-AFD6-097E-F1B7B24584EE}"/>
                </a:ext>
              </a:extLst>
            </p:cNvPr>
            <p:cNvSpPr txBox="1"/>
            <p:nvPr/>
          </p:nvSpPr>
          <p:spPr bwMode="auto">
            <a:xfrm>
              <a:off x="2881875" y="370727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74" name="TextBox 273">
              <a:extLst>
                <a:ext uri="{FF2B5EF4-FFF2-40B4-BE49-F238E27FC236}">
                  <a16:creationId xmlns:a16="http://schemas.microsoft.com/office/drawing/2014/main" id="{1DF22DA8-C10E-C689-8265-325176C272E2}"/>
                </a:ext>
              </a:extLst>
            </p:cNvPr>
            <p:cNvSpPr txBox="1"/>
            <p:nvPr/>
          </p:nvSpPr>
          <p:spPr bwMode="auto">
            <a:xfrm>
              <a:off x="2692367" y="361545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75" name="TextBox 274">
              <a:extLst>
                <a:ext uri="{FF2B5EF4-FFF2-40B4-BE49-F238E27FC236}">
                  <a16:creationId xmlns:a16="http://schemas.microsoft.com/office/drawing/2014/main" id="{A341159D-E1D0-34D0-79BD-4792A0CD5AC7}"/>
                </a:ext>
              </a:extLst>
            </p:cNvPr>
            <p:cNvSpPr txBox="1"/>
            <p:nvPr/>
          </p:nvSpPr>
          <p:spPr bwMode="auto">
            <a:xfrm>
              <a:off x="2668098" y="359943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76" name="TextBox 275">
              <a:extLst>
                <a:ext uri="{FF2B5EF4-FFF2-40B4-BE49-F238E27FC236}">
                  <a16:creationId xmlns:a16="http://schemas.microsoft.com/office/drawing/2014/main" id="{F47208C2-ADDD-63C8-986F-9E04F6A70CAB}"/>
                </a:ext>
              </a:extLst>
            </p:cNvPr>
            <p:cNvSpPr txBox="1"/>
            <p:nvPr/>
          </p:nvSpPr>
          <p:spPr bwMode="auto">
            <a:xfrm>
              <a:off x="2476613" y="344570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77" name="TextBox 276">
              <a:extLst>
                <a:ext uri="{FF2B5EF4-FFF2-40B4-BE49-F238E27FC236}">
                  <a16:creationId xmlns:a16="http://schemas.microsoft.com/office/drawing/2014/main" id="{CA18BD95-32ED-DB1D-D0B2-31D70D77AEBA}"/>
                </a:ext>
              </a:extLst>
            </p:cNvPr>
            <p:cNvSpPr txBox="1"/>
            <p:nvPr/>
          </p:nvSpPr>
          <p:spPr bwMode="auto">
            <a:xfrm>
              <a:off x="2503178" y="344654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78" name="TextBox 277">
              <a:extLst>
                <a:ext uri="{FF2B5EF4-FFF2-40B4-BE49-F238E27FC236}">
                  <a16:creationId xmlns:a16="http://schemas.microsoft.com/office/drawing/2014/main" id="{AE85C2B2-D30F-33AA-6173-6D47E23E92A9}"/>
                </a:ext>
              </a:extLst>
            </p:cNvPr>
            <p:cNvSpPr txBox="1"/>
            <p:nvPr/>
          </p:nvSpPr>
          <p:spPr bwMode="auto">
            <a:xfrm>
              <a:off x="2099933" y="326828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79" name="TextBox 278">
              <a:extLst>
                <a:ext uri="{FF2B5EF4-FFF2-40B4-BE49-F238E27FC236}">
                  <a16:creationId xmlns:a16="http://schemas.microsoft.com/office/drawing/2014/main" id="{F05C6F71-1087-1E96-C166-98980884531E}"/>
                </a:ext>
              </a:extLst>
            </p:cNvPr>
            <p:cNvSpPr txBox="1"/>
            <p:nvPr/>
          </p:nvSpPr>
          <p:spPr bwMode="auto">
            <a:xfrm>
              <a:off x="2155967" y="329034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80" name="TextBox 279">
              <a:extLst>
                <a:ext uri="{FF2B5EF4-FFF2-40B4-BE49-F238E27FC236}">
                  <a16:creationId xmlns:a16="http://schemas.microsoft.com/office/drawing/2014/main" id="{03611A48-FD0C-38DD-978C-072BE5FCFB64}"/>
                </a:ext>
              </a:extLst>
            </p:cNvPr>
            <p:cNvSpPr txBox="1"/>
            <p:nvPr/>
          </p:nvSpPr>
          <p:spPr bwMode="auto">
            <a:xfrm>
              <a:off x="2242095" y="332989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81" name="TextBox 280">
              <a:extLst>
                <a:ext uri="{FF2B5EF4-FFF2-40B4-BE49-F238E27FC236}">
                  <a16:creationId xmlns:a16="http://schemas.microsoft.com/office/drawing/2014/main" id="{36577130-1E78-6756-7D3A-EF5001AF0F45}"/>
                </a:ext>
              </a:extLst>
            </p:cNvPr>
            <p:cNvSpPr txBox="1"/>
            <p:nvPr/>
          </p:nvSpPr>
          <p:spPr bwMode="auto">
            <a:xfrm>
              <a:off x="2295125" y="338382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82" name="TextBox 281">
              <a:extLst>
                <a:ext uri="{FF2B5EF4-FFF2-40B4-BE49-F238E27FC236}">
                  <a16:creationId xmlns:a16="http://schemas.microsoft.com/office/drawing/2014/main" id="{0C4AAF0B-4ADA-9B6F-7297-B5D355C86FF9}"/>
                </a:ext>
              </a:extLst>
            </p:cNvPr>
            <p:cNvSpPr txBox="1"/>
            <p:nvPr/>
          </p:nvSpPr>
          <p:spPr bwMode="auto">
            <a:xfrm>
              <a:off x="2308687" y="338980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83" name="TextBox 282">
              <a:extLst>
                <a:ext uri="{FF2B5EF4-FFF2-40B4-BE49-F238E27FC236}">
                  <a16:creationId xmlns:a16="http://schemas.microsoft.com/office/drawing/2014/main" id="{555F2866-0761-07D2-C29D-0425CB49EE96}"/>
                </a:ext>
              </a:extLst>
            </p:cNvPr>
            <p:cNvSpPr txBox="1"/>
            <p:nvPr/>
          </p:nvSpPr>
          <p:spPr bwMode="auto">
            <a:xfrm>
              <a:off x="2346295" y="339953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84" name="TextBox 283">
              <a:extLst>
                <a:ext uri="{FF2B5EF4-FFF2-40B4-BE49-F238E27FC236}">
                  <a16:creationId xmlns:a16="http://schemas.microsoft.com/office/drawing/2014/main" id="{DE89BD38-857D-421E-9934-E300993DB923}"/>
                </a:ext>
              </a:extLst>
            </p:cNvPr>
            <p:cNvSpPr txBox="1"/>
            <p:nvPr/>
          </p:nvSpPr>
          <p:spPr bwMode="auto">
            <a:xfrm>
              <a:off x="1816909" y="303735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85" name="TextBox 284">
              <a:extLst>
                <a:ext uri="{FF2B5EF4-FFF2-40B4-BE49-F238E27FC236}">
                  <a16:creationId xmlns:a16="http://schemas.microsoft.com/office/drawing/2014/main" id="{841B8185-4E23-017A-E17B-16DF901CBD48}"/>
                </a:ext>
              </a:extLst>
            </p:cNvPr>
            <p:cNvSpPr txBox="1"/>
            <p:nvPr/>
          </p:nvSpPr>
          <p:spPr bwMode="auto">
            <a:xfrm>
              <a:off x="1935067" y="315122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86" name="TextBox 285">
              <a:extLst>
                <a:ext uri="{FF2B5EF4-FFF2-40B4-BE49-F238E27FC236}">
                  <a16:creationId xmlns:a16="http://schemas.microsoft.com/office/drawing/2014/main" id="{163E2C41-774C-E761-BE17-4BD6ED739986}"/>
                </a:ext>
              </a:extLst>
            </p:cNvPr>
            <p:cNvSpPr txBox="1"/>
            <p:nvPr/>
          </p:nvSpPr>
          <p:spPr bwMode="auto">
            <a:xfrm>
              <a:off x="1909667" y="312527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87" name="TextBox 286">
              <a:extLst>
                <a:ext uri="{FF2B5EF4-FFF2-40B4-BE49-F238E27FC236}">
                  <a16:creationId xmlns:a16="http://schemas.microsoft.com/office/drawing/2014/main" id="{B95B37D3-12A7-17C3-39DD-35F230CC6159}"/>
                </a:ext>
              </a:extLst>
            </p:cNvPr>
            <p:cNvSpPr txBox="1"/>
            <p:nvPr/>
          </p:nvSpPr>
          <p:spPr bwMode="auto">
            <a:xfrm>
              <a:off x="1889138" y="310568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88" name="TextBox 287">
              <a:extLst>
                <a:ext uri="{FF2B5EF4-FFF2-40B4-BE49-F238E27FC236}">
                  <a16:creationId xmlns:a16="http://schemas.microsoft.com/office/drawing/2014/main" id="{FCCA795A-81A8-8E2F-8094-2D0A1241FA3E}"/>
                </a:ext>
              </a:extLst>
            </p:cNvPr>
            <p:cNvSpPr txBox="1"/>
            <p:nvPr/>
          </p:nvSpPr>
          <p:spPr bwMode="auto">
            <a:xfrm>
              <a:off x="1839134" y="304294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89" name="TextBox 288">
              <a:extLst>
                <a:ext uri="{FF2B5EF4-FFF2-40B4-BE49-F238E27FC236}">
                  <a16:creationId xmlns:a16="http://schemas.microsoft.com/office/drawing/2014/main" id="{CA8B3696-73A0-DEB6-ACC6-83090DA2AEDD}"/>
                </a:ext>
              </a:extLst>
            </p:cNvPr>
            <p:cNvSpPr txBox="1"/>
            <p:nvPr/>
          </p:nvSpPr>
          <p:spPr bwMode="auto">
            <a:xfrm>
              <a:off x="1743680" y="296577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90" name="TextBox 289">
              <a:extLst>
                <a:ext uri="{FF2B5EF4-FFF2-40B4-BE49-F238E27FC236}">
                  <a16:creationId xmlns:a16="http://schemas.microsoft.com/office/drawing/2014/main" id="{D1EE1EED-A323-BE33-53B7-3D37560AA0B0}"/>
                </a:ext>
              </a:extLst>
            </p:cNvPr>
            <p:cNvSpPr txBox="1"/>
            <p:nvPr/>
          </p:nvSpPr>
          <p:spPr bwMode="auto">
            <a:xfrm>
              <a:off x="1607444" y="285031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91" name="TextBox 290">
              <a:extLst>
                <a:ext uri="{FF2B5EF4-FFF2-40B4-BE49-F238E27FC236}">
                  <a16:creationId xmlns:a16="http://schemas.microsoft.com/office/drawing/2014/main" id="{575C9DA1-5D91-B82B-40A3-7B6E199D0556}"/>
                </a:ext>
              </a:extLst>
            </p:cNvPr>
            <p:cNvSpPr txBox="1"/>
            <p:nvPr/>
          </p:nvSpPr>
          <p:spPr bwMode="auto">
            <a:xfrm>
              <a:off x="1590090" y="284269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92" name="TextBox 291">
              <a:extLst>
                <a:ext uri="{FF2B5EF4-FFF2-40B4-BE49-F238E27FC236}">
                  <a16:creationId xmlns:a16="http://schemas.microsoft.com/office/drawing/2014/main" id="{5CD93A23-D9DA-4D81-9861-DA799F42A6D8}"/>
                </a:ext>
              </a:extLst>
            </p:cNvPr>
            <p:cNvSpPr txBox="1"/>
            <p:nvPr/>
          </p:nvSpPr>
          <p:spPr bwMode="auto">
            <a:xfrm>
              <a:off x="1511405" y="275287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93" name="TextBox 292">
              <a:extLst>
                <a:ext uri="{FF2B5EF4-FFF2-40B4-BE49-F238E27FC236}">
                  <a16:creationId xmlns:a16="http://schemas.microsoft.com/office/drawing/2014/main" id="{FC46D436-E07B-1AB9-2DC8-D24E210612EA}"/>
                </a:ext>
              </a:extLst>
            </p:cNvPr>
            <p:cNvSpPr txBox="1"/>
            <p:nvPr/>
          </p:nvSpPr>
          <p:spPr bwMode="auto">
            <a:xfrm>
              <a:off x="1495530" y="274970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94" name="TextBox 293">
              <a:extLst>
                <a:ext uri="{FF2B5EF4-FFF2-40B4-BE49-F238E27FC236}">
                  <a16:creationId xmlns:a16="http://schemas.microsoft.com/office/drawing/2014/main" id="{509A15D7-876B-148D-49E5-3E27A3709E05}"/>
                </a:ext>
              </a:extLst>
            </p:cNvPr>
            <p:cNvSpPr txBox="1"/>
            <p:nvPr/>
          </p:nvSpPr>
          <p:spPr bwMode="auto">
            <a:xfrm>
              <a:off x="1373668" y="253046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95" name="TextBox 294">
              <a:extLst>
                <a:ext uri="{FF2B5EF4-FFF2-40B4-BE49-F238E27FC236}">
                  <a16:creationId xmlns:a16="http://schemas.microsoft.com/office/drawing/2014/main" id="{18DEA85B-3FCE-305D-92E8-5D49A4441D7A}"/>
                </a:ext>
              </a:extLst>
            </p:cNvPr>
            <p:cNvSpPr txBox="1"/>
            <p:nvPr/>
          </p:nvSpPr>
          <p:spPr bwMode="auto">
            <a:xfrm>
              <a:off x="1392718" y="261304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96" name="TextBox 295">
              <a:extLst>
                <a:ext uri="{FF2B5EF4-FFF2-40B4-BE49-F238E27FC236}">
                  <a16:creationId xmlns:a16="http://schemas.microsoft.com/office/drawing/2014/main" id="{50339D8D-D847-ADC9-6739-40AAACB0BC36}"/>
                </a:ext>
              </a:extLst>
            </p:cNvPr>
            <p:cNvSpPr txBox="1"/>
            <p:nvPr/>
          </p:nvSpPr>
          <p:spPr bwMode="auto">
            <a:xfrm>
              <a:off x="1412845" y="262254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pic>
        <p:nvPicPr>
          <p:cNvPr id="299" name="Graphic 298">
            <a:extLst>
              <a:ext uri="{FF2B5EF4-FFF2-40B4-BE49-F238E27FC236}">
                <a16:creationId xmlns:a16="http://schemas.microsoft.com/office/drawing/2014/main" id="{C7D834FA-953C-0FB0-3242-268F90C1FA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549488" y="2533318"/>
            <a:ext cx="4110221" cy="2493085"/>
          </a:xfrm>
          <a:prstGeom prst="rect">
            <a:avLst/>
          </a:prstGeom>
        </p:spPr>
      </p:pic>
      <p:grpSp>
        <p:nvGrpSpPr>
          <p:cNvPr id="321" name="Group 320">
            <a:extLst>
              <a:ext uri="{FF2B5EF4-FFF2-40B4-BE49-F238E27FC236}">
                <a16:creationId xmlns:a16="http://schemas.microsoft.com/office/drawing/2014/main" id="{80909277-8F8E-914D-799C-F4FEAD342501}"/>
              </a:ext>
            </a:extLst>
          </p:cNvPr>
          <p:cNvGrpSpPr/>
          <p:nvPr/>
        </p:nvGrpSpPr>
        <p:grpSpPr>
          <a:xfrm>
            <a:off x="7625618" y="2386948"/>
            <a:ext cx="3893150" cy="2250051"/>
            <a:chOff x="7472430" y="2386948"/>
            <a:chExt cx="3893150" cy="2250051"/>
          </a:xfrm>
        </p:grpSpPr>
        <p:sp>
          <p:nvSpPr>
            <p:cNvPr id="300" name="TextBox 299">
              <a:extLst>
                <a:ext uri="{FF2B5EF4-FFF2-40B4-BE49-F238E27FC236}">
                  <a16:creationId xmlns:a16="http://schemas.microsoft.com/office/drawing/2014/main" id="{84799EA8-CDC6-CAA6-FF9A-070132EC68B6}"/>
                </a:ext>
              </a:extLst>
            </p:cNvPr>
            <p:cNvSpPr txBox="1"/>
            <p:nvPr/>
          </p:nvSpPr>
          <p:spPr bwMode="auto">
            <a:xfrm>
              <a:off x="7472430" y="238694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1" name="TextBox 300">
              <a:extLst>
                <a:ext uri="{FF2B5EF4-FFF2-40B4-BE49-F238E27FC236}">
                  <a16:creationId xmlns:a16="http://schemas.microsoft.com/office/drawing/2014/main" id="{6F9286FD-6CDC-D5EC-B512-4BB80107B426}"/>
                </a:ext>
              </a:extLst>
            </p:cNvPr>
            <p:cNvSpPr txBox="1"/>
            <p:nvPr/>
          </p:nvSpPr>
          <p:spPr bwMode="auto">
            <a:xfrm>
              <a:off x="7600105" y="242194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2" name="TextBox 301">
              <a:extLst>
                <a:ext uri="{FF2B5EF4-FFF2-40B4-BE49-F238E27FC236}">
                  <a16:creationId xmlns:a16="http://schemas.microsoft.com/office/drawing/2014/main" id="{9FB71B8A-36D5-54B0-5932-9DE28F554606}"/>
                </a:ext>
              </a:extLst>
            </p:cNvPr>
            <p:cNvSpPr txBox="1"/>
            <p:nvPr/>
          </p:nvSpPr>
          <p:spPr bwMode="auto">
            <a:xfrm>
              <a:off x="7646598" y="242194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3" name="TextBox 302">
              <a:extLst>
                <a:ext uri="{FF2B5EF4-FFF2-40B4-BE49-F238E27FC236}">
                  <a16:creationId xmlns:a16="http://schemas.microsoft.com/office/drawing/2014/main" id="{9090421D-892A-7636-1519-DFB787E1EB1A}"/>
                </a:ext>
              </a:extLst>
            </p:cNvPr>
            <p:cNvSpPr txBox="1"/>
            <p:nvPr/>
          </p:nvSpPr>
          <p:spPr bwMode="auto">
            <a:xfrm>
              <a:off x="8044948" y="257337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4" name="TextBox 303">
              <a:extLst>
                <a:ext uri="{FF2B5EF4-FFF2-40B4-BE49-F238E27FC236}">
                  <a16:creationId xmlns:a16="http://schemas.microsoft.com/office/drawing/2014/main" id="{31013A69-715F-04E3-BC5F-619BD3132B23}"/>
                </a:ext>
              </a:extLst>
            </p:cNvPr>
            <p:cNvSpPr txBox="1"/>
            <p:nvPr/>
          </p:nvSpPr>
          <p:spPr bwMode="auto">
            <a:xfrm>
              <a:off x="9011641" y="326423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5" name="TextBox 304">
              <a:extLst>
                <a:ext uri="{FF2B5EF4-FFF2-40B4-BE49-F238E27FC236}">
                  <a16:creationId xmlns:a16="http://schemas.microsoft.com/office/drawing/2014/main" id="{B6390524-91B9-614F-162A-4929E1DE077C}"/>
                </a:ext>
              </a:extLst>
            </p:cNvPr>
            <p:cNvSpPr txBox="1"/>
            <p:nvPr/>
          </p:nvSpPr>
          <p:spPr bwMode="auto">
            <a:xfrm>
              <a:off x="9024985" y="328903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6" name="TextBox 305">
              <a:extLst>
                <a:ext uri="{FF2B5EF4-FFF2-40B4-BE49-F238E27FC236}">
                  <a16:creationId xmlns:a16="http://schemas.microsoft.com/office/drawing/2014/main" id="{DCA5437F-B673-010A-5965-5C5219CF5576}"/>
                </a:ext>
              </a:extLst>
            </p:cNvPr>
            <p:cNvSpPr txBox="1"/>
            <p:nvPr/>
          </p:nvSpPr>
          <p:spPr bwMode="auto">
            <a:xfrm>
              <a:off x="9347893" y="351652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7" name="TextBox 306">
              <a:extLst>
                <a:ext uri="{FF2B5EF4-FFF2-40B4-BE49-F238E27FC236}">
                  <a16:creationId xmlns:a16="http://schemas.microsoft.com/office/drawing/2014/main" id="{FEACB87D-32C1-6040-14C8-D541DE61B020}"/>
                </a:ext>
              </a:extLst>
            </p:cNvPr>
            <p:cNvSpPr txBox="1"/>
            <p:nvPr/>
          </p:nvSpPr>
          <p:spPr bwMode="auto">
            <a:xfrm>
              <a:off x="9717159" y="376887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8" name="TextBox 307">
              <a:extLst>
                <a:ext uri="{FF2B5EF4-FFF2-40B4-BE49-F238E27FC236}">
                  <a16:creationId xmlns:a16="http://schemas.microsoft.com/office/drawing/2014/main" id="{818D8317-7CC0-28C0-980C-D3D89D810B02}"/>
                </a:ext>
              </a:extLst>
            </p:cNvPr>
            <p:cNvSpPr txBox="1"/>
            <p:nvPr/>
          </p:nvSpPr>
          <p:spPr bwMode="auto">
            <a:xfrm>
              <a:off x="10972695" y="418039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9" name="TextBox 308">
              <a:extLst>
                <a:ext uri="{FF2B5EF4-FFF2-40B4-BE49-F238E27FC236}">
                  <a16:creationId xmlns:a16="http://schemas.microsoft.com/office/drawing/2014/main" id="{1B28A0E1-B349-8B38-B89F-F3E535555297}"/>
                </a:ext>
              </a:extLst>
            </p:cNvPr>
            <p:cNvSpPr txBox="1"/>
            <p:nvPr/>
          </p:nvSpPr>
          <p:spPr bwMode="auto">
            <a:xfrm>
              <a:off x="11009191" y="418039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0" name="TextBox 309">
              <a:extLst>
                <a:ext uri="{FF2B5EF4-FFF2-40B4-BE49-F238E27FC236}">
                  <a16:creationId xmlns:a16="http://schemas.microsoft.com/office/drawing/2014/main" id="{48315394-3867-6DBA-CDBB-1896EB838216}"/>
                </a:ext>
              </a:extLst>
            </p:cNvPr>
            <p:cNvSpPr txBox="1"/>
            <p:nvPr/>
          </p:nvSpPr>
          <p:spPr bwMode="auto">
            <a:xfrm>
              <a:off x="11025618" y="418039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1" name="TextBox 310">
              <a:extLst>
                <a:ext uri="{FF2B5EF4-FFF2-40B4-BE49-F238E27FC236}">
                  <a16:creationId xmlns:a16="http://schemas.microsoft.com/office/drawing/2014/main" id="{36892DD7-043A-713F-ADD0-1124223995B5}"/>
                </a:ext>
              </a:extLst>
            </p:cNvPr>
            <p:cNvSpPr txBox="1"/>
            <p:nvPr/>
          </p:nvSpPr>
          <p:spPr bwMode="auto">
            <a:xfrm>
              <a:off x="11055120" y="418039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2" name="TextBox 311">
              <a:extLst>
                <a:ext uri="{FF2B5EF4-FFF2-40B4-BE49-F238E27FC236}">
                  <a16:creationId xmlns:a16="http://schemas.microsoft.com/office/drawing/2014/main" id="{DFA6B9AE-AFB8-3FB8-FC7C-CF669FF0DF4B}"/>
                </a:ext>
              </a:extLst>
            </p:cNvPr>
            <p:cNvSpPr txBox="1"/>
            <p:nvPr/>
          </p:nvSpPr>
          <p:spPr bwMode="auto">
            <a:xfrm>
              <a:off x="11078499" y="418039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3" name="TextBox 312">
              <a:extLst>
                <a:ext uri="{FF2B5EF4-FFF2-40B4-BE49-F238E27FC236}">
                  <a16:creationId xmlns:a16="http://schemas.microsoft.com/office/drawing/2014/main" id="{AE61C0EF-1CF4-9DAA-BC86-5BBF9037984A}"/>
                </a:ext>
              </a:extLst>
            </p:cNvPr>
            <p:cNvSpPr txBox="1"/>
            <p:nvPr/>
          </p:nvSpPr>
          <p:spPr bwMode="auto">
            <a:xfrm>
              <a:off x="11092445" y="418074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4" name="TextBox 313">
              <a:extLst>
                <a:ext uri="{FF2B5EF4-FFF2-40B4-BE49-F238E27FC236}">
                  <a16:creationId xmlns:a16="http://schemas.microsoft.com/office/drawing/2014/main" id="{E5AB9D88-A84B-B8E4-4EAC-D43B9D8C7D5D}"/>
                </a:ext>
              </a:extLst>
            </p:cNvPr>
            <p:cNvSpPr txBox="1"/>
            <p:nvPr/>
          </p:nvSpPr>
          <p:spPr bwMode="auto">
            <a:xfrm>
              <a:off x="11114995" y="418095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5" name="TextBox 314">
              <a:extLst>
                <a:ext uri="{FF2B5EF4-FFF2-40B4-BE49-F238E27FC236}">
                  <a16:creationId xmlns:a16="http://schemas.microsoft.com/office/drawing/2014/main" id="{15E54EB0-D888-CDC8-7D40-786D6F7E6E7F}"/>
                </a:ext>
              </a:extLst>
            </p:cNvPr>
            <p:cNvSpPr txBox="1"/>
            <p:nvPr/>
          </p:nvSpPr>
          <p:spPr bwMode="auto">
            <a:xfrm>
              <a:off x="11134412" y="420208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6" name="TextBox 315">
              <a:extLst>
                <a:ext uri="{FF2B5EF4-FFF2-40B4-BE49-F238E27FC236}">
                  <a16:creationId xmlns:a16="http://schemas.microsoft.com/office/drawing/2014/main" id="{800E9849-4C30-418B-86A3-C721CBFD0215}"/>
                </a:ext>
              </a:extLst>
            </p:cNvPr>
            <p:cNvSpPr txBox="1"/>
            <p:nvPr/>
          </p:nvSpPr>
          <p:spPr bwMode="auto">
            <a:xfrm>
              <a:off x="11167515" y="426766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7" name="TextBox 316">
              <a:extLst>
                <a:ext uri="{FF2B5EF4-FFF2-40B4-BE49-F238E27FC236}">
                  <a16:creationId xmlns:a16="http://schemas.microsoft.com/office/drawing/2014/main" id="{32947F1C-CB91-0549-986C-67302762AC46}"/>
                </a:ext>
              </a:extLst>
            </p:cNvPr>
            <p:cNvSpPr txBox="1"/>
            <p:nvPr/>
          </p:nvSpPr>
          <p:spPr bwMode="auto">
            <a:xfrm>
              <a:off x="11188052" y="426766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8" name="TextBox 317">
              <a:extLst>
                <a:ext uri="{FF2B5EF4-FFF2-40B4-BE49-F238E27FC236}">
                  <a16:creationId xmlns:a16="http://schemas.microsoft.com/office/drawing/2014/main" id="{D8F228CE-3FA8-2F3B-2541-886B714822A5}"/>
                </a:ext>
              </a:extLst>
            </p:cNvPr>
            <p:cNvSpPr txBox="1"/>
            <p:nvPr/>
          </p:nvSpPr>
          <p:spPr bwMode="auto">
            <a:xfrm>
              <a:off x="11207591" y="426766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 name="TextBox 318">
              <a:extLst>
                <a:ext uri="{FF2B5EF4-FFF2-40B4-BE49-F238E27FC236}">
                  <a16:creationId xmlns:a16="http://schemas.microsoft.com/office/drawing/2014/main" id="{351FFB88-4360-1353-DE33-EE2DDABF8E06}"/>
                </a:ext>
              </a:extLst>
            </p:cNvPr>
            <p:cNvSpPr txBox="1"/>
            <p:nvPr/>
          </p:nvSpPr>
          <p:spPr bwMode="auto">
            <a:xfrm>
              <a:off x="11237184" y="426766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 name="TextBox 319">
              <a:extLst>
                <a:ext uri="{FF2B5EF4-FFF2-40B4-BE49-F238E27FC236}">
                  <a16:creationId xmlns:a16="http://schemas.microsoft.com/office/drawing/2014/main" id="{3E175045-C1E6-D810-B9BA-59D749DD32B6}"/>
                </a:ext>
              </a:extLst>
            </p:cNvPr>
            <p:cNvSpPr txBox="1"/>
            <p:nvPr/>
          </p:nvSpPr>
          <p:spPr bwMode="auto">
            <a:xfrm>
              <a:off x="11273722" y="426766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grpSp>
      <p:sp>
        <p:nvSpPr>
          <p:cNvPr id="35" name="Freeform 34">
            <a:extLst>
              <a:ext uri="{FF2B5EF4-FFF2-40B4-BE49-F238E27FC236}">
                <a16:creationId xmlns:a16="http://schemas.microsoft.com/office/drawing/2014/main" id="{1073C7AE-6176-80D7-5CF1-4CAB3F9896EE}"/>
              </a:ext>
            </a:extLst>
          </p:cNvPr>
          <p:cNvSpPr/>
          <p:nvPr/>
        </p:nvSpPr>
        <p:spPr bwMode="auto">
          <a:xfrm>
            <a:off x="7625618" y="2546959"/>
            <a:ext cx="4009764" cy="2430049"/>
          </a:xfrm>
          <a:custGeom>
            <a:avLst/>
            <a:gdLst>
              <a:gd name="connsiteX0" fmla="*/ 0 w 2789129"/>
              <a:gd name="connsiteY0" fmla="*/ 0 h 2430049"/>
              <a:gd name="connsiteX1" fmla="*/ 0 w 2789129"/>
              <a:gd name="connsiteY1" fmla="*/ 2430049 h 2430049"/>
              <a:gd name="connsiteX2" fmla="*/ 2789129 w 2789129"/>
              <a:gd name="connsiteY2" fmla="*/ 2430049 h 2430049"/>
            </a:gdLst>
            <a:ahLst/>
            <a:cxnLst>
              <a:cxn ang="0">
                <a:pos x="connsiteX0" y="connsiteY0"/>
              </a:cxn>
              <a:cxn ang="0">
                <a:pos x="connsiteX1" y="connsiteY1"/>
              </a:cxn>
              <a:cxn ang="0">
                <a:pos x="connsiteX2" y="connsiteY2"/>
              </a:cxn>
            </a:cxnLst>
            <a:rect l="l" t="t" r="r" b="b"/>
            <a:pathLst>
              <a:path w="2789129" h="2430049">
                <a:moveTo>
                  <a:pt x="0" y="0"/>
                </a:moveTo>
                <a:lnTo>
                  <a:pt x="0" y="2430049"/>
                </a:lnTo>
                <a:lnTo>
                  <a:pt x="2789129" y="2430049"/>
                </a:lnTo>
              </a:path>
            </a:pathLst>
          </a:custGeom>
          <a:noFill/>
          <a:ln w="28575">
            <a:solidFill>
              <a:schemeClr val="bg1"/>
            </a:solidFill>
            <a:miter lim="800000"/>
            <a:headEnd/>
            <a:tailEnd/>
          </a:ln>
        </p:spPr>
        <p:txBody>
          <a:bodyPr rtlCol="0" anchor="ctr"/>
          <a:lstStyle/>
          <a:p>
            <a:pPr algn="ctr"/>
            <a:endParaRPr lang="en-US"/>
          </a:p>
        </p:txBody>
      </p:sp>
      <p:pic>
        <p:nvPicPr>
          <p:cNvPr id="323" name="Graphic 322">
            <a:extLst>
              <a:ext uri="{FF2B5EF4-FFF2-40B4-BE49-F238E27FC236}">
                <a16:creationId xmlns:a16="http://schemas.microsoft.com/office/drawing/2014/main" id="{6DCF0C0C-D5AA-1D68-EE7C-59BC9EC86E9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493555" y="2530772"/>
            <a:ext cx="4138846" cy="1730173"/>
          </a:xfrm>
          <a:prstGeom prst="rect">
            <a:avLst/>
          </a:prstGeom>
        </p:spPr>
      </p:pic>
      <p:grpSp>
        <p:nvGrpSpPr>
          <p:cNvPr id="5" name="Group 4">
            <a:extLst>
              <a:ext uri="{FF2B5EF4-FFF2-40B4-BE49-F238E27FC236}">
                <a16:creationId xmlns:a16="http://schemas.microsoft.com/office/drawing/2014/main" id="{BBDABF89-E5FC-B627-20D2-34CC75B4BF7B}"/>
              </a:ext>
            </a:extLst>
          </p:cNvPr>
          <p:cNvGrpSpPr/>
          <p:nvPr/>
        </p:nvGrpSpPr>
        <p:grpSpPr>
          <a:xfrm>
            <a:off x="7658562" y="2450335"/>
            <a:ext cx="3913175" cy="1934573"/>
            <a:chOff x="7658562" y="2450335"/>
            <a:chExt cx="3913175" cy="1934573"/>
          </a:xfrm>
        </p:grpSpPr>
        <p:cxnSp>
          <p:nvCxnSpPr>
            <p:cNvPr id="196" name="Straight Connector 195">
              <a:extLst>
                <a:ext uri="{FF2B5EF4-FFF2-40B4-BE49-F238E27FC236}">
                  <a16:creationId xmlns:a16="http://schemas.microsoft.com/office/drawing/2014/main" id="{82EE36EC-16A2-E2B9-66E1-BC9362F6EDEA}"/>
                </a:ext>
              </a:extLst>
            </p:cNvPr>
            <p:cNvCxnSpPr>
              <a:cxnSpLocks/>
            </p:cNvCxnSpPr>
            <p:nvPr/>
          </p:nvCxnSpPr>
          <p:spPr bwMode="auto">
            <a:xfrm>
              <a:off x="7658562" y="3769969"/>
              <a:ext cx="2486351"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24" name="TextBox 323">
              <a:extLst>
                <a:ext uri="{FF2B5EF4-FFF2-40B4-BE49-F238E27FC236}">
                  <a16:creationId xmlns:a16="http://schemas.microsoft.com/office/drawing/2014/main" id="{74A50D6F-AB2D-6B8D-86A3-3F9630CE348B}"/>
                </a:ext>
              </a:extLst>
            </p:cNvPr>
            <p:cNvSpPr txBox="1"/>
            <p:nvPr/>
          </p:nvSpPr>
          <p:spPr bwMode="auto">
            <a:xfrm>
              <a:off x="7865097" y="246721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5" name="TextBox 324">
              <a:extLst>
                <a:ext uri="{FF2B5EF4-FFF2-40B4-BE49-F238E27FC236}">
                  <a16:creationId xmlns:a16="http://schemas.microsoft.com/office/drawing/2014/main" id="{47E66B4A-CA55-E3D3-1679-FAF76573A136}"/>
                </a:ext>
              </a:extLst>
            </p:cNvPr>
            <p:cNvSpPr txBox="1"/>
            <p:nvPr/>
          </p:nvSpPr>
          <p:spPr bwMode="auto">
            <a:xfrm>
              <a:off x="7839715" y="245033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6" name="TextBox 325">
              <a:extLst>
                <a:ext uri="{FF2B5EF4-FFF2-40B4-BE49-F238E27FC236}">
                  <a16:creationId xmlns:a16="http://schemas.microsoft.com/office/drawing/2014/main" id="{B1D375F5-DF0F-67C9-6613-05EC489EF30B}"/>
                </a:ext>
              </a:extLst>
            </p:cNvPr>
            <p:cNvSpPr txBox="1"/>
            <p:nvPr/>
          </p:nvSpPr>
          <p:spPr bwMode="auto">
            <a:xfrm>
              <a:off x="8097039" y="261227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7" name="TextBox 326">
              <a:extLst>
                <a:ext uri="{FF2B5EF4-FFF2-40B4-BE49-F238E27FC236}">
                  <a16:creationId xmlns:a16="http://schemas.microsoft.com/office/drawing/2014/main" id="{3D52A19C-E4C2-D37E-A63D-E5E746B3EDAD}"/>
                </a:ext>
              </a:extLst>
            </p:cNvPr>
            <p:cNvSpPr txBox="1"/>
            <p:nvPr/>
          </p:nvSpPr>
          <p:spPr bwMode="auto">
            <a:xfrm>
              <a:off x="8158840" y="2651883"/>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8" name="TextBox 327">
              <a:extLst>
                <a:ext uri="{FF2B5EF4-FFF2-40B4-BE49-F238E27FC236}">
                  <a16:creationId xmlns:a16="http://schemas.microsoft.com/office/drawing/2014/main" id="{6DDF48D0-8D6C-A60A-A4C3-0C680EBEAF22}"/>
                </a:ext>
              </a:extLst>
            </p:cNvPr>
            <p:cNvSpPr txBox="1"/>
            <p:nvPr/>
          </p:nvSpPr>
          <p:spPr bwMode="auto">
            <a:xfrm>
              <a:off x="8266570" y="267310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29" name="TextBox 328">
              <a:extLst>
                <a:ext uri="{FF2B5EF4-FFF2-40B4-BE49-F238E27FC236}">
                  <a16:creationId xmlns:a16="http://schemas.microsoft.com/office/drawing/2014/main" id="{FD3CFE1A-EE4D-9E28-EA14-EF0668570AB0}"/>
                </a:ext>
              </a:extLst>
            </p:cNvPr>
            <p:cNvSpPr txBox="1"/>
            <p:nvPr/>
          </p:nvSpPr>
          <p:spPr bwMode="auto">
            <a:xfrm>
              <a:off x="8399909" y="277863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30" name="TextBox 329">
              <a:extLst>
                <a:ext uri="{FF2B5EF4-FFF2-40B4-BE49-F238E27FC236}">
                  <a16:creationId xmlns:a16="http://schemas.microsoft.com/office/drawing/2014/main" id="{A1DE03E1-403A-54EB-E148-B68E41B3DC4B}"/>
                </a:ext>
              </a:extLst>
            </p:cNvPr>
            <p:cNvSpPr txBox="1"/>
            <p:nvPr/>
          </p:nvSpPr>
          <p:spPr bwMode="auto">
            <a:xfrm>
              <a:off x="8521968" y="283654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31" name="TextBox 330">
              <a:extLst>
                <a:ext uri="{FF2B5EF4-FFF2-40B4-BE49-F238E27FC236}">
                  <a16:creationId xmlns:a16="http://schemas.microsoft.com/office/drawing/2014/main" id="{191393D9-32C9-13D1-CA85-F5841CD64C60}"/>
                </a:ext>
              </a:extLst>
            </p:cNvPr>
            <p:cNvSpPr txBox="1"/>
            <p:nvPr/>
          </p:nvSpPr>
          <p:spPr bwMode="auto">
            <a:xfrm>
              <a:off x="8577901" y="285256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32" name="TextBox 331">
              <a:extLst>
                <a:ext uri="{FF2B5EF4-FFF2-40B4-BE49-F238E27FC236}">
                  <a16:creationId xmlns:a16="http://schemas.microsoft.com/office/drawing/2014/main" id="{00D4E2E4-D7D7-2573-08DB-EB8B91BE4302}"/>
                </a:ext>
              </a:extLst>
            </p:cNvPr>
            <p:cNvSpPr txBox="1"/>
            <p:nvPr/>
          </p:nvSpPr>
          <p:spPr bwMode="auto">
            <a:xfrm>
              <a:off x="8782373" y="295134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33" name="TextBox 332">
              <a:extLst>
                <a:ext uri="{FF2B5EF4-FFF2-40B4-BE49-F238E27FC236}">
                  <a16:creationId xmlns:a16="http://schemas.microsoft.com/office/drawing/2014/main" id="{E7CC15B8-B0BC-D7BD-8F7E-1DAF36671F6D}"/>
                </a:ext>
              </a:extLst>
            </p:cNvPr>
            <p:cNvSpPr txBox="1"/>
            <p:nvPr/>
          </p:nvSpPr>
          <p:spPr bwMode="auto">
            <a:xfrm>
              <a:off x="8990997" y="3072295"/>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34" name="TextBox 333">
              <a:extLst>
                <a:ext uri="{FF2B5EF4-FFF2-40B4-BE49-F238E27FC236}">
                  <a16:creationId xmlns:a16="http://schemas.microsoft.com/office/drawing/2014/main" id="{B0A35C7A-82EA-E7DC-98DC-00F643F1ADAA}"/>
                </a:ext>
              </a:extLst>
            </p:cNvPr>
            <p:cNvSpPr txBox="1"/>
            <p:nvPr/>
          </p:nvSpPr>
          <p:spPr bwMode="auto">
            <a:xfrm>
              <a:off x="9030620" y="308864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35" name="TextBox 334">
              <a:extLst>
                <a:ext uri="{FF2B5EF4-FFF2-40B4-BE49-F238E27FC236}">
                  <a16:creationId xmlns:a16="http://schemas.microsoft.com/office/drawing/2014/main" id="{55DC3DC9-980A-2EFA-8821-1F5F32884C48}"/>
                </a:ext>
              </a:extLst>
            </p:cNvPr>
            <p:cNvSpPr txBox="1"/>
            <p:nvPr/>
          </p:nvSpPr>
          <p:spPr bwMode="auto">
            <a:xfrm>
              <a:off x="9092157" y="311933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36" name="TextBox 335">
              <a:extLst>
                <a:ext uri="{FF2B5EF4-FFF2-40B4-BE49-F238E27FC236}">
                  <a16:creationId xmlns:a16="http://schemas.microsoft.com/office/drawing/2014/main" id="{3F0B3FD9-A72C-902C-581F-54A1CC8040CC}"/>
                </a:ext>
              </a:extLst>
            </p:cNvPr>
            <p:cNvSpPr txBox="1"/>
            <p:nvPr/>
          </p:nvSpPr>
          <p:spPr bwMode="auto">
            <a:xfrm>
              <a:off x="9641675" y="335042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37" name="TextBox 336">
              <a:extLst>
                <a:ext uri="{FF2B5EF4-FFF2-40B4-BE49-F238E27FC236}">
                  <a16:creationId xmlns:a16="http://schemas.microsoft.com/office/drawing/2014/main" id="{95AF79D5-210F-F66A-B050-5A7AF501FD98}"/>
                </a:ext>
              </a:extLst>
            </p:cNvPr>
            <p:cNvSpPr txBox="1"/>
            <p:nvPr/>
          </p:nvSpPr>
          <p:spPr bwMode="auto">
            <a:xfrm>
              <a:off x="9688172" y="336929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38" name="TextBox 337">
              <a:extLst>
                <a:ext uri="{FF2B5EF4-FFF2-40B4-BE49-F238E27FC236}">
                  <a16:creationId xmlns:a16="http://schemas.microsoft.com/office/drawing/2014/main" id="{124B40D8-02ED-D6A7-0A44-57710E57B4B5}"/>
                </a:ext>
              </a:extLst>
            </p:cNvPr>
            <p:cNvSpPr txBox="1"/>
            <p:nvPr/>
          </p:nvSpPr>
          <p:spPr bwMode="auto">
            <a:xfrm>
              <a:off x="9720753" y="338496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39" name="TextBox 338">
              <a:extLst>
                <a:ext uri="{FF2B5EF4-FFF2-40B4-BE49-F238E27FC236}">
                  <a16:creationId xmlns:a16="http://schemas.microsoft.com/office/drawing/2014/main" id="{103F8F18-8838-E560-60A6-B0DCB18E158E}"/>
                </a:ext>
              </a:extLst>
            </p:cNvPr>
            <p:cNvSpPr txBox="1"/>
            <p:nvPr/>
          </p:nvSpPr>
          <p:spPr bwMode="auto">
            <a:xfrm>
              <a:off x="10562095" y="380206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40" name="TextBox 339">
              <a:extLst>
                <a:ext uri="{FF2B5EF4-FFF2-40B4-BE49-F238E27FC236}">
                  <a16:creationId xmlns:a16="http://schemas.microsoft.com/office/drawing/2014/main" id="{B7791573-9795-56E8-0127-2DB4DCFC4E01}"/>
                </a:ext>
              </a:extLst>
            </p:cNvPr>
            <p:cNvSpPr txBox="1"/>
            <p:nvPr/>
          </p:nvSpPr>
          <p:spPr bwMode="auto">
            <a:xfrm>
              <a:off x="10702334" y="384768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41" name="TextBox 340">
              <a:extLst>
                <a:ext uri="{FF2B5EF4-FFF2-40B4-BE49-F238E27FC236}">
                  <a16:creationId xmlns:a16="http://schemas.microsoft.com/office/drawing/2014/main" id="{340FADC3-1B5C-9894-6E4B-8C981B0D40D4}"/>
                </a:ext>
              </a:extLst>
            </p:cNvPr>
            <p:cNvSpPr txBox="1"/>
            <p:nvPr/>
          </p:nvSpPr>
          <p:spPr bwMode="auto">
            <a:xfrm>
              <a:off x="11097248" y="395150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42" name="TextBox 341">
              <a:extLst>
                <a:ext uri="{FF2B5EF4-FFF2-40B4-BE49-F238E27FC236}">
                  <a16:creationId xmlns:a16="http://schemas.microsoft.com/office/drawing/2014/main" id="{B83A4C6A-39CF-EC17-B418-B88946DD2862}"/>
                </a:ext>
              </a:extLst>
            </p:cNvPr>
            <p:cNvSpPr txBox="1"/>
            <p:nvPr/>
          </p:nvSpPr>
          <p:spPr bwMode="auto">
            <a:xfrm>
              <a:off x="11121046" y="3955594"/>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43" name="TextBox 342">
              <a:extLst>
                <a:ext uri="{FF2B5EF4-FFF2-40B4-BE49-F238E27FC236}">
                  <a16:creationId xmlns:a16="http://schemas.microsoft.com/office/drawing/2014/main" id="{19BB434A-2CF6-F6C4-0247-D0D7AB384B31}"/>
                </a:ext>
              </a:extLst>
            </p:cNvPr>
            <p:cNvSpPr txBox="1"/>
            <p:nvPr/>
          </p:nvSpPr>
          <p:spPr bwMode="auto">
            <a:xfrm>
              <a:off x="11138097" y="396403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44" name="TextBox 343">
              <a:extLst>
                <a:ext uri="{FF2B5EF4-FFF2-40B4-BE49-F238E27FC236}">
                  <a16:creationId xmlns:a16="http://schemas.microsoft.com/office/drawing/2014/main" id="{9BF21302-0CD5-AC97-4155-AD4AE1D2E420}"/>
                </a:ext>
              </a:extLst>
            </p:cNvPr>
            <p:cNvSpPr txBox="1"/>
            <p:nvPr/>
          </p:nvSpPr>
          <p:spPr bwMode="auto">
            <a:xfrm>
              <a:off x="11159049" y="3964032"/>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45" name="TextBox 344">
              <a:extLst>
                <a:ext uri="{FF2B5EF4-FFF2-40B4-BE49-F238E27FC236}">
                  <a16:creationId xmlns:a16="http://schemas.microsoft.com/office/drawing/2014/main" id="{86515E25-B254-1CE0-4289-020346E89916}"/>
                </a:ext>
              </a:extLst>
            </p:cNvPr>
            <p:cNvSpPr txBox="1"/>
            <p:nvPr/>
          </p:nvSpPr>
          <p:spPr bwMode="auto">
            <a:xfrm>
              <a:off x="11176979" y="396685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46" name="TextBox 345">
              <a:extLst>
                <a:ext uri="{FF2B5EF4-FFF2-40B4-BE49-F238E27FC236}">
                  <a16:creationId xmlns:a16="http://schemas.microsoft.com/office/drawing/2014/main" id="{6DEB5480-95DD-A7E1-D009-EE63D20DDDA3}"/>
                </a:ext>
              </a:extLst>
            </p:cNvPr>
            <p:cNvSpPr txBox="1"/>
            <p:nvPr/>
          </p:nvSpPr>
          <p:spPr bwMode="auto">
            <a:xfrm>
              <a:off x="11189106" y="396738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47" name="TextBox 346">
              <a:extLst>
                <a:ext uri="{FF2B5EF4-FFF2-40B4-BE49-F238E27FC236}">
                  <a16:creationId xmlns:a16="http://schemas.microsoft.com/office/drawing/2014/main" id="{F9A5085A-E547-149C-258F-3C1042EE37FB}"/>
                </a:ext>
              </a:extLst>
            </p:cNvPr>
            <p:cNvSpPr txBox="1"/>
            <p:nvPr/>
          </p:nvSpPr>
          <p:spPr bwMode="auto">
            <a:xfrm>
              <a:off x="11210981" y="3971781"/>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48" name="TextBox 347">
              <a:extLst>
                <a:ext uri="{FF2B5EF4-FFF2-40B4-BE49-F238E27FC236}">
                  <a16:creationId xmlns:a16="http://schemas.microsoft.com/office/drawing/2014/main" id="{2259C6BA-D706-FC27-328F-46FF7B06C61C}"/>
                </a:ext>
              </a:extLst>
            </p:cNvPr>
            <p:cNvSpPr txBox="1"/>
            <p:nvPr/>
          </p:nvSpPr>
          <p:spPr bwMode="auto">
            <a:xfrm>
              <a:off x="11228447" y="397411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51" name="TextBox 350">
              <a:extLst>
                <a:ext uri="{FF2B5EF4-FFF2-40B4-BE49-F238E27FC236}">
                  <a16:creationId xmlns:a16="http://schemas.microsoft.com/office/drawing/2014/main" id="{C3F0445E-1998-28D6-0482-A6B402ACEDBE}"/>
                </a:ext>
              </a:extLst>
            </p:cNvPr>
            <p:cNvSpPr txBox="1"/>
            <p:nvPr/>
          </p:nvSpPr>
          <p:spPr bwMode="auto">
            <a:xfrm>
              <a:off x="11243874" y="397411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52" name="TextBox 351">
              <a:extLst>
                <a:ext uri="{FF2B5EF4-FFF2-40B4-BE49-F238E27FC236}">
                  <a16:creationId xmlns:a16="http://schemas.microsoft.com/office/drawing/2014/main" id="{EE6BC15F-EBF8-962B-7D10-1C336E954AE4}"/>
                </a:ext>
              </a:extLst>
            </p:cNvPr>
            <p:cNvSpPr txBox="1"/>
            <p:nvPr/>
          </p:nvSpPr>
          <p:spPr bwMode="auto">
            <a:xfrm>
              <a:off x="11260156" y="3974390"/>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53" name="TextBox 352">
              <a:extLst>
                <a:ext uri="{FF2B5EF4-FFF2-40B4-BE49-F238E27FC236}">
                  <a16:creationId xmlns:a16="http://schemas.microsoft.com/office/drawing/2014/main" id="{2FBDA67F-1EA1-6E16-EB3B-C013092138D9}"/>
                </a:ext>
              </a:extLst>
            </p:cNvPr>
            <p:cNvSpPr txBox="1"/>
            <p:nvPr/>
          </p:nvSpPr>
          <p:spPr bwMode="auto">
            <a:xfrm>
              <a:off x="11279130" y="397301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54" name="TextBox 353">
              <a:extLst>
                <a:ext uri="{FF2B5EF4-FFF2-40B4-BE49-F238E27FC236}">
                  <a16:creationId xmlns:a16="http://schemas.microsoft.com/office/drawing/2014/main" id="{3D41FF00-6F33-A267-B81D-15AA26BF8341}"/>
                </a:ext>
              </a:extLst>
            </p:cNvPr>
            <p:cNvSpPr txBox="1"/>
            <p:nvPr/>
          </p:nvSpPr>
          <p:spPr bwMode="auto">
            <a:xfrm>
              <a:off x="11295758" y="3986727"/>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55" name="TextBox 354">
              <a:extLst>
                <a:ext uri="{FF2B5EF4-FFF2-40B4-BE49-F238E27FC236}">
                  <a16:creationId xmlns:a16="http://schemas.microsoft.com/office/drawing/2014/main" id="{6BE72AA0-DF81-B2BB-4204-499EDDA181F4}"/>
                </a:ext>
              </a:extLst>
            </p:cNvPr>
            <p:cNvSpPr txBox="1"/>
            <p:nvPr/>
          </p:nvSpPr>
          <p:spPr bwMode="auto">
            <a:xfrm>
              <a:off x="11323886" y="400043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56" name="TextBox 355">
              <a:extLst>
                <a:ext uri="{FF2B5EF4-FFF2-40B4-BE49-F238E27FC236}">
                  <a16:creationId xmlns:a16="http://schemas.microsoft.com/office/drawing/2014/main" id="{EA763D65-06E2-8A8D-09EB-C667DDF1E9F4}"/>
                </a:ext>
              </a:extLst>
            </p:cNvPr>
            <p:cNvSpPr txBox="1"/>
            <p:nvPr/>
          </p:nvSpPr>
          <p:spPr bwMode="auto">
            <a:xfrm>
              <a:off x="11346015" y="4002419"/>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57" name="TextBox 356">
              <a:extLst>
                <a:ext uri="{FF2B5EF4-FFF2-40B4-BE49-F238E27FC236}">
                  <a16:creationId xmlns:a16="http://schemas.microsoft.com/office/drawing/2014/main" id="{C56E9D5F-4031-62EC-7492-7E402F714A7D}"/>
                </a:ext>
              </a:extLst>
            </p:cNvPr>
            <p:cNvSpPr txBox="1"/>
            <p:nvPr/>
          </p:nvSpPr>
          <p:spPr bwMode="auto">
            <a:xfrm>
              <a:off x="11355260" y="4000438"/>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58" name="TextBox 357">
              <a:extLst>
                <a:ext uri="{FF2B5EF4-FFF2-40B4-BE49-F238E27FC236}">
                  <a16:creationId xmlns:a16="http://schemas.microsoft.com/office/drawing/2014/main" id="{A8CCD601-E13F-2407-57EF-CB6F949B123A}"/>
                </a:ext>
              </a:extLst>
            </p:cNvPr>
            <p:cNvSpPr txBox="1"/>
            <p:nvPr/>
          </p:nvSpPr>
          <p:spPr bwMode="auto">
            <a:xfrm>
              <a:off x="11373771" y="401557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59" name="TextBox 358">
              <a:extLst>
                <a:ext uri="{FF2B5EF4-FFF2-40B4-BE49-F238E27FC236}">
                  <a16:creationId xmlns:a16="http://schemas.microsoft.com/office/drawing/2014/main" id="{1E3DC715-E2E2-77A0-1887-13F2C388B238}"/>
                </a:ext>
              </a:extLst>
            </p:cNvPr>
            <p:cNvSpPr txBox="1"/>
            <p:nvPr/>
          </p:nvSpPr>
          <p:spPr bwMode="auto">
            <a:xfrm>
              <a:off x="11400016" y="401557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60" name="TextBox 359">
              <a:extLst>
                <a:ext uri="{FF2B5EF4-FFF2-40B4-BE49-F238E27FC236}">
                  <a16:creationId xmlns:a16="http://schemas.microsoft.com/office/drawing/2014/main" id="{3B346763-F3D0-172C-9DAC-9B9083353939}"/>
                </a:ext>
              </a:extLst>
            </p:cNvPr>
            <p:cNvSpPr txBox="1"/>
            <p:nvPr/>
          </p:nvSpPr>
          <p:spPr bwMode="auto">
            <a:xfrm>
              <a:off x="11431685" y="401557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61" name="TextBox 360">
              <a:extLst>
                <a:ext uri="{FF2B5EF4-FFF2-40B4-BE49-F238E27FC236}">
                  <a16:creationId xmlns:a16="http://schemas.microsoft.com/office/drawing/2014/main" id="{1B1CADDD-4C83-FE1F-8EDE-8FF57179859C}"/>
                </a:ext>
              </a:extLst>
            </p:cNvPr>
            <p:cNvSpPr txBox="1"/>
            <p:nvPr/>
          </p:nvSpPr>
          <p:spPr bwMode="auto">
            <a:xfrm>
              <a:off x="11444154" y="401557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62" name="TextBox 361">
              <a:extLst>
                <a:ext uri="{FF2B5EF4-FFF2-40B4-BE49-F238E27FC236}">
                  <a16:creationId xmlns:a16="http://schemas.microsoft.com/office/drawing/2014/main" id="{2FE99472-C138-D13D-FC51-B295C98E9976}"/>
                </a:ext>
              </a:extLst>
            </p:cNvPr>
            <p:cNvSpPr txBox="1"/>
            <p:nvPr/>
          </p:nvSpPr>
          <p:spPr bwMode="auto">
            <a:xfrm>
              <a:off x="11479879" y="4015576"/>
              <a:ext cx="918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grpSp>
        <p:nvGrpSpPr>
          <p:cNvPr id="50" name="Group 49">
            <a:extLst>
              <a:ext uri="{FF2B5EF4-FFF2-40B4-BE49-F238E27FC236}">
                <a16:creationId xmlns:a16="http://schemas.microsoft.com/office/drawing/2014/main" id="{28D1FF32-AC46-72F4-F668-036F9112FE3B}"/>
              </a:ext>
            </a:extLst>
          </p:cNvPr>
          <p:cNvGrpSpPr/>
          <p:nvPr/>
        </p:nvGrpSpPr>
        <p:grpSpPr>
          <a:xfrm>
            <a:off x="7523810" y="2563163"/>
            <a:ext cx="91858" cy="2413000"/>
            <a:chOff x="1155710" y="2559988"/>
            <a:chExt cx="91858" cy="2413000"/>
          </a:xfrm>
        </p:grpSpPr>
        <p:cxnSp>
          <p:nvCxnSpPr>
            <p:cNvPr id="51" name="Straight Connector 50">
              <a:extLst>
                <a:ext uri="{FF2B5EF4-FFF2-40B4-BE49-F238E27FC236}">
                  <a16:creationId xmlns:a16="http://schemas.microsoft.com/office/drawing/2014/main" id="{6D1167A2-7BE1-ED04-141B-93D0E9BAFBD5}"/>
                </a:ext>
              </a:extLst>
            </p:cNvPr>
            <p:cNvCxnSpPr>
              <a:cxnSpLocks/>
            </p:cNvCxnSpPr>
            <p:nvPr/>
          </p:nvCxnSpPr>
          <p:spPr bwMode="auto">
            <a:xfrm>
              <a:off x="1155710" y="25599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B11DF4E-71EB-6EDB-212B-2E51EC1157EB}"/>
                </a:ext>
              </a:extLst>
            </p:cNvPr>
            <p:cNvCxnSpPr>
              <a:cxnSpLocks/>
            </p:cNvCxnSpPr>
            <p:nvPr/>
          </p:nvCxnSpPr>
          <p:spPr bwMode="auto">
            <a:xfrm>
              <a:off x="1155710" y="30425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6D7DC53-7135-35A7-98C3-D3FD6A8677C8}"/>
                </a:ext>
              </a:extLst>
            </p:cNvPr>
            <p:cNvCxnSpPr>
              <a:cxnSpLocks/>
            </p:cNvCxnSpPr>
            <p:nvPr/>
          </p:nvCxnSpPr>
          <p:spPr bwMode="auto">
            <a:xfrm>
              <a:off x="1155710" y="35251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F66DE6D-363B-2BEE-E435-DF827DF2CC66}"/>
                </a:ext>
              </a:extLst>
            </p:cNvPr>
            <p:cNvCxnSpPr>
              <a:cxnSpLocks/>
            </p:cNvCxnSpPr>
            <p:nvPr/>
          </p:nvCxnSpPr>
          <p:spPr bwMode="auto">
            <a:xfrm>
              <a:off x="1155710" y="40077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58DB1A2-F24B-7572-2567-8203A7F8B4D7}"/>
                </a:ext>
              </a:extLst>
            </p:cNvPr>
            <p:cNvCxnSpPr>
              <a:cxnSpLocks/>
            </p:cNvCxnSpPr>
            <p:nvPr/>
          </p:nvCxnSpPr>
          <p:spPr bwMode="auto">
            <a:xfrm>
              <a:off x="1155710" y="44903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5CDC490-88B8-DEB9-4C0F-2B13A62333F3}"/>
                </a:ext>
              </a:extLst>
            </p:cNvPr>
            <p:cNvCxnSpPr>
              <a:cxnSpLocks/>
            </p:cNvCxnSpPr>
            <p:nvPr/>
          </p:nvCxnSpPr>
          <p:spPr bwMode="auto">
            <a:xfrm>
              <a:off x="1155710" y="4972988"/>
              <a:ext cx="91858" cy="0"/>
            </a:xfrm>
            <a:prstGeom prst="line">
              <a:avLst/>
            </a:prstGeom>
            <a:noFill/>
            <a:ln w="28575" cap="flat" cmpd="sng" algn="ctr">
              <a:solidFill>
                <a:schemeClr val="bg1"/>
              </a:solidFill>
              <a:prstDash val="solid"/>
              <a:round/>
              <a:headEnd type="none" w="med" len="med"/>
              <a:tailEnd type="none" w="med" len="med"/>
            </a:ln>
            <a:effectLst/>
          </p:spPr>
        </p:cxnSp>
      </p:grpSp>
      <p:sp>
        <p:nvSpPr>
          <p:cNvPr id="7" name="TextBox 6">
            <a:extLst>
              <a:ext uri="{FF2B5EF4-FFF2-40B4-BE49-F238E27FC236}">
                <a16:creationId xmlns:a16="http://schemas.microsoft.com/office/drawing/2014/main" id="{1EDF8FAC-2005-F8D8-5C09-616FB6C7D871}"/>
              </a:ext>
            </a:extLst>
          </p:cNvPr>
          <p:cNvSpPr txBox="1"/>
          <p:nvPr/>
        </p:nvSpPr>
        <p:spPr bwMode="auto">
          <a:xfrm>
            <a:off x="10074284" y="3531949"/>
            <a:ext cx="699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66.8 </a:t>
            </a:r>
            <a:r>
              <a:rPr lang="en-US" sz="1200" b="0" dirty="0" err="1">
                <a:solidFill>
                  <a:schemeClr val="accent1"/>
                </a:solidFill>
                <a:latin typeface="Calibri" panose="020F0502020204030204" pitchFamily="34" charset="0"/>
              </a:rPr>
              <a:t>mo</a:t>
            </a:r>
            <a:endParaRPr lang="en-US" sz="1200" b="0" dirty="0">
              <a:solidFill>
                <a:schemeClr val="accent1"/>
              </a:solidFill>
              <a:latin typeface="Calibri" panose="020F0502020204030204" pitchFamily="34" charset="0"/>
            </a:endParaRPr>
          </a:p>
        </p:txBody>
      </p:sp>
    </p:spTree>
    <p:extLst>
      <p:ext uri="{BB962C8B-B14F-4D97-AF65-F5344CB8AC3E}">
        <p14:creationId xmlns:p14="http://schemas.microsoft.com/office/powerpoint/2010/main" val="2180339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78ED3-11C3-3EB9-FE81-63A022B0DD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AFA07C-203F-6BC8-DD92-E77BC6157EC2}"/>
              </a:ext>
            </a:extLst>
          </p:cNvPr>
          <p:cNvSpPr>
            <a:spLocks noGrp="1"/>
          </p:cNvSpPr>
          <p:nvPr>
            <p:ph type="title"/>
          </p:nvPr>
        </p:nvSpPr>
        <p:spPr/>
        <p:txBody>
          <a:bodyPr/>
          <a:lstStyle/>
          <a:p>
            <a:r>
              <a:rPr lang="en-US" altLang="en-US" dirty="0"/>
              <a:t>MONARCH 3</a:t>
            </a:r>
            <a:r>
              <a:rPr lang="en-US" dirty="0"/>
              <a:t>: Select AEs</a:t>
            </a:r>
          </a:p>
        </p:txBody>
      </p:sp>
      <p:graphicFrame>
        <p:nvGraphicFramePr>
          <p:cNvPr id="4" name="Group 3">
            <a:extLst>
              <a:ext uri="{FF2B5EF4-FFF2-40B4-BE49-F238E27FC236}">
                <a16:creationId xmlns:a16="http://schemas.microsoft.com/office/drawing/2014/main" id="{C9CD4395-4815-4A9B-0938-7742EFEC4ED6}"/>
              </a:ext>
            </a:extLst>
          </p:cNvPr>
          <p:cNvGraphicFramePr>
            <a:graphicFrameLocks/>
          </p:cNvGraphicFramePr>
          <p:nvPr>
            <p:extLst>
              <p:ext uri="{D42A27DB-BD31-4B8C-83A1-F6EECF244321}">
                <p14:modId xmlns:p14="http://schemas.microsoft.com/office/powerpoint/2010/main" val="1242234542"/>
              </p:ext>
            </p:extLst>
          </p:nvPr>
        </p:nvGraphicFramePr>
        <p:xfrm>
          <a:off x="716322" y="1538297"/>
          <a:ext cx="10789880" cy="4358848"/>
        </p:xfrm>
        <a:graphic>
          <a:graphicData uri="http://schemas.openxmlformats.org/drawingml/2006/table">
            <a:tbl>
              <a:tblPr/>
              <a:tblGrid>
                <a:gridCol w="2742040">
                  <a:extLst>
                    <a:ext uri="{9D8B030D-6E8A-4147-A177-3AD203B41FA5}">
                      <a16:colId xmlns:a16="http://schemas.microsoft.com/office/drawing/2014/main" val="20000"/>
                    </a:ext>
                  </a:extLst>
                </a:gridCol>
                <a:gridCol w="2011960">
                  <a:extLst>
                    <a:ext uri="{9D8B030D-6E8A-4147-A177-3AD203B41FA5}">
                      <a16:colId xmlns:a16="http://schemas.microsoft.com/office/drawing/2014/main" val="20001"/>
                    </a:ext>
                  </a:extLst>
                </a:gridCol>
                <a:gridCol w="2011960">
                  <a:extLst>
                    <a:ext uri="{9D8B030D-6E8A-4147-A177-3AD203B41FA5}">
                      <a16:colId xmlns:a16="http://schemas.microsoft.com/office/drawing/2014/main" val="20002"/>
                    </a:ext>
                  </a:extLst>
                </a:gridCol>
                <a:gridCol w="2011960">
                  <a:extLst>
                    <a:ext uri="{9D8B030D-6E8A-4147-A177-3AD203B41FA5}">
                      <a16:colId xmlns:a16="http://schemas.microsoft.com/office/drawing/2014/main" val="1821509724"/>
                    </a:ext>
                  </a:extLst>
                </a:gridCol>
                <a:gridCol w="2011960">
                  <a:extLst>
                    <a:ext uri="{9D8B030D-6E8A-4147-A177-3AD203B41FA5}">
                      <a16:colId xmlns:a16="http://schemas.microsoft.com/office/drawing/2014/main" val="2794336278"/>
                    </a:ext>
                  </a:extLst>
                </a:gridCol>
              </a:tblGrid>
              <a:tr h="26380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600" b="1" baseline="0" dirty="0" err="1">
                          <a:latin typeface="Calibri" panose="020F0502020204030204" pitchFamily="34" charset="0"/>
                          <a:cs typeface="Calibri" panose="020F0502020204030204" pitchFamily="34" charset="0"/>
                        </a:rPr>
                        <a:t>Abemaciclib</a:t>
                      </a:r>
                      <a:r>
                        <a:rPr lang="en-US" sz="1600" b="1" baseline="0" dirty="0">
                          <a:latin typeface="Calibri" panose="020F0502020204030204" pitchFamily="34" charset="0"/>
                          <a:cs typeface="Calibri" panose="020F0502020204030204" pitchFamily="34" charset="0"/>
                        </a:rPr>
                        <a:t> + NSAI (n = 327)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algn="ctr"/>
                      <a:endParaRPr lang="en-US" sz="1600" b="1" baseline="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600" b="1" baseline="0" dirty="0">
                          <a:latin typeface="Calibri" panose="020F0502020204030204" pitchFamily="34" charset="0"/>
                          <a:cs typeface="Calibri" panose="020F0502020204030204" pitchFamily="34" charset="0"/>
                        </a:rPr>
                        <a:t>Placebo + NSAI (n =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algn="ctr"/>
                      <a:endParaRPr lang="en-US" sz="1600" b="1" baseline="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6380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16842712"/>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323 (98.8)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227 (69.4)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152 (94.4)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Diarrhea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273 (83.5)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32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55 (34.2)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153 (46.8)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90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144 (44.0)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58 (36.0)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137 (41.9)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37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Anemia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115 (35.2)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Blood creatinine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82 (25.1)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29386523"/>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80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3808724"/>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72 (22.0)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83959330"/>
                  </a:ext>
                </a:extLst>
              </a:tr>
              <a:tr h="1492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70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7052438"/>
                  </a:ext>
                </a:extLst>
              </a:tr>
              <a:tr h="2638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70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10367125"/>
                  </a:ext>
                </a:extLst>
              </a:tr>
            </a:tbl>
          </a:graphicData>
        </a:graphic>
      </p:graphicFrame>
      <p:sp>
        <p:nvSpPr>
          <p:cNvPr id="5" name="Text Box 15">
            <a:extLst>
              <a:ext uri="{FF2B5EF4-FFF2-40B4-BE49-F238E27FC236}">
                <a16:creationId xmlns:a16="http://schemas.microsoft.com/office/drawing/2014/main" id="{2CB8D96C-68D5-11C3-430C-D6BBC0735E38}"/>
              </a:ext>
            </a:extLst>
          </p:cNvPr>
          <p:cNvSpPr txBox="1">
            <a:spLocks noChangeArrowheads="1"/>
          </p:cNvSpPr>
          <p:nvPr/>
        </p:nvSpPr>
        <p:spPr bwMode="auto">
          <a:xfrm>
            <a:off x="444281" y="636586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Goetz. Ann Oncol. 2024;35:718.</a:t>
            </a:r>
            <a:endParaRPr lang="en-US" altLang="en-US" sz="1200" b="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3FD64637-C59C-CAD0-C8AB-1A9941D465CA}"/>
              </a:ext>
            </a:extLst>
          </p:cNvPr>
          <p:cNvSpPr txBox="1"/>
          <p:nvPr/>
        </p:nvSpPr>
        <p:spPr bwMode="auto">
          <a:xfrm>
            <a:off x="716322" y="2533650"/>
            <a:ext cx="10789878" cy="338554"/>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600" b="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C15D0D2F-178F-5B79-1B83-90C62BF6824F}"/>
              </a:ext>
            </a:extLst>
          </p:cNvPr>
          <p:cNvSpPr txBox="1"/>
          <p:nvPr/>
        </p:nvSpPr>
        <p:spPr bwMode="auto">
          <a:xfrm>
            <a:off x="716322" y="2876550"/>
            <a:ext cx="10789878" cy="338554"/>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600"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77FE574F-6812-0108-C824-00BF562D2487}"/>
              </a:ext>
            </a:extLst>
          </p:cNvPr>
          <p:cNvSpPr txBox="1"/>
          <p:nvPr/>
        </p:nvSpPr>
        <p:spPr bwMode="auto">
          <a:xfrm>
            <a:off x="716322" y="4547353"/>
            <a:ext cx="10789878" cy="338554"/>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600" b="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F8799178-47E6-1860-A8B5-5DC97892FBE4}"/>
              </a:ext>
            </a:extLst>
          </p:cNvPr>
          <p:cNvSpPr txBox="1"/>
          <p:nvPr/>
        </p:nvSpPr>
        <p:spPr bwMode="auto">
          <a:xfrm>
            <a:off x="716322" y="4898037"/>
            <a:ext cx="10789878" cy="646331"/>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3600" b="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F385B403-DB72-5896-3CDD-B18455527152}"/>
              </a:ext>
            </a:extLst>
          </p:cNvPr>
          <p:cNvSpPr txBox="1"/>
          <p:nvPr/>
        </p:nvSpPr>
        <p:spPr bwMode="auto">
          <a:xfrm>
            <a:off x="718594" y="3859761"/>
            <a:ext cx="10789878" cy="338554"/>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600"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4454AABD-A659-AEB7-6D51-6517851E658F}"/>
              </a:ext>
            </a:extLst>
          </p:cNvPr>
          <p:cNvSpPr txBox="1"/>
          <p:nvPr/>
        </p:nvSpPr>
        <p:spPr bwMode="auto">
          <a:xfrm>
            <a:off x="718594" y="4202661"/>
            <a:ext cx="10789878" cy="338554"/>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1600"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EA60B8C5-5EEA-08DB-0580-78FCC4F680C1}"/>
              </a:ext>
            </a:extLst>
          </p:cNvPr>
          <p:cNvSpPr txBox="1"/>
          <p:nvPr/>
        </p:nvSpPr>
        <p:spPr bwMode="auto">
          <a:xfrm>
            <a:off x="609759" y="5902055"/>
            <a:ext cx="100613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b="0" dirty="0">
                <a:solidFill>
                  <a:schemeClr val="bg1"/>
                </a:solidFill>
                <a:latin typeface="Calibri" panose="020F0502020204030204" pitchFamily="34" charset="0"/>
              </a:rPr>
              <a:t>Other grade ≥3 AEs on the </a:t>
            </a:r>
            <a:r>
              <a:rPr lang="en-US" b="0" dirty="0" err="1">
                <a:solidFill>
                  <a:schemeClr val="bg1"/>
                </a:solidFill>
                <a:latin typeface="Calibri" panose="020F0502020204030204" pitchFamily="34" charset="0"/>
              </a:rPr>
              <a:t>abemaciclib</a:t>
            </a:r>
            <a:r>
              <a:rPr lang="en-US" b="0" dirty="0">
                <a:solidFill>
                  <a:schemeClr val="bg1"/>
                </a:solidFill>
                <a:latin typeface="Calibri" panose="020F0502020204030204" pitchFamily="34" charset="0"/>
              </a:rPr>
              <a:t> arm include:  ILD (1.5%) and VTE (4.0%)</a:t>
            </a:r>
          </a:p>
        </p:txBody>
      </p:sp>
    </p:spTree>
    <p:extLst>
      <p:ext uri="{BB962C8B-B14F-4D97-AF65-F5344CB8AC3E}">
        <p14:creationId xmlns:p14="http://schemas.microsoft.com/office/powerpoint/2010/main" val="2145357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9BE69-44B4-E5A6-C136-605C08DAA39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DE1E9A8-735C-F029-5A17-E36FBBDDB578}"/>
              </a:ext>
            </a:extLst>
          </p:cNvPr>
          <p:cNvSpPr>
            <a:spLocks noGrp="1"/>
          </p:cNvSpPr>
          <p:nvPr>
            <p:ph type="title"/>
          </p:nvPr>
        </p:nvSpPr>
        <p:spPr/>
        <p:txBody>
          <a:bodyPr/>
          <a:lstStyle/>
          <a:p>
            <a:r>
              <a:rPr lang="en-US" dirty="0"/>
              <a:t>Data Supporting Current Management of MBC:</a:t>
            </a:r>
            <a:br>
              <a:rPr lang="en-US" dirty="0"/>
            </a:br>
            <a:r>
              <a:rPr lang="en-US" dirty="0"/>
              <a:t>First-line Trials of CDK4/6i + ET vs CT in </a:t>
            </a:r>
            <a:br>
              <a:rPr lang="en-US" dirty="0"/>
            </a:br>
            <a:r>
              <a:rPr lang="en-US" dirty="0"/>
              <a:t>HR+/HER2- MBC</a:t>
            </a:r>
          </a:p>
        </p:txBody>
      </p:sp>
    </p:spTree>
    <p:extLst>
      <p:ext uri="{BB962C8B-B14F-4D97-AF65-F5344CB8AC3E}">
        <p14:creationId xmlns:p14="http://schemas.microsoft.com/office/powerpoint/2010/main" val="1308979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RIGHT Choice: </a:t>
            </a:r>
            <a:r>
              <a:rPr lang="en-US" dirty="0" err="1"/>
              <a:t>Ribociclib</a:t>
            </a:r>
            <a:r>
              <a:rPr lang="en-US" dirty="0"/>
              <a:t> + ET vs Chemotherapy for HR+/HER2- ABC</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5261458"/>
            <a:ext cx="10877529" cy="933322"/>
          </a:xfrm>
        </p:spPr>
        <p:txBody>
          <a:bodyPr/>
          <a:lstStyle/>
          <a:p>
            <a:pPr>
              <a:spcBef>
                <a:spcPts val="600"/>
              </a:spcBef>
            </a:pPr>
            <a:r>
              <a:rPr lang="en-US" altLang="en-US" sz="2800" b="1" kern="0" dirty="0"/>
              <a:t>Primary endpoint</a:t>
            </a:r>
            <a:r>
              <a:rPr lang="en-US" altLang="en-US" sz="2800" kern="0" dirty="0"/>
              <a:t>: PFS by local review</a:t>
            </a:r>
          </a:p>
          <a:p>
            <a:pPr>
              <a:spcBef>
                <a:spcPts val="600"/>
              </a:spcBef>
            </a:pPr>
            <a:r>
              <a:rPr lang="en-US" altLang="en-US" sz="2800" b="1" kern="0" dirty="0"/>
              <a:t>Secondary endpoints</a:t>
            </a:r>
            <a:r>
              <a:rPr lang="en-US" altLang="en-US" sz="2800" kern="0" dirty="0"/>
              <a:t>: TTF, 3-mo TFR, ORR, CBR, TTR, OS, PROs, safety</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7135" y="636621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 JCO. 2024;42:2812.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C2BCB1E0-CE21-19FB-AF4A-9F9C743E8548}"/>
              </a:ext>
            </a:extLst>
          </p:cNvPr>
          <p:cNvSpPr txBox="1"/>
          <p:nvPr/>
        </p:nvSpPr>
        <p:spPr bwMode="auto">
          <a:xfrm>
            <a:off x="6290724" y="4932363"/>
            <a:ext cx="55403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Aft>
                <a:spcPct val="0"/>
              </a:spcAft>
            </a:pPr>
            <a:r>
              <a:rPr lang="en-US" sz="1200" b="0" dirty="0">
                <a:solidFill>
                  <a:schemeClr val="bg1"/>
                </a:solidFill>
                <a:latin typeface="Calibri" panose="020F0502020204030204" pitchFamily="34" charset="0"/>
              </a:rPr>
              <a:t>*Baseline tumor samples from n = 49 patients were analyzed for gene expression.</a:t>
            </a:r>
          </a:p>
          <a:p>
            <a:pPr algn="l">
              <a:lnSpc>
                <a:spcPct val="100000"/>
              </a:lnSpc>
              <a:spcAft>
                <a:spcPct val="0"/>
              </a:spcAft>
              <a:buClrTx/>
              <a:buFontTx/>
              <a:buNone/>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Letrozole 2.5 mg QD or anastrozole 1 mg QD, goserelin 3.6 mg Q4W SQ over 3 days.</a:t>
            </a:r>
          </a:p>
        </p:txBody>
      </p:sp>
      <p:sp>
        <p:nvSpPr>
          <p:cNvPr id="13" name="Rectangle 3">
            <a:extLst>
              <a:ext uri="{FF2B5EF4-FFF2-40B4-BE49-F238E27FC236}">
                <a16:creationId xmlns:a16="http://schemas.microsoft.com/office/drawing/2014/main" id="{4338A537-FCB1-0607-67DC-B27F22E97CC2}"/>
              </a:ext>
            </a:extLst>
          </p:cNvPr>
          <p:cNvSpPr txBox="1">
            <a:spLocks noChangeArrowheads="1"/>
          </p:cNvSpPr>
          <p:nvPr/>
        </p:nvSpPr>
        <p:spPr bwMode="auto">
          <a:xfrm>
            <a:off x="604674" y="1516364"/>
            <a:ext cx="10877529" cy="80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600" b="0" kern="0" dirty="0"/>
              <a:t>International, open-label, randomized phase II trial</a:t>
            </a:r>
          </a:p>
        </p:txBody>
      </p:sp>
      <p:grpSp>
        <p:nvGrpSpPr>
          <p:cNvPr id="19" name="Group 18">
            <a:extLst>
              <a:ext uri="{FF2B5EF4-FFF2-40B4-BE49-F238E27FC236}">
                <a16:creationId xmlns:a16="http://schemas.microsoft.com/office/drawing/2014/main" id="{0FE4DD4A-35C4-9BAF-7848-B09FDF5EC4FB}"/>
              </a:ext>
            </a:extLst>
          </p:cNvPr>
          <p:cNvGrpSpPr/>
          <p:nvPr/>
        </p:nvGrpSpPr>
        <p:grpSpPr>
          <a:xfrm>
            <a:off x="1014340" y="1976891"/>
            <a:ext cx="10049938" cy="2922961"/>
            <a:chOff x="2629016" y="1921323"/>
            <a:chExt cx="8052167" cy="2922961"/>
          </a:xfrm>
        </p:grpSpPr>
        <p:grpSp>
          <p:nvGrpSpPr>
            <p:cNvPr id="15" name="Group 14">
              <a:extLst>
                <a:ext uri="{FF2B5EF4-FFF2-40B4-BE49-F238E27FC236}">
                  <a16:creationId xmlns:a16="http://schemas.microsoft.com/office/drawing/2014/main" id="{DA9BEC14-A39D-C3D6-C931-3CB085541D58}"/>
                </a:ext>
              </a:extLst>
            </p:cNvPr>
            <p:cNvGrpSpPr/>
            <p:nvPr/>
          </p:nvGrpSpPr>
          <p:grpSpPr>
            <a:xfrm>
              <a:off x="2629016" y="2526383"/>
              <a:ext cx="8052167" cy="2317901"/>
              <a:chOff x="2197723" y="2308075"/>
              <a:chExt cx="8052167" cy="2317901"/>
            </a:xfrm>
          </p:grpSpPr>
          <p:sp>
            <p:nvSpPr>
              <p:cNvPr id="2" name="TextBox 1">
                <a:extLst>
                  <a:ext uri="{FF2B5EF4-FFF2-40B4-BE49-F238E27FC236}">
                    <a16:creationId xmlns:a16="http://schemas.microsoft.com/office/drawing/2014/main" id="{2DEA0CE2-344B-02A9-3B0C-D9525DE69140}"/>
                  </a:ext>
                </a:extLst>
              </p:cNvPr>
              <p:cNvSpPr txBox="1"/>
              <p:nvPr/>
            </p:nvSpPr>
            <p:spPr bwMode="auto">
              <a:xfrm>
                <a:off x="2197723" y="2726950"/>
                <a:ext cx="319033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Pre- or perimenopausal adult females &lt;60 yr old with HR+/HER2- ABC (&gt;10% ER+); no prior ET or CT for ABC; measurable disease; aggressive disease (symptomatic visceral mets, rapid disease progression or impending visceral compromise, markedly symptomatic nonvisceral disease);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ECOG PS ≤2; total bilirubin ≤1.5x ULN</a:t>
                </a:r>
              </a:p>
              <a:p>
                <a:pPr algn="ctr">
                  <a:lnSpc>
                    <a:spcPct val="100000"/>
                  </a:lnSpc>
                  <a:spcAft>
                    <a:spcPct val="0"/>
                  </a:spcAft>
                  <a:buClrTx/>
                  <a:buFontTx/>
                  <a:buNone/>
                </a:pPr>
                <a:r>
                  <a:rPr lang="en-US" sz="1400" b="0" dirty="0">
                    <a:solidFill>
                      <a:schemeClr val="bg1"/>
                    </a:solidFill>
                    <a:latin typeface="Calibri" panose="020F0502020204030204" pitchFamily="34" charset="0"/>
                  </a:rPr>
                  <a:t>(N = 222)*</a:t>
                </a:r>
              </a:p>
            </p:txBody>
          </p:sp>
          <p:cxnSp>
            <p:nvCxnSpPr>
              <p:cNvPr id="7" name="Straight Arrow Connector 6">
                <a:extLst>
                  <a:ext uri="{FF2B5EF4-FFF2-40B4-BE49-F238E27FC236}">
                    <a16:creationId xmlns:a16="http://schemas.microsoft.com/office/drawing/2014/main" id="{98380860-FFFF-8681-9EA2-534E19205C7D}"/>
                  </a:ext>
                </a:extLst>
              </p:cNvPr>
              <p:cNvCxnSpPr/>
              <p:nvPr/>
            </p:nvCxnSpPr>
            <p:spPr bwMode="auto">
              <a:xfrm flipV="1">
                <a:off x="5468113" y="2801837"/>
                <a:ext cx="914399" cy="415499"/>
              </a:xfrm>
              <a:prstGeom prst="straightConnector1">
                <a:avLst/>
              </a:prstGeom>
              <a:noFill/>
              <a:ln w="28575" cap="flat" cmpd="sng" algn="ctr">
                <a:solidFill>
                  <a:schemeClr val="bg1"/>
                </a:solidFill>
                <a:prstDash val="solid"/>
                <a:round/>
                <a:headEnd type="none" w="med" len="med"/>
                <a:tailEnd type="triangle"/>
              </a:ln>
              <a:effectLst/>
            </p:spPr>
          </p:cxnSp>
          <p:cxnSp>
            <p:nvCxnSpPr>
              <p:cNvPr id="8" name="Straight Arrow Connector 7">
                <a:extLst>
                  <a:ext uri="{FF2B5EF4-FFF2-40B4-BE49-F238E27FC236}">
                    <a16:creationId xmlns:a16="http://schemas.microsoft.com/office/drawing/2014/main" id="{FC7A168C-224F-CF7B-FD85-84A7E6605709}"/>
                  </a:ext>
                </a:extLst>
              </p:cNvPr>
              <p:cNvCxnSpPr>
                <a:cxnSpLocks/>
              </p:cNvCxnSpPr>
              <p:nvPr/>
            </p:nvCxnSpPr>
            <p:spPr bwMode="auto">
              <a:xfrm>
                <a:off x="5449825" y="3744737"/>
                <a:ext cx="914399" cy="448459"/>
              </a:xfrm>
              <a:prstGeom prst="straightConnector1">
                <a:avLst/>
              </a:prstGeom>
              <a:noFill/>
              <a:ln w="28575" cap="flat" cmpd="sng" algn="ctr">
                <a:solidFill>
                  <a:schemeClr val="bg1"/>
                </a:solidFill>
                <a:prstDash val="solid"/>
                <a:round/>
                <a:headEnd type="none" w="med" len="med"/>
                <a:tailEnd type="triangle"/>
              </a:ln>
              <a:effectLst/>
            </p:spPr>
          </p:cxnSp>
          <p:sp>
            <p:nvSpPr>
              <p:cNvPr id="5" name="TextBox 4">
                <a:extLst>
                  <a:ext uri="{FF2B5EF4-FFF2-40B4-BE49-F238E27FC236}">
                    <a16:creationId xmlns:a16="http://schemas.microsoft.com/office/drawing/2014/main" id="{91964256-A731-ED5B-463B-EB778ED9B29D}"/>
                  </a:ext>
                </a:extLst>
              </p:cNvPr>
              <p:cNvSpPr txBox="1"/>
              <p:nvPr/>
            </p:nvSpPr>
            <p:spPr bwMode="auto">
              <a:xfrm>
                <a:off x="6483096" y="3548758"/>
                <a:ext cx="3766794" cy="1077218"/>
              </a:xfrm>
              <a:prstGeom prst="rect">
                <a:avLst/>
              </a:prstGeom>
              <a:solidFill>
                <a:schemeClr val="accent3"/>
              </a:solidFill>
              <a:ln>
                <a:noFill/>
              </a:ln>
            </p:spPr>
            <p:txBody>
              <a:bodyPr wrap="square" rtlCol="0" anchor="ctr" anchorCtr="0">
                <a:spAutoFit/>
              </a:bodyPr>
              <a:lstStyle/>
              <a:p>
                <a:pPr algn="ctr">
                  <a:lnSpc>
                    <a:spcPct val="100000"/>
                  </a:lnSpc>
                  <a:spcAft>
                    <a:spcPct val="0"/>
                  </a:spcAft>
                  <a:buClrTx/>
                  <a:buFontTx/>
                  <a:buNone/>
                </a:pPr>
                <a:r>
                  <a:rPr lang="en-US" sz="1600" b="0" dirty="0">
                    <a:latin typeface="Calibri" panose="020F0502020204030204" pitchFamily="34" charset="0"/>
                  </a:rPr>
                  <a:t>Investigator’s Choice Combination CT</a:t>
                </a:r>
              </a:p>
              <a:p>
                <a:pPr algn="ctr">
                  <a:lnSpc>
                    <a:spcPct val="100000"/>
                  </a:lnSpc>
                  <a:spcAft>
                    <a:spcPct val="0"/>
                  </a:spcAft>
                  <a:buClrTx/>
                  <a:buFontTx/>
                  <a:buNone/>
                </a:pPr>
                <a:r>
                  <a:rPr lang="en-US" sz="1600" b="0" dirty="0">
                    <a:latin typeface="Calibri" panose="020F0502020204030204" pitchFamily="34" charset="0"/>
                  </a:rPr>
                  <a:t>Docetaxel + Capecitabine, or Paclitaxel + Gemcitabine, or Capecitabine + Vinorelbine</a:t>
                </a:r>
              </a:p>
              <a:p>
                <a:pPr algn="ctr">
                  <a:lnSpc>
                    <a:spcPct val="100000"/>
                  </a:lnSpc>
                  <a:spcAft>
                    <a:spcPct val="0"/>
                  </a:spcAft>
                  <a:buClrTx/>
                  <a:buFontTx/>
                  <a:buNone/>
                </a:pPr>
                <a:r>
                  <a:rPr lang="en-US" sz="1600" b="0" dirty="0">
                    <a:latin typeface="Calibri" panose="020F0502020204030204" pitchFamily="34" charset="0"/>
                  </a:rPr>
                  <a:t>(n = 110)</a:t>
                </a:r>
              </a:p>
            </p:txBody>
          </p:sp>
          <p:sp>
            <p:nvSpPr>
              <p:cNvPr id="9" name="Rectangle 8">
                <a:extLst>
                  <a:ext uri="{FF2B5EF4-FFF2-40B4-BE49-F238E27FC236}">
                    <a16:creationId xmlns:a16="http://schemas.microsoft.com/office/drawing/2014/main" id="{28839D95-5DC9-E84B-984D-8304F69F4F67}"/>
                  </a:ext>
                </a:extLst>
              </p:cNvPr>
              <p:cNvSpPr/>
              <p:nvPr/>
            </p:nvSpPr>
            <p:spPr bwMode="auto">
              <a:xfrm>
                <a:off x="6477778" y="2308075"/>
                <a:ext cx="3766795" cy="1078992"/>
              </a:xfrm>
              <a:prstGeom prst="rect">
                <a:avLst/>
              </a:prstGeom>
              <a:solidFill>
                <a:schemeClr val="accent1"/>
              </a:solidFill>
              <a:ln w="0">
                <a:noFill/>
                <a:miter lim="800000"/>
                <a:headEnd/>
                <a:tailEnd/>
              </a:ln>
            </p:spPr>
            <p:txBody>
              <a:bodyPr rtlCol="0" anchor="ctr" anchorCtr="0"/>
              <a:lstStyle/>
              <a:p>
                <a:pPr algn="ctr">
                  <a:lnSpc>
                    <a:spcPct val="100000"/>
                  </a:lnSpc>
                  <a:spcAft>
                    <a:spcPct val="0"/>
                  </a:spcAft>
                  <a:buClrTx/>
                  <a:buFontTx/>
                  <a:buNone/>
                </a:pPr>
                <a:r>
                  <a:rPr lang="en-US" sz="1600" b="0" dirty="0">
                    <a:latin typeface="Calibri" panose="020F0502020204030204" pitchFamily="34" charset="0"/>
                  </a:rPr>
                  <a:t>Ribociclib 600 mg, 3 wk on/1 wk off + Letrozole/Anastrozole + Goserelin</a:t>
                </a:r>
                <a:r>
                  <a:rPr lang="en-US" sz="1600" b="0" baseline="30000" dirty="0">
                    <a:latin typeface="Calibri" panose="020F0502020204030204" pitchFamily="34" charset="0"/>
                  </a:rPr>
                  <a:t>†</a:t>
                </a:r>
              </a:p>
              <a:p>
                <a:pPr algn="ctr">
                  <a:lnSpc>
                    <a:spcPct val="100000"/>
                  </a:lnSpc>
                  <a:spcAft>
                    <a:spcPct val="0"/>
                  </a:spcAft>
                  <a:buClrTx/>
                  <a:buFontTx/>
                  <a:buNone/>
                </a:pPr>
                <a:r>
                  <a:rPr lang="en-US" sz="1600" b="0" dirty="0">
                    <a:latin typeface="Calibri" panose="020F0502020204030204" pitchFamily="34" charset="0"/>
                  </a:rPr>
                  <a:t>(n = 112)</a:t>
                </a:r>
              </a:p>
            </p:txBody>
          </p:sp>
        </p:grpSp>
        <p:sp>
          <p:nvSpPr>
            <p:cNvPr id="12" name="TextBox 11">
              <a:extLst>
                <a:ext uri="{FF2B5EF4-FFF2-40B4-BE49-F238E27FC236}">
                  <a16:creationId xmlns:a16="http://schemas.microsoft.com/office/drawing/2014/main" id="{7F6D723C-E307-9972-8312-EBBD36BEDD04}"/>
                </a:ext>
              </a:extLst>
            </p:cNvPr>
            <p:cNvSpPr txBox="1"/>
            <p:nvPr/>
          </p:nvSpPr>
          <p:spPr bwMode="auto">
            <a:xfrm>
              <a:off x="4678558" y="1921323"/>
              <a:ext cx="29610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presence or absence of liver metastases and disease-free interval &lt;2 or ≥2 yr</a:t>
              </a:r>
            </a:p>
          </p:txBody>
        </p:sp>
        <p:cxnSp>
          <p:nvCxnSpPr>
            <p:cNvPr id="16" name="Straight Arrow Connector 15">
              <a:extLst>
                <a:ext uri="{FF2B5EF4-FFF2-40B4-BE49-F238E27FC236}">
                  <a16:creationId xmlns:a16="http://schemas.microsoft.com/office/drawing/2014/main" id="{44F8A569-5B75-2107-FC53-4A85920B7821}"/>
                </a:ext>
              </a:extLst>
            </p:cNvPr>
            <p:cNvCxnSpPr>
              <a:cxnSpLocks/>
            </p:cNvCxnSpPr>
            <p:nvPr/>
          </p:nvCxnSpPr>
          <p:spPr bwMode="auto">
            <a:xfrm>
              <a:off x="6158811" y="2533525"/>
              <a:ext cx="0" cy="640080"/>
            </a:xfrm>
            <a:prstGeom prst="straightConnector1">
              <a:avLst/>
            </a:prstGeom>
            <a:noFill/>
            <a:ln w="28575" cap="flat" cmpd="sng" algn="ctr">
              <a:solidFill>
                <a:schemeClr val="bg1"/>
              </a:solidFill>
              <a:prstDash val="sysDash"/>
              <a:round/>
              <a:headEnd type="none" w="med" len="med"/>
              <a:tailEnd type="triangle"/>
            </a:ln>
            <a:effectLst/>
          </p:spPr>
        </p:cxnSp>
      </p:grpSp>
    </p:spTree>
    <p:extLst>
      <p:ext uri="{BB962C8B-B14F-4D97-AF65-F5344CB8AC3E}">
        <p14:creationId xmlns:p14="http://schemas.microsoft.com/office/powerpoint/2010/main" val="2876580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761BB-9BD4-6301-C325-607170EEF534}"/>
            </a:ext>
          </a:extLst>
        </p:cNvPr>
        <p:cNvGrpSpPr/>
        <p:nvPr/>
      </p:nvGrpSpPr>
      <p:grpSpPr>
        <a:xfrm>
          <a:off x="0" y="0"/>
          <a:ext cx="0" cy="0"/>
          <a:chOff x="0" y="0"/>
          <a:chExt cx="0" cy="0"/>
        </a:xfrm>
      </p:grpSpPr>
      <p:pic>
        <p:nvPicPr>
          <p:cNvPr id="241" name="Graphic 240">
            <a:extLst>
              <a:ext uri="{FF2B5EF4-FFF2-40B4-BE49-F238E27FC236}">
                <a16:creationId xmlns:a16="http://schemas.microsoft.com/office/drawing/2014/main" id="{5DB3A62A-25ED-74B6-C086-7FE4059F08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85041" y="2509093"/>
            <a:ext cx="4105364" cy="2246969"/>
          </a:xfrm>
          <a:prstGeom prst="rect">
            <a:avLst/>
          </a:prstGeom>
        </p:spPr>
      </p:pic>
      <p:sp>
        <p:nvSpPr>
          <p:cNvPr id="242" name="Triangle 241">
            <a:extLst>
              <a:ext uri="{FF2B5EF4-FFF2-40B4-BE49-F238E27FC236}">
                <a16:creationId xmlns:a16="http://schemas.microsoft.com/office/drawing/2014/main" id="{EAF2C894-D959-1AE1-F68A-29C30683E02D}"/>
              </a:ext>
            </a:extLst>
          </p:cNvPr>
          <p:cNvSpPr/>
          <p:nvPr/>
        </p:nvSpPr>
        <p:spPr bwMode="auto">
          <a:xfrm>
            <a:off x="1625013" y="2530222"/>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68" name="Group 267">
            <a:extLst>
              <a:ext uri="{FF2B5EF4-FFF2-40B4-BE49-F238E27FC236}">
                <a16:creationId xmlns:a16="http://schemas.microsoft.com/office/drawing/2014/main" id="{AAA98DB7-E126-014F-4BAD-DA9F6D7FC856}"/>
              </a:ext>
            </a:extLst>
          </p:cNvPr>
          <p:cNvGrpSpPr/>
          <p:nvPr/>
        </p:nvGrpSpPr>
        <p:grpSpPr>
          <a:xfrm>
            <a:off x="1655777" y="2530222"/>
            <a:ext cx="3894686" cy="2173432"/>
            <a:chOff x="1287219" y="2530222"/>
            <a:chExt cx="3894686" cy="2173432"/>
          </a:xfrm>
        </p:grpSpPr>
        <p:sp>
          <p:nvSpPr>
            <p:cNvPr id="243" name="Triangle 242">
              <a:extLst>
                <a:ext uri="{FF2B5EF4-FFF2-40B4-BE49-F238E27FC236}">
                  <a16:creationId xmlns:a16="http://schemas.microsoft.com/office/drawing/2014/main" id="{9822DFD3-A2DA-2F1F-F3D2-E8228BB36D41}"/>
                </a:ext>
              </a:extLst>
            </p:cNvPr>
            <p:cNvSpPr/>
            <p:nvPr/>
          </p:nvSpPr>
          <p:spPr bwMode="auto">
            <a:xfrm>
              <a:off x="1287219" y="2530222"/>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Triangle 243">
              <a:extLst>
                <a:ext uri="{FF2B5EF4-FFF2-40B4-BE49-F238E27FC236}">
                  <a16:creationId xmlns:a16="http://schemas.microsoft.com/office/drawing/2014/main" id="{54533D39-BC6F-2FBC-7E24-783B2736CF62}"/>
                </a:ext>
              </a:extLst>
            </p:cNvPr>
            <p:cNvSpPr/>
            <p:nvPr/>
          </p:nvSpPr>
          <p:spPr bwMode="auto">
            <a:xfrm>
              <a:off x="1873046" y="3184375"/>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Triangle 244">
              <a:extLst>
                <a:ext uri="{FF2B5EF4-FFF2-40B4-BE49-F238E27FC236}">
                  <a16:creationId xmlns:a16="http://schemas.microsoft.com/office/drawing/2014/main" id="{F096A7B0-DC3E-6345-74FC-7467A6786A39}"/>
                </a:ext>
              </a:extLst>
            </p:cNvPr>
            <p:cNvSpPr/>
            <p:nvPr/>
          </p:nvSpPr>
          <p:spPr bwMode="auto">
            <a:xfrm>
              <a:off x="1779313" y="2925965"/>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Triangle 245">
              <a:extLst>
                <a:ext uri="{FF2B5EF4-FFF2-40B4-BE49-F238E27FC236}">
                  <a16:creationId xmlns:a16="http://schemas.microsoft.com/office/drawing/2014/main" id="{60B6F196-1A24-7728-6181-0C1DB3819DA9}"/>
                </a:ext>
              </a:extLst>
            </p:cNvPr>
            <p:cNvSpPr/>
            <p:nvPr/>
          </p:nvSpPr>
          <p:spPr bwMode="auto">
            <a:xfrm>
              <a:off x="2025446" y="3454446"/>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Triangle 246">
              <a:extLst>
                <a:ext uri="{FF2B5EF4-FFF2-40B4-BE49-F238E27FC236}">
                  <a16:creationId xmlns:a16="http://schemas.microsoft.com/office/drawing/2014/main" id="{B4EC3BF3-C21E-2199-01CF-58EEAB107703}"/>
                </a:ext>
              </a:extLst>
            </p:cNvPr>
            <p:cNvSpPr/>
            <p:nvPr/>
          </p:nvSpPr>
          <p:spPr bwMode="auto">
            <a:xfrm>
              <a:off x="2126128" y="353109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Triangle 247">
              <a:extLst>
                <a:ext uri="{FF2B5EF4-FFF2-40B4-BE49-F238E27FC236}">
                  <a16:creationId xmlns:a16="http://schemas.microsoft.com/office/drawing/2014/main" id="{AC94B128-DF88-415A-E850-33550E1C1D81}"/>
                </a:ext>
              </a:extLst>
            </p:cNvPr>
            <p:cNvSpPr/>
            <p:nvPr/>
          </p:nvSpPr>
          <p:spPr bwMode="auto">
            <a:xfrm>
              <a:off x="2156089" y="3558975"/>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Triangle 248">
              <a:extLst>
                <a:ext uri="{FF2B5EF4-FFF2-40B4-BE49-F238E27FC236}">
                  <a16:creationId xmlns:a16="http://schemas.microsoft.com/office/drawing/2014/main" id="{C60C806B-D39D-613E-8743-87575C50FBFF}"/>
                </a:ext>
              </a:extLst>
            </p:cNvPr>
            <p:cNvSpPr/>
            <p:nvPr/>
          </p:nvSpPr>
          <p:spPr bwMode="auto">
            <a:xfrm>
              <a:off x="2367930" y="3700384"/>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Triangle 249">
              <a:extLst>
                <a:ext uri="{FF2B5EF4-FFF2-40B4-BE49-F238E27FC236}">
                  <a16:creationId xmlns:a16="http://schemas.microsoft.com/office/drawing/2014/main" id="{F957237A-8339-2E6E-65AC-9FACB0703019}"/>
                </a:ext>
              </a:extLst>
            </p:cNvPr>
            <p:cNvSpPr/>
            <p:nvPr/>
          </p:nvSpPr>
          <p:spPr bwMode="auto">
            <a:xfrm>
              <a:off x="2383974" y="375705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Triangle 250">
              <a:extLst>
                <a:ext uri="{FF2B5EF4-FFF2-40B4-BE49-F238E27FC236}">
                  <a16:creationId xmlns:a16="http://schemas.microsoft.com/office/drawing/2014/main" id="{33F27DB9-D0CB-F3A7-C7AF-87E80F55D964}"/>
                </a:ext>
              </a:extLst>
            </p:cNvPr>
            <p:cNvSpPr/>
            <p:nvPr/>
          </p:nvSpPr>
          <p:spPr bwMode="auto">
            <a:xfrm>
              <a:off x="2575397" y="375705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Triangle 251">
              <a:extLst>
                <a:ext uri="{FF2B5EF4-FFF2-40B4-BE49-F238E27FC236}">
                  <a16:creationId xmlns:a16="http://schemas.microsoft.com/office/drawing/2014/main" id="{243B5EF8-F7BD-5D51-9180-85E3D0DA7363}"/>
                </a:ext>
              </a:extLst>
            </p:cNvPr>
            <p:cNvSpPr/>
            <p:nvPr/>
          </p:nvSpPr>
          <p:spPr bwMode="auto">
            <a:xfrm>
              <a:off x="2601438" y="3784265"/>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Triangle 252">
              <a:extLst>
                <a:ext uri="{FF2B5EF4-FFF2-40B4-BE49-F238E27FC236}">
                  <a16:creationId xmlns:a16="http://schemas.microsoft.com/office/drawing/2014/main" id="{7C27664A-34E0-0B97-F5B5-501E35CB5CBC}"/>
                </a:ext>
              </a:extLst>
            </p:cNvPr>
            <p:cNvSpPr/>
            <p:nvPr/>
          </p:nvSpPr>
          <p:spPr bwMode="auto">
            <a:xfrm>
              <a:off x="2654692" y="3905037"/>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Triangle 253">
              <a:extLst>
                <a:ext uri="{FF2B5EF4-FFF2-40B4-BE49-F238E27FC236}">
                  <a16:creationId xmlns:a16="http://schemas.microsoft.com/office/drawing/2014/main" id="{748CD2A7-FDD8-D81B-3740-03FDE355EE61}"/>
                </a:ext>
              </a:extLst>
            </p:cNvPr>
            <p:cNvSpPr/>
            <p:nvPr/>
          </p:nvSpPr>
          <p:spPr bwMode="auto">
            <a:xfrm>
              <a:off x="2672422" y="3905037"/>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Triangle 254">
              <a:extLst>
                <a:ext uri="{FF2B5EF4-FFF2-40B4-BE49-F238E27FC236}">
                  <a16:creationId xmlns:a16="http://schemas.microsoft.com/office/drawing/2014/main" id="{B75E9166-17AF-24EA-FDD8-0EC70FB57E99}"/>
                </a:ext>
              </a:extLst>
            </p:cNvPr>
            <p:cNvSpPr/>
            <p:nvPr/>
          </p:nvSpPr>
          <p:spPr bwMode="auto">
            <a:xfrm>
              <a:off x="2792149" y="3987442"/>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Triangle 255">
              <a:extLst>
                <a:ext uri="{FF2B5EF4-FFF2-40B4-BE49-F238E27FC236}">
                  <a16:creationId xmlns:a16="http://schemas.microsoft.com/office/drawing/2014/main" id="{F382C77D-6A56-2C5D-07D5-113F4DA54797}"/>
                </a:ext>
              </a:extLst>
            </p:cNvPr>
            <p:cNvSpPr/>
            <p:nvPr/>
          </p:nvSpPr>
          <p:spPr bwMode="auto">
            <a:xfrm>
              <a:off x="2886929" y="4053696"/>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Triangle 256">
              <a:extLst>
                <a:ext uri="{FF2B5EF4-FFF2-40B4-BE49-F238E27FC236}">
                  <a16:creationId xmlns:a16="http://schemas.microsoft.com/office/drawing/2014/main" id="{8CF164A9-B790-B79D-31EA-0C90FE7A0494}"/>
                </a:ext>
              </a:extLst>
            </p:cNvPr>
            <p:cNvSpPr/>
            <p:nvPr/>
          </p:nvSpPr>
          <p:spPr bwMode="auto">
            <a:xfrm>
              <a:off x="3059191" y="4091752"/>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Triangle 257">
              <a:extLst>
                <a:ext uri="{FF2B5EF4-FFF2-40B4-BE49-F238E27FC236}">
                  <a16:creationId xmlns:a16="http://schemas.microsoft.com/office/drawing/2014/main" id="{50E2D30B-1F04-55E0-0161-05AFA01D53A4}"/>
                </a:ext>
              </a:extLst>
            </p:cNvPr>
            <p:cNvSpPr/>
            <p:nvPr/>
          </p:nvSpPr>
          <p:spPr bwMode="auto">
            <a:xfrm>
              <a:off x="3252307" y="436290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Triangle 258">
              <a:extLst>
                <a:ext uri="{FF2B5EF4-FFF2-40B4-BE49-F238E27FC236}">
                  <a16:creationId xmlns:a16="http://schemas.microsoft.com/office/drawing/2014/main" id="{DA799CDC-E99F-EF50-A9EE-D1B898ED3E48}"/>
                </a:ext>
              </a:extLst>
            </p:cNvPr>
            <p:cNvSpPr/>
            <p:nvPr/>
          </p:nvSpPr>
          <p:spPr bwMode="auto">
            <a:xfrm>
              <a:off x="3357805" y="436290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Triangle 259">
              <a:extLst>
                <a:ext uri="{FF2B5EF4-FFF2-40B4-BE49-F238E27FC236}">
                  <a16:creationId xmlns:a16="http://schemas.microsoft.com/office/drawing/2014/main" id="{440E9341-278A-89C9-F582-2D265833F4B5}"/>
                </a:ext>
              </a:extLst>
            </p:cNvPr>
            <p:cNvSpPr/>
            <p:nvPr/>
          </p:nvSpPr>
          <p:spPr bwMode="auto">
            <a:xfrm>
              <a:off x="3447413" y="436290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Triangle 260">
              <a:extLst>
                <a:ext uri="{FF2B5EF4-FFF2-40B4-BE49-F238E27FC236}">
                  <a16:creationId xmlns:a16="http://schemas.microsoft.com/office/drawing/2014/main" id="{AFFCD50D-3B78-9A1B-FD13-FBA2F477E7D2}"/>
                </a:ext>
              </a:extLst>
            </p:cNvPr>
            <p:cNvSpPr/>
            <p:nvPr/>
          </p:nvSpPr>
          <p:spPr bwMode="auto">
            <a:xfrm>
              <a:off x="3602889" y="442166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Triangle 261">
              <a:extLst>
                <a:ext uri="{FF2B5EF4-FFF2-40B4-BE49-F238E27FC236}">
                  <a16:creationId xmlns:a16="http://schemas.microsoft.com/office/drawing/2014/main" id="{A1D94918-8D12-7C0D-5C28-623772E91A4D}"/>
                </a:ext>
              </a:extLst>
            </p:cNvPr>
            <p:cNvSpPr/>
            <p:nvPr/>
          </p:nvSpPr>
          <p:spPr bwMode="auto">
            <a:xfrm>
              <a:off x="4039077" y="4416965"/>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Triangle 262">
              <a:extLst>
                <a:ext uri="{FF2B5EF4-FFF2-40B4-BE49-F238E27FC236}">
                  <a16:creationId xmlns:a16="http://schemas.microsoft.com/office/drawing/2014/main" id="{5E5495D4-495D-D1D0-E799-F116A40CC7B8}"/>
                </a:ext>
              </a:extLst>
            </p:cNvPr>
            <p:cNvSpPr/>
            <p:nvPr/>
          </p:nvSpPr>
          <p:spPr bwMode="auto">
            <a:xfrm>
              <a:off x="4327000" y="4493828"/>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Triangle 263">
              <a:extLst>
                <a:ext uri="{FF2B5EF4-FFF2-40B4-BE49-F238E27FC236}">
                  <a16:creationId xmlns:a16="http://schemas.microsoft.com/office/drawing/2014/main" id="{19775119-0FCB-C6B2-DE5D-F27FDFC6B181}"/>
                </a:ext>
              </a:extLst>
            </p:cNvPr>
            <p:cNvSpPr/>
            <p:nvPr/>
          </p:nvSpPr>
          <p:spPr bwMode="auto">
            <a:xfrm>
              <a:off x="4358248" y="4493828"/>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Triangle 264">
              <a:extLst>
                <a:ext uri="{FF2B5EF4-FFF2-40B4-BE49-F238E27FC236}">
                  <a16:creationId xmlns:a16="http://schemas.microsoft.com/office/drawing/2014/main" id="{BEB8C360-C7AD-9171-EA0A-1AE7C5239F35}"/>
                </a:ext>
              </a:extLst>
            </p:cNvPr>
            <p:cNvSpPr/>
            <p:nvPr/>
          </p:nvSpPr>
          <p:spPr bwMode="auto">
            <a:xfrm>
              <a:off x="4554815" y="4493828"/>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Triangle 265">
              <a:extLst>
                <a:ext uri="{FF2B5EF4-FFF2-40B4-BE49-F238E27FC236}">
                  <a16:creationId xmlns:a16="http://schemas.microsoft.com/office/drawing/2014/main" id="{29122195-DA26-91E0-946E-70B2891483D6}"/>
                </a:ext>
              </a:extLst>
            </p:cNvPr>
            <p:cNvSpPr/>
            <p:nvPr/>
          </p:nvSpPr>
          <p:spPr bwMode="auto">
            <a:xfrm>
              <a:off x="4581053" y="4637400"/>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Triangle 266">
              <a:extLst>
                <a:ext uri="{FF2B5EF4-FFF2-40B4-BE49-F238E27FC236}">
                  <a16:creationId xmlns:a16="http://schemas.microsoft.com/office/drawing/2014/main" id="{37626746-1F5E-AD21-B3FE-C9C2DA8C35D1}"/>
                </a:ext>
              </a:extLst>
            </p:cNvPr>
            <p:cNvSpPr/>
            <p:nvPr/>
          </p:nvSpPr>
          <p:spPr bwMode="auto">
            <a:xfrm>
              <a:off x="5105050" y="4630467"/>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 name="Title 2">
            <a:extLst>
              <a:ext uri="{FF2B5EF4-FFF2-40B4-BE49-F238E27FC236}">
                <a16:creationId xmlns:a16="http://schemas.microsoft.com/office/drawing/2014/main" id="{1EC26975-9E9B-B59C-22CF-A8E4C98A74FF}"/>
              </a:ext>
            </a:extLst>
          </p:cNvPr>
          <p:cNvSpPr>
            <a:spLocks noGrp="1"/>
          </p:cNvSpPr>
          <p:nvPr>
            <p:ph type="title"/>
          </p:nvPr>
        </p:nvSpPr>
        <p:spPr/>
        <p:txBody>
          <a:bodyPr/>
          <a:lstStyle/>
          <a:p>
            <a:r>
              <a:rPr lang="en-US" dirty="0"/>
              <a:t>RIGHT Choice: PFS and OS Outcomes</a:t>
            </a:r>
          </a:p>
        </p:txBody>
      </p:sp>
      <p:sp>
        <p:nvSpPr>
          <p:cNvPr id="7" name="TextBox 6">
            <a:extLst>
              <a:ext uri="{FF2B5EF4-FFF2-40B4-BE49-F238E27FC236}">
                <a16:creationId xmlns:a16="http://schemas.microsoft.com/office/drawing/2014/main" id="{133DB356-061A-A14B-6B6D-54511ED81FA8}"/>
              </a:ext>
            </a:extLst>
          </p:cNvPr>
          <p:cNvSpPr txBox="1"/>
          <p:nvPr/>
        </p:nvSpPr>
        <p:spPr bwMode="auto">
          <a:xfrm>
            <a:off x="1692621" y="1491517"/>
            <a:ext cx="399708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PFS</a:t>
            </a:r>
          </a:p>
          <a:p>
            <a:pPr algn="ctr">
              <a:lnSpc>
                <a:spcPct val="100000"/>
              </a:lnSpc>
              <a:spcAft>
                <a:spcPct val="0"/>
              </a:spcAft>
              <a:buClrTx/>
              <a:buFontTx/>
              <a:buNone/>
            </a:pPr>
            <a:r>
              <a:rPr lang="en-US" sz="1600" b="1" dirty="0">
                <a:solidFill>
                  <a:schemeClr val="bg1"/>
                </a:solidFill>
                <a:latin typeface="Calibri" panose="020F0502020204030204" pitchFamily="34" charset="0"/>
              </a:rPr>
              <a:t>(Median follow-up: 37.0 </a:t>
            </a:r>
            <a:r>
              <a:rPr lang="en-US" sz="1600" b="1" dirty="0" err="1">
                <a:solidFill>
                  <a:schemeClr val="bg1"/>
                </a:solidFill>
                <a:latin typeface="Calibri" panose="020F0502020204030204" pitchFamily="34" charset="0"/>
              </a:rPr>
              <a:t>mo</a:t>
            </a:r>
            <a:r>
              <a:rPr lang="en-US" sz="1600" b="1" dirty="0">
                <a:solidFill>
                  <a:schemeClr val="bg1"/>
                </a:solidFill>
                <a:latin typeface="Calibri" panose="020F0502020204030204" pitchFamily="34" charset="0"/>
              </a:rPr>
              <a:t>) </a:t>
            </a:r>
          </a:p>
        </p:txBody>
      </p:sp>
      <p:sp>
        <p:nvSpPr>
          <p:cNvPr id="8" name="TextBox 7">
            <a:extLst>
              <a:ext uri="{FF2B5EF4-FFF2-40B4-BE49-F238E27FC236}">
                <a16:creationId xmlns:a16="http://schemas.microsoft.com/office/drawing/2014/main" id="{B847FBE5-63BF-DE3E-9380-8D074D8596F8}"/>
              </a:ext>
            </a:extLst>
          </p:cNvPr>
          <p:cNvSpPr txBox="1"/>
          <p:nvPr/>
        </p:nvSpPr>
        <p:spPr bwMode="auto">
          <a:xfrm>
            <a:off x="7028964" y="1491517"/>
            <a:ext cx="399708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OS</a:t>
            </a:r>
          </a:p>
          <a:p>
            <a:pPr algn="ctr">
              <a:lnSpc>
                <a:spcPct val="100000"/>
              </a:lnSpc>
              <a:spcAft>
                <a:spcPct val="0"/>
              </a:spcAft>
              <a:buClrTx/>
              <a:buFontTx/>
              <a:buNone/>
            </a:pPr>
            <a:r>
              <a:rPr lang="en-US" sz="1600" b="1" dirty="0">
                <a:solidFill>
                  <a:schemeClr val="bg1"/>
                </a:solidFill>
                <a:latin typeface="Calibri" panose="020F0502020204030204" pitchFamily="34" charset="0"/>
              </a:rPr>
              <a:t>(Median follow-up: 37.0 </a:t>
            </a:r>
            <a:r>
              <a:rPr lang="en-US" sz="1600" b="1" dirty="0" err="1">
                <a:solidFill>
                  <a:schemeClr val="bg1"/>
                </a:solidFill>
                <a:latin typeface="Calibri" panose="020F0502020204030204" pitchFamily="34" charset="0"/>
              </a:rPr>
              <a:t>mo</a:t>
            </a:r>
            <a:r>
              <a:rPr lang="en-US" sz="1600" b="1" dirty="0">
                <a:solidFill>
                  <a:schemeClr val="bg1"/>
                </a:solidFill>
                <a:latin typeface="Calibri" panose="020F0502020204030204" pitchFamily="34" charset="0"/>
              </a:rPr>
              <a:t>) </a:t>
            </a:r>
          </a:p>
        </p:txBody>
      </p:sp>
      <p:sp>
        <p:nvSpPr>
          <p:cNvPr id="10" name="Text Box 15">
            <a:extLst>
              <a:ext uri="{FF2B5EF4-FFF2-40B4-BE49-F238E27FC236}">
                <a16:creationId xmlns:a16="http://schemas.microsoft.com/office/drawing/2014/main" id="{2B10CF45-50E1-2FB2-58F6-FD69214710AA}"/>
              </a:ext>
            </a:extLst>
          </p:cNvPr>
          <p:cNvSpPr txBox="1">
            <a:spLocks noChangeArrowheads="1"/>
          </p:cNvSpPr>
          <p:nvPr/>
        </p:nvSpPr>
        <p:spPr bwMode="auto">
          <a:xfrm>
            <a:off x="436887" y="636670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 JCO. 2024;42:2812.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3453DA1F-43A0-4B0A-47D4-C7F9ED3B5479}"/>
              </a:ext>
            </a:extLst>
          </p:cNvPr>
          <p:cNvSpPr txBox="1"/>
          <p:nvPr/>
        </p:nvSpPr>
        <p:spPr bwMode="auto">
          <a:xfrm>
            <a:off x="8726092" y="5308967"/>
            <a:ext cx="1069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Time (Mo)</a:t>
            </a:r>
          </a:p>
        </p:txBody>
      </p:sp>
      <p:sp>
        <p:nvSpPr>
          <p:cNvPr id="5" name="TextBox 4">
            <a:extLst>
              <a:ext uri="{FF2B5EF4-FFF2-40B4-BE49-F238E27FC236}">
                <a16:creationId xmlns:a16="http://schemas.microsoft.com/office/drawing/2014/main" id="{E975D27F-F332-816D-31C4-33F16D8E77AB}"/>
              </a:ext>
            </a:extLst>
          </p:cNvPr>
          <p:cNvSpPr txBox="1"/>
          <p:nvPr/>
        </p:nvSpPr>
        <p:spPr bwMode="auto">
          <a:xfrm>
            <a:off x="3208446" y="5255921"/>
            <a:ext cx="10695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Time (Mo)</a:t>
            </a:r>
          </a:p>
        </p:txBody>
      </p:sp>
      <p:sp>
        <p:nvSpPr>
          <p:cNvPr id="9" name="Freeform 8">
            <a:extLst>
              <a:ext uri="{FF2B5EF4-FFF2-40B4-BE49-F238E27FC236}">
                <a16:creationId xmlns:a16="http://schemas.microsoft.com/office/drawing/2014/main" id="{DE2063BE-CB97-2A4E-1236-558848C1BDED}"/>
              </a:ext>
            </a:extLst>
          </p:cNvPr>
          <p:cNvSpPr/>
          <p:nvPr/>
        </p:nvSpPr>
        <p:spPr bwMode="auto">
          <a:xfrm>
            <a:off x="1616108" y="2546959"/>
            <a:ext cx="4163224" cy="2430049"/>
          </a:xfrm>
          <a:custGeom>
            <a:avLst/>
            <a:gdLst>
              <a:gd name="connsiteX0" fmla="*/ 0 w 2789129"/>
              <a:gd name="connsiteY0" fmla="*/ 0 h 2430049"/>
              <a:gd name="connsiteX1" fmla="*/ 0 w 2789129"/>
              <a:gd name="connsiteY1" fmla="*/ 2430049 h 2430049"/>
              <a:gd name="connsiteX2" fmla="*/ 2789129 w 2789129"/>
              <a:gd name="connsiteY2" fmla="*/ 2430049 h 2430049"/>
            </a:gdLst>
            <a:ahLst/>
            <a:cxnLst>
              <a:cxn ang="0">
                <a:pos x="connsiteX0" y="connsiteY0"/>
              </a:cxn>
              <a:cxn ang="0">
                <a:pos x="connsiteX1" y="connsiteY1"/>
              </a:cxn>
              <a:cxn ang="0">
                <a:pos x="connsiteX2" y="connsiteY2"/>
              </a:cxn>
            </a:cxnLst>
            <a:rect l="l" t="t" r="r" b="b"/>
            <a:pathLst>
              <a:path w="2789129" h="2430049">
                <a:moveTo>
                  <a:pt x="0" y="0"/>
                </a:moveTo>
                <a:lnTo>
                  <a:pt x="0" y="2430049"/>
                </a:lnTo>
                <a:lnTo>
                  <a:pt x="2789129" y="2430049"/>
                </a:lnTo>
              </a:path>
            </a:pathLst>
          </a:custGeom>
          <a:noFill/>
          <a:ln w="28575">
            <a:solidFill>
              <a:schemeClr val="bg1"/>
            </a:solidFill>
            <a:miter lim="800000"/>
            <a:headEnd/>
            <a:tailEnd/>
          </a:ln>
        </p:spPr>
        <p:txBody>
          <a:bodyPr rtlCol="0" anchor="ctr"/>
          <a:lstStyle/>
          <a:p>
            <a:pPr algn="ctr"/>
            <a:endParaRPr lang="en-US"/>
          </a:p>
        </p:txBody>
      </p:sp>
      <p:grpSp>
        <p:nvGrpSpPr>
          <p:cNvPr id="12" name="Group 11">
            <a:extLst>
              <a:ext uri="{FF2B5EF4-FFF2-40B4-BE49-F238E27FC236}">
                <a16:creationId xmlns:a16="http://schemas.microsoft.com/office/drawing/2014/main" id="{DB434B94-68D5-D647-9A1B-8FB4D1DD1304}"/>
              </a:ext>
            </a:extLst>
          </p:cNvPr>
          <p:cNvGrpSpPr/>
          <p:nvPr/>
        </p:nvGrpSpPr>
        <p:grpSpPr>
          <a:xfrm>
            <a:off x="1084523" y="2384693"/>
            <a:ext cx="497252" cy="2763932"/>
            <a:chOff x="736137" y="2411589"/>
            <a:chExt cx="497252" cy="2763932"/>
          </a:xfrm>
        </p:grpSpPr>
        <p:sp>
          <p:nvSpPr>
            <p:cNvPr id="13" name="TextBox 12">
              <a:extLst>
                <a:ext uri="{FF2B5EF4-FFF2-40B4-BE49-F238E27FC236}">
                  <a16:creationId xmlns:a16="http://schemas.microsoft.com/office/drawing/2014/main" id="{99B2FBF5-896F-CC2B-AB45-0574D90BADA8}"/>
                </a:ext>
              </a:extLst>
            </p:cNvPr>
            <p:cNvSpPr txBox="1"/>
            <p:nvPr/>
          </p:nvSpPr>
          <p:spPr bwMode="auto">
            <a:xfrm>
              <a:off x="736137" y="2411589"/>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4" name="TextBox 13">
              <a:extLst>
                <a:ext uri="{FF2B5EF4-FFF2-40B4-BE49-F238E27FC236}">
                  <a16:creationId xmlns:a16="http://schemas.microsoft.com/office/drawing/2014/main" id="{81C04667-2AD9-9C96-60F9-6F0BB0BB6F57}"/>
                </a:ext>
              </a:extLst>
            </p:cNvPr>
            <p:cNvSpPr txBox="1"/>
            <p:nvPr/>
          </p:nvSpPr>
          <p:spPr bwMode="auto">
            <a:xfrm>
              <a:off x="840333" y="28966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84772446-EFC9-2591-96E2-B234CBD03231}"/>
                </a:ext>
              </a:extLst>
            </p:cNvPr>
            <p:cNvSpPr txBox="1"/>
            <p:nvPr/>
          </p:nvSpPr>
          <p:spPr bwMode="auto">
            <a:xfrm>
              <a:off x="840333" y="3381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4CF1C740-77D7-E9F5-A609-29FFC3DCD06C}"/>
                </a:ext>
              </a:extLst>
            </p:cNvPr>
            <p:cNvSpPr txBox="1"/>
            <p:nvPr/>
          </p:nvSpPr>
          <p:spPr bwMode="auto">
            <a:xfrm>
              <a:off x="840333" y="386681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91CD4046-8F3B-8C77-2B29-A498D982671A}"/>
                </a:ext>
              </a:extLst>
            </p:cNvPr>
            <p:cNvSpPr txBox="1"/>
            <p:nvPr/>
          </p:nvSpPr>
          <p:spPr bwMode="auto">
            <a:xfrm>
              <a:off x="840333" y="43518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A2B7B0D4-7CB8-C148-7936-17C86F70C6EB}"/>
                </a:ext>
              </a:extLst>
            </p:cNvPr>
            <p:cNvSpPr txBox="1"/>
            <p:nvPr/>
          </p:nvSpPr>
          <p:spPr bwMode="auto">
            <a:xfrm>
              <a:off x="944527" y="483696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24" name="Group 23">
            <a:extLst>
              <a:ext uri="{FF2B5EF4-FFF2-40B4-BE49-F238E27FC236}">
                <a16:creationId xmlns:a16="http://schemas.microsoft.com/office/drawing/2014/main" id="{1469231C-60FC-84B0-F444-C2C8E5DA7E5B}"/>
              </a:ext>
            </a:extLst>
          </p:cNvPr>
          <p:cNvGrpSpPr/>
          <p:nvPr/>
        </p:nvGrpSpPr>
        <p:grpSpPr>
          <a:xfrm>
            <a:off x="6965057" y="2384693"/>
            <a:ext cx="497252" cy="2763932"/>
            <a:chOff x="736137" y="2411589"/>
            <a:chExt cx="497252" cy="2763932"/>
          </a:xfrm>
        </p:grpSpPr>
        <p:sp>
          <p:nvSpPr>
            <p:cNvPr id="25" name="TextBox 24">
              <a:extLst>
                <a:ext uri="{FF2B5EF4-FFF2-40B4-BE49-F238E27FC236}">
                  <a16:creationId xmlns:a16="http://schemas.microsoft.com/office/drawing/2014/main" id="{2F4D19BE-8D51-B6B5-0223-B5E68BDB06F6}"/>
                </a:ext>
              </a:extLst>
            </p:cNvPr>
            <p:cNvSpPr txBox="1"/>
            <p:nvPr/>
          </p:nvSpPr>
          <p:spPr bwMode="auto">
            <a:xfrm>
              <a:off x="736137" y="2411589"/>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D1D4CF29-8F0F-FF55-B705-F8C331B0AF4F}"/>
                </a:ext>
              </a:extLst>
            </p:cNvPr>
            <p:cNvSpPr txBox="1"/>
            <p:nvPr/>
          </p:nvSpPr>
          <p:spPr bwMode="auto">
            <a:xfrm>
              <a:off x="840333" y="28966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9" name="TextBox 28">
              <a:extLst>
                <a:ext uri="{FF2B5EF4-FFF2-40B4-BE49-F238E27FC236}">
                  <a16:creationId xmlns:a16="http://schemas.microsoft.com/office/drawing/2014/main" id="{321D562D-E6D0-7425-807B-EEB5D4951611}"/>
                </a:ext>
              </a:extLst>
            </p:cNvPr>
            <p:cNvSpPr txBox="1"/>
            <p:nvPr/>
          </p:nvSpPr>
          <p:spPr bwMode="auto">
            <a:xfrm>
              <a:off x="840333" y="3381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0" name="TextBox 29">
              <a:extLst>
                <a:ext uri="{FF2B5EF4-FFF2-40B4-BE49-F238E27FC236}">
                  <a16:creationId xmlns:a16="http://schemas.microsoft.com/office/drawing/2014/main" id="{9E12BA47-86C4-C8C5-E645-87E1FCD1F60A}"/>
                </a:ext>
              </a:extLst>
            </p:cNvPr>
            <p:cNvSpPr txBox="1"/>
            <p:nvPr/>
          </p:nvSpPr>
          <p:spPr bwMode="auto">
            <a:xfrm>
              <a:off x="840333" y="386681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4" name="TextBox 33">
              <a:extLst>
                <a:ext uri="{FF2B5EF4-FFF2-40B4-BE49-F238E27FC236}">
                  <a16:creationId xmlns:a16="http://schemas.microsoft.com/office/drawing/2014/main" id="{45D4FE3F-4524-4BE3-ECDC-8D64A4259BB6}"/>
                </a:ext>
              </a:extLst>
            </p:cNvPr>
            <p:cNvSpPr txBox="1"/>
            <p:nvPr/>
          </p:nvSpPr>
          <p:spPr bwMode="auto">
            <a:xfrm>
              <a:off x="840333" y="43518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312C0CB9-3B88-7BB5-D69E-AC9B69B2AFA5}"/>
                </a:ext>
              </a:extLst>
            </p:cNvPr>
            <p:cNvSpPr txBox="1"/>
            <p:nvPr/>
          </p:nvSpPr>
          <p:spPr bwMode="auto">
            <a:xfrm>
              <a:off x="944527" y="483696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36" name="TextBox 35">
            <a:extLst>
              <a:ext uri="{FF2B5EF4-FFF2-40B4-BE49-F238E27FC236}">
                <a16:creationId xmlns:a16="http://schemas.microsoft.com/office/drawing/2014/main" id="{781C4A86-7F24-80F3-10A0-A534D0D79CDF}"/>
              </a:ext>
            </a:extLst>
          </p:cNvPr>
          <p:cNvSpPr txBox="1"/>
          <p:nvPr/>
        </p:nvSpPr>
        <p:spPr bwMode="auto">
          <a:xfrm>
            <a:off x="7507370" y="4494214"/>
            <a:ext cx="15231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HR: 0.921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(95% Cl: 0.560-1.516)</a:t>
            </a:r>
          </a:p>
        </p:txBody>
      </p:sp>
      <p:sp>
        <p:nvSpPr>
          <p:cNvPr id="37" name="TextBox 36">
            <a:extLst>
              <a:ext uri="{FF2B5EF4-FFF2-40B4-BE49-F238E27FC236}">
                <a16:creationId xmlns:a16="http://schemas.microsoft.com/office/drawing/2014/main" id="{394E138D-C940-6874-0BC1-0D8270530E4B}"/>
              </a:ext>
            </a:extLst>
          </p:cNvPr>
          <p:cNvSpPr txBox="1"/>
          <p:nvPr/>
        </p:nvSpPr>
        <p:spPr bwMode="auto">
          <a:xfrm>
            <a:off x="1609792" y="4309548"/>
            <a:ext cx="15231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HR: 0.611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(95% Cl: 0.429-0.870)</a:t>
            </a:r>
            <a:br>
              <a:rPr lang="en-US" sz="1200"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.003</a:t>
            </a:r>
          </a:p>
        </p:txBody>
      </p:sp>
      <p:grpSp>
        <p:nvGrpSpPr>
          <p:cNvPr id="38" name="Group 37">
            <a:extLst>
              <a:ext uri="{FF2B5EF4-FFF2-40B4-BE49-F238E27FC236}">
                <a16:creationId xmlns:a16="http://schemas.microsoft.com/office/drawing/2014/main" id="{71AD7601-A01F-1254-AE2E-E85082C5C677}"/>
              </a:ext>
            </a:extLst>
          </p:cNvPr>
          <p:cNvGrpSpPr/>
          <p:nvPr/>
        </p:nvGrpSpPr>
        <p:grpSpPr>
          <a:xfrm>
            <a:off x="1524268" y="2559988"/>
            <a:ext cx="91858" cy="2413000"/>
            <a:chOff x="1155710" y="2559988"/>
            <a:chExt cx="91858" cy="2413000"/>
          </a:xfrm>
        </p:grpSpPr>
        <p:cxnSp>
          <p:nvCxnSpPr>
            <p:cNvPr id="39" name="Straight Connector 38">
              <a:extLst>
                <a:ext uri="{FF2B5EF4-FFF2-40B4-BE49-F238E27FC236}">
                  <a16:creationId xmlns:a16="http://schemas.microsoft.com/office/drawing/2014/main" id="{F6886301-CB74-4367-2597-37AEAA62CB85}"/>
                </a:ext>
              </a:extLst>
            </p:cNvPr>
            <p:cNvCxnSpPr>
              <a:cxnSpLocks/>
            </p:cNvCxnSpPr>
            <p:nvPr/>
          </p:nvCxnSpPr>
          <p:spPr bwMode="auto">
            <a:xfrm>
              <a:off x="1155710" y="25599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5F03EB5-D542-C849-1614-FE42C24C70D5}"/>
                </a:ext>
              </a:extLst>
            </p:cNvPr>
            <p:cNvCxnSpPr>
              <a:cxnSpLocks/>
            </p:cNvCxnSpPr>
            <p:nvPr/>
          </p:nvCxnSpPr>
          <p:spPr bwMode="auto">
            <a:xfrm>
              <a:off x="1155710" y="30425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3209422-E8DA-6695-B7C0-1720447ED161}"/>
                </a:ext>
              </a:extLst>
            </p:cNvPr>
            <p:cNvCxnSpPr>
              <a:cxnSpLocks/>
            </p:cNvCxnSpPr>
            <p:nvPr/>
          </p:nvCxnSpPr>
          <p:spPr bwMode="auto">
            <a:xfrm>
              <a:off x="1155710" y="35251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80ACF94-7763-D416-A5D0-813156A09DB8}"/>
                </a:ext>
              </a:extLst>
            </p:cNvPr>
            <p:cNvCxnSpPr>
              <a:cxnSpLocks/>
            </p:cNvCxnSpPr>
            <p:nvPr/>
          </p:nvCxnSpPr>
          <p:spPr bwMode="auto">
            <a:xfrm>
              <a:off x="1155710" y="40077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C43F9BF-B7F5-D044-461F-5E90858E5F42}"/>
                </a:ext>
              </a:extLst>
            </p:cNvPr>
            <p:cNvCxnSpPr>
              <a:cxnSpLocks/>
            </p:cNvCxnSpPr>
            <p:nvPr/>
          </p:nvCxnSpPr>
          <p:spPr bwMode="auto">
            <a:xfrm>
              <a:off x="1155710" y="44903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50CA3A4-F0A4-E232-CBA9-E9A13D8C2221}"/>
                </a:ext>
              </a:extLst>
            </p:cNvPr>
            <p:cNvCxnSpPr>
              <a:cxnSpLocks/>
            </p:cNvCxnSpPr>
            <p:nvPr/>
          </p:nvCxnSpPr>
          <p:spPr bwMode="auto">
            <a:xfrm>
              <a:off x="1155710" y="4972988"/>
              <a:ext cx="918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B6DE268B-F044-D8AB-DED0-47B74011441A}"/>
              </a:ext>
            </a:extLst>
          </p:cNvPr>
          <p:cNvGrpSpPr/>
          <p:nvPr/>
        </p:nvGrpSpPr>
        <p:grpSpPr>
          <a:xfrm>
            <a:off x="1490822" y="5025871"/>
            <a:ext cx="4405625" cy="276999"/>
            <a:chOff x="1122264" y="5025871"/>
            <a:chExt cx="4405625" cy="276999"/>
          </a:xfrm>
        </p:grpSpPr>
        <p:sp>
          <p:nvSpPr>
            <p:cNvPr id="63" name="TextBox 62">
              <a:extLst>
                <a:ext uri="{FF2B5EF4-FFF2-40B4-BE49-F238E27FC236}">
                  <a16:creationId xmlns:a16="http://schemas.microsoft.com/office/drawing/2014/main" id="{64755E47-2E81-FF72-008D-BEFF2DAF382F}"/>
                </a:ext>
              </a:extLst>
            </p:cNvPr>
            <p:cNvSpPr txBox="1"/>
            <p:nvPr/>
          </p:nvSpPr>
          <p:spPr bwMode="auto">
            <a:xfrm>
              <a:off x="1122264" y="50258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930DA8A2-1AD3-D053-9051-675C3F44FC96}"/>
                </a:ext>
              </a:extLst>
            </p:cNvPr>
            <p:cNvSpPr txBox="1"/>
            <p:nvPr/>
          </p:nvSpPr>
          <p:spPr bwMode="auto">
            <a:xfrm>
              <a:off x="1482788" y="50258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65" name="TextBox 64">
              <a:extLst>
                <a:ext uri="{FF2B5EF4-FFF2-40B4-BE49-F238E27FC236}">
                  <a16:creationId xmlns:a16="http://schemas.microsoft.com/office/drawing/2014/main" id="{85699CDC-FDAD-7BD5-2443-C0094E2D2D6A}"/>
                </a:ext>
              </a:extLst>
            </p:cNvPr>
            <p:cNvSpPr txBox="1"/>
            <p:nvPr/>
          </p:nvSpPr>
          <p:spPr bwMode="auto">
            <a:xfrm>
              <a:off x="1843311" y="50258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66" name="TextBox 65">
              <a:extLst>
                <a:ext uri="{FF2B5EF4-FFF2-40B4-BE49-F238E27FC236}">
                  <a16:creationId xmlns:a16="http://schemas.microsoft.com/office/drawing/2014/main" id="{15E1204C-E44D-53DA-5A76-CAEA269C2EDA}"/>
                </a:ext>
              </a:extLst>
            </p:cNvPr>
            <p:cNvSpPr txBox="1"/>
            <p:nvPr/>
          </p:nvSpPr>
          <p:spPr bwMode="auto">
            <a:xfrm>
              <a:off x="2165313"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67" name="TextBox 66">
              <a:extLst>
                <a:ext uri="{FF2B5EF4-FFF2-40B4-BE49-F238E27FC236}">
                  <a16:creationId xmlns:a16="http://schemas.microsoft.com/office/drawing/2014/main" id="{8F1299D4-A93D-B60E-5F75-9971BDC07C48}"/>
                </a:ext>
              </a:extLst>
            </p:cNvPr>
            <p:cNvSpPr txBox="1"/>
            <p:nvPr/>
          </p:nvSpPr>
          <p:spPr bwMode="auto">
            <a:xfrm>
              <a:off x="2520703"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p>
          </p:txBody>
        </p:sp>
        <p:sp>
          <p:nvSpPr>
            <p:cNvPr id="68" name="TextBox 67">
              <a:extLst>
                <a:ext uri="{FF2B5EF4-FFF2-40B4-BE49-F238E27FC236}">
                  <a16:creationId xmlns:a16="http://schemas.microsoft.com/office/drawing/2014/main" id="{F19AFB7B-EE73-3E43-9E5F-0BB5E40097C0}"/>
                </a:ext>
              </a:extLst>
            </p:cNvPr>
            <p:cNvSpPr txBox="1"/>
            <p:nvPr/>
          </p:nvSpPr>
          <p:spPr bwMode="auto">
            <a:xfrm>
              <a:off x="2876093"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69" name="TextBox 68">
              <a:extLst>
                <a:ext uri="{FF2B5EF4-FFF2-40B4-BE49-F238E27FC236}">
                  <a16:creationId xmlns:a16="http://schemas.microsoft.com/office/drawing/2014/main" id="{1D5C1EBF-AD35-9C49-000F-5FF34F8282E0}"/>
                </a:ext>
              </a:extLst>
            </p:cNvPr>
            <p:cNvSpPr txBox="1"/>
            <p:nvPr/>
          </p:nvSpPr>
          <p:spPr bwMode="auto">
            <a:xfrm>
              <a:off x="3231483"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70" name="TextBox 69">
              <a:extLst>
                <a:ext uri="{FF2B5EF4-FFF2-40B4-BE49-F238E27FC236}">
                  <a16:creationId xmlns:a16="http://schemas.microsoft.com/office/drawing/2014/main" id="{6A21AD0F-B12E-42CC-315B-6B7AD12F77F9}"/>
                </a:ext>
              </a:extLst>
            </p:cNvPr>
            <p:cNvSpPr txBox="1"/>
            <p:nvPr/>
          </p:nvSpPr>
          <p:spPr bwMode="auto">
            <a:xfrm>
              <a:off x="3586873"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sp>
          <p:nvSpPr>
            <p:cNvPr id="71" name="TextBox 70">
              <a:extLst>
                <a:ext uri="{FF2B5EF4-FFF2-40B4-BE49-F238E27FC236}">
                  <a16:creationId xmlns:a16="http://schemas.microsoft.com/office/drawing/2014/main" id="{F0504C48-445E-615D-CE8A-3BE604368B4E}"/>
                </a:ext>
              </a:extLst>
            </p:cNvPr>
            <p:cNvSpPr txBox="1"/>
            <p:nvPr/>
          </p:nvSpPr>
          <p:spPr bwMode="auto">
            <a:xfrm>
              <a:off x="3942263"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a:t>
              </a:r>
            </a:p>
          </p:txBody>
        </p:sp>
        <p:sp>
          <p:nvSpPr>
            <p:cNvPr id="72" name="TextBox 71">
              <a:extLst>
                <a:ext uri="{FF2B5EF4-FFF2-40B4-BE49-F238E27FC236}">
                  <a16:creationId xmlns:a16="http://schemas.microsoft.com/office/drawing/2014/main" id="{138AFDD5-0EED-D91B-821C-218E2FCE0CC7}"/>
                </a:ext>
              </a:extLst>
            </p:cNvPr>
            <p:cNvSpPr txBox="1"/>
            <p:nvPr/>
          </p:nvSpPr>
          <p:spPr bwMode="auto">
            <a:xfrm>
              <a:off x="4297653"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73" name="TextBox 72">
              <a:extLst>
                <a:ext uri="{FF2B5EF4-FFF2-40B4-BE49-F238E27FC236}">
                  <a16:creationId xmlns:a16="http://schemas.microsoft.com/office/drawing/2014/main" id="{0C42FE69-9B35-F4DE-F1CD-6FA06EC0505A}"/>
                </a:ext>
              </a:extLst>
            </p:cNvPr>
            <p:cNvSpPr txBox="1"/>
            <p:nvPr/>
          </p:nvSpPr>
          <p:spPr bwMode="auto">
            <a:xfrm>
              <a:off x="4653043"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74" name="TextBox 73">
              <a:extLst>
                <a:ext uri="{FF2B5EF4-FFF2-40B4-BE49-F238E27FC236}">
                  <a16:creationId xmlns:a16="http://schemas.microsoft.com/office/drawing/2014/main" id="{D23A9609-590E-DA63-034B-12915821214F}"/>
                </a:ext>
              </a:extLst>
            </p:cNvPr>
            <p:cNvSpPr txBox="1"/>
            <p:nvPr/>
          </p:nvSpPr>
          <p:spPr bwMode="auto">
            <a:xfrm>
              <a:off x="5008433"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a:t>
              </a:r>
            </a:p>
          </p:txBody>
        </p:sp>
        <p:sp>
          <p:nvSpPr>
            <p:cNvPr id="87" name="TextBox 86">
              <a:extLst>
                <a:ext uri="{FF2B5EF4-FFF2-40B4-BE49-F238E27FC236}">
                  <a16:creationId xmlns:a16="http://schemas.microsoft.com/office/drawing/2014/main" id="{5B659A81-61DD-FAFD-B275-D65B8B683744}"/>
                </a:ext>
              </a:extLst>
            </p:cNvPr>
            <p:cNvSpPr txBox="1"/>
            <p:nvPr/>
          </p:nvSpPr>
          <p:spPr bwMode="auto">
            <a:xfrm>
              <a:off x="5186129" y="502587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46</a:t>
              </a:r>
            </a:p>
          </p:txBody>
        </p:sp>
      </p:grpSp>
      <p:grpSp>
        <p:nvGrpSpPr>
          <p:cNvPr id="89" name="Group 88">
            <a:extLst>
              <a:ext uri="{FF2B5EF4-FFF2-40B4-BE49-F238E27FC236}">
                <a16:creationId xmlns:a16="http://schemas.microsoft.com/office/drawing/2014/main" id="{A42E9F55-7359-8856-8138-5F83BDECF45B}"/>
              </a:ext>
            </a:extLst>
          </p:cNvPr>
          <p:cNvGrpSpPr/>
          <p:nvPr/>
        </p:nvGrpSpPr>
        <p:grpSpPr>
          <a:xfrm>
            <a:off x="1622370" y="4971561"/>
            <a:ext cx="2852516" cy="82477"/>
            <a:chOff x="1253812" y="4971561"/>
            <a:chExt cx="2852516" cy="82477"/>
          </a:xfrm>
        </p:grpSpPr>
        <p:cxnSp>
          <p:nvCxnSpPr>
            <p:cNvPr id="90" name="Straight Connector 89">
              <a:extLst>
                <a:ext uri="{FF2B5EF4-FFF2-40B4-BE49-F238E27FC236}">
                  <a16:creationId xmlns:a16="http://schemas.microsoft.com/office/drawing/2014/main" id="{8A65DBBB-C0A1-2BFA-1726-CE7DDBBBCCCD}"/>
                </a:ext>
              </a:extLst>
            </p:cNvPr>
            <p:cNvCxnSpPr>
              <a:cxnSpLocks/>
            </p:cNvCxnSpPr>
            <p:nvPr/>
          </p:nvCxnSpPr>
          <p:spPr bwMode="auto">
            <a:xfrm>
              <a:off x="1253812"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A689B99-D29F-8043-D7DD-CFB642C0665D}"/>
                </a:ext>
              </a:extLst>
            </p:cNvPr>
            <p:cNvCxnSpPr>
              <a:cxnSpLocks/>
            </p:cNvCxnSpPr>
            <p:nvPr/>
          </p:nvCxnSpPr>
          <p:spPr bwMode="auto">
            <a:xfrm>
              <a:off x="1432094"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29F2047-15C5-5F44-6FCB-9E2D40F4FD10}"/>
                </a:ext>
              </a:extLst>
            </p:cNvPr>
            <p:cNvCxnSpPr>
              <a:cxnSpLocks/>
            </p:cNvCxnSpPr>
            <p:nvPr/>
          </p:nvCxnSpPr>
          <p:spPr bwMode="auto">
            <a:xfrm>
              <a:off x="1788658"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38F02FC-3562-CE9E-2F44-AB1F297538F1}"/>
                </a:ext>
              </a:extLst>
            </p:cNvPr>
            <p:cNvCxnSpPr>
              <a:cxnSpLocks/>
            </p:cNvCxnSpPr>
            <p:nvPr/>
          </p:nvCxnSpPr>
          <p:spPr bwMode="auto">
            <a:xfrm>
              <a:off x="1610376"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82B68A3-4FF9-E27A-7DAF-72CEAD96EFEF}"/>
                </a:ext>
              </a:extLst>
            </p:cNvPr>
            <p:cNvCxnSpPr>
              <a:cxnSpLocks/>
            </p:cNvCxnSpPr>
            <p:nvPr/>
          </p:nvCxnSpPr>
          <p:spPr bwMode="auto">
            <a:xfrm>
              <a:off x="1966940"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EED2AAD-4CAE-5A7F-20C7-ACF4C09B22C8}"/>
                </a:ext>
              </a:extLst>
            </p:cNvPr>
            <p:cNvCxnSpPr>
              <a:cxnSpLocks/>
            </p:cNvCxnSpPr>
            <p:nvPr/>
          </p:nvCxnSpPr>
          <p:spPr bwMode="auto">
            <a:xfrm>
              <a:off x="2145222"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8EEA2F3-EA4A-DFB7-574C-84D5F01730B1}"/>
                </a:ext>
              </a:extLst>
            </p:cNvPr>
            <p:cNvCxnSpPr>
              <a:cxnSpLocks/>
            </p:cNvCxnSpPr>
            <p:nvPr/>
          </p:nvCxnSpPr>
          <p:spPr bwMode="auto">
            <a:xfrm>
              <a:off x="2501786"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189751F-0443-6488-968F-F82D47A267CF}"/>
                </a:ext>
              </a:extLst>
            </p:cNvPr>
            <p:cNvCxnSpPr>
              <a:cxnSpLocks/>
            </p:cNvCxnSpPr>
            <p:nvPr/>
          </p:nvCxnSpPr>
          <p:spPr bwMode="auto">
            <a:xfrm>
              <a:off x="2323504"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A6E1165-A123-04AF-7565-673823EA7301}"/>
                </a:ext>
              </a:extLst>
            </p:cNvPr>
            <p:cNvCxnSpPr>
              <a:cxnSpLocks/>
            </p:cNvCxnSpPr>
            <p:nvPr/>
          </p:nvCxnSpPr>
          <p:spPr bwMode="auto">
            <a:xfrm>
              <a:off x="2680068"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9D70483-C4A2-D82E-2B80-E3B5E3C8B9F5}"/>
                </a:ext>
              </a:extLst>
            </p:cNvPr>
            <p:cNvCxnSpPr>
              <a:cxnSpLocks/>
            </p:cNvCxnSpPr>
            <p:nvPr/>
          </p:nvCxnSpPr>
          <p:spPr bwMode="auto">
            <a:xfrm>
              <a:off x="2858350"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2B59E5F-F846-6128-00E2-082D7CDC774C}"/>
                </a:ext>
              </a:extLst>
            </p:cNvPr>
            <p:cNvCxnSpPr>
              <a:cxnSpLocks/>
            </p:cNvCxnSpPr>
            <p:nvPr/>
          </p:nvCxnSpPr>
          <p:spPr bwMode="auto">
            <a:xfrm>
              <a:off x="3036632"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8C48C41-3C48-6148-C820-8001A2953F67}"/>
                </a:ext>
              </a:extLst>
            </p:cNvPr>
            <p:cNvCxnSpPr>
              <a:cxnSpLocks/>
            </p:cNvCxnSpPr>
            <p:nvPr/>
          </p:nvCxnSpPr>
          <p:spPr bwMode="auto">
            <a:xfrm>
              <a:off x="3749760"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D07D92C-F261-7E80-0959-BABA4A464E53}"/>
                </a:ext>
              </a:extLst>
            </p:cNvPr>
            <p:cNvCxnSpPr>
              <a:cxnSpLocks/>
            </p:cNvCxnSpPr>
            <p:nvPr/>
          </p:nvCxnSpPr>
          <p:spPr bwMode="auto">
            <a:xfrm>
              <a:off x="3571478"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E85DF4B-E78F-D403-CC2F-05B23045E9E7}"/>
                </a:ext>
              </a:extLst>
            </p:cNvPr>
            <p:cNvCxnSpPr>
              <a:cxnSpLocks/>
            </p:cNvCxnSpPr>
            <p:nvPr/>
          </p:nvCxnSpPr>
          <p:spPr bwMode="auto">
            <a:xfrm>
              <a:off x="3928042"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3C31B9E-DDF2-D963-50C3-3FA77A9EC4F9}"/>
                </a:ext>
              </a:extLst>
            </p:cNvPr>
            <p:cNvCxnSpPr>
              <a:cxnSpLocks/>
            </p:cNvCxnSpPr>
            <p:nvPr/>
          </p:nvCxnSpPr>
          <p:spPr bwMode="auto">
            <a:xfrm>
              <a:off x="4106328"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2565081-ADA5-1A0E-F262-CA85F94B625E}"/>
                </a:ext>
              </a:extLst>
            </p:cNvPr>
            <p:cNvCxnSpPr>
              <a:cxnSpLocks/>
            </p:cNvCxnSpPr>
            <p:nvPr/>
          </p:nvCxnSpPr>
          <p:spPr bwMode="auto">
            <a:xfrm>
              <a:off x="3214914"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22F0D17-C869-47BA-A5CC-0EB028C0BE4E}"/>
                </a:ext>
              </a:extLst>
            </p:cNvPr>
            <p:cNvCxnSpPr>
              <a:cxnSpLocks/>
            </p:cNvCxnSpPr>
            <p:nvPr/>
          </p:nvCxnSpPr>
          <p:spPr bwMode="auto">
            <a:xfrm>
              <a:off x="3393196" y="4971561"/>
              <a:ext cx="0" cy="82477"/>
            </a:xfrm>
            <a:prstGeom prst="line">
              <a:avLst/>
            </a:prstGeom>
            <a:noFill/>
            <a:ln w="28575" cap="flat" cmpd="sng" algn="ctr">
              <a:solidFill>
                <a:schemeClr val="bg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498C6982-5585-5BAF-6CB0-81E7057C3880}"/>
              </a:ext>
            </a:extLst>
          </p:cNvPr>
          <p:cNvGrpSpPr/>
          <p:nvPr/>
        </p:nvGrpSpPr>
        <p:grpSpPr>
          <a:xfrm>
            <a:off x="4655470" y="4969456"/>
            <a:ext cx="1069692" cy="82477"/>
            <a:chOff x="1432094" y="4971561"/>
            <a:chExt cx="1069692" cy="82477"/>
          </a:xfrm>
        </p:grpSpPr>
        <p:cxnSp>
          <p:nvCxnSpPr>
            <p:cNvPr id="109" name="Straight Connector 108">
              <a:extLst>
                <a:ext uri="{FF2B5EF4-FFF2-40B4-BE49-F238E27FC236}">
                  <a16:creationId xmlns:a16="http://schemas.microsoft.com/office/drawing/2014/main" id="{54F0421C-24F1-C975-73F4-7BEF4831D8E1}"/>
                </a:ext>
              </a:extLst>
            </p:cNvPr>
            <p:cNvCxnSpPr>
              <a:cxnSpLocks/>
            </p:cNvCxnSpPr>
            <p:nvPr/>
          </p:nvCxnSpPr>
          <p:spPr bwMode="auto">
            <a:xfrm>
              <a:off x="1432094"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B787869-7E73-35C3-0292-372D608C2B28}"/>
                </a:ext>
              </a:extLst>
            </p:cNvPr>
            <p:cNvCxnSpPr>
              <a:cxnSpLocks/>
            </p:cNvCxnSpPr>
            <p:nvPr/>
          </p:nvCxnSpPr>
          <p:spPr bwMode="auto">
            <a:xfrm>
              <a:off x="1788658"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4E27345-196C-8CA7-6E32-E1B33CC0593B}"/>
                </a:ext>
              </a:extLst>
            </p:cNvPr>
            <p:cNvCxnSpPr>
              <a:cxnSpLocks/>
            </p:cNvCxnSpPr>
            <p:nvPr/>
          </p:nvCxnSpPr>
          <p:spPr bwMode="auto">
            <a:xfrm>
              <a:off x="1610376"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46F9372-B1A7-2228-60FA-4D36BA64DC4D}"/>
                </a:ext>
              </a:extLst>
            </p:cNvPr>
            <p:cNvCxnSpPr>
              <a:cxnSpLocks/>
            </p:cNvCxnSpPr>
            <p:nvPr/>
          </p:nvCxnSpPr>
          <p:spPr bwMode="auto">
            <a:xfrm>
              <a:off x="1966940"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F6E570C-840E-E582-EC08-BF7202D064FC}"/>
                </a:ext>
              </a:extLst>
            </p:cNvPr>
            <p:cNvCxnSpPr>
              <a:cxnSpLocks/>
            </p:cNvCxnSpPr>
            <p:nvPr/>
          </p:nvCxnSpPr>
          <p:spPr bwMode="auto">
            <a:xfrm>
              <a:off x="2145222"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053C5C7-7317-C5DC-2AF2-09EF0B969312}"/>
                </a:ext>
              </a:extLst>
            </p:cNvPr>
            <p:cNvCxnSpPr>
              <a:cxnSpLocks/>
            </p:cNvCxnSpPr>
            <p:nvPr/>
          </p:nvCxnSpPr>
          <p:spPr bwMode="auto">
            <a:xfrm>
              <a:off x="2501786" y="4971561"/>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10166F8-021A-502B-E107-BF69E9E9B91B}"/>
                </a:ext>
              </a:extLst>
            </p:cNvPr>
            <p:cNvCxnSpPr>
              <a:cxnSpLocks/>
            </p:cNvCxnSpPr>
            <p:nvPr/>
          </p:nvCxnSpPr>
          <p:spPr bwMode="auto">
            <a:xfrm>
              <a:off x="2323504" y="4971561"/>
              <a:ext cx="0" cy="82477"/>
            </a:xfrm>
            <a:prstGeom prst="line">
              <a:avLst/>
            </a:prstGeom>
            <a:noFill/>
            <a:ln w="28575" cap="flat" cmpd="sng" algn="ctr">
              <a:solidFill>
                <a:schemeClr val="bg1"/>
              </a:solidFill>
              <a:prstDash val="solid"/>
              <a:round/>
              <a:headEnd type="none" w="med" len="med"/>
              <a:tailEnd type="none" w="med" len="med"/>
            </a:ln>
            <a:effectLst/>
          </p:spPr>
        </p:cxnSp>
      </p:grpSp>
      <p:graphicFrame>
        <p:nvGraphicFramePr>
          <p:cNvPr id="125" name="Table 124">
            <a:extLst>
              <a:ext uri="{FF2B5EF4-FFF2-40B4-BE49-F238E27FC236}">
                <a16:creationId xmlns:a16="http://schemas.microsoft.com/office/drawing/2014/main" id="{7D951637-AD3F-BC96-F46F-02820578C9F7}"/>
              </a:ext>
            </a:extLst>
          </p:cNvPr>
          <p:cNvGraphicFramePr>
            <a:graphicFrameLocks noGrp="1"/>
          </p:cNvGraphicFramePr>
          <p:nvPr>
            <p:extLst>
              <p:ext uri="{D42A27DB-BD31-4B8C-83A1-F6EECF244321}">
                <p14:modId xmlns:p14="http://schemas.microsoft.com/office/powerpoint/2010/main" val="3483304308"/>
              </p:ext>
            </p:extLst>
          </p:nvPr>
        </p:nvGraphicFramePr>
        <p:xfrm>
          <a:off x="3071725" y="2650476"/>
          <a:ext cx="3158985" cy="548640"/>
        </p:xfrm>
        <a:graphic>
          <a:graphicData uri="http://schemas.openxmlformats.org/drawingml/2006/table">
            <a:tbl>
              <a:tblPr firstRow="1" bandRow="1">
                <a:tableStyleId>{5C22544A-7EE6-4342-B048-85BDC9FD1C3A}</a:tableStyleId>
              </a:tblPr>
              <a:tblGrid>
                <a:gridCol w="2109016">
                  <a:extLst>
                    <a:ext uri="{9D8B030D-6E8A-4147-A177-3AD203B41FA5}">
                      <a16:colId xmlns:a16="http://schemas.microsoft.com/office/drawing/2014/main" val="3272785676"/>
                    </a:ext>
                  </a:extLst>
                </a:gridCol>
                <a:gridCol w="1049969">
                  <a:extLst>
                    <a:ext uri="{9D8B030D-6E8A-4147-A177-3AD203B41FA5}">
                      <a16:colId xmlns:a16="http://schemas.microsoft.com/office/drawing/2014/main" val="1727625878"/>
                    </a:ext>
                  </a:extLst>
                </a:gridCol>
              </a:tblGrid>
              <a:tr h="0">
                <a:tc>
                  <a:txBody>
                    <a:bodyPr/>
                    <a:lstStyle/>
                    <a:p>
                      <a:endParaRPr lang="en-US" sz="1200" b="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1">
                          <a:solidFill>
                            <a:schemeClr val="bg1"/>
                          </a:solidFill>
                        </a:rPr>
                        <a:t>Median PFS, mo</a:t>
                      </a:r>
                      <a:endParaRPr lang="en-US" sz="1200" b="1"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96830908"/>
                  </a:ext>
                </a:extLst>
              </a:tr>
              <a:tr h="0">
                <a:tc>
                  <a:txBody>
                    <a:bodyPr/>
                    <a:lstStyle/>
                    <a:p>
                      <a:r>
                        <a:rPr lang="en-US" sz="1200" b="0">
                          <a:solidFill>
                            <a:schemeClr val="accent1"/>
                          </a:solidFill>
                        </a:rPr>
                        <a:t>Ribociclib + ET arm (n = 112)</a:t>
                      </a:r>
                      <a:endParaRPr lang="en-US" sz="1200" b="0" dirty="0">
                        <a:solidFill>
                          <a:schemeClr val="accent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b="0">
                          <a:solidFill>
                            <a:schemeClr val="bg1"/>
                          </a:solidFill>
                        </a:rPr>
                        <a:t>21.8</a:t>
                      </a:r>
                      <a:endParaRPr lang="en-US" sz="1200" b="0" dirty="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74245896"/>
                  </a:ext>
                </a:extLst>
              </a:tr>
              <a:tr h="0">
                <a:tc>
                  <a:txBody>
                    <a:bodyPr/>
                    <a:lstStyle/>
                    <a:p>
                      <a:r>
                        <a:rPr lang="en-US" sz="1200" b="0">
                          <a:solidFill>
                            <a:schemeClr val="accent3"/>
                          </a:solidFill>
                        </a:rPr>
                        <a:t>Combination CT arm (n = 110)</a:t>
                      </a:r>
                      <a:endParaRPr lang="en-US" sz="1200" b="0" dirty="0">
                        <a:solidFill>
                          <a:schemeClr val="accent3"/>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b="0">
                          <a:solidFill>
                            <a:schemeClr val="bg1"/>
                          </a:solidFill>
                        </a:rPr>
                        <a:t>12.8</a:t>
                      </a:r>
                      <a:endParaRPr lang="en-US" sz="1200" b="0"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74422759"/>
                  </a:ext>
                </a:extLst>
              </a:tr>
            </a:tbl>
          </a:graphicData>
        </a:graphic>
      </p:graphicFrame>
      <p:graphicFrame>
        <p:nvGraphicFramePr>
          <p:cNvPr id="126" name="Table 125">
            <a:extLst>
              <a:ext uri="{FF2B5EF4-FFF2-40B4-BE49-F238E27FC236}">
                <a16:creationId xmlns:a16="http://schemas.microsoft.com/office/drawing/2014/main" id="{0478C85B-5E83-A516-8B0B-0EA00528A92C}"/>
              </a:ext>
            </a:extLst>
          </p:cNvPr>
          <p:cNvGraphicFramePr>
            <a:graphicFrameLocks noGrp="1"/>
          </p:cNvGraphicFramePr>
          <p:nvPr>
            <p:extLst>
              <p:ext uri="{D42A27DB-BD31-4B8C-83A1-F6EECF244321}">
                <p14:modId xmlns:p14="http://schemas.microsoft.com/office/powerpoint/2010/main" val="3900750376"/>
              </p:ext>
            </p:extLst>
          </p:nvPr>
        </p:nvGraphicFramePr>
        <p:xfrm>
          <a:off x="8530346" y="2091662"/>
          <a:ext cx="3311956" cy="548640"/>
        </p:xfrm>
        <a:graphic>
          <a:graphicData uri="http://schemas.openxmlformats.org/drawingml/2006/table">
            <a:tbl>
              <a:tblPr firstRow="1" bandRow="1">
                <a:tableStyleId>{5C22544A-7EE6-4342-B048-85BDC9FD1C3A}</a:tableStyleId>
              </a:tblPr>
              <a:tblGrid>
                <a:gridCol w="1363569">
                  <a:extLst>
                    <a:ext uri="{9D8B030D-6E8A-4147-A177-3AD203B41FA5}">
                      <a16:colId xmlns:a16="http://schemas.microsoft.com/office/drawing/2014/main" val="3272785676"/>
                    </a:ext>
                  </a:extLst>
                </a:gridCol>
                <a:gridCol w="630582">
                  <a:extLst>
                    <a:ext uri="{9D8B030D-6E8A-4147-A177-3AD203B41FA5}">
                      <a16:colId xmlns:a16="http://schemas.microsoft.com/office/drawing/2014/main" val="1727625878"/>
                    </a:ext>
                  </a:extLst>
                </a:gridCol>
                <a:gridCol w="1317805">
                  <a:extLst>
                    <a:ext uri="{9D8B030D-6E8A-4147-A177-3AD203B41FA5}">
                      <a16:colId xmlns:a16="http://schemas.microsoft.com/office/drawing/2014/main" val="2237879862"/>
                    </a:ext>
                  </a:extLst>
                </a:gridCol>
              </a:tblGrid>
              <a:tr h="0">
                <a:tc>
                  <a:txBody>
                    <a:bodyPr/>
                    <a:lstStyle/>
                    <a:p>
                      <a:endParaRPr lang="en-US" sz="1200" b="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1">
                          <a:solidFill>
                            <a:schemeClr val="bg1"/>
                          </a:solidFill>
                        </a:rPr>
                        <a:t>Median OS, mo</a:t>
                      </a:r>
                      <a:endParaRPr lang="en-US" sz="1200" b="1"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96830908"/>
                  </a:ext>
                </a:extLst>
              </a:tr>
              <a:tr h="0">
                <a:tc gridSpan="2">
                  <a:txBody>
                    <a:bodyPr/>
                    <a:lstStyle/>
                    <a:p>
                      <a:r>
                        <a:rPr lang="en-US" sz="1200" b="0" dirty="0" err="1">
                          <a:solidFill>
                            <a:schemeClr val="accent1"/>
                          </a:solidFill>
                        </a:rPr>
                        <a:t>Ribociclib</a:t>
                      </a:r>
                      <a:r>
                        <a:rPr lang="en-US" sz="1200" b="0" dirty="0">
                          <a:solidFill>
                            <a:schemeClr val="accent1"/>
                          </a:solidFill>
                        </a:rPr>
                        <a:t> + ET arm (n = 112)</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pPr algn="ctr"/>
                      <a:endParaRPr lang="en-US" sz="1200" dirty="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b="0">
                          <a:solidFill>
                            <a:schemeClr val="bg1"/>
                          </a:solidFill>
                        </a:rPr>
                        <a:t>NE</a:t>
                      </a:r>
                      <a:endParaRPr lang="en-US" sz="1200" b="0" dirty="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74245896"/>
                  </a:ext>
                </a:extLst>
              </a:tr>
              <a:tr h="0">
                <a:tc gridSpan="2">
                  <a:txBody>
                    <a:bodyPr/>
                    <a:lstStyle/>
                    <a:p>
                      <a:r>
                        <a:rPr lang="en-US" sz="1200" b="0">
                          <a:solidFill>
                            <a:schemeClr val="accent3"/>
                          </a:solidFill>
                        </a:rPr>
                        <a:t>Combination CT arm (n = 110)</a:t>
                      </a:r>
                      <a:endParaRPr lang="en-US" sz="1200" b="0" dirty="0">
                        <a:solidFill>
                          <a:schemeClr val="accent3"/>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200" dirty="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b="0" dirty="0">
                          <a:solidFill>
                            <a:schemeClr val="bg1"/>
                          </a:solidFill>
                        </a:rPr>
                        <a:t>NE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74422759"/>
                  </a:ext>
                </a:extLst>
              </a:tr>
            </a:tbl>
          </a:graphicData>
        </a:graphic>
      </p:graphicFrame>
      <p:sp>
        <p:nvSpPr>
          <p:cNvPr id="139" name="TextBox 138">
            <a:extLst>
              <a:ext uri="{FF2B5EF4-FFF2-40B4-BE49-F238E27FC236}">
                <a16:creationId xmlns:a16="http://schemas.microsoft.com/office/drawing/2014/main" id="{25B9A997-0A96-FABB-123F-56E4CB8B709E}"/>
              </a:ext>
            </a:extLst>
          </p:cNvPr>
          <p:cNvSpPr txBox="1"/>
          <p:nvPr/>
        </p:nvSpPr>
        <p:spPr bwMode="auto">
          <a:xfrm rot="16200000">
            <a:off x="6041423" y="3584829"/>
            <a:ext cx="17226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OS Probability (%)</a:t>
            </a:r>
          </a:p>
        </p:txBody>
      </p:sp>
      <p:sp>
        <p:nvSpPr>
          <p:cNvPr id="140" name="TextBox 139">
            <a:extLst>
              <a:ext uri="{FF2B5EF4-FFF2-40B4-BE49-F238E27FC236}">
                <a16:creationId xmlns:a16="http://schemas.microsoft.com/office/drawing/2014/main" id="{2F790E4E-8958-C321-1879-34B7F2F59054}"/>
              </a:ext>
            </a:extLst>
          </p:cNvPr>
          <p:cNvSpPr txBox="1"/>
          <p:nvPr/>
        </p:nvSpPr>
        <p:spPr bwMode="auto">
          <a:xfrm rot="16200000">
            <a:off x="-325283" y="3531109"/>
            <a:ext cx="2633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Progression-free Survival (%)</a:t>
            </a:r>
          </a:p>
        </p:txBody>
      </p:sp>
      <p:sp>
        <p:nvSpPr>
          <p:cNvPr id="141" name="TextBox 140">
            <a:extLst>
              <a:ext uri="{FF2B5EF4-FFF2-40B4-BE49-F238E27FC236}">
                <a16:creationId xmlns:a16="http://schemas.microsoft.com/office/drawing/2014/main" id="{B5D5647F-1B2A-029C-3D0A-6CE813472B39}"/>
              </a:ext>
            </a:extLst>
          </p:cNvPr>
          <p:cNvSpPr txBox="1"/>
          <p:nvPr/>
        </p:nvSpPr>
        <p:spPr bwMode="auto">
          <a:xfrm>
            <a:off x="606710" y="5379031"/>
            <a:ext cx="120097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rPr>
              <a:t>Patients at risk, n</a:t>
            </a:r>
          </a:p>
        </p:txBody>
      </p:sp>
      <p:sp>
        <p:nvSpPr>
          <p:cNvPr id="142" name="TextBox 141">
            <a:extLst>
              <a:ext uri="{FF2B5EF4-FFF2-40B4-BE49-F238E27FC236}">
                <a16:creationId xmlns:a16="http://schemas.microsoft.com/office/drawing/2014/main" id="{2370822A-1DBB-9FB2-0ABA-BB9471264BB2}"/>
              </a:ext>
            </a:extLst>
          </p:cNvPr>
          <p:cNvSpPr txBox="1"/>
          <p:nvPr/>
        </p:nvSpPr>
        <p:spPr bwMode="auto">
          <a:xfrm>
            <a:off x="99999" y="5574483"/>
            <a:ext cx="145264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100" b="0" dirty="0" err="1">
                <a:solidFill>
                  <a:schemeClr val="accent1"/>
                </a:solidFill>
                <a:latin typeface="Calibri" panose="020F0502020204030204" pitchFamily="34" charset="0"/>
              </a:rPr>
              <a:t>Ribociclib</a:t>
            </a:r>
            <a:r>
              <a:rPr lang="en-US" sz="1100" b="0" dirty="0">
                <a:solidFill>
                  <a:schemeClr val="accent1"/>
                </a:solidFill>
                <a:latin typeface="Calibri" panose="020F0502020204030204" pitchFamily="34" charset="0"/>
              </a:rPr>
              <a:t> + ET arm</a:t>
            </a:r>
            <a:br>
              <a:rPr lang="en-US" sz="1100" b="0" dirty="0">
                <a:solidFill>
                  <a:schemeClr val="accent1"/>
                </a:solidFill>
                <a:latin typeface="Calibri" panose="020F0502020204030204" pitchFamily="34" charset="0"/>
              </a:rPr>
            </a:br>
            <a:r>
              <a:rPr lang="en-US" sz="1100" b="0" dirty="0">
                <a:solidFill>
                  <a:schemeClr val="accent3"/>
                </a:solidFill>
                <a:latin typeface="Calibri" panose="020F0502020204030204" pitchFamily="34" charset="0"/>
              </a:rPr>
              <a:t>Combination + ET arm</a:t>
            </a:r>
          </a:p>
        </p:txBody>
      </p:sp>
      <p:cxnSp>
        <p:nvCxnSpPr>
          <p:cNvPr id="144" name="Straight Connector 143">
            <a:extLst>
              <a:ext uri="{FF2B5EF4-FFF2-40B4-BE49-F238E27FC236}">
                <a16:creationId xmlns:a16="http://schemas.microsoft.com/office/drawing/2014/main" id="{63B3FF66-01D3-C7E1-040F-6BE8DE41F8A9}"/>
              </a:ext>
            </a:extLst>
          </p:cNvPr>
          <p:cNvCxnSpPr>
            <a:cxnSpLocks/>
          </p:cNvCxnSpPr>
          <p:nvPr/>
        </p:nvCxnSpPr>
        <p:spPr bwMode="auto">
          <a:xfrm flipV="1">
            <a:off x="9520369" y="3296653"/>
            <a:ext cx="0" cy="165922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47" name="Straight Connector 146">
            <a:extLst>
              <a:ext uri="{FF2B5EF4-FFF2-40B4-BE49-F238E27FC236}">
                <a16:creationId xmlns:a16="http://schemas.microsoft.com/office/drawing/2014/main" id="{C0C65427-7EAA-94F6-A771-DCCD46058428}"/>
              </a:ext>
            </a:extLst>
          </p:cNvPr>
          <p:cNvCxnSpPr/>
          <p:nvPr/>
        </p:nvCxnSpPr>
        <p:spPr bwMode="auto">
          <a:xfrm>
            <a:off x="7421312" y="449382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171840EA-63A2-77B4-B8D0-E19168214E90}"/>
              </a:ext>
            </a:extLst>
          </p:cNvPr>
          <p:cNvCxnSpPr>
            <a:cxnSpLocks/>
          </p:cNvCxnSpPr>
          <p:nvPr/>
        </p:nvCxnSpPr>
        <p:spPr bwMode="auto">
          <a:xfrm>
            <a:off x="7421312" y="4978012"/>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3F1D7A6-410E-4761-687A-5AD55366C1AF}"/>
              </a:ext>
            </a:extLst>
          </p:cNvPr>
          <p:cNvCxnSpPr>
            <a:cxnSpLocks/>
          </p:cNvCxnSpPr>
          <p:nvPr/>
        </p:nvCxnSpPr>
        <p:spPr bwMode="auto">
          <a:xfrm>
            <a:off x="7515143"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7BD81BEC-F792-2EE6-A90E-642E7ED2052C}"/>
              </a:ext>
            </a:extLst>
          </p:cNvPr>
          <p:cNvCxnSpPr>
            <a:cxnSpLocks/>
          </p:cNvCxnSpPr>
          <p:nvPr/>
        </p:nvCxnSpPr>
        <p:spPr bwMode="auto">
          <a:xfrm>
            <a:off x="8332489"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EB32FB29-A148-088C-19BB-D11110B91730}"/>
              </a:ext>
            </a:extLst>
          </p:cNvPr>
          <p:cNvCxnSpPr>
            <a:cxnSpLocks/>
          </p:cNvCxnSpPr>
          <p:nvPr/>
        </p:nvCxnSpPr>
        <p:spPr bwMode="auto">
          <a:xfrm>
            <a:off x="10345367"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391A546-EED8-DACB-7CFC-8207DDE4F498}"/>
              </a:ext>
            </a:extLst>
          </p:cNvPr>
          <p:cNvCxnSpPr>
            <a:cxnSpLocks/>
          </p:cNvCxnSpPr>
          <p:nvPr/>
        </p:nvCxnSpPr>
        <p:spPr bwMode="auto">
          <a:xfrm>
            <a:off x="9123809"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DC093728-5116-1BA1-83A9-7E2761EB116B}"/>
              </a:ext>
            </a:extLst>
          </p:cNvPr>
          <p:cNvCxnSpPr>
            <a:cxnSpLocks/>
          </p:cNvCxnSpPr>
          <p:nvPr/>
        </p:nvCxnSpPr>
        <p:spPr bwMode="auto">
          <a:xfrm>
            <a:off x="9936613"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34B57D7-C4CB-D4A2-7F90-5854AF235723}"/>
              </a:ext>
            </a:extLst>
          </p:cNvPr>
          <p:cNvCxnSpPr>
            <a:cxnSpLocks/>
          </p:cNvCxnSpPr>
          <p:nvPr/>
        </p:nvCxnSpPr>
        <p:spPr bwMode="auto">
          <a:xfrm>
            <a:off x="7918288"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D006F27D-9D29-4AF5-3D8D-2DF1EB4C996F}"/>
              </a:ext>
            </a:extLst>
          </p:cNvPr>
          <p:cNvCxnSpPr>
            <a:cxnSpLocks/>
          </p:cNvCxnSpPr>
          <p:nvPr/>
        </p:nvCxnSpPr>
        <p:spPr bwMode="auto">
          <a:xfrm>
            <a:off x="10753416"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1D5EF209-ECDE-6A87-00B2-24DF666825A6}"/>
              </a:ext>
            </a:extLst>
          </p:cNvPr>
          <p:cNvCxnSpPr>
            <a:cxnSpLocks/>
          </p:cNvCxnSpPr>
          <p:nvPr/>
        </p:nvCxnSpPr>
        <p:spPr bwMode="auto">
          <a:xfrm>
            <a:off x="9528093" y="4968386"/>
            <a:ext cx="0" cy="82477"/>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DDE7E5F-7838-E027-A24C-A27C1514AFB6}"/>
              </a:ext>
            </a:extLst>
          </p:cNvPr>
          <p:cNvCxnSpPr>
            <a:cxnSpLocks/>
          </p:cNvCxnSpPr>
          <p:nvPr/>
        </p:nvCxnSpPr>
        <p:spPr bwMode="auto">
          <a:xfrm>
            <a:off x="8730254" y="4968386"/>
            <a:ext cx="0" cy="82477"/>
          </a:xfrm>
          <a:prstGeom prst="line">
            <a:avLst/>
          </a:prstGeom>
          <a:noFill/>
          <a:ln w="28575" cap="flat" cmpd="sng" algn="ctr">
            <a:solidFill>
              <a:schemeClr val="bg1"/>
            </a:solidFill>
            <a:prstDash val="solid"/>
            <a:round/>
            <a:headEnd type="none" w="med" len="med"/>
            <a:tailEnd type="none" w="med" len="med"/>
          </a:ln>
          <a:effectLst/>
        </p:spPr>
      </p:cxnSp>
      <p:grpSp>
        <p:nvGrpSpPr>
          <p:cNvPr id="197" name="Group 196">
            <a:extLst>
              <a:ext uri="{FF2B5EF4-FFF2-40B4-BE49-F238E27FC236}">
                <a16:creationId xmlns:a16="http://schemas.microsoft.com/office/drawing/2014/main" id="{F277B283-A82F-85D4-A1AF-24E79D1697B0}"/>
              </a:ext>
            </a:extLst>
          </p:cNvPr>
          <p:cNvGrpSpPr/>
          <p:nvPr/>
        </p:nvGrpSpPr>
        <p:grpSpPr>
          <a:xfrm>
            <a:off x="7372431" y="5028960"/>
            <a:ext cx="3577777" cy="338554"/>
            <a:chOff x="6392454" y="5028960"/>
            <a:chExt cx="3577777" cy="338554"/>
          </a:xfrm>
        </p:grpSpPr>
        <p:sp>
          <p:nvSpPr>
            <p:cNvPr id="162" name="TextBox 161">
              <a:extLst>
                <a:ext uri="{FF2B5EF4-FFF2-40B4-BE49-F238E27FC236}">
                  <a16:creationId xmlns:a16="http://schemas.microsoft.com/office/drawing/2014/main" id="{2AFBC40C-366A-0069-3388-D43BC001D6F5}"/>
                </a:ext>
              </a:extLst>
            </p:cNvPr>
            <p:cNvSpPr txBox="1"/>
            <p:nvPr/>
          </p:nvSpPr>
          <p:spPr bwMode="auto">
            <a:xfrm>
              <a:off x="6392454" y="502896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63" name="TextBox 162">
              <a:extLst>
                <a:ext uri="{FF2B5EF4-FFF2-40B4-BE49-F238E27FC236}">
                  <a16:creationId xmlns:a16="http://schemas.microsoft.com/office/drawing/2014/main" id="{90318137-13C4-7B5D-8C84-119780479FC4}"/>
                </a:ext>
              </a:extLst>
            </p:cNvPr>
            <p:cNvSpPr txBox="1"/>
            <p:nvPr/>
          </p:nvSpPr>
          <p:spPr bwMode="auto">
            <a:xfrm>
              <a:off x="7154364" y="502896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64" name="TextBox 163">
              <a:extLst>
                <a:ext uri="{FF2B5EF4-FFF2-40B4-BE49-F238E27FC236}">
                  <a16:creationId xmlns:a16="http://schemas.microsoft.com/office/drawing/2014/main" id="{F62FFF07-6C0B-1416-F9E1-E37334B00599}"/>
                </a:ext>
              </a:extLst>
            </p:cNvPr>
            <p:cNvSpPr txBox="1"/>
            <p:nvPr/>
          </p:nvSpPr>
          <p:spPr bwMode="auto">
            <a:xfrm>
              <a:off x="9167595" y="502896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165" name="TextBox 164">
              <a:extLst>
                <a:ext uri="{FF2B5EF4-FFF2-40B4-BE49-F238E27FC236}">
                  <a16:creationId xmlns:a16="http://schemas.microsoft.com/office/drawing/2014/main" id="{33E227F1-51BE-9454-BD5A-3EB545A7A100}"/>
                </a:ext>
              </a:extLst>
            </p:cNvPr>
            <p:cNvSpPr txBox="1"/>
            <p:nvPr/>
          </p:nvSpPr>
          <p:spPr bwMode="auto">
            <a:xfrm>
              <a:off x="7946508" y="502896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66" name="TextBox 165">
              <a:extLst>
                <a:ext uri="{FF2B5EF4-FFF2-40B4-BE49-F238E27FC236}">
                  <a16:creationId xmlns:a16="http://schemas.microsoft.com/office/drawing/2014/main" id="{32E79DB3-D613-A933-D958-D32279F6DB3D}"/>
                </a:ext>
              </a:extLst>
            </p:cNvPr>
            <p:cNvSpPr txBox="1"/>
            <p:nvPr/>
          </p:nvSpPr>
          <p:spPr bwMode="auto">
            <a:xfrm>
              <a:off x="8759547" y="502896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67" name="TextBox 166">
              <a:extLst>
                <a:ext uri="{FF2B5EF4-FFF2-40B4-BE49-F238E27FC236}">
                  <a16:creationId xmlns:a16="http://schemas.microsoft.com/office/drawing/2014/main" id="{35234B3B-9EA9-936F-3A66-974A12AA7F68}"/>
                </a:ext>
              </a:extLst>
            </p:cNvPr>
            <p:cNvSpPr txBox="1"/>
            <p:nvPr/>
          </p:nvSpPr>
          <p:spPr bwMode="auto">
            <a:xfrm>
              <a:off x="6793672" y="502896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68" name="TextBox 167">
              <a:extLst>
                <a:ext uri="{FF2B5EF4-FFF2-40B4-BE49-F238E27FC236}">
                  <a16:creationId xmlns:a16="http://schemas.microsoft.com/office/drawing/2014/main" id="{546D8C50-A82F-3C78-80F8-988E7764D37B}"/>
                </a:ext>
              </a:extLst>
            </p:cNvPr>
            <p:cNvSpPr txBox="1"/>
            <p:nvPr/>
          </p:nvSpPr>
          <p:spPr bwMode="auto">
            <a:xfrm>
              <a:off x="9577174" y="502896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69" name="TextBox 168">
              <a:extLst>
                <a:ext uri="{FF2B5EF4-FFF2-40B4-BE49-F238E27FC236}">
                  <a16:creationId xmlns:a16="http://schemas.microsoft.com/office/drawing/2014/main" id="{E0B90F14-ECAD-A95C-AE20-EEC881C2DC0B}"/>
                </a:ext>
              </a:extLst>
            </p:cNvPr>
            <p:cNvSpPr txBox="1"/>
            <p:nvPr/>
          </p:nvSpPr>
          <p:spPr bwMode="auto">
            <a:xfrm>
              <a:off x="8355261" y="502896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70" name="TextBox 169">
              <a:extLst>
                <a:ext uri="{FF2B5EF4-FFF2-40B4-BE49-F238E27FC236}">
                  <a16:creationId xmlns:a16="http://schemas.microsoft.com/office/drawing/2014/main" id="{ABF4E5A0-2E57-A829-8A6D-77CD3E43175C}"/>
                </a:ext>
              </a:extLst>
            </p:cNvPr>
            <p:cNvSpPr txBox="1"/>
            <p:nvPr/>
          </p:nvSpPr>
          <p:spPr bwMode="auto">
            <a:xfrm>
              <a:off x="7557775" y="502896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grpSp>
      <p:grpSp>
        <p:nvGrpSpPr>
          <p:cNvPr id="172" name="Group 171">
            <a:extLst>
              <a:ext uri="{FF2B5EF4-FFF2-40B4-BE49-F238E27FC236}">
                <a16:creationId xmlns:a16="http://schemas.microsoft.com/office/drawing/2014/main" id="{89480097-7CAE-FABB-E9DF-D573DA804DE2}"/>
              </a:ext>
            </a:extLst>
          </p:cNvPr>
          <p:cNvGrpSpPr/>
          <p:nvPr/>
        </p:nvGrpSpPr>
        <p:grpSpPr>
          <a:xfrm>
            <a:off x="1387208" y="5571393"/>
            <a:ext cx="4465695" cy="430887"/>
            <a:chOff x="1019715" y="5025871"/>
            <a:chExt cx="4465695" cy="430887"/>
          </a:xfrm>
        </p:grpSpPr>
        <p:sp>
          <p:nvSpPr>
            <p:cNvPr id="173" name="TextBox 172">
              <a:extLst>
                <a:ext uri="{FF2B5EF4-FFF2-40B4-BE49-F238E27FC236}">
                  <a16:creationId xmlns:a16="http://schemas.microsoft.com/office/drawing/2014/main" id="{4F2298B0-B487-B800-4B58-099F6B2BDA2A}"/>
                </a:ext>
              </a:extLst>
            </p:cNvPr>
            <p:cNvSpPr txBox="1"/>
            <p:nvPr/>
          </p:nvSpPr>
          <p:spPr bwMode="auto">
            <a:xfrm>
              <a:off x="1019715" y="5025871"/>
              <a:ext cx="4010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112</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110</a:t>
              </a:r>
            </a:p>
          </p:txBody>
        </p:sp>
        <p:sp>
          <p:nvSpPr>
            <p:cNvPr id="174" name="TextBox 173">
              <a:extLst>
                <a:ext uri="{FF2B5EF4-FFF2-40B4-BE49-F238E27FC236}">
                  <a16:creationId xmlns:a16="http://schemas.microsoft.com/office/drawing/2014/main" id="{A5403157-3E51-D9BB-FE82-25F848A46E4F}"/>
                </a:ext>
              </a:extLst>
            </p:cNvPr>
            <p:cNvSpPr txBox="1"/>
            <p:nvPr/>
          </p:nvSpPr>
          <p:spPr bwMode="auto">
            <a:xfrm>
              <a:off x="1449927" y="5025871"/>
              <a:ext cx="3289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99</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84</a:t>
              </a:r>
            </a:p>
          </p:txBody>
        </p:sp>
        <p:sp>
          <p:nvSpPr>
            <p:cNvPr id="175" name="TextBox 174">
              <a:extLst>
                <a:ext uri="{FF2B5EF4-FFF2-40B4-BE49-F238E27FC236}">
                  <a16:creationId xmlns:a16="http://schemas.microsoft.com/office/drawing/2014/main" id="{F0E7EA1E-12DE-4324-8B35-5C144C50DBD7}"/>
                </a:ext>
              </a:extLst>
            </p:cNvPr>
            <p:cNvSpPr txBox="1"/>
            <p:nvPr/>
          </p:nvSpPr>
          <p:spPr bwMode="auto">
            <a:xfrm>
              <a:off x="1810450" y="5025871"/>
              <a:ext cx="3289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84</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63</a:t>
              </a:r>
            </a:p>
          </p:txBody>
        </p:sp>
        <p:sp>
          <p:nvSpPr>
            <p:cNvPr id="176" name="TextBox 175">
              <a:extLst>
                <a:ext uri="{FF2B5EF4-FFF2-40B4-BE49-F238E27FC236}">
                  <a16:creationId xmlns:a16="http://schemas.microsoft.com/office/drawing/2014/main" id="{45F36D1F-7015-F214-1560-E090C96A0F76}"/>
                </a:ext>
              </a:extLst>
            </p:cNvPr>
            <p:cNvSpPr txBox="1"/>
            <p:nvPr/>
          </p:nvSpPr>
          <p:spPr bwMode="auto">
            <a:xfrm>
              <a:off x="2171726" y="5025871"/>
              <a:ext cx="3289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73</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46</a:t>
              </a:r>
            </a:p>
          </p:txBody>
        </p:sp>
        <p:sp>
          <p:nvSpPr>
            <p:cNvPr id="177" name="TextBox 176">
              <a:extLst>
                <a:ext uri="{FF2B5EF4-FFF2-40B4-BE49-F238E27FC236}">
                  <a16:creationId xmlns:a16="http://schemas.microsoft.com/office/drawing/2014/main" id="{E920A22E-DE81-7DB2-D5A9-183C2669D0BE}"/>
                </a:ext>
              </a:extLst>
            </p:cNvPr>
            <p:cNvSpPr txBox="1"/>
            <p:nvPr/>
          </p:nvSpPr>
          <p:spPr bwMode="auto">
            <a:xfrm>
              <a:off x="2527116" y="5025871"/>
              <a:ext cx="3289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63</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29</a:t>
              </a:r>
            </a:p>
          </p:txBody>
        </p:sp>
        <p:sp>
          <p:nvSpPr>
            <p:cNvPr id="178" name="TextBox 177">
              <a:extLst>
                <a:ext uri="{FF2B5EF4-FFF2-40B4-BE49-F238E27FC236}">
                  <a16:creationId xmlns:a16="http://schemas.microsoft.com/office/drawing/2014/main" id="{A2450D67-EAA8-3784-74AD-1ED1D81F6D29}"/>
                </a:ext>
              </a:extLst>
            </p:cNvPr>
            <p:cNvSpPr txBox="1"/>
            <p:nvPr/>
          </p:nvSpPr>
          <p:spPr bwMode="auto">
            <a:xfrm>
              <a:off x="2882506" y="5025871"/>
              <a:ext cx="3289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48</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21</a:t>
              </a:r>
            </a:p>
          </p:txBody>
        </p:sp>
        <p:sp>
          <p:nvSpPr>
            <p:cNvPr id="179" name="TextBox 178">
              <a:extLst>
                <a:ext uri="{FF2B5EF4-FFF2-40B4-BE49-F238E27FC236}">
                  <a16:creationId xmlns:a16="http://schemas.microsoft.com/office/drawing/2014/main" id="{54627503-7377-1347-78E1-6B69BBFEC9DB}"/>
                </a:ext>
              </a:extLst>
            </p:cNvPr>
            <p:cNvSpPr txBox="1"/>
            <p:nvPr/>
          </p:nvSpPr>
          <p:spPr bwMode="auto">
            <a:xfrm>
              <a:off x="3237896" y="5025871"/>
              <a:ext cx="3289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39</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12</a:t>
              </a:r>
            </a:p>
          </p:txBody>
        </p:sp>
        <p:sp>
          <p:nvSpPr>
            <p:cNvPr id="180" name="TextBox 179">
              <a:extLst>
                <a:ext uri="{FF2B5EF4-FFF2-40B4-BE49-F238E27FC236}">
                  <a16:creationId xmlns:a16="http://schemas.microsoft.com/office/drawing/2014/main" id="{7C65522B-3D9E-BE6C-83CC-BB5F354A0D7B}"/>
                </a:ext>
              </a:extLst>
            </p:cNvPr>
            <p:cNvSpPr txBox="1"/>
            <p:nvPr/>
          </p:nvSpPr>
          <p:spPr bwMode="auto">
            <a:xfrm>
              <a:off x="3593286" y="5025871"/>
              <a:ext cx="3289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30</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8</a:t>
              </a:r>
            </a:p>
          </p:txBody>
        </p:sp>
        <p:sp>
          <p:nvSpPr>
            <p:cNvPr id="181" name="TextBox 180">
              <a:extLst>
                <a:ext uri="{FF2B5EF4-FFF2-40B4-BE49-F238E27FC236}">
                  <a16:creationId xmlns:a16="http://schemas.microsoft.com/office/drawing/2014/main" id="{AF944D4C-EBD0-E43D-F232-EDBE46DE6CC2}"/>
                </a:ext>
              </a:extLst>
            </p:cNvPr>
            <p:cNvSpPr txBox="1"/>
            <p:nvPr/>
          </p:nvSpPr>
          <p:spPr bwMode="auto">
            <a:xfrm>
              <a:off x="3948676" y="5025871"/>
              <a:ext cx="3289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23</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6</a:t>
              </a:r>
            </a:p>
          </p:txBody>
        </p:sp>
        <p:sp>
          <p:nvSpPr>
            <p:cNvPr id="182" name="TextBox 181">
              <a:extLst>
                <a:ext uri="{FF2B5EF4-FFF2-40B4-BE49-F238E27FC236}">
                  <a16:creationId xmlns:a16="http://schemas.microsoft.com/office/drawing/2014/main" id="{ED1E8B52-505B-E32A-A00E-E017122721CC}"/>
                </a:ext>
              </a:extLst>
            </p:cNvPr>
            <p:cNvSpPr txBox="1"/>
            <p:nvPr/>
          </p:nvSpPr>
          <p:spPr bwMode="auto">
            <a:xfrm>
              <a:off x="4304066" y="5025871"/>
              <a:ext cx="3289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17</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4</a:t>
              </a:r>
            </a:p>
          </p:txBody>
        </p:sp>
        <p:sp>
          <p:nvSpPr>
            <p:cNvPr id="183" name="TextBox 182">
              <a:extLst>
                <a:ext uri="{FF2B5EF4-FFF2-40B4-BE49-F238E27FC236}">
                  <a16:creationId xmlns:a16="http://schemas.microsoft.com/office/drawing/2014/main" id="{2A6165B6-4307-A8FC-12E1-A394607161F4}"/>
                </a:ext>
              </a:extLst>
            </p:cNvPr>
            <p:cNvSpPr txBox="1"/>
            <p:nvPr/>
          </p:nvSpPr>
          <p:spPr bwMode="auto">
            <a:xfrm>
              <a:off x="4695523" y="5025871"/>
              <a:ext cx="25680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1</a:t>
              </a:r>
            </a:p>
          </p:txBody>
        </p:sp>
        <p:sp>
          <p:nvSpPr>
            <p:cNvPr id="184" name="TextBox 183">
              <a:extLst>
                <a:ext uri="{FF2B5EF4-FFF2-40B4-BE49-F238E27FC236}">
                  <a16:creationId xmlns:a16="http://schemas.microsoft.com/office/drawing/2014/main" id="{5FBB5168-B8A9-BC02-25C4-657375ED3232}"/>
                </a:ext>
              </a:extLst>
            </p:cNvPr>
            <p:cNvSpPr txBox="1"/>
            <p:nvPr/>
          </p:nvSpPr>
          <p:spPr bwMode="auto">
            <a:xfrm>
              <a:off x="5050913" y="5025871"/>
              <a:ext cx="25680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0</a:t>
              </a:r>
            </a:p>
          </p:txBody>
        </p:sp>
        <p:sp>
          <p:nvSpPr>
            <p:cNvPr id="196" name="TextBox 195">
              <a:extLst>
                <a:ext uri="{FF2B5EF4-FFF2-40B4-BE49-F238E27FC236}">
                  <a16:creationId xmlns:a16="http://schemas.microsoft.com/office/drawing/2014/main" id="{4EB5F378-1FE9-B67D-87B2-348A3BE154FF}"/>
                </a:ext>
              </a:extLst>
            </p:cNvPr>
            <p:cNvSpPr txBox="1"/>
            <p:nvPr/>
          </p:nvSpPr>
          <p:spPr bwMode="auto">
            <a:xfrm>
              <a:off x="5228608" y="5025871"/>
              <a:ext cx="25680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0</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0</a:t>
              </a:r>
              <a:endParaRPr lang="en-US" sz="1100" b="0" dirty="0">
                <a:solidFill>
                  <a:schemeClr val="bg1"/>
                </a:solidFill>
                <a:latin typeface="Calibri" panose="020F0502020204030204" pitchFamily="34" charset="0"/>
              </a:endParaRPr>
            </a:p>
          </p:txBody>
        </p:sp>
      </p:grpSp>
      <p:sp>
        <p:nvSpPr>
          <p:cNvPr id="198" name="TextBox 197">
            <a:extLst>
              <a:ext uri="{FF2B5EF4-FFF2-40B4-BE49-F238E27FC236}">
                <a16:creationId xmlns:a16="http://schemas.microsoft.com/office/drawing/2014/main" id="{6C155299-1EDE-B538-84DE-0A77B4C2C936}"/>
              </a:ext>
            </a:extLst>
          </p:cNvPr>
          <p:cNvSpPr txBox="1"/>
          <p:nvPr/>
        </p:nvSpPr>
        <p:spPr bwMode="auto">
          <a:xfrm>
            <a:off x="6468144" y="5413168"/>
            <a:ext cx="1285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p>
        </p:txBody>
      </p:sp>
      <p:sp>
        <p:nvSpPr>
          <p:cNvPr id="199" name="TextBox 198">
            <a:extLst>
              <a:ext uri="{FF2B5EF4-FFF2-40B4-BE49-F238E27FC236}">
                <a16:creationId xmlns:a16="http://schemas.microsoft.com/office/drawing/2014/main" id="{FE581C39-19DF-9A71-930D-D2396071A5AE}"/>
              </a:ext>
            </a:extLst>
          </p:cNvPr>
          <p:cNvSpPr txBox="1"/>
          <p:nvPr/>
        </p:nvSpPr>
        <p:spPr bwMode="auto">
          <a:xfrm>
            <a:off x="5855827" y="5608620"/>
            <a:ext cx="16003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err="1">
                <a:solidFill>
                  <a:schemeClr val="accent1"/>
                </a:solidFill>
                <a:latin typeface="Calibri" panose="020F0502020204030204" pitchFamily="34" charset="0"/>
              </a:rPr>
              <a:t>Ribociclib</a:t>
            </a:r>
            <a:r>
              <a:rPr lang="en-US" sz="1200" b="0" dirty="0">
                <a:solidFill>
                  <a:schemeClr val="accent1"/>
                </a:solidFill>
                <a:latin typeface="Calibri" panose="020F0502020204030204" pitchFamily="34" charset="0"/>
              </a:rPr>
              <a:t> + ET arm</a:t>
            </a:r>
            <a:br>
              <a:rPr lang="en-US" sz="1200" b="0" dirty="0">
                <a:solidFill>
                  <a:schemeClr val="accent1"/>
                </a:solidFill>
                <a:latin typeface="Calibri" panose="020F0502020204030204" pitchFamily="34" charset="0"/>
              </a:rPr>
            </a:br>
            <a:r>
              <a:rPr lang="en-US" sz="1200" b="0" dirty="0">
                <a:solidFill>
                  <a:schemeClr val="accent3"/>
                </a:solidFill>
                <a:latin typeface="Calibri" panose="020F0502020204030204" pitchFamily="34" charset="0"/>
              </a:rPr>
              <a:t>Combination + ET arm</a:t>
            </a:r>
          </a:p>
        </p:txBody>
      </p:sp>
      <p:grpSp>
        <p:nvGrpSpPr>
          <p:cNvPr id="200" name="Group 199">
            <a:extLst>
              <a:ext uri="{FF2B5EF4-FFF2-40B4-BE49-F238E27FC236}">
                <a16:creationId xmlns:a16="http://schemas.microsoft.com/office/drawing/2014/main" id="{E0E852C2-7A86-D83A-AD86-C21F9DA0A2EE}"/>
              </a:ext>
            </a:extLst>
          </p:cNvPr>
          <p:cNvGrpSpPr/>
          <p:nvPr/>
        </p:nvGrpSpPr>
        <p:grpSpPr>
          <a:xfrm>
            <a:off x="7307423" y="5605067"/>
            <a:ext cx="3578579" cy="461665"/>
            <a:chOff x="6326731" y="5028960"/>
            <a:chExt cx="3578579" cy="461665"/>
          </a:xfrm>
        </p:grpSpPr>
        <p:sp>
          <p:nvSpPr>
            <p:cNvPr id="201" name="TextBox 200">
              <a:extLst>
                <a:ext uri="{FF2B5EF4-FFF2-40B4-BE49-F238E27FC236}">
                  <a16:creationId xmlns:a16="http://schemas.microsoft.com/office/drawing/2014/main" id="{F0B7E6E4-9A3F-9A20-C86C-6728DBCA99F4}"/>
                </a:ext>
              </a:extLst>
            </p:cNvPr>
            <p:cNvSpPr txBox="1"/>
            <p:nvPr/>
          </p:nvSpPr>
          <p:spPr bwMode="auto">
            <a:xfrm>
              <a:off x="6326731" y="5028960"/>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110</a:t>
              </a:r>
            </a:p>
          </p:txBody>
        </p:sp>
        <p:sp>
          <p:nvSpPr>
            <p:cNvPr id="202" name="TextBox 201">
              <a:extLst>
                <a:ext uri="{FF2B5EF4-FFF2-40B4-BE49-F238E27FC236}">
                  <a16:creationId xmlns:a16="http://schemas.microsoft.com/office/drawing/2014/main" id="{0A77AFED-2FA1-DF10-90BE-31D4AFCC9B01}"/>
                </a:ext>
              </a:extLst>
            </p:cNvPr>
            <p:cNvSpPr txBox="1"/>
            <p:nvPr/>
          </p:nvSpPr>
          <p:spPr bwMode="auto">
            <a:xfrm>
              <a:off x="7180013" y="5028960"/>
              <a:ext cx="341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83</a:t>
              </a:r>
            </a:p>
          </p:txBody>
        </p:sp>
        <p:sp>
          <p:nvSpPr>
            <p:cNvPr id="203" name="TextBox 202">
              <a:extLst>
                <a:ext uri="{FF2B5EF4-FFF2-40B4-BE49-F238E27FC236}">
                  <a16:creationId xmlns:a16="http://schemas.microsoft.com/office/drawing/2014/main" id="{3B359E6B-C83B-5987-3C89-34EE668C3A20}"/>
                </a:ext>
              </a:extLst>
            </p:cNvPr>
            <p:cNvSpPr txBox="1"/>
            <p:nvPr/>
          </p:nvSpPr>
          <p:spPr bwMode="auto">
            <a:xfrm>
              <a:off x="9232517" y="5028960"/>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a:t>
              </a:r>
            </a:p>
          </p:txBody>
        </p:sp>
        <p:sp>
          <p:nvSpPr>
            <p:cNvPr id="204" name="TextBox 203">
              <a:extLst>
                <a:ext uri="{FF2B5EF4-FFF2-40B4-BE49-F238E27FC236}">
                  <a16:creationId xmlns:a16="http://schemas.microsoft.com/office/drawing/2014/main" id="{0DD756B2-2D05-C9B8-4487-E747AF9E07FD}"/>
                </a:ext>
              </a:extLst>
            </p:cNvPr>
            <p:cNvSpPr txBox="1"/>
            <p:nvPr/>
          </p:nvSpPr>
          <p:spPr bwMode="auto">
            <a:xfrm>
              <a:off x="7972157" y="5028960"/>
              <a:ext cx="341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44</a:t>
              </a:r>
            </a:p>
          </p:txBody>
        </p:sp>
        <p:sp>
          <p:nvSpPr>
            <p:cNvPr id="205" name="TextBox 204">
              <a:extLst>
                <a:ext uri="{FF2B5EF4-FFF2-40B4-BE49-F238E27FC236}">
                  <a16:creationId xmlns:a16="http://schemas.microsoft.com/office/drawing/2014/main" id="{47AF441D-145D-4F73-321B-1EC148840282}"/>
                </a:ext>
              </a:extLst>
            </p:cNvPr>
            <p:cNvSpPr txBox="1"/>
            <p:nvPr/>
          </p:nvSpPr>
          <p:spPr bwMode="auto">
            <a:xfrm>
              <a:off x="8785196" y="5028960"/>
              <a:ext cx="341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a:t>
              </a:r>
            </a:p>
          </p:txBody>
        </p:sp>
        <p:sp>
          <p:nvSpPr>
            <p:cNvPr id="206" name="TextBox 205">
              <a:extLst>
                <a:ext uri="{FF2B5EF4-FFF2-40B4-BE49-F238E27FC236}">
                  <a16:creationId xmlns:a16="http://schemas.microsoft.com/office/drawing/2014/main" id="{58E542B2-8654-DA0C-7F73-A966577FBA30}"/>
                </a:ext>
              </a:extLst>
            </p:cNvPr>
            <p:cNvSpPr txBox="1"/>
            <p:nvPr/>
          </p:nvSpPr>
          <p:spPr bwMode="auto">
            <a:xfrm>
              <a:off x="6727949" y="5028960"/>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97</a:t>
              </a:r>
            </a:p>
          </p:txBody>
        </p:sp>
        <p:sp>
          <p:nvSpPr>
            <p:cNvPr id="207" name="TextBox 206">
              <a:extLst>
                <a:ext uri="{FF2B5EF4-FFF2-40B4-BE49-F238E27FC236}">
                  <a16:creationId xmlns:a16="http://schemas.microsoft.com/office/drawing/2014/main" id="{54EBE4C9-F877-8F99-C449-3E011B97C6B6}"/>
                </a:ext>
              </a:extLst>
            </p:cNvPr>
            <p:cNvSpPr txBox="1"/>
            <p:nvPr/>
          </p:nvSpPr>
          <p:spPr bwMode="auto">
            <a:xfrm>
              <a:off x="9642096" y="5028960"/>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208" name="TextBox 207">
              <a:extLst>
                <a:ext uri="{FF2B5EF4-FFF2-40B4-BE49-F238E27FC236}">
                  <a16:creationId xmlns:a16="http://schemas.microsoft.com/office/drawing/2014/main" id="{B2EF21C9-8B6C-5E9B-0CA1-C76740F0C9B0}"/>
                </a:ext>
              </a:extLst>
            </p:cNvPr>
            <p:cNvSpPr txBox="1"/>
            <p:nvPr/>
          </p:nvSpPr>
          <p:spPr bwMode="auto">
            <a:xfrm>
              <a:off x="8380910" y="5028960"/>
              <a:ext cx="341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31</a:t>
              </a:r>
            </a:p>
          </p:txBody>
        </p:sp>
        <p:sp>
          <p:nvSpPr>
            <p:cNvPr id="209" name="TextBox 208">
              <a:extLst>
                <a:ext uri="{FF2B5EF4-FFF2-40B4-BE49-F238E27FC236}">
                  <a16:creationId xmlns:a16="http://schemas.microsoft.com/office/drawing/2014/main" id="{E5F17CC2-C2CA-C3D8-48AA-D4A3C69D80A3}"/>
                </a:ext>
              </a:extLst>
            </p:cNvPr>
            <p:cNvSpPr txBox="1"/>
            <p:nvPr/>
          </p:nvSpPr>
          <p:spPr bwMode="auto">
            <a:xfrm>
              <a:off x="7583424" y="5028960"/>
              <a:ext cx="341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65</a:t>
              </a:r>
            </a:p>
          </p:txBody>
        </p:sp>
      </p:grpSp>
      <p:pic>
        <p:nvPicPr>
          <p:cNvPr id="211" name="Graphic 210">
            <a:extLst>
              <a:ext uri="{FF2B5EF4-FFF2-40B4-BE49-F238E27FC236}">
                <a16:creationId xmlns:a16="http://schemas.microsoft.com/office/drawing/2014/main" id="{4C833183-462D-1FBA-5452-E94C46BC09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92641" y="2485553"/>
            <a:ext cx="4165957" cy="1861022"/>
          </a:xfrm>
          <a:prstGeom prst="rect">
            <a:avLst/>
          </a:prstGeom>
        </p:spPr>
      </p:pic>
      <p:grpSp>
        <p:nvGrpSpPr>
          <p:cNvPr id="239" name="Group 238">
            <a:extLst>
              <a:ext uri="{FF2B5EF4-FFF2-40B4-BE49-F238E27FC236}">
                <a16:creationId xmlns:a16="http://schemas.microsoft.com/office/drawing/2014/main" id="{35B22C10-5E6E-0404-6043-A9466660FC48}"/>
              </a:ext>
            </a:extLst>
          </p:cNvPr>
          <p:cNvGrpSpPr/>
          <p:nvPr/>
        </p:nvGrpSpPr>
        <p:grpSpPr>
          <a:xfrm>
            <a:off x="1583137" y="2534259"/>
            <a:ext cx="4010943" cy="1757425"/>
            <a:chOff x="1214579" y="2534259"/>
            <a:chExt cx="4010943" cy="1757425"/>
          </a:xfrm>
        </p:grpSpPr>
        <p:sp>
          <p:nvSpPr>
            <p:cNvPr id="212" name="Rectangle 211">
              <a:extLst>
                <a:ext uri="{FF2B5EF4-FFF2-40B4-BE49-F238E27FC236}">
                  <a16:creationId xmlns:a16="http://schemas.microsoft.com/office/drawing/2014/main" id="{7791803C-E0EE-4E92-1E51-3EC085E5F22C}"/>
                </a:ext>
              </a:extLst>
            </p:cNvPr>
            <p:cNvSpPr/>
            <p:nvPr/>
          </p:nvSpPr>
          <p:spPr bwMode="auto">
            <a:xfrm>
              <a:off x="1214579" y="2534259"/>
              <a:ext cx="65942"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31904FA9-D2D5-2097-7E39-7FB607C0D021}"/>
                </a:ext>
              </a:extLst>
            </p:cNvPr>
            <p:cNvSpPr/>
            <p:nvPr/>
          </p:nvSpPr>
          <p:spPr bwMode="auto">
            <a:xfrm>
              <a:off x="1325098" y="2538561"/>
              <a:ext cx="65942"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1BF75705-DB23-04E6-2BF4-E4F12B98E6DD}"/>
                </a:ext>
              </a:extLst>
            </p:cNvPr>
            <p:cNvSpPr/>
            <p:nvPr/>
          </p:nvSpPr>
          <p:spPr bwMode="auto">
            <a:xfrm>
              <a:off x="2230439" y="3277092"/>
              <a:ext cx="65942"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2DB8BC95-50AF-45D6-0DF4-2A639E808304}"/>
                </a:ext>
              </a:extLst>
            </p:cNvPr>
            <p:cNvSpPr/>
            <p:nvPr/>
          </p:nvSpPr>
          <p:spPr bwMode="auto">
            <a:xfrm>
              <a:off x="2356638" y="3324118"/>
              <a:ext cx="65942"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D2D3A071-E318-4B64-6171-9CD379F6461E}"/>
                </a:ext>
              </a:extLst>
            </p:cNvPr>
            <p:cNvSpPr/>
            <p:nvPr/>
          </p:nvSpPr>
          <p:spPr bwMode="auto">
            <a:xfrm>
              <a:off x="2376375" y="3409476"/>
              <a:ext cx="65942"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69CE625E-DE29-7993-DDE4-98B9BCF81545}"/>
                </a:ext>
              </a:extLst>
            </p:cNvPr>
            <p:cNvSpPr/>
            <p:nvPr/>
          </p:nvSpPr>
          <p:spPr bwMode="auto">
            <a:xfrm>
              <a:off x="2624354" y="3416953"/>
              <a:ext cx="65942"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C8B04BE4-919F-3F0D-5F66-C5F0B2FE5F41}"/>
                </a:ext>
              </a:extLst>
            </p:cNvPr>
            <p:cNvSpPr/>
            <p:nvPr/>
          </p:nvSpPr>
          <p:spPr bwMode="auto">
            <a:xfrm>
              <a:off x="2715655" y="3440399"/>
              <a:ext cx="65942"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4F3C557F-9845-0286-D0AB-9D1747882AD1}"/>
                </a:ext>
              </a:extLst>
            </p:cNvPr>
            <p:cNvSpPr/>
            <p:nvPr/>
          </p:nvSpPr>
          <p:spPr bwMode="auto">
            <a:xfrm>
              <a:off x="2781210" y="3514739"/>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13B890F9-8B79-5B44-A2CE-4DABE324BD7F}"/>
                </a:ext>
              </a:extLst>
            </p:cNvPr>
            <p:cNvSpPr/>
            <p:nvPr/>
          </p:nvSpPr>
          <p:spPr bwMode="auto">
            <a:xfrm>
              <a:off x="3101169" y="3649402"/>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09A03302-8D9B-E3FA-F1DA-836CF5E1FF45}"/>
                </a:ext>
              </a:extLst>
            </p:cNvPr>
            <p:cNvSpPr/>
            <p:nvPr/>
          </p:nvSpPr>
          <p:spPr bwMode="auto">
            <a:xfrm>
              <a:off x="3143988" y="3739874"/>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6EF7A049-9AE4-D77A-F59C-1ABAB62A91E0}"/>
                </a:ext>
              </a:extLst>
            </p:cNvPr>
            <p:cNvSpPr/>
            <p:nvPr/>
          </p:nvSpPr>
          <p:spPr bwMode="auto">
            <a:xfrm>
              <a:off x="2877409" y="3580681"/>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DAFF92F1-D3C8-061E-9AED-435B465B3128}"/>
                </a:ext>
              </a:extLst>
            </p:cNvPr>
            <p:cNvSpPr/>
            <p:nvPr/>
          </p:nvSpPr>
          <p:spPr bwMode="auto">
            <a:xfrm>
              <a:off x="3423877" y="3876760"/>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A7D03E8A-B82D-932B-24C3-43A8FEDAABCA}"/>
                </a:ext>
              </a:extLst>
            </p:cNvPr>
            <p:cNvSpPr/>
            <p:nvPr/>
          </p:nvSpPr>
          <p:spPr bwMode="auto">
            <a:xfrm>
              <a:off x="3529548" y="3941036"/>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A9B2EDB6-6BF0-7561-EF5D-D7AA46422BCB}"/>
                </a:ext>
              </a:extLst>
            </p:cNvPr>
            <p:cNvSpPr/>
            <p:nvPr/>
          </p:nvSpPr>
          <p:spPr bwMode="auto">
            <a:xfrm>
              <a:off x="3610985" y="3942545"/>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CB53F11E-54F2-0117-EF2F-FDB74B57D03D}"/>
                </a:ext>
              </a:extLst>
            </p:cNvPr>
            <p:cNvSpPr/>
            <p:nvPr/>
          </p:nvSpPr>
          <p:spPr bwMode="auto">
            <a:xfrm>
              <a:off x="3870229" y="4103098"/>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Rectangle 226">
              <a:extLst>
                <a:ext uri="{FF2B5EF4-FFF2-40B4-BE49-F238E27FC236}">
                  <a16:creationId xmlns:a16="http://schemas.microsoft.com/office/drawing/2014/main" id="{86623255-ED53-717D-C36F-817076498EF0}"/>
                </a:ext>
              </a:extLst>
            </p:cNvPr>
            <p:cNvSpPr/>
            <p:nvPr/>
          </p:nvSpPr>
          <p:spPr bwMode="auto">
            <a:xfrm>
              <a:off x="4712470" y="4225742"/>
              <a:ext cx="8776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133A67CB-7184-041E-C6D6-46BEE2455C0C}"/>
                </a:ext>
              </a:extLst>
            </p:cNvPr>
            <p:cNvSpPr/>
            <p:nvPr/>
          </p:nvSpPr>
          <p:spPr bwMode="auto">
            <a:xfrm>
              <a:off x="4199196" y="4172212"/>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Rectangle 228">
              <a:extLst>
                <a:ext uri="{FF2B5EF4-FFF2-40B4-BE49-F238E27FC236}">
                  <a16:creationId xmlns:a16="http://schemas.microsoft.com/office/drawing/2014/main" id="{D66DA1BC-EBA3-AF20-01E5-116BB2B48D27}"/>
                </a:ext>
              </a:extLst>
            </p:cNvPr>
            <p:cNvSpPr/>
            <p:nvPr/>
          </p:nvSpPr>
          <p:spPr bwMode="auto">
            <a:xfrm>
              <a:off x="4372993" y="4172212"/>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Rectangle 229">
              <a:extLst>
                <a:ext uri="{FF2B5EF4-FFF2-40B4-BE49-F238E27FC236}">
                  <a16:creationId xmlns:a16="http://schemas.microsoft.com/office/drawing/2014/main" id="{E7110209-4801-7E6B-9946-9A26ED2AEED0}"/>
                </a:ext>
              </a:extLst>
            </p:cNvPr>
            <p:cNvSpPr/>
            <p:nvPr/>
          </p:nvSpPr>
          <p:spPr bwMode="auto">
            <a:xfrm>
              <a:off x="4585636" y="4172212"/>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Rectangle 230">
              <a:extLst>
                <a:ext uri="{FF2B5EF4-FFF2-40B4-BE49-F238E27FC236}">
                  <a16:creationId xmlns:a16="http://schemas.microsoft.com/office/drawing/2014/main" id="{B57C7BFB-9627-5D11-C2B8-F5E0DFD80B7F}"/>
                </a:ext>
              </a:extLst>
            </p:cNvPr>
            <p:cNvSpPr/>
            <p:nvPr/>
          </p:nvSpPr>
          <p:spPr bwMode="auto">
            <a:xfrm>
              <a:off x="4522655" y="4172212"/>
              <a:ext cx="3722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Rectangle 231">
              <a:extLst>
                <a:ext uri="{FF2B5EF4-FFF2-40B4-BE49-F238E27FC236}">
                  <a16:creationId xmlns:a16="http://schemas.microsoft.com/office/drawing/2014/main" id="{6BFE78D8-CF07-CF67-9ECC-5704747199A6}"/>
                </a:ext>
              </a:extLst>
            </p:cNvPr>
            <p:cNvSpPr/>
            <p:nvPr/>
          </p:nvSpPr>
          <p:spPr bwMode="auto">
            <a:xfrm>
              <a:off x="4840122" y="4224076"/>
              <a:ext cx="54497"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Rectangle 232">
              <a:extLst>
                <a:ext uri="{FF2B5EF4-FFF2-40B4-BE49-F238E27FC236}">
                  <a16:creationId xmlns:a16="http://schemas.microsoft.com/office/drawing/2014/main" id="{8D2820A6-9090-2C51-50B3-2584F3268B87}"/>
                </a:ext>
              </a:extLst>
            </p:cNvPr>
            <p:cNvSpPr/>
            <p:nvPr/>
          </p:nvSpPr>
          <p:spPr bwMode="auto">
            <a:xfrm>
              <a:off x="4907162" y="4224068"/>
              <a:ext cx="3722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Rectangle 233">
              <a:extLst>
                <a:ext uri="{FF2B5EF4-FFF2-40B4-BE49-F238E27FC236}">
                  <a16:creationId xmlns:a16="http://schemas.microsoft.com/office/drawing/2014/main" id="{748C3F43-6E10-8478-23FA-B9FBD7DE92A2}"/>
                </a:ext>
              </a:extLst>
            </p:cNvPr>
            <p:cNvSpPr/>
            <p:nvPr/>
          </p:nvSpPr>
          <p:spPr bwMode="auto">
            <a:xfrm>
              <a:off x="4953024" y="4224068"/>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Rectangle 234">
              <a:extLst>
                <a:ext uri="{FF2B5EF4-FFF2-40B4-BE49-F238E27FC236}">
                  <a16:creationId xmlns:a16="http://schemas.microsoft.com/office/drawing/2014/main" id="{4BF352BB-5ECB-9EB6-67FD-80F347EE4C51}"/>
                </a:ext>
              </a:extLst>
            </p:cNvPr>
            <p:cNvSpPr/>
            <p:nvPr/>
          </p:nvSpPr>
          <p:spPr bwMode="auto">
            <a:xfrm>
              <a:off x="5180483" y="4222402"/>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Rectangle 235">
              <a:extLst>
                <a:ext uri="{FF2B5EF4-FFF2-40B4-BE49-F238E27FC236}">
                  <a16:creationId xmlns:a16="http://schemas.microsoft.com/office/drawing/2014/main" id="{8A7B86B1-01E1-4CF5-0F87-1875BEBEA734}"/>
                </a:ext>
              </a:extLst>
            </p:cNvPr>
            <p:cNvSpPr/>
            <p:nvPr/>
          </p:nvSpPr>
          <p:spPr bwMode="auto">
            <a:xfrm>
              <a:off x="5111883" y="4222402"/>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06CA3A8F-0D78-27A3-670F-2EDF98D941E5}"/>
                </a:ext>
              </a:extLst>
            </p:cNvPr>
            <p:cNvSpPr/>
            <p:nvPr/>
          </p:nvSpPr>
          <p:spPr bwMode="auto">
            <a:xfrm>
              <a:off x="3953683" y="4103098"/>
              <a:ext cx="59947"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C78EB184-B5A1-631D-2B9B-860B3A661A11}"/>
                </a:ext>
              </a:extLst>
            </p:cNvPr>
            <p:cNvSpPr/>
            <p:nvPr/>
          </p:nvSpPr>
          <p:spPr bwMode="auto">
            <a:xfrm>
              <a:off x="2841467" y="3514739"/>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pic>
        <p:nvPicPr>
          <p:cNvPr id="270" name="Graphic 269">
            <a:extLst>
              <a:ext uri="{FF2B5EF4-FFF2-40B4-BE49-F238E27FC236}">
                <a16:creationId xmlns:a16="http://schemas.microsoft.com/office/drawing/2014/main" id="{C4937E7F-C8F1-DF22-6823-82B10FF6D2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418484" y="2469929"/>
            <a:ext cx="3289659" cy="1170915"/>
          </a:xfrm>
          <a:prstGeom prst="rect">
            <a:avLst/>
          </a:prstGeom>
        </p:spPr>
      </p:pic>
      <p:grpSp>
        <p:nvGrpSpPr>
          <p:cNvPr id="308" name="Group 307">
            <a:extLst>
              <a:ext uri="{FF2B5EF4-FFF2-40B4-BE49-F238E27FC236}">
                <a16:creationId xmlns:a16="http://schemas.microsoft.com/office/drawing/2014/main" id="{8AD13657-8DFD-22F0-1D1E-1A7A5C3C6B70}"/>
              </a:ext>
            </a:extLst>
          </p:cNvPr>
          <p:cNvGrpSpPr/>
          <p:nvPr/>
        </p:nvGrpSpPr>
        <p:grpSpPr>
          <a:xfrm>
            <a:off x="7683408" y="2556999"/>
            <a:ext cx="2915658" cy="1016589"/>
            <a:chOff x="6703431" y="2556999"/>
            <a:chExt cx="2915658" cy="1016589"/>
          </a:xfrm>
        </p:grpSpPr>
        <p:sp>
          <p:nvSpPr>
            <p:cNvPr id="271" name="Rectangle 270">
              <a:extLst>
                <a:ext uri="{FF2B5EF4-FFF2-40B4-BE49-F238E27FC236}">
                  <a16:creationId xmlns:a16="http://schemas.microsoft.com/office/drawing/2014/main" id="{3F727DE5-39A0-8C40-DE46-A3244D4CC029}"/>
                </a:ext>
              </a:extLst>
            </p:cNvPr>
            <p:cNvSpPr/>
            <p:nvPr/>
          </p:nvSpPr>
          <p:spPr bwMode="auto">
            <a:xfrm>
              <a:off x="7634053" y="2886100"/>
              <a:ext cx="54497"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Rectangle 271">
              <a:extLst>
                <a:ext uri="{FF2B5EF4-FFF2-40B4-BE49-F238E27FC236}">
                  <a16:creationId xmlns:a16="http://schemas.microsoft.com/office/drawing/2014/main" id="{5C36E787-C1E3-0443-98FF-5CAD836B2189}"/>
                </a:ext>
              </a:extLst>
            </p:cNvPr>
            <p:cNvSpPr/>
            <p:nvPr/>
          </p:nvSpPr>
          <p:spPr bwMode="auto">
            <a:xfrm>
              <a:off x="6703431" y="2556999"/>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Rectangle 272">
              <a:extLst>
                <a:ext uri="{FF2B5EF4-FFF2-40B4-BE49-F238E27FC236}">
                  <a16:creationId xmlns:a16="http://schemas.microsoft.com/office/drawing/2014/main" id="{88E74BC2-204B-D104-ECCD-FCB61998CD0F}"/>
                </a:ext>
              </a:extLst>
            </p:cNvPr>
            <p:cNvSpPr/>
            <p:nvPr/>
          </p:nvSpPr>
          <p:spPr bwMode="auto">
            <a:xfrm>
              <a:off x="7511389" y="2886100"/>
              <a:ext cx="450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Rectangle 273">
              <a:extLst>
                <a:ext uri="{FF2B5EF4-FFF2-40B4-BE49-F238E27FC236}">
                  <a16:creationId xmlns:a16="http://schemas.microsoft.com/office/drawing/2014/main" id="{7302AF64-3DBB-92B7-D226-8DB98379935B}"/>
                </a:ext>
              </a:extLst>
            </p:cNvPr>
            <p:cNvSpPr/>
            <p:nvPr/>
          </p:nvSpPr>
          <p:spPr bwMode="auto">
            <a:xfrm>
              <a:off x="7469528" y="2886100"/>
              <a:ext cx="338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Rectangle 274">
              <a:extLst>
                <a:ext uri="{FF2B5EF4-FFF2-40B4-BE49-F238E27FC236}">
                  <a16:creationId xmlns:a16="http://schemas.microsoft.com/office/drawing/2014/main" id="{32054CD9-245D-E0CD-6071-E67A80EE91EA}"/>
                </a:ext>
              </a:extLst>
            </p:cNvPr>
            <p:cNvSpPr/>
            <p:nvPr/>
          </p:nvSpPr>
          <p:spPr bwMode="auto">
            <a:xfrm>
              <a:off x="7575200" y="2886100"/>
              <a:ext cx="338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Rectangle 275">
              <a:extLst>
                <a:ext uri="{FF2B5EF4-FFF2-40B4-BE49-F238E27FC236}">
                  <a16:creationId xmlns:a16="http://schemas.microsoft.com/office/drawing/2014/main" id="{9F35C5D5-F912-7569-CBEE-47ACA5A2662C}"/>
                </a:ext>
              </a:extLst>
            </p:cNvPr>
            <p:cNvSpPr/>
            <p:nvPr/>
          </p:nvSpPr>
          <p:spPr bwMode="auto">
            <a:xfrm>
              <a:off x="7698177" y="2886100"/>
              <a:ext cx="338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Rectangle 276">
              <a:extLst>
                <a:ext uri="{FF2B5EF4-FFF2-40B4-BE49-F238E27FC236}">
                  <a16:creationId xmlns:a16="http://schemas.microsoft.com/office/drawing/2014/main" id="{4CBB9F97-A9B0-E60A-F266-CAFFBBAC2998}"/>
                </a:ext>
              </a:extLst>
            </p:cNvPr>
            <p:cNvSpPr/>
            <p:nvPr/>
          </p:nvSpPr>
          <p:spPr bwMode="auto">
            <a:xfrm>
              <a:off x="7742377" y="2889837"/>
              <a:ext cx="21012"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Rectangle 277">
              <a:extLst>
                <a:ext uri="{FF2B5EF4-FFF2-40B4-BE49-F238E27FC236}">
                  <a16:creationId xmlns:a16="http://schemas.microsoft.com/office/drawing/2014/main" id="{40E1B7DA-6FEF-493B-2632-ECA7A42E55C7}"/>
                </a:ext>
              </a:extLst>
            </p:cNvPr>
            <p:cNvSpPr/>
            <p:nvPr/>
          </p:nvSpPr>
          <p:spPr bwMode="auto">
            <a:xfrm>
              <a:off x="7748735" y="2921633"/>
              <a:ext cx="338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Rectangle 278">
              <a:extLst>
                <a:ext uri="{FF2B5EF4-FFF2-40B4-BE49-F238E27FC236}">
                  <a16:creationId xmlns:a16="http://schemas.microsoft.com/office/drawing/2014/main" id="{30BE79E0-9D5A-B280-F12F-9FD3C21B373E}"/>
                </a:ext>
              </a:extLst>
            </p:cNvPr>
            <p:cNvSpPr/>
            <p:nvPr/>
          </p:nvSpPr>
          <p:spPr bwMode="auto">
            <a:xfrm>
              <a:off x="7810161" y="2941031"/>
              <a:ext cx="338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Rectangle 279">
              <a:extLst>
                <a:ext uri="{FF2B5EF4-FFF2-40B4-BE49-F238E27FC236}">
                  <a16:creationId xmlns:a16="http://schemas.microsoft.com/office/drawing/2014/main" id="{B52C014C-1987-97A8-4DA0-18BEDC045DE1}"/>
                </a:ext>
              </a:extLst>
            </p:cNvPr>
            <p:cNvSpPr/>
            <p:nvPr/>
          </p:nvSpPr>
          <p:spPr bwMode="auto">
            <a:xfrm>
              <a:off x="7936527" y="3022415"/>
              <a:ext cx="338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Rectangle 280">
              <a:extLst>
                <a:ext uri="{FF2B5EF4-FFF2-40B4-BE49-F238E27FC236}">
                  <a16:creationId xmlns:a16="http://schemas.microsoft.com/office/drawing/2014/main" id="{93DF73B3-C4A5-047A-74A1-0ADC42F59E29}"/>
                </a:ext>
              </a:extLst>
            </p:cNvPr>
            <p:cNvSpPr/>
            <p:nvPr/>
          </p:nvSpPr>
          <p:spPr bwMode="auto">
            <a:xfrm>
              <a:off x="7956492" y="3047912"/>
              <a:ext cx="45040"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Rectangle 281">
              <a:extLst>
                <a:ext uri="{FF2B5EF4-FFF2-40B4-BE49-F238E27FC236}">
                  <a16:creationId xmlns:a16="http://schemas.microsoft.com/office/drawing/2014/main" id="{0918F7D5-34A0-1E4F-DDF4-EFD3EBBF614C}"/>
                </a:ext>
              </a:extLst>
            </p:cNvPr>
            <p:cNvSpPr/>
            <p:nvPr/>
          </p:nvSpPr>
          <p:spPr bwMode="auto">
            <a:xfrm>
              <a:off x="8008550" y="3047912"/>
              <a:ext cx="59948"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Rectangle 282">
              <a:extLst>
                <a:ext uri="{FF2B5EF4-FFF2-40B4-BE49-F238E27FC236}">
                  <a16:creationId xmlns:a16="http://schemas.microsoft.com/office/drawing/2014/main" id="{1DE0EEEB-D8A2-EC81-7077-3B24C98FEEF8}"/>
                </a:ext>
              </a:extLst>
            </p:cNvPr>
            <p:cNvSpPr/>
            <p:nvPr/>
          </p:nvSpPr>
          <p:spPr bwMode="auto">
            <a:xfrm>
              <a:off x="8129130" y="3080883"/>
              <a:ext cx="45040"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Rectangle 283">
              <a:extLst>
                <a:ext uri="{FF2B5EF4-FFF2-40B4-BE49-F238E27FC236}">
                  <a16:creationId xmlns:a16="http://schemas.microsoft.com/office/drawing/2014/main" id="{7E949696-F05C-8605-4776-EAD928D8A57E}"/>
                </a:ext>
              </a:extLst>
            </p:cNvPr>
            <p:cNvSpPr/>
            <p:nvPr/>
          </p:nvSpPr>
          <p:spPr bwMode="auto">
            <a:xfrm>
              <a:off x="8181188" y="3080883"/>
              <a:ext cx="338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Rectangle 284">
              <a:extLst>
                <a:ext uri="{FF2B5EF4-FFF2-40B4-BE49-F238E27FC236}">
                  <a16:creationId xmlns:a16="http://schemas.microsoft.com/office/drawing/2014/main" id="{7559157B-070C-3A05-8DA6-04ABB7D76E0D}"/>
                </a:ext>
              </a:extLst>
            </p:cNvPr>
            <p:cNvSpPr/>
            <p:nvPr/>
          </p:nvSpPr>
          <p:spPr bwMode="auto">
            <a:xfrm>
              <a:off x="8214151" y="3113854"/>
              <a:ext cx="338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Rectangle 285">
              <a:extLst>
                <a:ext uri="{FF2B5EF4-FFF2-40B4-BE49-F238E27FC236}">
                  <a16:creationId xmlns:a16="http://schemas.microsoft.com/office/drawing/2014/main" id="{7D249015-2CB7-B5A3-B2E4-14FFAD541EDA}"/>
                </a:ext>
              </a:extLst>
            </p:cNvPr>
            <p:cNvSpPr/>
            <p:nvPr/>
          </p:nvSpPr>
          <p:spPr bwMode="auto">
            <a:xfrm>
              <a:off x="8258364" y="3111682"/>
              <a:ext cx="338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Rectangle 286">
              <a:extLst>
                <a:ext uri="{FF2B5EF4-FFF2-40B4-BE49-F238E27FC236}">
                  <a16:creationId xmlns:a16="http://schemas.microsoft.com/office/drawing/2014/main" id="{CC4D155C-981A-2F1A-8288-F00509B37D2A}"/>
                </a:ext>
              </a:extLst>
            </p:cNvPr>
            <p:cNvSpPr/>
            <p:nvPr/>
          </p:nvSpPr>
          <p:spPr bwMode="auto">
            <a:xfrm>
              <a:off x="8360262" y="3260385"/>
              <a:ext cx="59948" cy="72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Rectangle 288">
              <a:extLst>
                <a:ext uri="{FF2B5EF4-FFF2-40B4-BE49-F238E27FC236}">
                  <a16:creationId xmlns:a16="http://schemas.microsoft.com/office/drawing/2014/main" id="{B3BB9A08-7553-5184-B0F2-1502094C100F}"/>
                </a:ext>
              </a:extLst>
            </p:cNvPr>
            <p:cNvSpPr/>
            <p:nvPr/>
          </p:nvSpPr>
          <p:spPr bwMode="auto">
            <a:xfrm>
              <a:off x="8457114" y="3266254"/>
              <a:ext cx="87770"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Rectangle 289">
              <a:extLst>
                <a:ext uri="{FF2B5EF4-FFF2-40B4-BE49-F238E27FC236}">
                  <a16:creationId xmlns:a16="http://schemas.microsoft.com/office/drawing/2014/main" id="{45D3939E-B6D4-C3D8-365A-4AA12C50F416}"/>
                </a:ext>
              </a:extLst>
            </p:cNvPr>
            <p:cNvSpPr/>
            <p:nvPr/>
          </p:nvSpPr>
          <p:spPr bwMode="auto">
            <a:xfrm>
              <a:off x="8552483" y="3338546"/>
              <a:ext cx="54498"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Rectangle 290">
              <a:extLst>
                <a:ext uri="{FF2B5EF4-FFF2-40B4-BE49-F238E27FC236}">
                  <a16:creationId xmlns:a16="http://schemas.microsoft.com/office/drawing/2014/main" id="{9C360B82-494E-AAC6-6FDF-41164067FC27}"/>
                </a:ext>
              </a:extLst>
            </p:cNvPr>
            <p:cNvSpPr/>
            <p:nvPr/>
          </p:nvSpPr>
          <p:spPr bwMode="auto">
            <a:xfrm>
              <a:off x="8621129" y="3339549"/>
              <a:ext cx="33839"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Rectangle 291">
              <a:extLst>
                <a:ext uri="{FF2B5EF4-FFF2-40B4-BE49-F238E27FC236}">
                  <a16:creationId xmlns:a16="http://schemas.microsoft.com/office/drawing/2014/main" id="{9FFE12BD-16A3-9758-CB16-FBA268B8308D}"/>
                </a:ext>
              </a:extLst>
            </p:cNvPr>
            <p:cNvSpPr/>
            <p:nvPr/>
          </p:nvSpPr>
          <p:spPr bwMode="auto">
            <a:xfrm>
              <a:off x="8669116" y="3373009"/>
              <a:ext cx="6594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Rectangle 292">
              <a:extLst>
                <a:ext uri="{FF2B5EF4-FFF2-40B4-BE49-F238E27FC236}">
                  <a16:creationId xmlns:a16="http://schemas.microsoft.com/office/drawing/2014/main" id="{B5554CA6-E488-9470-4C77-B83D71FEB5E6}"/>
                </a:ext>
              </a:extLst>
            </p:cNvPr>
            <p:cNvSpPr/>
            <p:nvPr/>
          </p:nvSpPr>
          <p:spPr bwMode="auto">
            <a:xfrm>
              <a:off x="8749006" y="3373009"/>
              <a:ext cx="40945"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Rectangle 293">
              <a:extLst>
                <a:ext uri="{FF2B5EF4-FFF2-40B4-BE49-F238E27FC236}">
                  <a16:creationId xmlns:a16="http://schemas.microsoft.com/office/drawing/2014/main" id="{C1854CB3-F6D9-8047-06A3-0765719C094C}"/>
                </a:ext>
              </a:extLst>
            </p:cNvPr>
            <p:cNvSpPr/>
            <p:nvPr/>
          </p:nvSpPr>
          <p:spPr bwMode="auto">
            <a:xfrm>
              <a:off x="8788516" y="3424990"/>
              <a:ext cx="3076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Rectangle 294">
              <a:extLst>
                <a:ext uri="{FF2B5EF4-FFF2-40B4-BE49-F238E27FC236}">
                  <a16:creationId xmlns:a16="http://schemas.microsoft.com/office/drawing/2014/main" id="{E01ECF64-8260-8F58-FFA1-C12EACEE662C}"/>
                </a:ext>
              </a:extLst>
            </p:cNvPr>
            <p:cNvSpPr/>
            <p:nvPr/>
          </p:nvSpPr>
          <p:spPr bwMode="auto">
            <a:xfrm>
              <a:off x="8826297" y="3424990"/>
              <a:ext cx="3076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Rectangle 295">
              <a:extLst>
                <a:ext uri="{FF2B5EF4-FFF2-40B4-BE49-F238E27FC236}">
                  <a16:creationId xmlns:a16="http://schemas.microsoft.com/office/drawing/2014/main" id="{1F78525C-366C-4484-438B-F96BB6C8F346}"/>
                </a:ext>
              </a:extLst>
            </p:cNvPr>
            <p:cNvSpPr/>
            <p:nvPr/>
          </p:nvSpPr>
          <p:spPr bwMode="auto">
            <a:xfrm>
              <a:off x="8863782" y="3424990"/>
              <a:ext cx="96547"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Rectangle 296">
              <a:extLst>
                <a:ext uri="{FF2B5EF4-FFF2-40B4-BE49-F238E27FC236}">
                  <a16:creationId xmlns:a16="http://schemas.microsoft.com/office/drawing/2014/main" id="{A52FA50A-A07A-EF3D-AF62-0AA0462D47D4}"/>
                </a:ext>
              </a:extLst>
            </p:cNvPr>
            <p:cNvSpPr/>
            <p:nvPr/>
          </p:nvSpPr>
          <p:spPr bwMode="auto">
            <a:xfrm>
              <a:off x="8967051" y="3424990"/>
              <a:ext cx="3076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Rectangle 297">
              <a:extLst>
                <a:ext uri="{FF2B5EF4-FFF2-40B4-BE49-F238E27FC236}">
                  <a16:creationId xmlns:a16="http://schemas.microsoft.com/office/drawing/2014/main" id="{FED13448-F6B3-CD71-D115-647B6CE6D27C}"/>
                </a:ext>
              </a:extLst>
            </p:cNvPr>
            <p:cNvSpPr/>
            <p:nvPr/>
          </p:nvSpPr>
          <p:spPr bwMode="auto">
            <a:xfrm>
              <a:off x="9006976" y="3424990"/>
              <a:ext cx="87770"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Rectangle 298">
              <a:extLst>
                <a:ext uri="{FF2B5EF4-FFF2-40B4-BE49-F238E27FC236}">
                  <a16:creationId xmlns:a16="http://schemas.microsoft.com/office/drawing/2014/main" id="{4ECB4702-3C0C-FF83-5998-AFEC47407E8E}"/>
                </a:ext>
              </a:extLst>
            </p:cNvPr>
            <p:cNvSpPr/>
            <p:nvPr/>
          </p:nvSpPr>
          <p:spPr bwMode="auto">
            <a:xfrm>
              <a:off x="9104803" y="3424990"/>
              <a:ext cx="3076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Rectangle 299">
              <a:extLst>
                <a:ext uri="{FF2B5EF4-FFF2-40B4-BE49-F238E27FC236}">
                  <a16:creationId xmlns:a16="http://schemas.microsoft.com/office/drawing/2014/main" id="{91C3A449-9A5A-5A8B-0B47-F98FAE37B878}"/>
                </a:ext>
              </a:extLst>
            </p:cNvPr>
            <p:cNvSpPr/>
            <p:nvPr/>
          </p:nvSpPr>
          <p:spPr bwMode="auto">
            <a:xfrm>
              <a:off x="9137190" y="3507646"/>
              <a:ext cx="141354"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Rectangle 300">
              <a:extLst>
                <a:ext uri="{FF2B5EF4-FFF2-40B4-BE49-F238E27FC236}">
                  <a16:creationId xmlns:a16="http://schemas.microsoft.com/office/drawing/2014/main" id="{E41B1413-BDD5-5B80-D374-77C96FA0F4EB}"/>
                </a:ext>
              </a:extLst>
            </p:cNvPr>
            <p:cNvSpPr/>
            <p:nvPr/>
          </p:nvSpPr>
          <p:spPr bwMode="auto">
            <a:xfrm>
              <a:off x="9294588" y="3507634"/>
              <a:ext cx="3076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Rectangle 301">
              <a:extLst>
                <a:ext uri="{FF2B5EF4-FFF2-40B4-BE49-F238E27FC236}">
                  <a16:creationId xmlns:a16="http://schemas.microsoft.com/office/drawing/2014/main" id="{0CD49981-589F-461D-69B1-41CDE5829DD2}"/>
                </a:ext>
              </a:extLst>
            </p:cNvPr>
            <p:cNvSpPr/>
            <p:nvPr/>
          </p:nvSpPr>
          <p:spPr bwMode="auto">
            <a:xfrm>
              <a:off x="9332821" y="3507634"/>
              <a:ext cx="3076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Rectangle 302">
              <a:extLst>
                <a:ext uri="{FF2B5EF4-FFF2-40B4-BE49-F238E27FC236}">
                  <a16:creationId xmlns:a16="http://schemas.microsoft.com/office/drawing/2014/main" id="{6AC8A5F6-1E96-F144-AA6C-FDBC38A88DFA}"/>
                </a:ext>
              </a:extLst>
            </p:cNvPr>
            <p:cNvSpPr/>
            <p:nvPr/>
          </p:nvSpPr>
          <p:spPr bwMode="auto">
            <a:xfrm>
              <a:off x="9445453" y="3507634"/>
              <a:ext cx="3076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Rectangle 303">
              <a:extLst>
                <a:ext uri="{FF2B5EF4-FFF2-40B4-BE49-F238E27FC236}">
                  <a16:creationId xmlns:a16="http://schemas.microsoft.com/office/drawing/2014/main" id="{E7A194AF-A8B2-F447-90AB-1D9AF8242D2E}"/>
                </a:ext>
              </a:extLst>
            </p:cNvPr>
            <p:cNvSpPr/>
            <p:nvPr/>
          </p:nvSpPr>
          <p:spPr bwMode="auto">
            <a:xfrm>
              <a:off x="9493404" y="3507634"/>
              <a:ext cx="3076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Rectangle 304">
              <a:extLst>
                <a:ext uri="{FF2B5EF4-FFF2-40B4-BE49-F238E27FC236}">
                  <a16:creationId xmlns:a16="http://schemas.microsoft.com/office/drawing/2014/main" id="{D9A6A417-F7A2-A646-2B6A-D1C268E3A627}"/>
                </a:ext>
              </a:extLst>
            </p:cNvPr>
            <p:cNvSpPr/>
            <p:nvPr/>
          </p:nvSpPr>
          <p:spPr bwMode="auto">
            <a:xfrm>
              <a:off x="9588326" y="3507634"/>
              <a:ext cx="30763" cy="65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 name="Freeform 10">
            <a:extLst>
              <a:ext uri="{FF2B5EF4-FFF2-40B4-BE49-F238E27FC236}">
                <a16:creationId xmlns:a16="http://schemas.microsoft.com/office/drawing/2014/main" id="{31190BAA-880A-EA28-1447-99776003B37A}"/>
              </a:ext>
            </a:extLst>
          </p:cNvPr>
          <p:cNvSpPr/>
          <p:nvPr/>
        </p:nvSpPr>
        <p:spPr bwMode="auto">
          <a:xfrm>
            <a:off x="7514388" y="2543784"/>
            <a:ext cx="3289659" cy="2430049"/>
          </a:xfrm>
          <a:custGeom>
            <a:avLst/>
            <a:gdLst>
              <a:gd name="connsiteX0" fmla="*/ 0 w 2789129"/>
              <a:gd name="connsiteY0" fmla="*/ 0 h 2430049"/>
              <a:gd name="connsiteX1" fmla="*/ 0 w 2789129"/>
              <a:gd name="connsiteY1" fmla="*/ 2430049 h 2430049"/>
              <a:gd name="connsiteX2" fmla="*/ 2789129 w 2789129"/>
              <a:gd name="connsiteY2" fmla="*/ 2430049 h 2430049"/>
            </a:gdLst>
            <a:ahLst/>
            <a:cxnLst>
              <a:cxn ang="0">
                <a:pos x="connsiteX0" y="connsiteY0"/>
              </a:cxn>
              <a:cxn ang="0">
                <a:pos x="connsiteX1" y="connsiteY1"/>
              </a:cxn>
              <a:cxn ang="0">
                <a:pos x="connsiteX2" y="connsiteY2"/>
              </a:cxn>
            </a:cxnLst>
            <a:rect l="l" t="t" r="r" b="b"/>
            <a:pathLst>
              <a:path w="2789129" h="2430049">
                <a:moveTo>
                  <a:pt x="0" y="0"/>
                </a:moveTo>
                <a:lnTo>
                  <a:pt x="0" y="2430049"/>
                </a:lnTo>
                <a:lnTo>
                  <a:pt x="2789129" y="2430049"/>
                </a:lnTo>
              </a:path>
            </a:pathLst>
          </a:custGeom>
          <a:noFill/>
          <a:ln w="28575">
            <a:solidFill>
              <a:schemeClr val="bg1"/>
            </a:solidFill>
            <a:miter lim="800000"/>
            <a:headEnd/>
            <a:tailEnd/>
          </a:ln>
        </p:spPr>
        <p:txBody>
          <a:bodyPr rtlCol="0" anchor="ctr"/>
          <a:lstStyle/>
          <a:p>
            <a:pPr algn="ctr"/>
            <a:endParaRPr lang="en-US"/>
          </a:p>
        </p:txBody>
      </p:sp>
      <p:pic>
        <p:nvPicPr>
          <p:cNvPr id="307" name="Graphic 306">
            <a:extLst>
              <a:ext uri="{FF2B5EF4-FFF2-40B4-BE49-F238E27FC236}">
                <a16:creationId xmlns:a16="http://schemas.microsoft.com/office/drawing/2014/main" id="{71155B93-E799-6199-5AE3-AD1BF8AA42A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425652" y="2508088"/>
            <a:ext cx="3258122" cy="1153919"/>
          </a:xfrm>
          <a:prstGeom prst="rect">
            <a:avLst/>
          </a:prstGeom>
        </p:spPr>
      </p:pic>
      <p:grpSp>
        <p:nvGrpSpPr>
          <p:cNvPr id="359" name="Group 358">
            <a:extLst>
              <a:ext uri="{FF2B5EF4-FFF2-40B4-BE49-F238E27FC236}">
                <a16:creationId xmlns:a16="http://schemas.microsoft.com/office/drawing/2014/main" id="{5F64996F-BFCE-F3D7-890D-4F10A1926DD8}"/>
              </a:ext>
            </a:extLst>
          </p:cNvPr>
          <p:cNvGrpSpPr/>
          <p:nvPr/>
        </p:nvGrpSpPr>
        <p:grpSpPr>
          <a:xfrm>
            <a:off x="7475960" y="2522360"/>
            <a:ext cx="3152003" cy="1114965"/>
            <a:chOff x="6495983" y="2522360"/>
            <a:chExt cx="3152003" cy="1114965"/>
          </a:xfrm>
        </p:grpSpPr>
        <p:sp>
          <p:nvSpPr>
            <p:cNvPr id="309" name="Triangle 308">
              <a:extLst>
                <a:ext uri="{FF2B5EF4-FFF2-40B4-BE49-F238E27FC236}">
                  <a16:creationId xmlns:a16="http://schemas.microsoft.com/office/drawing/2014/main" id="{4D595C14-E7AD-1C55-EAFE-A861BDE9D6EA}"/>
                </a:ext>
              </a:extLst>
            </p:cNvPr>
            <p:cNvSpPr/>
            <p:nvPr/>
          </p:nvSpPr>
          <p:spPr bwMode="auto">
            <a:xfrm>
              <a:off x="6495983" y="2522360"/>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Triangle 309">
              <a:extLst>
                <a:ext uri="{FF2B5EF4-FFF2-40B4-BE49-F238E27FC236}">
                  <a16:creationId xmlns:a16="http://schemas.microsoft.com/office/drawing/2014/main" id="{C86851EC-F871-DC13-0222-D5C4647677DD}"/>
                </a:ext>
              </a:extLst>
            </p:cNvPr>
            <p:cNvSpPr/>
            <p:nvPr/>
          </p:nvSpPr>
          <p:spPr bwMode="auto">
            <a:xfrm>
              <a:off x="6556240" y="2522360"/>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Triangle 310">
              <a:extLst>
                <a:ext uri="{FF2B5EF4-FFF2-40B4-BE49-F238E27FC236}">
                  <a16:creationId xmlns:a16="http://schemas.microsoft.com/office/drawing/2014/main" id="{10D66BCD-16A0-2799-7EE1-B8D6B90D3A52}"/>
                </a:ext>
              </a:extLst>
            </p:cNvPr>
            <p:cNvSpPr/>
            <p:nvPr/>
          </p:nvSpPr>
          <p:spPr bwMode="auto">
            <a:xfrm>
              <a:off x="6591933" y="2522360"/>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Triangle 311">
              <a:extLst>
                <a:ext uri="{FF2B5EF4-FFF2-40B4-BE49-F238E27FC236}">
                  <a16:creationId xmlns:a16="http://schemas.microsoft.com/office/drawing/2014/main" id="{6D76BD85-14B7-C054-5D69-4F25B710D019}"/>
                </a:ext>
              </a:extLst>
            </p:cNvPr>
            <p:cNvSpPr/>
            <p:nvPr/>
          </p:nvSpPr>
          <p:spPr bwMode="auto">
            <a:xfrm>
              <a:off x="6839225" y="2530222"/>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Triangle 312">
              <a:extLst>
                <a:ext uri="{FF2B5EF4-FFF2-40B4-BE49-F238E27FC236}">
                  <a16:creationId xmlns:a16="http://schemas.microsoft.com/office/drawing/2014/main" id="{39867B67-05C0-0951-9D1B-AA17B8989403}"/>
                </a:ext>
              </a:extLst>
            </p:cNvPr>
            <p:cNvSpPr/>
            <p:nvPr/>
          </p:nvSpPr>
          <p:spPr bwMode="auto">
            <a:xfrm>
              <a:off x="6935174" y="2530222"/>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Triangle 313">
              <a:extLst>
                <a:ext uri="{FF2B5EF4-FFF2-40B4-BE49-F238E27FC236}">
                  <a16:creationId xmlns:a16="http://schemas.microsoft.com/office/drawing/2014/main" id="{1056D46D-1B9E-7724-97C4-1F0982583D0B}"/>
                </a:ext>
              </a:extLst>
            </p:cNvPr>
            <p:cNvSpPr/>
            <p:nvPr/>
          </p:nvSpPr>
          <p:spPr bwMode="auto">
            <a:xfrm>
              <a:off x="7131272" y="2631429"/>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Triangle 314">
              <a:extLst>
                <a:ext uri="{FF2B5EF4-FFF2-40B4-BE49-F238E27FC236}">
                  <a16:creationId xmlns:a16="http://schemas.microsoft.com/office/drawing/2014/main" id="{0032AFD1-FC72-174A-412E-37BBC3E41723}"/>
                </a:ext>
              </a:extLst>
            </p:cNvPr>
            <p:cNvSpPr/>
            <p:nvPr/>
          </p:nvSpPr>
          <p:spPr bwMode="auto">
            <a:xfrm>
              <a:off x="7235896" y="2650476"/>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Triangle 315">
              <a:extLst>
                <a:ext uri="{FF2B5EF4-FFF2-40B4-BE49-F238E27FC236}">
                  <a16:creationId xmlns:a16="http://schemas.microsoft.com/office/drawing/2014/main" id="{ABFA93A9-69CC-540A-1713-859C65E364DF}"/>
                </a:ext>
              </a:extLst>
            </p:cNvPr>
            <p:cNvSpPr/>
            <p:nvPr/>
          </p:nvSpPr>
          <p:spPr bwMode="auto">
            <a:xfrm>
              <a:off x="7286508" y="2689832"/>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Triangle 316">
              <a:extLst>
                <a:ext uri="{FF2B5EF4-FFF2-40B4-BE49-F238E27FC236}">
                  <a16:creationId xmlns:a16="http://schemas.microsoft.com/office/drawing/2014/main" id="{F29F7AB0-5174-3BFD-EDF7-120ED6A4A299}"/>
                </a:ext>
              </a:extLst>
            </p:cNvPr>
            <p:cNvSpPr/>
            <p:nvPr/>
          </p:nvSpPr>
          <p:spPr bwMode="auto">
            <a:xfrm>
              <a:off x="7403530" y="2706138"/>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Triangle 317">
              <a:extLst>
                <a:ext uri="{FF2B5EF4-FFF2-40B4-BE49-F238E27FC236}">
                  <a16:creationId xmlns:a16="http://schemas.microsoft.com/office/drawing/2014/main" id="{D3B2719C-3CD0-4477-02D9-BCCA78D89F41}"/>
                </a:ext>
              </a:extLst>
            </p:cNvPr>
            <p:cNvSpPr/>
            <p:nvPr/>
          </p:nvSpPr>
          <p:spPr bwMode="auto">
            <a:xfrm>
              <a:off x="7495481" y="270400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Triangle 318">
              <a:extLst>
                <a:ext uri="{FF2B5EF4-FFF2-40B4-BE49-F238E27FC236}">
                  <a16:creationId xmlns:a16="http://schemas.microsoft.com/office/drawing/2014/main" id="{DDA09F5E-722F-DC60-FE9E-292606A6A72D}"/>
                </a:ext>
              </a:extLst>
            </p:cNvPr>
            <p:cNvSpPr/>
            <p:nvPr/>
          </p:nvSpPr>
          <p:spPr bwMode="auto">
            <a:xfrm>
              <a:off x="7509202" y="2737128"/>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Triangle 319">
              <a:extLst>
                <a:ext uri="{FF2B5EF4-FFF2-40B4-BE49-F238E27FC236}">
                  <a16:creationId xmlns:a16="http://schemas.microsoft.com/office/drawing/2014/main" id="{DFF29DBD-72A2-A32A-DAF6-C58368949157}"/>
                </a:ext>
              </a:extLst>
            </p:cNvPr>
            <p:cNvSpPr/>
            <p:nvPr/>
          </p:nvSpPr>
          <p:spPr bwMode="auto">
            <a:xfrm>
              <a:off x="7576446" y="2790672"/>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Triangle 320">
              <a:extLst>
                <a:ext uri="{FF2B5EF4-FFF2-40B4-BE49-F238E27FC236}">
                  <a16:creationId xmlns:a16="http://schemas.microsoft.com/office/drawing/2014/main" id="{82E10100-EACA-8F6B-8F8A-9DC843CB5EFE}"/>
                </a:ext>
              </a:extLst>
            </p:cNvPr>
            <p:cNvSpPr/>
            <p:nvPr/>
          </p:nvSpPr>
          <p:spPr bwMode="auto">
            <a:xfrm>
              <a:off x="7604550" y="278825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Triangle 321">
              <a:extLst>
                <a:ext uri="{FF2B5EF4-FFF2-40B4-BE49-F238E27FC236}">
                  <a16:creationId xmlns:a16="http://schemas.microsoft.com/office/drawing/2014/main" id="{E7C415F6-55E4-E24D-15FC-806C985A1EF2}"/>
                </a:ext>
              </a:extLst>
            </p:cNvPr>
            <p:cNvSpPr/>
            <p:nvPr/>
          </p:nvSpPr>
          <p:spPr bwMode="auto">
            <a:xfrm>
              <a:off x="7627058" y="2811089"/>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Triangle 322">
              <a:extLst>
                <a:ext uri="{FF2B5EF4-FFF2-40B4-BE49-F238E27FC236}">
                  <a16:creationId xmlns:a16="http://schemas.microsoft.com/office/drawing/2014/main" id="{ECDC22E6-4A93-D5A2-3FE8-9C66C7A41ABA}"/>
                </a:ext>
              </a:extLst>
            </p:cNvPr>
            <p:cNvSpPr/>
            <p:nvPr/>
          </p:nvSpPr>
          <p:spPr bwMode="auto">
            <a:xfrm>
              <a:off x="7667309" y="2858473"/>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Triangle 323">
              <a:extLst>
                <a:ext uri="{FF2B5EF4-FFF2-40B4-BE49-F238E27FC236}">
                  <a16:creationId xmlns:a16="http://schemas.microsoft.com/office/drawing/2014/main" id="{4893B3E4-5908-7383-C91E-3E95ACCD4BB1}"/>
                </a:ext>
              </a:extLst>
            </p:cNvPr>
            <p:cNvSpPr/>
            <p:nvPr/>
          </p:nvSpPr>
          <p:spPr bwMode="auto">
            <a:xfrm>
              <a:off x="7695413" y="2858473"/>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Triangle 324">
              <a:extLst>
                <a:ext uri="{FF2B5EF4-FFF2-40B4-BE49-F238E27FC236}">
                  <a16:creationId xmlns:a16="http://schemas.microsoft.com/office/drawing/2014/main" id="{2CF8A50C-F70D-91B5-57FF-A3A28C867C45}"/>
                </a:ext>
              </a:extLst>
            </p:cNvPr>
            <p:cNvSpPr/>
            <p:nvPr/>
          </p:nvSpPr>
          <p:spPr bwMode="auto">
            <a:xfrm>
              <a:off x="7803207" y="2981658"/>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Triangle 325">
              <a:extLst>
                <a:ext uri="{FF2B5EF4-FFF2-40B4-BE49-F238E27FC236}">
                  <a16:creationId xmlns:a16="http://schemas.microsoft.com/office/drawing/2014/main" id="{4EE03E7E-5C90-976F-4DAF-835B75B4E86B}"/>
                </a:ext>
              </a:extLst>
            </p:cNvPr>
            <p:cNvSpPr/>
            <p:nvPr/>
          </p:nvSpPr>
          <p:spPr bwMode="auto">
            <a:xfrm>
              <a:off x="7817884" y="3003523"/>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Triangle 326">
              <a:extLst>
                <a:ext uri="{FF2B5EF4-FFF2-40B4-BE49-F238E27FC236}">
                  <a16:creationId xmlns:a16="http://schemas.microsoft.com/office/drawing/2014/main" id="{7E62EE02-5C2A-E317-72EF-D5FE83E80B54}"/>
                </a:ext>
              </a:extLst>
            </p:cNvPr>
            <p:cNvSpPr/>
            <p:nvPr/>
          </p:nvSpPr>
          <p:spPr bwMode="auto">
            <a:xfrm>
              <a:off x="7973712" y="3165989"/>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Triangle 327">
              <a:extLst>
                <a:ext uri="{FF2B5EF4-FFF2-40B4-BE49-F238E27FC236}">
                  <a16:creationId xmlns:a16="http://schemas.microsoft.com/office/drawing/2014/main" id="{F228A2EA-3D91-A113-4348-B3AFD93D6643}"/>
                </a:ext>
              </a:extLst>
            </p:cNvPr>
            <p:cNvSpPr/>
            <p:nvPr/>
          </p:nvSpPr>
          <p:spPr bwMode="auto">
            <a:xfrm>
              <a:off x="8003574" y="3165989"/>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Triangle 328">
              <a:extLst>
                <a:ext uri="{FF2B5EF4-FFF2-40B4-BE49-F238E27FC236}">
                  <a16:creationId xmlns:a16="http://schemas.microsoft.com/office/drawing/2014/main" id="{61529384-408F-576B-80C0-FDBD7EBE5FE3}"/>
                </a:ext>
              </a:extLst>
            </p:cNvPr>
            <p:cNvSpPr/>
            <p:nvPr/>
          </p:nvSpPr>
          <p:spPr bwMode="auto">
            <a:xfrm>
              <a:off x="8036308" y="3162848"/>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Triangle 329">
              <a:extLst>
                <a:ext uri="{FF2B5EF4-FFF2-40B4-BE49-F238E27FC236}">
                  <a16:creationId xmlns:a16="http://schemas.microsoft.com/office/drawing/2014/main" id="{9375344C-E4D4-B60D-987D-7F4319A5EA89}"/>
                </a:ext>
              </a:extLst>
            </p:cNvPr>
            <p:cNvSpPr/>
            <p:nvPr/>
          </p:nvSpPr>
          <p:spPr bwMode="auto">
            <a:xfrm>
              <a:off x="8062448" y="3167027"/>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Triangle 330">
              <a:extLst>
                <a:ext uri="{FF2B5EF4-FFF2-40B4-BE49-F238E27FC236}">
                  <a16:creationId xmlns:a16="http://schemas.microsoft.com/office/drawing/2014/main" id="{E0B4A4E3-B2F9-EBF2-51CB-A7EFA3BBC55E}"/>
                </a:ext>
              </a:extLst>
            </p:cNvPr>
            <p:cNvSpPr/>
            <p:nvPr/>
          </p:nvSpPr>
          <p:spPr bwMode="auto">
            <a:xfrm>
              <a:off x="8153311" y="3168128"/>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Triangle 331">
              <a:extLst>
                <a:ext uri="{FF2B5EF4-FFF2-40B4-BE49-F238E27FC236}">
                  <a16:creationId xmlns:a16="http://schemas.microsoft.com/office/drawing/2014/main" id="{39358A0C-8158-C0CC-43D8-3A28D44D119E}"/>
                </a:ext>
              </a:extLst>
            </p:cNvPr>
            <p:cNvSpPr/>
            <p:nvPr/>
          </p:nvSpPr>
          <p:spPr bwMode="auto">
            <a:xfrm>
              <a:off x="8241311" y="324349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Triangle 332">
              <a:extLst>
                <a:ext uri="{FF2B5EF4-FFF2-40B4-BE49-F238E27FC236}">
                  <a16:creationId xmlns:a16="http://schemas.microsoft.com/office/drawing/2014/main" id="{460C8305-1987-19E2-E39F-4F0B65A3CD53}"/>
                </a:ext>
              </a:extLst>
            </p:cNvPr>
            <p:cNvSpPr/>
            <p:nvPr/>
          </p:nvSpPr>
          <p:spPr bwMode="auto">
            <a:xfrm>
              <a:off x="8273656" y="3287200"/>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Triangle 333">
              <a:extLst>
                <a:ext uri="{FF2B5EF4-FFF2-40B4-BE49-F238E27FC236}">
                  <a16:creationId xmlns:a16="http://schemas.microsoft.com/office/drawing/2014/main" id="{D68037F5-76B1-778C-BAE2-FC546D4793EE}"/>
                </a:ext>
              </a:extLst>
            </p:cNvPr>
            <p:cNvSpPr/>
            <p:nvPr/>
          </p:nvSpPr>
          <p:spPr bwMode="auto">
            <a:xfrm>
              <a:off x="8366536" y="3324540"/>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Triangle 334">
              <a:extLst>
                <a:ext uri="{FF2B5EF4-FFF2-40B4-BE49-F238E27FC236}">
                  <a16:creationId xmlns:a16="http://schemas.microsoft.com/office/drawing/2014/main" id="{1FAAE65A-9354-2536-8AC7-1DEAB8479FBF}"/>
                </a:ext>
              </a:extLst>
            </p:cNvPr>
            <p:cNvSpPr/>
            <p:nvPr/>
          </p:nvSpPr>
          <p:spPr bwMode="auto">
            <a:xfrm>
              <a:off x="8391066" y="3322403"/>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Triangle 335">
              <a:extLst>
                <a:ext uri="{FF2B5EF4-FFF2-40B4-BE49-F238E27FC236}">
                  <a16:creationId xmlns:a16="http://schemas.microsoft.com/office/drawing/2014/main" id="{A02BA075-1846-9553-558E-6BFE1B5906F8}"/>
                </a:ext>
              </a:extLst>
            </p:cNvPr>
            <p:cNvSpPr/>
            <p:nvPr/>
          </p:nvSpPr>
          <p:spPr bwMode="auto">
            <a:xfrm>
              <a:off x="8426672" y="3322403"/>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Triangle 336">
              <a:extLst>
                <a:ext uri="{FF2B5EF4-FFF2-40B4-BE49-F238E27FC236}">
                  <a16:creationId xmlns:a16="http://schemas.microsoft.com/office/drawing/2014/main" id="{43694E93-DEB4-59E3-342E-ACF5F69E85C7}"/>
                </a:ext>
              </a:extLst>
            </p:cNvPr>
            <p:cNvSpPr/>
            <p:nvPr/>
          </p:nvSpPr>
          <p:spPr bwMode="auto">
            <a:xfrm>
              <a:off x="8448381" y="3324508"/>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Triangle 337">
              <a:extLst>
                <a:ext uri="{FF2B5EF4-FFF2-40B4-BE49-F238E27FC236}">
                  <a16:creationId xmlns:a16="http://schemas.microsoft.com/office/drawing/2014/main" id="{99388D9E-8D32-E05E-2860-03DE76718237}"/>
                </a:ext>
              </a:extLst>
            </p:cNvPr>
            <p:cNvSpPr/>
            <p:nvPr/>
          </p:nvSpPr>
          <p:spPr bwMode="auto">
            <a:xfrm>
              <a:off x="8471261" y="3379059"/>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Triangle 338">
              <a:extLst>
                <a:ext uri="{FF2B5EF4-FFF2-40B4-BE49-F238E27FC236}">
                  <a16:creationId xmlns:a16="http://schemas.microsoft.com/office/drawing/2014/main" id="{FEBCF577-CB20-ACF8-7608-B61156EF465F}"/>
                </a:ext>
              </a:extLst>
            </p:cNvPr>
            <p:cNvSpPr/>
            <p:nvPr/>
          </p:nvSpPr>
          <p:spPr bwMode="auto">
            <a:xfrm>
              <a:off x="8546945" y="3380097"/>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Triangle 339">
              <a:extLst>
                <a:ext uri="{FF2B5EF4-FFF2-40B4-BE49-F238E27FC236}">
                  <a16:creationId xmlns:a16="http://schemas.microsoft.com/office/drawing/2014/main" id="{9A547857-A292-E43A-DD00-661344793F11}"/>
                </a:ext>
              </a:extLst>
            </p:cNvPr>
            <p:cNvSpPr/>
            <p:nvPr/>
          </p:nvSpPr>
          <p:spPr bwMode="auto">
            <a:xfrm>
              <a:off x="8601090" y="3500739"/>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Triangle 340">
              <a:extLst>
                <a:ext uri="{FF2B5EF4-FFF2-40B4-BE49-F238E27FC236}">
                  <a16:creationId xmlns:a16="http://schemas.microsoft.com/office/drawing/2014/main" id="{38313056-1EB8-E5F2-A689-6B98C8C8E210}"/>
                </a:ext>
              </a:extLst>
            </p:cNvPr>
            <p:cNvSpPr/>
            <p:nvPr/>
          </p:nvSpPr>
          <p:spPr bwMode="auto">
            <a:xfrm>
              <a:off x="8623800" y="3500739"/>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Triangle 341">
              <a:extLst>
                <a:ext uri="{FF2B5EF4-FFF2-40B4-BE49-F238E27FC236}">
                  <a16:creationId xmlns:a16="http://schemas.microsoft.com/office/drawing/2014/main" id="{B73C50A9-15FB-580D-2EAC-99C1BFEA11FC}"/>
                </a:ext>
              </a:extLst>
            </p:cNvPr>
            <p:cNvSpPr/>
            <p:nvPr/>
          </p:nvSpPr>
          <p:spPr bwMode="auto">
            <a:xfrm>
              <a:off x="8707941" y="3500739"/>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Triangle 342">
              <a:extLst>
                <a:ext uri="{FF2B5EF4-FFF2-40B4-BE49-F238E27FC236}">
                  <a16:creationId xmlns:a16="http://schemas.microsoft.com/office/drawing/2014/main" id="{C1C34537-EEEF-B9BD-A086-40A723894713}"/>
                </a:ext>
              </a:extLst>
            </p:cNvPr>
            <p:cNvSpPr/>
            <p:nvPr/>
          </p:nvSpPr>
          <p:spPr bwMode="auto">
            <a:xfrm>
              <a:off x="8776295" y="3500739"/>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Triangle 343">
              <a:extLst>
                <a:ext uri="{FF2B5EF4-FFF2-40B4-BE49-F238E27FC236}">
                  <a16:creationId xmlns:a16="http://schemas.microsoft.com/office/drawing/2014/main" id="{C9FD8D77-67C8-162F-5FE9-279D1B6F1218}"/>
                </a:ext>
              </a:extLst>
            </p:cNvPr>
            <p:cNvSpPr/>
            <p:nvPr/>
          </p:nvSpPr>
          <p:spPr bwMode="auto">
            <a:xfrm>
              <a:off x="8800840" y="3500739"/>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Triangle 344">
              <a:extLst>
                <a:ext uri="{FF2B5EF4-FFF2-40B4-BE49-F238E27FC236}">
                  <a16:creationId xmlns:a16="http://schemas.microsoft.com/office/drawing/2014/main" id="{8071CFAC-0E34-BC41-3F45-116E11AD899D}"/>
                </a:ext>
              </a:extLst>
            </p:cNvPr>
            <p:cNvSpPr/>
            <p:nvPr/>
          </p:nvSpPr>
          <p:spPr bwMode="auto">
            <a:xfrm>
              <a:off x="8823224" y="3500739"/>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Triangle 345">
              <a:extLst>
                <a:ext uri="{FF2B5EF4-FFF2-40B4-BE49-F238E27FC236}">
                  <a16:creationId xmlns:a16="http://schemas.microsoft.com/office/drawing/2014/main" id="{5F7E9DA6-452E-76E8-C253-D6BF88EE37F3}"/>
                </a:ext>
              </a:extLst>
            </p:cNvPr>
            <p:cNvSpPr/>
            <p:nvPr/>
          </p:nvSpPr>
          <p:spPr bwMode="auto">
            <a:xfrm>
              <a:off x="8996016"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Triangle 346">
              <a:extLst>
                <a:ext uri="{FF2B5EF4-FFF2-40B4-BE49-F238E27FC236}">
                  <a16:creationId xmlns:a16="http://schemas.microsoft.com/office/drawing/2014/main" id="{D318D7B5-5F75-17FE-9F0F-B691F6B8ED1C}"/>
                </a:ext>
              </a:extLst>
            </p:cNvPr>
            <p:cNvSpPr/>
            <p:nvPr/>
          </p:nvSpPr>
          <p:spPr bwMode="auto">
            <a:xfrm>
              <a:off x="9015503"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Triangle 347">
              <a:extLst>
                <a:ext uri="{FF2B5EF4-FFF2-40B4-BE49-F238E27FC236}">
                  <a16:creationId xmlns:a16="http://schemas.microsoft.com/office/drawing/2014/main" id="{1869D972-3AD0-8946-F141-D9579A87651F}"/>
                </a:ext>
              </a:extLst>
            </p:cNvPr>
            <p:cNvSpPr/>
            <p:nvPr/>
          </p:nvSpPr>
          <p:spPr bwMode="auto">
            <a:xfrm>
              <a:off x="9050487"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Triangle 348">
              <a:extLst>
                <a:ext uri="{FF2B5EF4-FFF2-40B4-BE49-F238E27FC236}">
                  <a16:creationId xmlns:a16="http://schemas.microsoft.com/office/drawing/2014/main" id="{41ED2239-07FB-CDA2-018C-1B0D0B19325B}"/>
                </a:ext>
              </a:extLst>
            </p:cNvPr>
            <p:cNvSpPr/>
            <p:nvPr/>
          </p:nvSpPr>
          <p:spPr bwMode="auto">
            <a:xfrm>
              <a:off x="9105376"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Triangle 349">
              <a:extLst>
                <a:ext uri="{FF2B5EF4-FFF2-40B4-BE49-F238E27FC236}">
                  <a16:creationId xmlns:a16="http://schemas.microsoft.com/office/drawing/2014/main" id="{257828D5-CBD0-EF60-59E2-EA6F96F1B5F9}"/>
                </a:ext>
              </a:extLst>
            </p:cNvPr>
            <p:cNvSpPr/>
            <p:nvPr/>
          </p:nvSpPr>
          <p:spPr bwMode="auto">
            <a:xfrm>
              <a:off x="9130380"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Triangle 350">
              <a:extLst>
                <a:ext uri="{FF2B5EF4-FFF2-40B4-BE49-F238E27FC236}">
                  <a16:creationId xmlns:a16="http://schemas.microsoft.com/office/drawing/2014/main" id="{8BC70C20-AFF0-ECC9-DDDD-EED801EF867D}"/>
                </a:ext>
              </a:extLst>
            </p:cNvPr>
            <p:cNvSpPr/>
            <p:nvPr/>
          </p:nvSpPr>
          <p:spPr bwMode="auto">
            <a:xfrm>
              <a:off x="9152764"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Triangle 351">
              <a:extLst>
                <a:ext uri="{FF2B5EF4-FFF2-40B4-BE49-F238E27FC236}">
                  <a16:creationId xmlns:a16="http://schemas.microsoft.com/office/drawing/2014/main" id="{735A6A75-3608-6DFF-FC8D-1F5C07E3E31E}"/>
                </a:ext>
              </a:extLst>
            </p:cNvPr>
            <p:cNvSpPr/>
            <p:nvPr/>
          </p:nvSpPr>
          <p:spPr bwMode="auto">
            <a:xfrm>
              <a:off x="9177114"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Triangle 352">
              <a:extLst>
                <a:ext uri="{FF2B5EF4-FFF2-40B4-BE49-F238E27FC236}">
                  <a16:creationId xmlns:a16="http://schemas.microsoft.com/office/drawing/2014/main" id="{FA5B96ED-29E2-EACF-FB4D-EBA053F76943}"/>
                </a:ext>
              </a:extLst>
            </p:cNvPr>
            <p:cNvSpPr/>
            <p:nvPr/>
          </p:nvSpPr>
          <p:spPr bwMode="auto">
            <a:xfrm>
              <a:off x="9271348"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Triangle 353">
              <a:extLst>
                <a:ext uri="{FF2B5EF4-FFF2-40B4-BE49-F238E27FC236}">
                  <a16:creationId xmlns:a16="http://schemas.microsoft.com/office/drawing/2014/main" id="{678AF1A9-20EA-C9F6-2637-F6A0AC0C65C9}"/>
                </a:ext>
              </a:extLst>
            </p:cNvPr>
            <p:cNvSpPr/>
            <p:nvPr/>
          </p:nvSpPr>
          <p:spPr bwMode="auto">
            <a:xfrm>
              <a:off x="9288535"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Triangle 354">
              <a:extLst>
                <a:ext uri="{FF2B5EF4-FFF2-40B4-BE49-F238E27FC236}">
                  <a16:creationId xmlns:a16="http://schemas.microsoft.com/office/drawing/2014/main" id="{173F1DB5-3CAB-EB6B-78EA-7AD9273E1197}"/>
                </a:ext>
              </a:extLst>
            </p:cNvPr>
            <p:cNvSpPr/>
            <p:nvPr/>
          </p:nvSpPr>
          <p:spPr bwMode="auto">
            <a:xfrm>
              <a:off x="9332044"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Triangle 355">
              <a:extLst>
                <a:ext uri="{FF2B5EF4-FFF2-40B4-BE49-F238E27FC236}">
                  <a16:creationId xmlns:a16="http://schemas.microsoft.com/office/drawing/2014/main" id="{6AC399D3-209E-449E-2503-426A858BC105}"/>
                </a:ext>
              </a:extLst>
            </p:cNvPr>
            <p:cNvSpPr/>
            <p:nvPr/>
          </p:nvSpPr>
          <p:spPr bwMode="auto">
            <a:xfrm>
              <a:off x="9377968"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Triangle 356">
              <a:extLst>
                <a:ext uri="{FF2B5EF4-FFF2-40B4-BE49-F238E27FC236}">
                  <a16:creationId xmlns:a16="http://schemas.microsoft.com/office/drawing/2014/main" id="{4B3067CC-ED32-8CBA-A44F-0440EFF0B922}"/>
                </a:ext>
              </a:extLst>
            </p:cNvPr>
            <p:cNvSpPr/>
            <p:nvPr/>
          </p:nvSpPr>
          <p:spPr bwMode="auto">
            <a:xfrm>
              <a:off x="9429370"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Triangle 357">
              <a:extLst>
                <a:ext uri="{FF2B5EF4-FFF2-40B4-BE49-F238E27FC236}">
                  <a16:creationId xmlns:a16="http://schemas.microsoft.com/office/drawing/2014/main" id="{79F088B3-BD1A-1089-6452-0B786D0FCC8C}"/>
                </a:ext>
              </a:extLst>
            </p:cNvPr>
            <p:cNvSpPr/>
            <p:nvPr/>
          </p:nvSpPr>
          <p:spPr bwMode="auto">
            <a:xfrm>
              <a:off x="9571131" y="3571071"/>
              <a:ext cx="76855" cy="66254"/>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 name="Group 49">
            <a:extLst>
              <a:ext uri="{FF2B5EF4-FFF2-40B4-BE49-F238E27FC236}">
                <a16:creationId xmlns:a16="http://schemas.microsoft.com/office/drawing/2014/main" id="{96FAAE07-176B-076F-9CFD-875134BB35B7}"/>
              </a:ext>
            </a:extLst>
          </p:cNvPr>
          <p:cNvGrpSpPr/>
          <p:nvPr/>
        </p:nvGrpSpPr>
        <p:grpSpPr>
          <a:xfrm>
            <a:off x="7415512" y="2559988"/>
            <a:ext cx="91858" cy="2413000"/>
            <a:chOff x="1155710" y="2559988"/>
            <a:chExt cx="91858" cy="2413000"/>
          </a:xfrm>
        </p:grpSpPr>
        <p:cxnSp>
          <p:nvCxnSpPr>
            <p:cNvPr id="51" name="Straight Connector 50">
              <a:extLst>
                <a:ext uri="{FF2B5EF4-FFF2-40B4-BE49-F238E27FC236}">
                  <a16:creationId xmlns:a16="http://schemas.microsoft.com/office/drawing/2014/main" id="{05985B6C-E7FC-1BF8-F3B4-E70A54DDBEEA}"/>
                </a:ext>
              </a:extLst>
            </p:cNvPr>
            <p:cNvCxnSpPr>
              <a:cxnSpLocks/>
            </p:cNvCxnSpPr>
            <p:nvPr/>
          </p:nvCxnSpPr>
          <p:spPr bwMode="auto">
            <a:xfrm>
              <a:off x="1155710" y="25599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E9E807B-F8BA-B108-4AB6-107E80981303}"/>
                </a:ext>
              </a:extLst>
            </p:cNvPr>
            <p:cNvCxnSpPr>
              <a:cxnSpLocks/>
            </p:cNvCxnSpPr>
            <p:nvPr/>
          </p:nvCxnSpPr>
          <p:spPr bwMode="auto">
            <a:xfrm>
              <a:off x="1155710" y="30425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3482C8E-A462-4389-7EFA-78FECB0A54B8}"/>
                </a:ext>
              </a:extLst>
            </p:cNvPr>
            <p:cNvCxnSpPr>
              <a:cxnSpLocks/>
            </p:cNvCxnSpPr>
            <p:nvPr/>
          </p:nvCxnSpPr>
          <p:spPr bwMode="auto">
            <a:xfrm>
              <a:off x="1155710" y="35251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13E331B-8F1D-F263-23CE-9C4D604624FB}"/>
                </a:ext>
              </a:extLst>
            </p:cNvPr>
            <p:cNvCxnSpPr>
              <a:cxnSpLocks/>
            </p:cNvCxnSpPr>
            <p:nvPr/>
          </p:nvCxnSpPr>
          <p:spPr bwMode="auto">
            <a:xfrm>
              <a:off x="1155710" y="40077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C4E7E51-4632-D0CF-FDDE-54CA2D20D97E}"/>
                </a:ext>
              </a:extLst>
            </p:cNvPr>
            <p:cNvCxnSpPr>
              <a:cxnSpLocks/>
            </p:cNvCxnSpPr>
            <p:nvPr/>
          </p:nvCxnSpPr>
          <p:spPr bwMode="auto">
            <a:xfrm>
              <a:off x="1155710" y="4490388"/>
              <a:ext cx="9185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1E19A60-E6D3-8B7A-7374-972004A8967B}"/>
                </a:ext>
              </a:extLst>
            </p:cNvPr>
            <p:cNvCxnSpPr>
              <a:cxnSpLocks/>
            </p:cNvCxnSpPr>
            <p:nvPr/>
          </p:nvCxnSpPr>
          <p:spPr bwMode="auto">
            <a:xfrm>
              <a:off x="1155710" y="4972988"/>
              <a:ext cx="91858"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4139021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F6A99-934A-25F7-48E5-3FAA551714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A96F99A-25AC-9F2E-BC68-487FBACF4641}"/>
              </a:ext>
            </a:extLst>
          </p:cNvPr>
          <p:cNvSpPr>
            <a:spLocks noGrp="1"/>
          </p:cNvSpPr>
          <p:nvPr>
            <p:ph type="title"/>
          </p:nvPr>
        </p:nvSpPr>
        <p:spPr/>
        <p:txBody>
          <a:bodyPr/>
          <a:lstStyle/>
          <a:p>
            <a:r>
              <a:rPr lang="en-US" dirty="0"/>
              <a:t>RIGHT Choice: AEs</a:t>
            </a:r>
          </a:p>
        </p:txBody>
      </p:sp>
      <p:graphicFrame>
        <p:nvGraphicFramePr>
          <p:cNvPr id="2" name="Group 3">
            <a:extLst>
              <a:ext uri="{FF2B5EF4-FFF2-40B4-BE49-F238E27FC236}">
                <a16:creationId xmlns:a16="http://schemas.microsoft.com/office/drawing/2014/main" id="{C8DA7F6D-76BF-89B9-F6A7-539966CDB38B}"/>
              </a:ext>
            </a:extLst>
          </p:cNvPr>
          <p:cNvGraphicFramePr>
            <a:graphicFrameLocks/>
          </p:cNvGraphicFramePr>
          <p:nvPr>
            <p:extLst>
              <p:ext uri="{D42A27DB-BD31-4B8C-83A1-F6EECF244321}">
                <p14:modId xmlns:p14="http://schemas.microsoft.com/office/powerpoint/2010/main" val="147596279"/>
              </p:ext>
            </p:extLst>
          </p:nvPr>
        </p:nvGraphicFramePr>
        <p:xfrm>
          <a:off x="719138" y="1500128"/>
          <a:ext cx="10787062" cy="4694144"/>
        </p:xfrm>
        <a:graphic>
          <a:graphicData uri="http://schemas.openxmlformats.org/drawingml/2006/table">
            <a:tbl>
              <a:tblPr/>
              <a:tblGrid>
                <a:gridCol w="3204691">
                  <a:extLst>
                    <a:ext uri="{9D8B030D-6E8A-4147-A177-3AD203B41FA5}">
                      <a16:colId xmlns:a16="http://schemas.microsoft.com/office/drawing/2014/main" val="20000"/>
                    </a:ext>
                  </a:extLst>
                </a:gridCol>
                <a:gridCol w="2064091">
                  <a:extLst>
                    <a:ext uri="{9D8B030D-6E8A-4147-A177-3AD203B41FA5}">
                      <a16:colId xmlns:a16="http://schemas.microsoft.com/office/drawing/2014/main" val="20001"/>
                    </a:ext>
                  </a:extLst>
                </a:gridCol>
                <a:gridCol w="1783262">
                  <a:extLst>
                    <a:ext uri="{9D8B030D-6E8A-4147-A177-3AD203B41FA5}">
                      <a16:colId xmlns:a16="http://schemas.microsoft.com/office/drawing/2014/main" val="20002"/>
                    </a:ext>
                  </a:extLst>
                </a:gridCol>
                <a:gridCol w="2064091">
                  <a:extLst>
                    <a:ext uri="{9D8B030D-6E8A-4147-A177-3AD203B41FA5}">
                      <a16:colId xmlns:a16="http://schemas.microsoft.com/office/drawing/2014/main" val="1821509724"/>
                    </a:ext>
                  </a:extLst>
                </a:gridCol>
                <a:gridCol w="1670927">
                  <a:extLst>
                    <a:ext uri="{9D8B030D-6E8A-4147-A177-3AD203B41FA5}">
                      <a16:colId xmlns:a16="http://schemas.microsoft.com/office/drawing/2014/main" val="2794336278"/>
                    </a:ext>
                  </a:extLst>
                </a:gridCol>
              </a:tblGrid>
              <a:tr h="23053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600" b="1" baseline="0" dirty="0" err="1">
                          <a:latin typeface="Calibri" panose="020F0502020204030204" pitchFamily="34" charset="0"/>
                          <a:cs typeface="Calibri" panose="020F0502020204030204" pitchFamily="34" charset="0"/>
                        </a:rPr>
                        <a:t>Ribociclib</a:t>
                      </a:r>
                      <a:r>
                        <a:rPr lang="en-US" sz="1600" b="1" baseline="0" dirty="0">
                          <a:latin typeface="Calibri" panose="020F0502020204030204" pitchFamily="34" charset="0"/>
                          <a:cs typeface="Calibri" panose="020F0502020204030204" pitchFamily="34" charset="0"/>
                        </a:rPr>
                        <a:t> + ET (n = 112)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algn="ctr"/>
                      <a:endParaRPr lang="en-US" sz="1600" b="1" baseline="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600" b="1" baseline="0" dirty="0">
                          <a:latin typeface="Calibri" panose="020F0502020204030204" pitchFamily="34" charset="0"/>
                          <a:cs typeface="Calibri" panose="020F0502020204030204" pitchFamily="34" charset="0"/>
                        </a:rPr>
                        <a:t>Combination CT (n =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algn="ctr"/>
                      <a:endParaRPr lang="en-US" sz="1600" b="1" baseline="0" dirty="0">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3053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baseline="0" dirty="0">
                          <a:latin typeface="Calibri" panose="020F0502020204030204" pitchFamily="34" charset="0"/>
                          <a:cs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16842712"/>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112 (100.0)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89 (79.5)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100 (100.0)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73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94 (83.9)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67 (59.8)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50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36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55 (49.1)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28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40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6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43 (43.0)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23 (20.5)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6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30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6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23 (20.5)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 (29.0)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 (27.0)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29386523"/>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3808724"/>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8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30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83959330"/>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3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26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7052438"/>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9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10367125"/>
                  </a:ext>
                </a:extLst>
              </a:tr>
              <a:tr h="2305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Palmar-plantar erythrodysesthesia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3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32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1857981"/>
                  </a:ext>
                </a:extLst>
              </a:tr>
            </a:tbl>
          </a:graphicData>
        </a:graphic>
      </p:graphicFrame>
      <p:sp>
        <p:nvSpPr>
          <p:cNvPr id="4" name="Text Box 15">
            <a:extLst>
              <a:ext uri="{FF2B5EF4-FFF2-40B4-BE49-F238E27FC236}">
                <a16:creationId xmlns:a16="http://schemas.microsoft.com/office/drawing/2014/main" id="{502EF755-6D18-E0AB-CAC1-E0A5666F1EBB}"/>
              </a:ext>
            </a:extLst>
          </p:cNvPr>
          <p:cNvSpPr txBox="1">
            <a:spLocks noChangeArrowheads="1"/>
          </p:cNvSpPr>
          <p:nvPr/>
        </p:nvSpPr>
        <p:spPr bwMode="auto">
          <a:xfrm>
            <a:off x="437135" y="636621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 JCO. 2024;42:2812.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BF187A5-C528-F68C-A1B6-F00EC6A203E0}"/>
              </a:ext>
            </a:extLst>
          </p:cNvPr>
          <p:cNvSpPr txBox="1"/>
          <p:nvPr/>
        </p:nvSpPr>
        <p:spPr bwMode="auto">
          <a:xfrm>
            <a:off x="719138" y="4232883"/>
            <a:ext cx="10787062" cy="1615827"/>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9900" b="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343A5061-5C5D-1998-609E-00D3A3FD8730}"/>
              </a:ext>
            </a:extLst>
          </p:cNvPr>
          <p:cNvSpPr txBox="1"/>
          <p:nvPr/>
        </p:nvSpPr>
        <p:spPr bwMode="auto">
          <a:xfrm>
            <a:off x="719138" y="3523802"/>
            <a:ext cx="10787062" cy="664029"/>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95DA0638-88EA-F39E-B4E8-E3FE2F8150D1}"/>
              </a:ext>
            </a:extLst>
          </p:cNvPr>
          <p:cNvSpPr txBox="1"/>
          <p:nvPr/>
        </p:nvSpPr>
        <p:spPr bwMode="auto">
          <a:xfrm>
            <a:off x="719138" y="2489657"/>
            <a:ext cx="10787062" cy="372394"/>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4876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PADMA: Palbociclib + ET vs Chemotherapy for HR+/HER2- MBC</a:t>
            </a:r>
            <a:endParaRPr lang="en-US" altLang="en-US" dirty="0"/>
          </a:p>
        </p:txBody>
      </p:sp>
      <p:sp>
        <p:nvSpPr>
          <p:cNvPr id="18" name="Rectangle 3">
            <a:extLst>
              <a:ext uri="{FF2B5EF4-FFF2-40B4-BE49-F238E27FC236}">
                <a16:creationId xmlns:a16="http://schemas.microsoft.com/office/drawing/2014/main" id="{D457AE75-B91C-2C85-C28E-9F7EF6B18646}"/>
              </a:ext>
            </a:extLst>
          </p:cNvPr>
          <p:cNvSpPr>
            <a:spLocks noGrp="1" noChangeArrowheads="1"/>
          </p:cNvSpPr>
          <p:nvPr>
            <p:ph idx="1"/>
          </p:nvPr>
        </p:nvSpPr>
        <p:spPr/>
        <p:txBody>
          <a:bodyPr/>
          <a:lstStyle/>
          <a:p>
            <a:pPr>
              <a:spcBef>
                <a:spcPts val="400"/>
              </a:spcBef>
            </a:pPr>
            <a:r>
              <a:rPr lang="en-US" altLang="en-US" sz="2600" dirty="0"/>
              <a:t>Prospective, open-label, multicenter, randomized phase IV trial </a:t>
            </a:r>
          </a:p>
          <a:p>
            <a:pPr>
              <a:spcBef>
                <a:spcPts val="400"/>
              </a:spcBef>
            </a:pPr>
            <a:endParaRPr lang="en-US" altLang="en-US" sz="2600" b="1" dirty="0"/>
          </a:p>
          <a:p>
            <a:pPr>
              <a:spcBef>
                <a:spcPts val="400"/>
              </a:spcBef>
            </a:pPr>
            <a:endParaRPr lang="en-US" altLang="en-US" sz="2600" b="1" dirty="0"/>
          </a:p>
          <a:p>
            <a:pPr>
              <a:spcBef>
                <a:spcPts val="400"/>
              </a:spcBef>
            </a:pPr>
            <a:endParaRPr lang="en-US" altLang="en-US" sz="2600" b="1" dirty="0"/>
          </a:p>
          <a:p>
            <a:pPr>
              <a:spcBef>
                <a:spcPts val="400"/>
              </a:spcBef>
            </a:pPr>
            <a:endParaRPr lang="en-US" altLang="en-US" sz="2600" b="1" dirty="0"/>
          </a:p>
          <a:p>
            <a:pPr>
              <a:spcBef>
                <a:spcPts val="400"/>
              </a:spcBef>
            </a:pPr>
            <a:endParaRPr lang="en-US" altLang="en-US" sz="2600" b="1" dirty="0"/>
          </a:p>
          <a:p>
            <a:pPr marL="0" indent="0">
              <a:spcBef>
                <a:spcPts val="400"/>
              </a:spcBef>
              <a:buNone/>
            </a:pPr>
            <a:endParaRPr lang="en-US" altLang="en-US" sz="2600" b="1" dirty="0"/>
          </a:p>
          <a:p>
            <a:pPr>
              <a:spcBef>
                <a:spcPts val="400"/>
              </a:spcBef>
            </a:pPr>
            <a:r>
              <a:rPr lang="en-US" altLang="en-US" sz="2600" b="1" dirty="0"/>
              <a:t>Primary endpoint: </a:t>
            </a:r>
            <a:r>
              <a:rPr lang="en-US" altLang="en-US" sz="2600" dirty="0"/>
              <a:t>TTF*</a:t>
            </a:r>
          </a:p>
          <a:p>
            <a:pPr>
              <a:spcBef>
                <a:spcPts val="400"/>
              </a:spcBef>
            </a:pPr>
            <a:r>
              <a:rPr lang="en-US" altLang="en-US" sz="2600" b="1" dirty="0"/>
              <a:t>Key secondary endpoints: </a:t>
            </a:r>
            <a:r>
              <a:rPr lang="en-US" altLang="en-US" sz="2600" dirty="0"/>
              <a:t>PFS, OS, safety, tolerability, and treatment compliance</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3771" y="63784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NCT03355157. Loibl. SABCS 2024. Abstr LB1-03.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 Box 45">
            <a:extLst>
              <a:ext uri="{FF2B5EF4-FFF2-40B4-BE49-F238E27FC236}">
                <a16:creationId xmlns:a16="http://schemas.microsoft.com/office/drawing/2014/main" id="{572E95D0-5569-DF58-1624-A076483C4B33}"/>
              </a:ext>
            </a:extLst>
          </p:cNvPr>
          <p:cNvSpPr txBox="1">
            <a:spLocks noChangeArrowheads="1"/>
          </p:cNvSpPr>
          <p:nvPr/>
        </p:nvSpPr>
        <p:spPr bwMode="auto">
          <a:xfrm>
            <a:off x="490378" y="2641057"/>
            <a:ext cx="303447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Men and women with HR+/HER2- MBC and an indication for single-agent CT; no previous tx for metastatic/relapsed disease; no asymptomatic bone-only oligometastases; no untreated CNS metastases; &gt;6 mo life expectancy</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150)</a:t>
            </a:r>
            <a:endParaRPr lang="en-US" altLang="en-US" sz="1600" b="0" dirty="0">
              <a:solidFill>
                <a:schemeClr val="bg1"/>
              </a:solidFill>
              <a:latin typeface="Calibri" panose="020F0502020204030204" pitchFamily="34" charset="0"/>
            </a:endParaRPr>
          </a:p>
        </p:txBody>
      </p:sp>
      <p:sp>
        <p:nvSpPr>
          <p:cNvPr id="8" name="Rectangle 49">
            <a:extLst>
              <a:ext uri="{FF2B5EF4-FFF2-40B4-BE49-F238E27FC236}">
                <a16:creationId xmlns:a16="http://schemas.microsoft.com/office/drawing/2014/main" id="{BBE4C8FE-778F-E384-4DDF-E321F7F29AF5}"/>
              </a:ext>
            </a:extLst>
          </p:cNvPr>
          <p:cNvSpPr>
            <a:spLocks noChangeArrowheads="1"/>
          </p:cNvSpPr>
          <p:nvPr/>
        </p:nvSpPr>
        <p:spPr bwMode="auto">
          <a:xfrm>
            <a:off x="4187528" y="2783190"/>
            <a:ext cx="3790950" cy="8051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ET + Palbociclib</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61)</a:t>
            </a:r>
          </a:p>
        </p:txBody>
      </p:sp>
      <p:sp>
        <p:nvSpPr>
          <p:cNvPr id="9" name="Rectangle 50">
            <a:extLst>
              <a:ext uri="{FF2B5EF4-FFF2-40B4-BE49-F238E27FC236}">
                <a16:creationId xmlns:a16="http://schemas.microsoft.com/office/drawing/2014/main" id="{A6191AA4-25CE-21F1-7001-713E1C517AA1}"/>
              </a:ext>
            </a:extLst>
          </p:cNvPr>
          <p:cNvSpPr>
            <a:spLocks noChangeArrowheads="1"/>
          </p:cNvSpPr>
          <p:nvPr/>
        </p:nvSpPr>
        <p:spPr bwMode="auto">
          <a:xfrm>
            <a:off x="4187528" y="3829631"/>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Physician’s Choice CT</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 ET Maintenance Therapy</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59)</a:t>
            </a:r>
          </a:p>
        </p:txBody>
      </p:sp>
      <p:sp>
        <p:nvSpPr>
          <p:cNvPr id="12" name="Line 53">
            <a:extLst>
              <a:ext uri="{FF2B5EF4-FFF2-40B4-BE49-F238E27FC236}">
                <a16:creationId xmlns:a16="http://schemas.microsoft.com/office/drawing/2014/main" id="{80993D1A-509F-B5D2-5FE0-9B2A5305B40D}"/>
              </a:ext>
            </a:extLst>
          </p:cNvPr>
          <p:cNvSpPr>
            <a:spLocks noChangeShapeType="1"/>
          </p:cNvSpPr>
          <p:nvPr/>
        </p:nvSpPr>
        <p:spPr bwMode="auto">
          <a:xfrm>
            <a:off x="3450928" y="383756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F4FEEA2D-2AFC-4664-99F1-D1E883A0E7D4}"/>
              </a:ext>
            </a:extLst>
          </p:cNvPr>
          <p:cNvSpPr>
            <a:spLocks noChangeShapeType="1"/>
          </p:cNvSpPr>
          <p:nvPr/>
        </p:nvSpPr>
        <p:spPr bwMode="auto">
          <a:xfrm flipV="1">
            <a:off x="3450928" y="323749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A197BBDC-74B0-7913-8511-9EC4F74D84AA}"/>
              </a:ext>
            </a:extLst>
          </p:cNvPr>
          <p:cNvSpPr txBox="1"/>
          <p:nvPr/>
        </p:nvSpPr>
        <p:spPr bwMode="auto">
          <a:xfrm>
            <a:off x="1840502" y="2045382"/>
            <a:ext cx="39138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endocrine resistant vs sensitive and symptomatic vs asymptomatic metastatic disease</a:t>
            </a:r>
          </a:p>
        </p:txBody>
      </p:sp>
      <p:cxnSp>
        <p:nvCxnSpPr>
          <p:cNvPr id="16" name="Straight Arrow Connector 15">
            <a:extLst>
              <a:ext uri="{FF2B5EF4-FFF2-40B4-BE49-F238E27FC236}">
                <a16:creationId xmlns:a16="http://schemas.microsoft.com/office/drawing/2014/main" id="{E7253A32-8B42-E8DE-DFDF-3D1DC5B6571C}"/>
              </a:ext>
            </a:extLst>
          </p:cNvPr>
          <p:cNvCxnSpPr>
            <a:cxnSpLocks/>
          </p:cNvCxnSpPr>
          <p:nvPr/>
        </p:nvCxnSpPr>
        <p:spPr bwMode="auto">
          <a:xfrm>
            <a:off x="3639158" y="2567676"/>
            <a:ext cx="0" cy="697548"/>
          </a:xfrm>
          <a:prstGeom prst="straightConnector1">
            <a:avLst/>
          </a:prstGeom>
          <a:noFill/>
          <a:ln w="28575" cap="flat" cmpd="sng" algn="ctr">
            <a:solidFill>
              <a:schemeClr val="bg1"/>
            </a:solidFill>
            <a:prstDash val="sysDash"/>
            <a:round/>
            <a:headEnd type="none" w="med" len="med"/>
            <a:tailEnd type="triangle"/>
          </a:ln>
          <a:effectLst/>
        </p:spPr>
      </p:cxnSp>
      <p:sp>
        <p:nvSpPr>
          <p:cNvPr id="17" name="TextBox 16">
            <a:extLst>
              <a:ext uri="{FF2B5EF4-FFF2-40B4-BE49-F238E27FC236}">
                <a16:creationId xmlns:a16="http://schemas.microsoft.com/office/drawing/2014/main" id="{3E3A3D35-9819-E475-8E33-74172E2B5256}"/>
              </a:ext>
            </a:extLst>
          </p:cNvPr>
          <p:cNvSpPr txBox="1"/>
          <p:nvPr/>
        </p:nvSpPr>
        <p:spPr bwMode="auto">
          <a:xfrm>
            <a:off x="8146312" y="2852926"/>
            <a:ext cx="3713973" cy="1672253"/>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ET + palbociclib: AI or fulvestrant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GnRH agonist</a:t>
            </a:r>
          </a:p>
          <a:p>
            <a:pPr marL="285750" indent="-285750">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ET maintenance: tamoxifen, AI, or fulvestrant ± GnRH agonist</a:t>
            </a:r>
          </a:p>
          <a:p>
            <a:pPr marL="285750" indent="-285750" algn="l">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Single-agent chemotherapy: paclitaxel, capecitabine, epirubicin, or vinorelbine</a:t>
            </a:r>
          </a:p>
        </p:txBody>
      </p:sp>
      <p:sp>
        <p:nvSpPr>
          <p:cNvPr id="2" name="TextBox 1">
            <a:extLst>
              <a:ext uri="{FF2B5EF4-FFF2-40B4-BE49-F238E27FC236}">
                <a16:creationId xmlns:a16="http://schemas.microsoft.com/office/drawing/2014/main" id="{5AC2764F-0493-0E8F-3385-84395F4509BE}"/>
              </a:ext>
            </a:extLst>
          </p:cNvPr>
          <p:cNvSpPr txBox="1"/>
          <p:nvPr/>
        </p:nvSpPr>
        <p:spPr bwMode="auto">
          <a:xfrm>
            <a:off x="3762078" y="6132252"/>
            <a:ext cx="63967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400"/>
              </a:spcBef>
            </a:pPr>
            <a:r>
              <a:rPr lang="en-US" altLang="en-US" sz="1200" b="0" dirty="0">
                <a:solidFill>
                  <a:schemeClr val="bg1"/>
                </a:solidFill>
              </a:rPr>
              <a:t>*Time to discontinuation due to progression, toxicity, patient preference, or death.</a:t>
            </a:r>
          </a:p>
        </p:txBody>
      </p:sp>
    </p:spTree>
    <p:extLst>
      <p:ext uri="{BB962C8B-B14F-4D97-AF65-F5344CB8AC3E}">
        <p14:creationId xmlns:p14="http://schemas.microsoft.com/office/powerpoint/2010/main" val="1755991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PADMA: TTF Outcome  </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44281" y="63678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Loibl. SABCS 2024. Abstr LB1-03.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2">
            <a:extLst>
              <a:ext uri="{FF2B5EF4-FFF2-40B4-BE49-F238E27FC236}">
                <a16:creationId xmlns:a16="http://schemas.microsoft.com/office/drawing/2014/main" id="{1AECDE9D-EF47-843A-C22C-C0276505CCC7}"/>
              </a:ext>
            </a:extLst>
          </p:cNvPr>
          <p:cNvGraphicFramePr>
            <a:graphicFrameLocks noGrp="1"/>
          </p:cNvGraphicFramePr>
          <p:nvPr>
            <p:extLst>
              <p:ext uri="{D42A27DB-BD31-4B8C-83A1-F6EECF244321}">
                <p14:modId xmlns:p14="http://schemas.microsoft.com/office/powerpoint/2010/main" val="531222013"/>
              </p:ext>
            </p:extLst>
          </p:nvPr>
        </p:nvGraphicFramePr>
        <p:xfrm>
          <a:off x="2381560" y="1535722"/>
          <a:ext cx="4179650" cy="1645984"/>
        </p:xfrm>
        <a:graphic>
          <a:graphicData uri="http://schemas.openxmlformats.org/drawingml/2006/table">
            <a:tbl>
              <a:tblPr/>
              <a:tblGrid>
                <a:gridCol w="1659821">
                  <a:extLst>
                    <a:ext uri="{9D8B030D-6E8A-4147-A177-3AD203B41FA5}">
                      <a16:colId xmlns:a16="http://schemas.microsoft.com/office/drawing/2014/main" val="20000"/>
                    </a:ext>
                  </a:extLst>
                </a:gridCol>
                <a:gridCol w="1473958">
                  <a:extLst>
                    <a:ext uri="{9D8B030D-6E8A-4147-A177-3AD203B41FA5}">
                      <a16:colId xmlns:a16="http://schemas.microsoft.com/office/drawing/2014/main" val="20001"/>
                    </a:ext>
                  </a:extLst>
                </a:gridCol>
                <a:gridCol w="1045871">
                  <a:extLst>
                    <a:ext uri="{9D8B030D-6E8A-4147-A177-3AD203B41FA5}">
                      <a16:colId xmlns:a16="http://schemas.microsoft.com/office/drawing/2014/main" val="20002"/>
                    </a:ext>
                  </a:extLst>
                </a:gridCol>
              </a:tblGrid>
              <a:tr h="4692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Palbociclib + 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CT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60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TTF events,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(73.8)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(93.2)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6016">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TTF,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69217">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0.46 (95% CI: 0.31-0.69);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&lt; .001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333C6405-3875-E963-6B19-EEE1916B8B4C}"/>
              </a:ext>
            </a:extLst>
          </p:cNvPr>
          <p:cNvSpPr txBox="1"/>
          <p:nvPr/>
        </p:nvSpPr>
        <p:spPr bwMode="auto">
          <a:xfrm>
            <a:off x="3468024" y="5194336"/>
            <a:ext cx="13330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TTF (Mo)</a:t>
            </a:r>
          </a:p>
        </p:txBody>
      </p:sp>
      <p:sp>
        <p:nvSpPr>
          <p:cNvPr id="8" name="TextBox 7">
            <a:extLst>
              <a:ext uri="{FF2B5EF4-FFF2-40B4-BE49-F238E27FC236}">
                <a16:creationId xmlns:a16="http://schemas.microsoft.com/office/drawing/2014/main" id="{23AD44E3-1928-B8E6-730D-098A83164E9B}"/>
              </a:ext>
            </a:extLst>
          </p:cNvPr>
          <p:cNvSpPr txBox="1"/>
          <p:nvPr/>
        </p:nvSpPr>
        <p:spPr bwMode="auto">
          <a:xfrm>
            <a:off x="3146694" y="3275053"/>
            <a:ext cx="32506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follow-up: 36.8 mo (range: 0-74.4)</a:t>
            </a:r>
          </a:p>
        </p:txBody>
      </p:sp>
      <p:sp>
        <p:nvSpPr>
          <p:cNvPr id="2" name="TextBox 1">
            <a:extLst>
              <a:ext uri="{FF2B5EF4-FFF2-40B4-BE49-F238E27FC236}">
                <a16:creationId xmlns:a16="http://schemas.microsoft.com/office/drawing/2014/main" id="{AB77F44F-B333-CDCF-1124-E733E289BCF9}"/>
              </a:ext>
            </a:extLst>
          </p:cNvPr>
          <p:cNvSpPr txBox="1"/>
          <p:nvPr/>
        </p:nvSpPr>
        <p:spPr bwMode="auto">
          <a:xfrm rot="16200000">
            <a:off x="-769780" y="3453575"/>
            <a:ext cx="2871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Treatment  Failure Rate (%)</a:t>
            </a:r>
          </a:p>
        </p:txBody>
      </p:sp>
      <p:grpSp>
        <p:nvGrpSpPr>
          <p:cNvPr id="5" name="Group 4">
            <a:extLst>
              <a:ext uri="{FF2B5EF4-FFF2-40B4-BE49-F238E27FC236}">
                <a16:creationId xmlns:a16="http://schemas.microsoft.com/office/drawing/2014/main" id="{B7A83983-3408-4DD2-0331-7B0F883BDFF7}"/>
              </a:ext>
            </a:extLst>
          </p:cNvPr>
          <p:cNvGrpSpPr/>
          <p:nvPr/>
        </p:nvGrpSpPr>
        <p:grpSpPr>
          <a:xfrm>
            <a:off x="741540" y="2115375"/>
            <a:ext cx="628650" cy="2958658"/>
            <a:chOff x="2032607" y="1522371"/>
            <a:chExt cx="628650" cy="2958658"/>
          </a:xfrm>
        </p:grpSpPr>
        <p:sp>
          <p:nvSpPr>
            <p:cNvPr id="9" name="TextBox 8">
              <a:extLst>
                <a:ext uri="{FF2B5EF4-FFF2-40B4-BE49-F238E27FC236}">
                  <a16:creationId xmlns:a16="http://schemas.microsoft.com/office/drawing/2014/main" id="{3EF7897F-C021-6590-B71B-47199789FBC6}"/>
                </a:ext>
              </a:extLst>
            </p:cNvPr>
            <p:cNvSpPr txBox="1"/>
            <p:nvPr/>
          </p:nvSpPr>
          <p:spPr bwMode="auto">
            <a:xfrm>
              <a:off x="2032607" y="4142475"/>
              <a:ext cx="628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 name="TextBox 9">
              <a:extLst>
                <a:ext uri="{FF2B5EF4-FFF2-40B4-BE49-F238E27FC236}">
                  <a16:creationId xmlns:a16="http://schemas.microsoft.com/office/drawing/2014/main" id="{CEE0ABAD-6317-6D60-3C1B-43CED835A27C}"/>
                </a:ext>
              </a:extLst>
            </p:cNvPr>
            <p:cNvSpPr txBox="1"/>
            <p:nvPr/>
          </p:nvSpPr>
          <p:spPr bwMode="auto">
            <a:xfrm>
              <a:off x="2032607" y="3880461"/>
              <a:ext cx="628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1" name="TextBox 10">
              <a:extLst>
                <a:ext uri="{FF2B5EF4-FFF2-40B4-BE49-F238E27FC236}">
                  <a16:creationId xmlns:a16="http://schemas.microsoft.com/office/drawing/2014/main" id="{D74B865C-EE52-FA86-8C04-30A6D675CBC9}"/>
                </a:ext>
              </a:extLst>
            </p:cNvPr>
            <p:cNvSpPr txBox="1"/>
            <p:nvPr/>
          </p:nvSpPr>
          <p:spPr bwMode="auto">
            <a:xfrm>
              <a:off x="2032607" y="3618451"/>
              <a:ext cx="628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2" name="TextBox 11">
              <a:extLst>
                <a:ext uri="{FF2B5EF4-FFF2-40B4-BE49-F238E27FC236}">
                  <a16:creationId xmlns:a16="http://schemas.microsoft.com/office/drawing/2014/main" id="{F50FEA6A-B922-3577-309D-F516734B908D}"/>
                </a:ext>
              </a:extLst>
            </p:cNvPr>
            <p:cNvSpPr txBox="1"/>
            <p:nvPr/>
          </p:nvSpPr>
          <p:spPr bwMode="auto">
            <a:xfrm>
              <a:off x="2032607" y="3356441"/>
              <a:ext cx="628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3" name="TextBox 12">
              <a:extLst>
                <a:ext uri="{FF2B5EF4-FFF2-40B4-BE49-F238E27FC236}">
                  <a16:creationId xmlns:a16="http://schemas.microsoft.com/office/drawing/2014/main" id="{CCBA2216-6F67-F2C2-C565-73A98BAED52A}"/>
                </a:ext>
              </a:extLst>
            </p:cNvPr>
            <p:cNvSpPr txBox="1"/>
            <p:nvPr/>
          </p:nvSpPr>
          <p:spPr bwMode="auto">
            <a:xfrm>
              <a:off x="2032607" y="3094431"/>
              <a:ext cx="628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4" name="TextBox 13">
              <a:extLst>
                <a:ext uri="{FF2B5EF4-FFF2-40B4-BE49-F238E27FC236}">
                  <a16:creationId xmlns:a16="http://schemas.microsoft.com/office/drawing/2014/main" id="{DFBE90B4-9849-BE1D-D66A-2C5FD9ED7F33}"/>
                </a:ext>
              </a:extLst>
            </p:cNvPr>
            <p:cNvSpPr txBox="1"/>
            <p:nvPr/>
          </p:nvSpPr>
          <p:spPr bwMode="auto">
            <a:xfrm>
              <a:off x="2032607" y="2832421"/>
              <a:ext cx="628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5" name="TextBox 14">
              <a:extLst>
                <a:ext uri="{FF2B5EF4-FFF2-40B4-BE49-F238E27FC236}">
                  <a16:creationId xmlns:a16="http://schemas.microsoft.com/office/drawing/2014/main" id="{F2DD7239-72D8-0C92-DA17-4F89620694D9}"/>
                </a:ext>
              </a:extLst>
            </p:cNvPr>
            <p:cNvSpPr txBox="1"/>
            <p:nvPr/>
          </p:nvSpPr>
          <p:spPr bwMode="auto">
            <a:xfrm>
              <a:off x="2032607" y="2570411"/>
              <a:ext cx="628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6" name="TextBox 15">
              <a:extLst>
                <a:ext uri="{FF2B5EF4-FFF2-40B4-BE49-F238E27FC236}">
                  <a16:creationId xmlns:a16="http://schemas.microsoft.com/office/drawing/2014/main" id="{CB3F3A0A-760C-8257-34B3-8F48051A5188}"/>
                </a:ext>
              </a:extLst>
            </p:cNvPr>
            <p:cNvSpPr txBox="1"/>
            <p:nvPr/>
          </p:nvSpPr>
          <p:spPr bwMode="auto">
            <a:xfrm>
              <a:off x="2032607" y="2308401"/>
              <a:ext cx="628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17" name="TextBox 16">
              <a:extLst>
                <a:ext uri="{FF2B5EF4-FFF2-40B4-BE49-F238E27FC236}">
                  <a16:creationId xmlns:a16="http://schemas.microsoft.com/office/drawing/2014/main" id="{AA9FCF7E-8CEA-B5F7-E275-40DABDFE4075}"/>
                </a:ext>
              </a:extLst>
            </p:cNvPr>
            <p:cNvSpPr txBox="1"/>
            <p:nvPr/>
          </p:nvSpPr>
          <p:spPr bwMode="auto">
            <a:xfrm>
              <a:off x="2032607" y="2046391"/>
              <a:ext cx="628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8" name="TextBox 17">
              <a:extLst>
                <a:ext uri="{FF2B5EF4-FFF2-40B4-BE49-F238E27FC236}">
                  <a16:creationId xmlns:a16="http://schemas.microsoft.com/office/drawing/2014/main" id="{D08C3D9B-CB2E-55A9-D59B-FB2528CBA8F7}"/>
                </a:ext>
              </a:extLst>
            </p:cNvPr>
            <p:cNvSpPr txBox="1"/>
            <p:nvPr/>
          </p:nvSpPr>
          <p:spPr bwMode="auto">
            <a:xfrm>
              <a:off x="2032607" y="1784381"/>
              <a:ext cx="628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19" name="TextBox 18">
              <a:extLst>
                <a:ext uri="{FF2B5EF4-FFF2-40B4-BE49-F238E27FC236}">
                  <a16:creationId xmlns:a16="http://schemas.microsoft.com/office/drawing/2014/main" id="{CFBF7C59-501A-3D47-828B-86678F12C696}"/>
                </a:ext>
              </a:extLst>
            </p:cNvPr>
            <p:cNvSpPr txBox="1"/>
            <p:nvPr/>
          </p:nvSpPr>
          <p:spPr bwMode="auto">
            <a:xfrm>
              <a:off x="2032607" y="1522371"/>
              <a:ext cx="628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sp>
        <p:nvSpPr>
          <p:cNvPr id="20" name="TextBox 19">
            <a:extLst>
              <a:ext uri="{FF2B5EF4-FFF2-40B4-BE49-F238E27FC236}">
                <a16:creationId xmlns:a16="http://schemas.microsoft.com/office/drawing/2014/main" id="{DCF65003-19DC-96C8-6FE0-8849DADB5040}"/>
              </a:ext>
            </a:extLst>
          </p:cNvPr>
          <p:cNvSpPr txBox="1"/>
          <p:nvPr/>
        </p:nvSpPr>
        <p:spPr bwMode="auto">
          <a:xfrm>
            <a:off x="1302765" y="4995095"/>
            <a:ext cx="398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AA121A68-39C9-02EA-2DE2-C9EB90926411}"/>
              </a:ext>
            </a:extLst>
          </p:cNvPr>
          <p:cNvSpPr txBox="1"/>
          <p:nvPr/>
        </p:nvSpPr>
        <p:spPr bwMode="auto">
          <a:xfrm>
            <a:off x="1891965" y="4995095"/>
            <a:ext cx="398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2" name="TextBox 21">
            <a:extLst>
              <a:ext uri="{FF2B5EF4-FFF2-40B4-BE49-F238E27FC236}">
                <a16:creationId xmlns:a16="http://schemas.microsoft.com/office/drawing/2014/main" id="{6890B139-EB96-C0C1-3FD1-0C9BB87BE663}"/>
              </a:ext>
            </a:extLst>
          </p:cNvPr>
          <p:cNvSpPr txBox="1"/>
          <p:nvPr/>
        </p:nvSpPr>
        <p:spPr bwMode="auto">
          <a:xfrm>
            <a:off x="2487845" y="4995095"/>
            <a:ext cx="398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3" name="TextBox 22">
            <a:extLst>
              <a:ext uri="{FF2B5EF4-FFF2-40B4-BE49-F238E27FC236}">
                <a16:creationId xmlns:a16="http://schemas.microsoft.com/office/drawing/2014/main" id="{7C9EAEB3-5077-09C7-F86F-5B4F4C9165DA}"/>
              </a:ext>
            </a:extLst>
          </p:cNvPr>
          <p:cNvSpPr txBox="1"/>
          <p:nvPr/>
        </p:nvSpPr>
        <p:spPr bwMode="auto">
          <a:xfrm>
            <a:off x="3101757" y="4995095"/>
            <a:ext cx="398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4" name="TextBox 23">
            <a:extLst>
              <a:ext uri="{FF2B5EF4-FFF2-40B4-BE49-F238E27FC236}">
                <a16:creationId xmlns:a16="http://schemas.microsoft.com/office/drawing/2014/main" id="{59BAA228-A6F8-4C34-8EF7-8BD9392FBFA3}"/>
              </a:ext>
            </a:extLst>
          </p:cNvPr>
          <p:cNvSpPr txBox="1"/>
          <p:nvPr/>
        </p:nvSpPr>
        <p:spPr bwMode="auto">
          <a:xfrm>
            <a:off x="3695938" y="4995095"/>
            <a:ext cx="398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25" name="TextBox 24">
            <a:extLst>
              <a:ext uri="{FF2B5EF4-FFF2-40B4-BE49-F238E27FC236}">
                <a16:creationId xmlns:a16="http://schemas.microsoft.com/office/drawing/2014/main" id="{B33C5B93-4319-9CD1-45F6-EA94F31BF038}"/>
              </a:ext>
            </a:extLst>
          </p:cNvPr>
          <p:cNvSpPr txBox="1"/>
          <p:nvPr/>
        </p:nvSpPr>
        <p:spPr bwMode="auto">
          <a:xfrm>
            <a:off x="4290119" y="4995095"/>
            <a:ext cx="398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a:t>
            </a:r>
            <a:r>
              <a:rPr lang="en-US" sz="1600"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29C066B6-7F47-6934-30F8-C5B67440A45B}"/>
              </a:ext>
            </a:extLst>
          </p:cNvPr>
          <p:cNvSpPr txBox="1"/>
          <p:nvPr/>
        </p:nvSpPr>
        <p:spPr bwMode="auto">
          <a:xfrm>
            <a:off x="4884300" y="4995095"/>
            <a:ext cx="398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7" name="TextBox 26">
            <a:extLst>
              <a:ext uri="{FF2B5EF4-FFF2-40B4-BE49-F238E27FC236}">
                <a16:creationId xmlns:a16="http://schemas.microsoft.com/office/drawing/2014/main" id="{1802AD9F-93C5-CF12-F547-13DCA271429F}"/>
              </a:ext>
            </a:extLst>
          </p:cNvPr>
          <p:cNvSpPr txBox="1"/>
          <p:nvPr/>
        </p:nvSpPr>
        <p:spPr bwMode="auto">
          <a:xfrm>
            <a:off x="5478481" y="4995095"/>
            <a:ext cx="398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28" name="TextBox 27">
            <a:extLst>
              <a:ext uri="{FF2B5EF4-FFF2-40B4-BE49-F238E27FC236}">
                <a16:creationId xmlns:a16="http://schemas.microsoft.com/office/drawing/2014/main" id="{6950CBEA-8F62-A8B4-25A2-1C9E3FB61CFC}"/>
              </a:ext>
            </a:extLst>
          </p:cNvPr>
          <p:cNvSpPr txBox="1"/>
          <p:nvPr/>
        </p:nvSpPr>
        <p:spPr bwMode="auto">
          <a:xfrm>
            <a:off x="6072662" y="4995095"/>
            <a:ext cx="398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29" name="TextBox 28">
            <a:extLst>
              <a:ext uri="{FF2B5EF4-FFF2-40B4-BE49-F238E27FC236}">
                <a16:creationId xmlns:a16="http://schemas.microsoft.com/office/drawing/2014/main" id="{91E3943B-C212-F3EF-0975-0288DD265E48}"/>
              </a:ext>
            </a:extLst>
          </p:cNvPr>
          <p:cNvSpPr txBox="1"/>
          <p:nvPr/>
        </p:nvSpPr>
        <p:spPr bwMode="auto">
          <a:xfrm>
            <a:off x="168613" y="5453013"/>
            <a:ext cx="12086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1" dirty="0">
                <a:solidFill>
                  <a:schemeClr val="accent3"/>
                </a:solidFill>
                <a:latin typeface="Calibri" panose="020F0502020204030204" pitchFamily="34" charset="0"/>
              </a:rPr>
              <a:t>CT based</a:t>
            </a:r>
          </a:p>
          <a:p>
            <a:pPr algn="r">
              <a:lnSpc>
                <a:spcPct val="100000"/>
              </a:lnSpc>
              <a:spcBef>
                <a:spcPct val="50000"/>
              </a:spcBef>
              <a:spcAft>
                <a:spcPct val="0"/>
              </a:spcAft>
              <a:buClrTx/>
              <a:buFontTx/>
              <a:buNone/>
            </a:pPr>
            <a:r>
              <a:rPr lang="en-US" sz="1600" b="1" dirty="0">
                <a:solidFill>
                  <a:schemeClr val="accent1"/>
                </a:solidFill>
                <a:latin typeface="Calibri" panose="020F0502020204030204" pitchFamily="34" charset="0"/>
              </a:rPr>
              <a:t>Palbo + ET</a:t>
            </a:r>
          </a:p>
        </p:txBody>
      </p:sp>
      <p:sp>
        <p:nvSpPr>
          <p:cNvPr id="30" name="TextBox 29">
            <a:extLst>
              <a:ext uri="{FF2B5EF4-FFF2-40B4-BE49-F238E27FC236}">
                <a16:creationId xmlns:a16="http://schemas.microsoft.com/office/drawing/2014/main" id="{4FE5D10B-D8CE-5112-5FC7-6030D4365C7C}"/>
              </a:ext>
            </a:extLst>
          </p:cNvPr>
          <p:cNvSpPr txBox="1"/>
          <p:nvPr/>
        </p:nvSpPr>
        <p:spPr bwMode="auto">
          <a:xfrm>
            <a:off x="1326036" y="5453013"/>
            <a:ext cx="3987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59</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61</a:t>
            </a:r>
          </a:p>
        </p:txBody>
      </p:sp>
      <p:sp>
        <p:nvSpPr>
          <p:cNvPr id="31" name="TextBox 30">
            <a:extLst>
              <a:ext uri="{FF2B5EF4-FFF2-40B4-BE49-F238E27FC236}">
                <a16:creationId xmlns:a16="http://schemas.microsoft.com/office/drawing/2014/main" id="{D1CB4A0F-819C-3096-35DD-452F272827B2}"/>
              </a:ext>
            </a:extLst>
          </p:cNvPr>
          <p:cNvSpPr txBox="1"/>
          <p:nvPr/>
        </p:nvSpPr>
        <p:spPr bwMode="auto">
          <a:xfrm>
            <a:off x="1896235" y="5453013"/>
            <a:ext cx="3987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31</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41</a:t>
            </a:r>
          </a:p>
        </p:txBody>
      </p:sp>
      <p:sp>
        <p:nvSpPr>
          <p:cNvPr id="32" name="TextBox 31">
            <a:extLst>
              <a:ext uri="{FF2B5EF4-FFF2-40B4-BE49-F238E27FC236}">
                <a16:creationId xmlns:a16="http://schemas.microsoft.com/office/drawing/2014/main" id="{72B743CF-353C-7B44-A9C0-952982458B7B}"/>
              </a:ext>
            </a:extLst>
          </p:cNvPr>
          <p:cNvSpPr txBox="1"/>
          <p:nvPr/>
        </p:nvSpPr>
        <p:spPr bwMode="auto">
          <a:xfrm>
            <a:off x="2501934" y="5453013"/>
            <a:ext cx="3987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3" name="TextBox 32">
            <a:extLst>
              <a:ext uri="{FF2B5EF4-FFF2-40B4-BE49-F238E27FC236}">
                <a16:creationId xmlns:a16="http://schemas.microsoft.com/office/drawing/2014/main" id="{A41C8E82-2818-A37E-5917-C9FA46955232}"/>
              </a:ext>
            </a:extLst>
          </p:cNvPr>
          <p:cNvSpPr txBox="1"/>
          <p:nvPr/>
        </p:nvSpPr>
        <p:spPr bwMode="auto">
          <a:xfrm>
            <a:off x="3105104" y="5453013"/>
            <a:ext cx="3987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26</a:t>
            </a:r>
          </a:p>
        </p:txBody>
      </p:sp>
      <p:sp>
        <p:nvSpPr>
          <p:cNvPr id="34" name="TextBox 33">
            <a:extLst>
              <a:ext uri="{FF2B5EF4-FFF2-40B4-BE49-F238E27FC236}">
                <a16:creationId xmlns:a16="http://schemas.microsoft.com/office/drawing/2014/main" id="{8AF40878-840E-881E-58D4-38D2CD1C2A83}"/>
              </a:ext>
            </a:extLst>
          </p:cNvPr>
          <p:cNvSpPr txBox="1"/>
          <p:nvPr/>
        </p:nvSpPr>
        <p:spPr bwMode="auto">
          <a:xfrm>
            <a:off x="3704312" y="5453013"/>
            <a:ext cx="3987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35" name="TextBox 34">
            <a:extLst>
              <a:ext uri="{FF2B5EF4-FFF2-40B4-BE49-F238E27FC236}">
                <a16:creationId xmlns:a16="http://schemas.microsoft.com/office/drawing/2014/main" id="{3F5F126B-FCBB-6A7F-B050-0994BBCBB4F9}"/>
              </a:ext>
            </a:extLst>
          </p:cNvPr>
          <p:cNvSpPr txBox="1"/>
          <p:nvPr/>
        </p:nvSpPr>
        <p:spPr bwMode="auto">
          <a:xfrm>
            <a:off x="4307482" y="5453013"/>
            <a:ext cx="3987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13</a:t>
            </a:r>
          </a:p>
        </p:txBody>
      </p:sp>
      <p:sp>
        <p:nvSpPr>
          <p:cNvPr id="36" name="TextBox 35">
            <a:extLst>
              <a:ext uri="{FF2B5EF4-FFF2-40B4-BE49-F238E27FC236}">
                <a16:creationId xmlns:a16="http://schemas.microsoft.com/office/drawing/2014/main" id="{C5F356EE-A7D0-0B4F-A710-703298D26DD1}"/>
              </a:ext>
            </a:extLst>
          </p:cNvPr>
          <p:cNvSpPr txBox="1"/>
          <p:nvPr/>
        </p:nvSpPr>
        <p:spPr bwMode="auto">
          <a:xfrm>
            <a:off x="4901511" y="5453013"/>
            <a:ext cx="3987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37" name="TextBox 36">
            <a:extLst>
              <a:ext uri="{FF2B5EF4-FFF2-40B4-BE49-F238E27FC236}">
                <a16:creationId xmlns:a16="http://schemas.microsoft.com/office/drawing/2014/main" id="{94D337EE-3058-7572-53AA-9EE73CD1F976}"/>
              </a:ext>
            </a:extLst>
          </p:cNvPr>
          <p:cNvSpPr txBox="1"/>
          <p:nvPr/>
        </p:nvSpPr>
        <p:spPr bwMode="auto">
          <a:xfrm>
            <a:off x="5500719" y="5453013"/>
            <a:ext cx="3987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38" name="TextBox 37">
            <a:extLst>
              <a:ext uri="{FF2B5EF4-FFF2-40B4-BE49-F238E27FC236}">
                <a16:creationId xmlns:a16="http://schemas.microsoft.com/office/drawing/2014/main" id="{10164C65-13C9-97C8-3349-B0F6B3D9C180}"/>
              </a:ext>
            </a:extLst>
          </p:cNvPr>
          <p:cNvSpPr txBox="1"/>
          <p:nvPr/>
        </p:nvSpPr>
        <p:spPr bwMode="auto">
          <a:xfrm>
            <a:off x="6086122" y="5453013"/>
            <a:ext cx="39877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grpSp>
        <p:nvGrpSpPr>
          <p:cNvPr id="31747" name="Group 31746">
            <a:extLst>
              <a:ext uri="{FF2B5EF4-FFF2-40B4-BE49-F238E27FC236}">
                <a16:creationId xmlns:a16="http://schemas.microsoft.com/office/drawing/2014/main" id="{1E225D5A-4FD0-4361-DFF7-527E113CA3B0}"/>
              </a:ext>
            </a:extLst>
          </p:cNvPr>
          <p:cNvGrpSpPr/>
          <p:nvPr/>
        </p:nvGrpSpPr>
        <p:grpSpPr>
          <a:xfrm>
            <a:off x="1413695" y="2268777"/>
            <a:ext cx="86400" cy="2637435"/>
            <a:chOff x="2708590" y="1675773"/>
            <a:chExt cx="86400" cy="2637435"/>
          </a:xfrm>
        </p:grpSpPr>
        <p:cxnSp>
          <p:nvCxnSpPr>
            <p:cNvPr id="41" name="Straight Connector 40">
              <a:extLst>
                <a:ext uri="{FF2B5EF4-FFF2-40B4-BE49-F238E27FC236}">
                  <a16:creationId xmlns:a16="http://schemas.microsoft.com/office/drawing/2014/main" id="{F25BE7C2-4FF1-64CF-0882-9761D8C3147B}"/>
                </a:ext>
              </a:extLst>
            </p:cNvPr>
            <p:cNvCxnSpPr>
              <a:cxnSpLocks/>
            </p:cNvCxnSpPr>
            <p:nvPr/>
          </p:nvCxnSpPr>
          <p:spPr bwMode="auto">
            <a:xfrm>
              <a:off x="2708590" y="1675773"/>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2B9F94B-9412-CBC4-5580-E732588F998A}"/>
                </a:ext>
              </a:extLst>
            </p:cNvPr>
            <p:cNvCxnSpPr>
              <a:cxnSpLocks/>
            </p:cNvCxnSpPr>
            <p:nvPr/>
          </p:nvCxnSpPr>
          <p:spPr bwMode="auto">
            <a:xfrm>
              <a:off x="2708590" y="1939516"/>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4F7B741-4981-0A7D-AD31-F97182C98294}"/>
                </a:ext>
              </a:extLst>
            </p:cNvPr>
            <p:cNvCxnSpPr>
              <a:cxnSpLocks/>
            </p:cNvCxnSpPr>
            <p:nvPr/>
          </p:nvCxnSpPr>
          <p:spPr bwMode="auto">
            <a:xfrm>
              <a:off x="2708590" y="2203260"/>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55944D7-C87B-64C3-30E6-09DA481C94D4}"/>
                </a:ext>
              </a:extLst>
            </p:cNvPr>
            <p:cNvCxnSpPr>
              <a:cxnSpLocks/>
            </p:cNvCxnSpPr>
            <p:nvPr/>
          </p:nvCxnSpPr>
          <p:spPr bwMode="auto">
            <a:xfrm>
              <a:off x="2708590" y="2467003"/>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0C37B27-F9F9-34FB-E797-21C2D9192735}"/>
                </a:ext>
              </a:extLst>
            </p:cNvPr>
            <p:cNvCxnSpPr>
              <a:cxnSpLocks/>
            </p:cNvCxnSpPr>
            <p:nvPr/>
          </p:nvCxnSpPr>
          <p:spPr bwMode="auto">
            <a:xfrm>
              <a:off x="2708590" y="2730747"/>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29F02BB-2871-2231-EB67-FE4474B698C1}"/>
                </a:ext>
              </a:extLst>
            </p:cNvPr>
            <p:cNvCxnSpPr>
              <a:cxnSpLocks/>
            </p:cNvCxnSpPr>
            <p:nvPr/>
          </p:nvCxnSpPr>
          <p:spPr bwMode="auto">
            <a:xfrm>
              <a:off x="2708590" y="2994490"/>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21276EC-4477-B923-A140-8839117F72ED}"/>
                </a:ext>
              </a:extLst>
            </p:cNvPr>
            <p:cNvCxnSpPr>
              <a:cxnSpLocks/>
            </p:cNvCxnSpPr>
            <p:nvPr/>
          </p:nvCxnSpPr>
          <p:spPr bwMode="auto">
            <a:xfrm>
              <a:off x="2708590" y="3258234"/>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4A5B32D-FF1D-FD9C-C1BB-AC100C42AB14}"/>
                </a:ext>
              </a:extLst>
            </p:cNvPr>
            <p:cNvCxnSpPr>
              <a:cxnSpLocks/>
            </p:cNvCxnSpPr>
            <p:nvPr/>
          </p:nvCxnSpPr>
          <p:spPr bwMode="auto">
            <a:xfrm>
              <a:off x="2708590" y="3521977"/>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1CAFFBA-B47D-1DDE-B804-47FFEE4C1DAA}"/>
                </a:ext>
              </a:extLst>
            </p:cNvPr>
            <p:cNvCxnSpPr>
              <a:cxnSpLocks/>
            </p:cNvCxnSpPr>
            <p:nvPr/>
          </p:nvCxnSpPr>
          <p:spPr bwMode="auto">
            <a:xfrm>
              <a:off x="2708590" y="3785721"/>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254ED04-94C3-E379-9839-C15D30647B2C}"/>
                </a:ext>
              </a:extLst>
            </p:cNvPr>
            <p:cNvCxnSpPr>
              <a:cxnSpLocks/>
            </p:cNvCxnSpPr>
            <p:nvPr/>
          </p:nvCxnSpPr>
          <p:spPr bwMode="auto">
            <a:xfrm>
              <a:off x="2708590" y="4049465"/>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8A99C75-C9F8-68F2-ACDE-3526590B8036}"/>
                </a:ext>
              </a:extLst>
            </p:cNvPr>
            <p:cNvCxnSpPr>
              <a:cxnSpLocks/>
            </p:cNvCxnSpPr>
            <p:nvPr/>
          </p:nvCxnSpPr>
          <p:spPr bwMode="auto">
            <a:xfrm>
              <a:off x="2708590" y="4313208"/>
              <a:ext cx="86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45" name="Group 31744">
            <a:extLst>
              <a:ext uri="{FF2B5EF4-FFF2-40B4-BE49-F238E27FC236}">
                <a16:creationId xmlns:a16="http://schemas.microsoft.com/office/drawing/2014/main" id="{68C0578B-224E-9A82-0BE5-9DD3BBEB08AC}"/>
              </a:ext>
            </a:extLst>
          </p:cNvPr>
          <p:cNvGrpSpPr/>
          <p:nvPr/>
        </p:nvGrpSpPr>
        <p:grpSpPr>
          <a:xfrm>
            <a:off x="1505737" y="4907588"/>
            <a:ext cx="4765392" cy="86400"/>
            <a:chOff x="2800632" y="4314584"/>
            <a:chExt cx="4765392" cy="86400"/>
          </a:xfrm>
        </p:grpSpPr>
        <p:cxnSp>
          <p:nvCxnSpPr>
            <p:cNvPr id="56" name="Straight Connector 55">
              <a:extLst>
                <a:ext uri="{FF2B5EF4-FFF2-40B4-BE49-F238E27FC236}">
                  <a16:creationId xmlns:a16="http://schemas.microsoft.com/office/drawing/2014/main" id="{551D9539-C659-7A5A-35AC-6E09628A93CD}"/>
                </a:ext>
              </a:extLst>
            </p:cNvPr>
            <p:cNvCxnSpPr>
              <a:cxnSpLocks/>
            </p:cNvCxnSpPr>
            <p:nvPr/>
          </p:nvCxnSpPr>
          <p:spPr bwMode="auto">
            <a:xfrm rot="5400000">
              <a:off x="7522824" y="4357784"/>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C49B0A4-9781-0478-0D20-9947D9201F4B}"/>
                </a:ext>
              </a:extLst>
            </p:cNvPr>
            <p:cNvCxnSpPr>
              <a:cxnSpLocks/>
            </p:cNvCxnSpPr>
            <p:nvPr/>
          </p:nvCxnSpPr>
          <p:spPr bwMode="auto">
            <a:xfrm rot="5400000">
              <a:off x="6927150" y="4357784"/>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4BF1F53-668D-9F92-C73B-954518A929B5}"/>
                </a:ext>
              </a:extLst>
            </p:cNvPr>
            <p:cNvCxnSpPr>
              <a:cxnSpLocks/>
            </p:cNvCxnSpPr>
            <p:nvPr/>
          </p:nvCxnSpPr>
          <p:spPr bwMode="auto">
            <a:xfrm rot="5400000">
              <a:off x="6331476" y="4357784"/>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563347A-5935-BAF2-FFB3-BD025D0125E0}"/>
                </a:ext>
              </a:extLst>
            </p:cNvPr>
            <p:cNvCxnSpPr>
              <a:cxnSpLocks/>
            </p:cNvCxnSpPr>
            <p:nvPr/>
          </p:nvCxnSpPr>
          <p:spPr bwMode="auto">
            <a:xfrm rot="5400000">
              <a:off x="5735802" y="4357784"/>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A1ABB53-1300-857B-C98A-96C0C20F74F5}"/>
                </a:ext>
              </a:extLst>
            </p:cNvPr>
            <p:cNvCxnSpPr>
              <a:cxnSpLocks/>
            </p:cNvCxnSpPr>
            <p:nvPr/>
          </p:nvCxnSpPr>
          <p:spPr bwMode="auto">
            <a:xfrm rot="5400000">
              <a:off x="5140128" y="4357784"/>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FEE35FC-5E03-A0FD-8D94-6236F74802AB}"/>
                </a:ext>
              </a:extLst>
            </p:cNvPr>
            <p:cNvCxnSpPr>
              <a:cxnSpLocks/>
            </p:cNvCxnSpPr>
            <p:nvPr/>
          </p:nvCxnSpPr>
          <p:spPr bwMode="auto">
            <a:xfrm rot="5400000">
              <a:off x="4544454" y="4357784"/>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988DFBB-A695-13FB-D370-BE38C8AC58C0}"/>
                </a:ext>
              </a:extLst>
            </p:cNvPr>
            <p:cNvCxnSpPr>
              <a:cxnSpLocks/>
            </p:cNvCxnSpPr>
            <p:nvPr/>
          </p:nvCxnSpPr>
          <p:spPr bwMode="auto">
            <a:xfrm rot="5400000">
              <a:off x="3948780" y="4357784"/>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315232E-6505-F81D-720B-F7C1D9DA8E2D}"/>
                </a:ext>
              </a:extLst>
            </p:cNvPr>
            <p:cNvCxnSpPr>
              <a:cxnSpLocks/>
            </p:cNvCxnSpPr>
            <p:nvPr/>
          </p:nvCxnSpPr>
          <p:spPr bwMode="auto">
            <a:xfrm rot="5400000">
              <a:off x="3353106" y="4357784"/>
              <a:ext cx="86400"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2EDCE199-9372-EAB5-045A-DB127156B07A}"/>
                </a:ext>
              </a:extLst>
            </p:cNvPr>
            <p:cNvCxnSpPr>
              <a:cxnSpLocks/>
            </p:cNvCxnSpPr>
            <p:nvPr/>
          </p:nvCxnSpPr>
          <p:spPr bwMode="auto">
            <a:xfrm rot="5400000">
              <a:off x="2757432" y="4357784"/>
              <a:ext cx="86400" cy="0"/>
            </a:xfrm>
            <a:prstGeom prst="line">
              <a:avLst/>
            </a:prstGeom>
            <a:noFill/>
            <a:ln w="28575" cap="flat" cmpd="sng" algn="ctr">
              <a:solidFill>
                <a:schemeClr val="bg1"/>
              </a:solidFill>
              <a:prstDash val="solid"/>
              <a:round/>
              <a:headEnd type="none" w="med" len="med"/>
              <a:tailEnd type="none" w="med" len="med"/>
            </a:ln>
            <a:effectLst/>
          </p:spPr>
        </p:cxnSp>
      </p:grpSp>
      <p:sp>
        <p:nvSpPr>
          <p:cNvPr id="31749" name="Freeform 31748">
            <a:extLst>
              <a:ext uri="{FF2B5EF4-FFF2-40B4-BE49-F238E27FC236}">
                <a16:creationId xmlns:a16="http://schemas.microsoft.com/office/drawing/2014/main" id="{2CF1CB7A-440E-93F1-ED8D-A5049420BE24}"/>
              </a:ext>
            </a:extLst>
          </p:cNvPr>
          <p:cNvSpPr/>
          <p:nvPr/>
        </p:nvSpPr>
        <p:spPr bwMode="auto">
          <a:xfrm>
            <a:off x="1502281" y="3585680"/>
            <a:ext cx="601228" cy="1320800"/>
          </a:xfrm>
          <a:custGeom>
            <a:avLst/>
            <a:gdLst>
              <a:gd name="connsiteX0" fmla="*/ 0 w 1717675"/>
              <a:gd name="connsiteY0" fmla="*/ 0 h 1320800"/>
              <a:gd name="connsiteX1" fmla="*/ 1717675 w 1717675"/>
              <a:gd name="connsiteY1" fmla="*/ 0 h 1320800"/>
              <a:gd name="connsiteX2" fmla="*/ 1717675 w 1717675"/>
              <a:gd name="connsiteY2" fmla="*/ 1320800 h 1320800"/>
            </a:gdLst>
            <a:ahLst/>
            <a:cxnLst>
              <a:cxn ang="0">
                <a:pos x="connsiteX0" y="connsiteY0"/>
              </a:cxn>
              <a:cxn ang="0">
                <a:pos x="connsiteX1" y="connsiteY1"/>
              </a:cxn>
              <a:cxn ang="0">
                <a:pos x="connsiteX2" y="connsiteY2"/>
              </a:cxn>
            </a:cxnLst>
            <a:rect l="l" t="t" r="r" b="b"/>
            <a:pathLst>
              <a:path w="1717675" h="1320800">
                <a:moveTo>
                  <a:pt x="0" y="0"/>
                </a:moveTo>
                <a:lnTo>
                  <a:pt x="1717675" y="0"/>
                </a:lnTo>
                <a:lnTo>
                  <a:pt x="1717675" y="1320800"/>
                </a:lnTo>
              </a:path>
            </a:pathLst>
          </a:custGeom>
          <a:noFill/>
          <a:ln w="28575">
            <a:solidFill>
              <a:schemeClr val="accent3"/>
            </a:solidFill>
            <a:prstDash val="sysDash"/>
            <a:miter lim="800000"/>
            <a:headEnd/>
            <a:tailEnd/>
          </a:ln>
        </p:spPr>
        <p:txBody>
          <a:bodyPr rtlCol="0" anchor="ctr"/>
          <a:lstStyle/>
          <a:p>
            <a:pPr algn="ctr"/>
            <a:endParaRPr lang="en-US"/>
          </a:p>
        </p:txBody>
      </p:sp>
      <p:sp>
        <p:nvSpPr>
          <p:cNvPr id="31748" name="Freeform 31747">
            <a:extLst>
              <a:ext uri="{FF2B5EF4-FFF2-40B4-BE49-F238E27FC236}">
                <a16:creationId xmlns:a16="http://schemas.microsoft.com/office/drawing/2014/main" id="{363DA641-180B-BA56-AC2E-B485FC43FCD3}"/>
              </a:ext>
            </a:extLst>
          </p:cNvPr>
          <p:cNvSpPr/>
          <p:nvPr/>
        </p:nvSpPr>
        <p:spPr bwMode="auto">
          <a:xfrm>
            <a:off x="1502280" y="3587029"/>
            <a:ext cx="1717675" cy="1320800"/>
          </a:xfrm>
          <a:custGeom>
            <a:avLst/>
            <a:gdLst>
              <a:gd name="connsiteX0" fmla="*/ 0 w 1717675"/>
              <a:gd name="connsiteY0" fmla="*/ 0 h 1320800"/>
              <a:gd name="connsiteX1" fmla="*/ 1717675 w 1717675"/>
              <a:gd name="connsiteY1" fmla="*/ 0 h 1320800"/>
              <a:gd name="connsiteX2" fmla="*/ 1717675 w 1717675"/>
              <a:gd name="connsiteY2" fmla="*/ 1320800 h 1320800"/>
            </a:gdLst>
            <a:ahLst/>
            <a:cxnLst>
              <a:cxn ang="0">
                <a:pos x="connsiteX0" y="connsiteY0"/>
              </a:cxn>
              <a:cxn ang="0">
                <a:pos x="connsiteX1" y="connsiteY1"/>
              </a:cxn>
              <a:cxn ang="0">
                <a:pos x="connsiteX2" y="connsiteY2"/>
              </a:cxn>
            </a:cxnLst>
            <a:rect l="l" t="t" r="r" b="b"/>
            <a:pathLst>
              <a:path w="1717675" h="1320800">
                <a:moveTo>
                  <a:pt x="0" y="0"/>
                </a:moveTo>
                <a:lnTo>
                  <a:pt x="1717675" y="0"/>
                </a:lnTo>
                <a:lnTo>
                  <a:pt x="1717675" y="1320800"/>
                </a:lnTo>
              </a:path>
            </a:pathLst>
          </a:custGeom>
          <a:noFill/>
          <a:ln w="28575">
            <a:solidFill>
              <a:schemeClr val="accent1"/>
            </a:solidFill>
            <a:prstDash val="sysDash"/>
            <a:miter lim="800000"/>
            <a:headEnd/>
            <a:tailEnd/>
          </a:ln>
        </p:spPr>
        <p:txBody>
          <a:bodyPr rtlCol="0" anchor="ctr"/>
          <a:lstStyle/>
          <a:p>
            <a:pPr algn="ctr"/>
            <a:endParaRPr lang="en-US"/>
          </a:p>
        </p:txBody>
      </p:sp>
      <p:sp>
        <p:nvSpPr>
          <p:cNvPr id="31752" name="TextBox 31751">
            <a:extLst>
              <a:ext uri="{FF2B5EF4-FFF2-40B4-BE49-F238E27FC236}">
                <a16:creationId xmlns:a16="http://schemas.microsoft.com/office/drawing/2014/main" id="{B50FDA4A-22E9-9528-100F-7D041B603C34}"/>
              </a:ext>
            </a:extLst>
          </p:cNvPr>
          <p:cNvSpPr txBox="1"/>
          <p:nvPr/>
        </p:nvSpPr>
        <p:spPr bwMode="auto">
          <a:xfrm>
            <a:off x="2367998" y="4099763"/>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753" name="TextBox 31752">
            <a:extLst>
              <a:ext uri="{FF2B5EF4-FFF2-40B4-BE49-F238E27FC236}">
                <a16:creationId xmlns:a16="http://schemas.microsoft.com/office/drawing/2014/main" id="{E54E8810-7272-BE23-DFBF-5F4B8B9E4DCE}"/>
              </a:ext>
            </a:extLst>
          </p:cNvPr>
          <p:cNvSpPr txBox="1"/>
          <p:nvPr/>
        </p:nvSpPr>
        <p:spPr bwMode="auto">
          <a:xfrm>
            <a:off x="5400021" y="4614579"/>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754" name="TextBox 31753">
            <a:extLst>
              <a:ext uri="{FF2B5EF4-FFF2-40B4-BE49-F238E27FC236}">
                <a16:creationId xmlns:a16="http://schemas.microsoft.com/office/drawing/2014/main" id="{BDBEEC57-2FAD-26B9-41F1-D8E6DBD8B429}"/>
              </a:ext>
            </a:extLst>
          </p:cNvPr>
          <p:cNvSpPr txBox="1"/>
          <p:nvPr/>
        </p:nvSpPr>
        <p:spPr bwMode="auto">
          <a:xfrm>
            <a:off x="6097253" y="4319191"/>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755" name="TextBox 31754">
            <a:extLst>
              <a:ext uri="{FF2B5EF4-FFF2-40B4-BE49-F238E27FC236}">
                <a16:creationId xmlns:a16="http://schemas.microsoft.com/office/drawing/2014/main" id="{45F7691D-9F63-FAEC-8032-9FA199FF2098}"/>
              </a:ext>
            </a:extLst>
          </p:cNvPr>
          <p:cNvSpPr txBox="1"/>
          <p:nvPr/>
        </p:nvSpPr>
        <p:spPr bwMode="auto">
          <a:xfrm>
            <a:off x="6072521" y="4320298"/>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756" name="TextBox 31755">
            <a:extLst>
              <a:ext uri="{FF2B5EF4-FFF2-40B4-BE49-F238E27FC236}">
                <a16:creationId xmlns:a16="http://schemas.microsoft.com/office/drawing/2014/main" id="{E14E8FC2-E7A4-7DDF-598E-EA21E0A5182B}"/>
              </a:ext>
            </a:extLst>
          </p:cNvPr>
          <p:cNvSpPr txBox="1"/>
          <p:nvPr/>
        </p:nvSpPr>
        <p:spPr bwMode="auto">
          <a:xfrm>
            <a:off x="5249979" y="4127599"/>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757" name="TextBox 31756">
            <a:extLst>
              <a:ext uri="{FF2B5EF4-FFF2-40B4-BE49-F238E27FC236}">
                <a16:creationId xmlns:a16="http://schemas.microsoft.com/office/drawing/2014/main" id="{5014DE30-556A-1353-E093-03E705BE2935}"/>
              </a:ext>
            </a:extLst>
          </p:cNvPr>
          <p:cNvSpPr txBox="1"/>
          <p:nvPr/>
        </p:nvSpPr>
        <p:spPr bwMode="auto">
          <a:xfrm>
            <a:off x="5097797" y="4128867"/>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758" name="TextBox 31757">
            <a:extLst>
              <a:ext uri="{FF2B5EF4-FFF2-40B4-BE49-F238E27FC236}">
                <a16:creationId xmlns:a16="http://schemas.microsoft.com/office/drawing/2014/main" id="{D398101B-A419-4A92-B6CC-819B4F6D7610}"/>
              </a:ext>
            </a:extLst>
          </p:cNvPr>
          <p:cNvSpPr txBox="1"/>
          <p:nvPr/>
        </p:nvSpPr>
        <p:spPr bwMode="auto">
          <a:xfrm>
            <a:off x="4584217" y="3983193"/>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759" name="TextBox 31758">
            <a:extLst>
              <a:ext uri="{FF2B5EF4-FFF2-40B4-BE49-F238E27FC236}">
                <a16:creationId xmlns:a16="http://schemas.microsoft.com/office/drawing/2014/main" id="{F5DD5C1E-B5E2-8CA2-FF9A-F9F6584B9535}"/>
              </a:ext>
            </a:extLst>
          </p:cNvPr>
          <p:cNvSpPr txBox="1"/>
          <p:nvPr/>
        </p:nvSpPr>
        <p:spPr bwMode="auto">
          <a:xfrm>
            <a:off x="4571582" y="3985978"/>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760" name="TextBox 31759">
            <a:extLst>
              <a:ext uri="{FF2B5EF4-FFF2-40B4-BE49-F238E27FC236}">
                <a16:creationId xmlns:a16="http://schemas.microsoft.com/office/drawing/2014/main" id="{B68FDEC5-117B-493C-B52E-A48F0618E6FF}"/>
              </a:ext>
            </a:extLst>
          </p:cNvPr>
          <p:cNvSpPr txBox="1"/>
          <p:nvPr/>
        </p:nvSpPr>
        <p:spPr bwMode="auto">
          <a:xfrm>
            <a:off x="3888433" y="3672046"/>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761" name="TextBox 31760">
            <a:extLst>
              <a:ext uri="{FF2B5EF4-FFF2-40B4-BE49-F238E27FC236}">
                <a16:creationId xmlns:a16="http://schemas.microsoft.com/office/drawing/2014/main" id="{5F257772-1C1D-4F7E-FA36-B31B0BBA624F}"/>
              </a:ext>
            </a:extLst>
          </p:cNvPr>
          <p:cNvSpPr txBox="1"/>
          <p:nvPr/>
        </p:nvSpPr>
        <p:spPr bwMode="auto">
          <a:xfrm>
            <a:off x="3845985" y="3672046"/>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762" name="TextBox 31761">
            <a:extLst>
              <a:ext uri="{FF2B5EF4-FFF2-40B4-BE49-F238E27FC236}">
                <a16:creationId xmlns:a16="http://schemas.microsoft.com/office/drawing/2014/main" id="{8E96A8C9-34F5-7A05-4EBB-11D7253C6F77}"/>
              </a:ext>
            </a:extLst>
          </p:cNvPr>
          <p:cNvSpPr txBox="1"/>
          <p:nvPr/>
        </p:nvSpPr>
        <p:spPr bwMode="auto">
          <a:xfrm>
            <a:off x="3781129" y="3672046"/>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763" name="TextBox 31762">
            <a:extLst>
              <a:ext uri="{FF2B5EF4-FFF2-40B4-BE49-F238E27FC236}">
                <a16:creationId xmlns:a16="http://schemas.microsoft.com/office/drawing/2014/main" id="{2A443EB4-A98C-8404-8A96-42A2817144D3}"/>
              </a:ext>
            </a:extLst>
          </p:cNvPr>
          <p:cNvSpPr txBox="1"/>
          <p:nvPr/>
        </p:nvSpPr>
        <p:spPr bwMode="auto">
          <a:xfrm>
            <a:off x="2922014" y="3371750"/>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764" name="TextBox 31763">
            <a:extLst>
              <a:ext uri="{FF2B5EF4-FFF2-40B4-BE49-F238E27FC236}">
                <a16:creationId xmlns:a16="http://schemas.microsoft.com/office/drawing/2014/main" id="{ADC1E7CC-7CA4-D8BE-7512-EF835C7CBC6B}"/>
              </a:ext>
            </a:extLst>
          </p:cNvPr>
          <p:cNvSpPr txBox="1"/>
          <p:nvPr/>
        </p:nvSpPr>
        <p:spPr bwMode="auto">
          <a:xfrm>
            <a:off x="2309075" y="3177724"/>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31765" name="TextBox 31764">
            <a:extLst>
              <a:ext uri="{FF2B5EF4-FFF2-40B4-BE49-F238E27FC236}">
                <a16:creationId xmlns:a16="http://schemas.microsoft.com/office/drawing/2014/main" id="{C77E7ADA-D794-2153-D3C8-3688A0DA30F9}"/>
              </a:ext>
            </a:extLst>
          </p:cNvPr>
          <p:cNvSpPr txBox="1"/>
          <p:nvPr/>
        </p:nvSpPr>
        <p:spPr bwMode="auto">
          <a:xfrm>
            <a:off x="2144963" y="3042814"/>
            <a:ext cx="300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pic>
        <p:nvPicPr>
          <p:cNvPr id="31767" name="Graphic 31766">
            <a:extLst>
              <a:ext uri="{FF2B5EF4-FFF2-40B4-BE49-F238E27FC236}">
                <a16:creationId xmlns:a16="http://schemas.microsoft.com/office/drawing/2014/main" id="{6505F736-EBBD-8BB6-2755-945D76811A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88259" y="2251001"/>
            <a:ext cx="5055871" cy="2350388"/>
          </a:xfrm>
          <a:prstGeom prst="rect">
            <a:avLst/>
          </a:prstGeom>
        </p:spPr>
      </p:pic>
      <p:pic>
        <p:nvPicPr>
          <p:cNvPr id="31751" name="Graphic 31750">
            <a:extLst>
              <a:ext uri="{FF2B5EF4-FFF2-40B4-BE49-F238E27FC236}">
                <a16:creationId xmlns:a16="http://schemas.microsoft.com/office/drawing/2014/main" id="{6DC9860B-2A17-0801-80DA-4D2D2AA678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51590" y="2173742"/>
            <a:ext cx="5075625" cy="2735056"/>
          </a:xfrm>
          <a:prstGeom prst="rect">
            <a:avLst/>
          </a:prstGeom>
        </p:spPr>
      </p:pic>
      <p:sp>
        <p:nvSpPr>
          <p:cNvPr id="39" name="Freeform 38">
            <a:extLst>
              <a:ext uri="{FF2B5EF4-FFF2-40B4-BE49-F238E27FC236}">
                <a16:creationId xmlns:a16="http://schemas.microsoft.com/office/drawing/2014/main" id="{6DE0CFC5-B7E3-68FD-C81B-2048BEDFC648}"/>
              </a:ext>
            </a:extLst>
          </p:cNvPr>
          <p:cNvSpPr/>
          <p:nvPr/>
        </p:nvSpPr>
        <p:spPr bwMode="auto">
          <a:xfrm>
            <a:off x="1504377" y="2253589"/>
            <a:ext cx="5029200" cy="2652623"/>
          </a:xfrm>
          <a:custGeom>
            <a:avLst/>
            <a:gdLst>
              <a:gd name="connsiteX0" fmla="*/ 0 w 5029200"/>
              <a:gd name="connsiteY0" fmla="*/ 0 h 2652623"/>
              <a:gd name="connsiteX1" fmla="*/ 0 w 5029200"/>
              <a:gd name="connsiteY1" fmla="*/ 2652623 h 2652623"/>
              <a:gd name="connsiteX2" fmla="*/ 5029200 w 5029200"/>
              <a:gd name="connsiteY2" fmla="*/ 2652623 h 2652623"/>
            </a:gdLst>
            <a:ahLst/>
            <a:cxnLst>
              <a:cxn ang="0">
                <a:pos x="connsiteX0" y="connsiteY0"/>
              </a:cxn>
              <a:cxn ang="0">
                <a:pos x="connsiteX1" y="connsiteY1"/>
              </a:cxn>
              <a:cxn ang="0">
                <a:pos x="connsiteX2" y="connsiteY2"/>
              </a:cxn>
            </a:cxnLst>
            <a:rect l="l" t="t" r="r" b="b"/>
            <a:pathLst>
              <a:path w="5029200" h="2652623">
                <a:moveTo>
                  <a:pt x="0" y="0"/>
                </a:moveTo>
                <a:lnTo>
                  <a:pt x="0" y="2652623"/>
                </a:lnTo>
                <a:lnTo>
                  <a:pt x="5029200" y="2652623"/>
                </a:lnTo>
              </a:path>
            </a:pathLst>
          </a:custGeom>
          <a:noFill/>
          <a:ln w="28575">
            <a:solidFill>
              <a:schemeClr val="bg1"/>
            </a:solidFill>
            <a:miter lim="800000"/>
            <a:headEnd/>
            <a:tailEnd/>
          </a:ln>
        </p:spPr>
        <p:txBody>
          <a:bodyPr rtlCol="0" anchor="ctr"/>
          <a:lstStyle/>
          <a:p>
            <a:pPr algn="ctr"/>
            <a:endParaRPr lang="en-US"/>
          </a:p>
        </p:txBody>
      </p:sp>
      <p:sp>
        <p:nvSpPr>
          <p:cNvPr id="3" name="TextBox 2">
            <a:extLst>
              <a:ext uri="{FF2B5EF4-FFF2-40B4-BE49-F238E27FC236}">
                <a16:creationId xmlns:a16="http://schemas.microsoft.com/office/drawing/2014/main" id="{E3E34E42-C59E-4343-EAA8-CD35E05F1A09}"/>
              </a:ext>
            </a:extLst>
          </p:cNvPr>
          <p:cNvSpPr txBox="1"/>
          <p:nvPr/>
        </p:nvSpPr>
        <p:spPr bwMode="auto">
          <a:xfrm>
            <a:off x="1326036" y="1341440"/>
            <a:ext cx="21744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Primary Endpoint</a:t>
            </a:r>
          </a:p>
        </p:txBody>
      </p:sp>
      <p:graphicFrame>
        <p:nvGraphicFramePr>
          <p:cNvPr id="40" name="Group 32">
            <a:extLst>
              <a:ext uri="{FF2B5EF4-FFF2-40B4-BE49-F238E27FC236}">
                <a16:creationId xmlns:a16="http://schemas.microsoft.com/office/drawing/2014/main" id="{FE71CF04-8B98-B279-7184-3EDCDD41D21C}"/>
              </a:ext>
            </a:extLst>
          </p:cNvPr>
          <p:cNvGraphicFramePr>
            <a:graphicFrameLocks noGrp="1"/>
          </p:cNvGraphicFramePr>
          <p:nvPr>
            <p:extLst>
              <p:ext uri="{D42A27DB-BD31-4B8C-83A1-F6EECF244321}">
                <p14:modId xmlns:p14="http://schemas.microsoft.com/office/powerpoint/2010/main" val="2285209789"/>
              </p:ext>
            </p:extLst>
          </p:nvPr>
        </p:nvGraphicFramePr>
        <p:xfrm>
          <a:off x="6739458" y="1535722"/>
          <a:ext cx="4947389" cy="4538774"/>
        </p:xfrm>
        <a:graphic>
          <a:graphicData uri="http://schemas.openxmlformats.org/drawingml/2006/table">
            <a:tbl>
              <a:tblPr/>
              <a:tblGrid>
                <a:gridCol w="1337913">
                  <a:extLst>
                    <a:ext uri="{9D8B030D-6E8A-4147-A177-3AD203B41FA5}">
                      <a16:colId xmlns:a16="http://schemas.microsoft.com/office/drawing/2014/main" val="20000"/>
                    </a:ext>
                  </a:extLst>
                </a:gridCol>
                <a:gridCol w="1347536">
                  <a:extLst>
                    <a:ext uri="{9D8B030D-6E8A-4147-A177-3AD203B41FA5}">
                      <a16:colId xmlns:a16="http://schemas.microsoft.com/office/drawing/2014/main" val="1670228591"/>
                    </a:ext>
                  </a:extLst>
                </a:gridCol>
                <a:gridCol w="760396">
                  <a:extLst>
                    <a:ext uri="{9D8B030D-6E8A-4147-A177-3AD203B41FA5}">
                      <a16:colId xmlns:a16="http://schemas.microsoft.com/office/drawing/2014/main" val="20001"/>
                    </a:ext>
                  </a:extLst>
                </a:gridCol>
                <a:gridCol w="721895">
                  <a:extLst>
                    <a:ext uri="{9D8B030D-6E8A-4147-A177-3AD203B41FA5}">
                      <a16:colId xmlns:a16="http://schemas.microsoft.com/office/drawing/2014/main" val="2943808293"/>
                    </a:ext>
                  </a:extLst>
                </a:gridCol>
                <a:gridCol w="779649">
                  <a:extLst>
                    <a:ext uri="{9D8B030D-6E8A-4147-A177-3AD203B41FA5}">
                      <a16:colId xmlns:a16="http://schemas.microsoft.com/office/drawing/2014/main" val="20002"/>
                    </a:ext>
                  </a:extLst>
                </a:gridCol>
              </a:tblGrid>
              <a:tr h="351850">
                <a:tc grid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TTF by Patient Subgroup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9813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Response to ET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Resistant</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Sensitive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0.590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0.430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22661505"/>
                  </a:ext>
                </a:extLst>
              </a:tr>
              <a:tr h="598132">
                <a:tc>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Presence of symptoms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0.399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0.527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32126624"/>
                  </a:ext>
                </a:extLst>
              </a:tr>
              <a:tr h="598132">
                <a:tc>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mets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0.469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0.353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4477924"/>
                  </a:ext>
                </a:extLst>
              </a:tr>
              <a:tr h="59813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of systems with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mets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0.359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0.642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65089041"/>
                  </a:ext>
                </a:extLst>
              </a:tr>
              <a:tr h="59813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Metastasis at 1° diagnosis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M0</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0.417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0.481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02687665"/>
                  </a:ext>
                </a:extLst>
              </a:tr>
              <a:tr h="59813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CT in EBC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0.603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0.293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0723664"/>
                  </a:ext>
                </a:extLst>
              </a:tr>
              <a:tr h="59813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status in ER positive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ER+/</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PgR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ER+/</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PgR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0.553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0.412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492864"/>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293E1-3E53-8E75-C60C-C866FDC4D1DF}"/>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E17C2FD6-6189-6C29-0116-E53F5561037E}"/>
              </a:ext>
            </a:extLst>
          </p:cNvPr>
          <p:cNvSpPr>
            <a:spLocks noGrp="1" noChangeArrowheads="1"/>
          </p:cNvSpPr>
          <p:nvPr>
            <p:ph type="title"/>
          </p:nvPr>
        </p:nvSpPr>
        <p:spPr/>
        <p:txBody>
          <a:bodyPr/>
          <a:lstStyle/>
          <a:p>
            <a:r>
              <a:rPr lang="en-US" dirty="0"/>
              <a:t>PADMA: PFS and OS Outcomes</a:t>
            </a:r>
            <a:endParaRPr lang="en-US" altLang="en-US" dirty="0"/>
          </a:p>
        </p:txBody>
      </p:sp>
      <p:sp>
        <p:nvSpPr>
          <p:cNvPr id="4" name="Text Box 15">
            <a:extLst>
              <a:ext uri="{FF2B5EF4-FFF2-40B4-BE49-F238E27FC236}">
                <a16:creationId xmlns:a16="http://schemas.microsoft.com/office/drawing/2014/main" id="{79D58904-F06D-ECFD-09C1-07D69A5D6964}"/>
              </a:ext>
            </a:extLst>
          </p:cNvPr>
          <p:cNvSpPr txBox="1">
            <a:spLocks noChangeArrowheads="1"/>
          </p:cNvSpPr>
          <p:nvPr/>
        </p:nvSpPr>
        <p:spPr bwMode="auto">
          <a:xfrm>
            <a:off x="433771" y="63678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Loibl. SABCS 2024. Abstr LB1-03.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2">
            <a:extLst>
              <a:ext uri="{FF2B5EF4-FFF2-40B4-BE49-F238E27FC236}">
                <a16:creationId xmlns:a16="http://schemas.microsoft.com/office/drawing/2014/main" id="{07B8D002-4B84-688F-755C-F459615AEF89}"/>
              </a:ext>
            </a:extLst>
          </p:cNvPr>
          <p:cNvGraphicFramePr>
            <a:graphicFrameLocks noGrp="1"/>
          </p:cNvGraphicFramePr>
          <p:nvPr>
            <p:extLst>
              <p:ext uri="{D42A27DB-BD31-4B8C-83A1-F6EECF244321}">
                <p14:modId xmlns:p14="http://schemas.microsoft.com/office/powerpoint/2010/main" val="477331102"/>
              </p:ext>
            </p:extLst>
          </p:nvPr>
        </p:nvGraphicFramePr>
        <p:xfrm>
          <a:off x="863600" y="1603375"/>
          <a:ext cx="10375900" cy="2270824"/>
        </p:xfrm>
        <a:graphic>
          <a:graphicData uri="http://schemas.openxmlformats.org/drawingml/2006/table">
            <a:tbl>
              <a:tblPr/>
              <a:tblGrid>
                <a:gridCol w="3368658">
                  <a:extLst>
                    <a:ext uri="{9D8B030D-6E8A-4147-A177-3AD203B41FA5}">
                      <a16:colId xmlns:a16="http://schemas.microsoft.com/office/drawing/2014/main" val="20000"/>
                    </a:ext>
                  </a:extLst>
                </a:gridCol>
                <a:gridCol w="4480746">
                  <a:extLst>
                    <a:ext uri="{9D8B030D-6E8A-4147-A177-3AD203B41FA5}">
                      <a16:colId xmlns:a16="http://schemas.microsoft.com/office/drawing/2014/main" val="20001"/>
                    </a:ext>
                  </a:extLst>
                </a:gridCol>
                <a:gridCol w="2526496">
                  <a:extLst>
                    <a:ext uri="{9D8B030D-6E8A-4147-A177-3AD203B41FA5}">
                      <a16:colId xmlns:a16="http://schemas.microsoft.com/office/drawing/2014/main" val="20002"/>
                    </a:ext>
                  </a:extLst>
                </a:gridCol>
              </a:tblGrid>
              <a:tr h="40647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Palbociclib + 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CT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3227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 (65.6)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50 (84.7)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227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285750" marR="0" lvl="0" indent="-285750" algn="l" defTabSz="914400" rtl="0" eaLnBrk="1" fontAlgn="base" latinLnBrk="0" hangingPunct="1">
                        <a:lnSpc>
                          <a:spcPct val="100000"/>
                        </a:lnSpc>
                        <a:spcBef>
                          <a:spcPts val="0"/>
                        </a:spcBef>
                        <a:spcAft>
                          <a:spcPct val="25000"/>
                        </a:spcAft>
                        <a:buClr>
                          <a:schemeClr val="bg1"/>
                        </a:buClr>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p>
                      <a:pPr marL="285750" marR="0" lvl="0" indent="-285750" algn="l" defTabSz="914400" rtl="0" eaLnBrk="1" fontAlgn="base" latinLnBrk="0" hangingPunct="1">
                        <a:lnSpc>
                          <a:spcPct val="100000"/>
                        </a:lnSpc>
                        <a:spcBef>
                          <a:spcPts val="0"/>
                        </a:spcBef>
                        <a:spcAft>
                          <a:spcPct val="25000"/>
                        </a:spcAft>
                        <a:buClr>
                          <a:schemeClr val="bg1"/>
                        </a:buClr>
                        <a:buSzTx/>
                        <a:buFont typeface="Wingdings" panose="05000000000000000000" pitchFamily="2" charset="2"/>
                        <a:buChar char="§"/>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0.45 (0.29-0.70)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7" name="Group 32">
            <a:extLst>
              <a:ext uri="{FF2B5EF4-FFF2-40B4-BE49-F238E27FC236}">
                <a16:creationId xmlns:a16="http://schemas.microsoft.com/office/drawing/2014/main" id="{027A603A-EF01-29FC-0564-E0DC0B09F53A}"/>
              </a:ext>
            </a:extLst>
          </p:cNvPr>
          <p:cNvGraphicFramePr>
            <a:graphicFrameLocks noGrp="1"/>
          </p:cNvGraphicFramePr>
          <p:nvPr>
            <p:extLst>
              <p:ext uri="{D42A27DB-BD31-4B8C-83A1-F6EECF244321}">
                <p14:modId xmlns:p14="http://schemas.microsoft.com/office/powerpoint/2010/main" val="3202233900"/>
              </p:ext>
            </p:extLst>
          </p:nvPr>
        </p:nvGraphicFramePr>
        <p:xfrm>
          <a:off x="863600" y="4022917"/>
          <a:ext cx="10375900" cy="1889824"/>
        </p:xfrm>
        <a:graphic>
          <a:graphicData uri="http://schemas.openxmlformats.org/drawingml/2006/table">
            <a:tbl>
              <a:tblPr/>
              <a:tblGrid>
                <a:gridCol w="3368658">
                  <a:extLst>
                    <a:ext uri="{9D8B030D-6E8A-4147-A177-3AD203B41FA5}">
                      <a16:colId xmlns:a16="http://schemas.microsoft.com/office/drawing/2014/main" val="20000"/>
                    </a:ext>
                  </a:extLst>
                </a:gridCol>
                <a:gridCol w="4480746">
                  <a:extLst>
                    <a:ext uri="{9D8B030D-6E8A-4147-A177-3AD203B41FA5}">
                      <a16:colId xmlns:a16="http://schemas.microsoft.com/office/drawing/2014/main" val="20001"/>
                    </a:ext>
                  </a:extLst>
                </a:gridCol>
                <a:gridCol w="252649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OS</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Palbociclib + 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(n = 61)</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a:ln>
                            <a:noFill/>
                          </a:ln>
                          <a:solidFill>
                            <a:schemeClr val="tx1"/>
                          </a:solidFill>
                          <a:effectLst/>
                          <a:latin typeface="Calibri" panose="020F0502020204030204" pitchFamily="34" charset="0"/>
                        </a:rPr>
                        <a:t>CT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a:ln>
                            <a:noFill/>
                          </a:ln>
                          <a:solidFill>
                            <a:schemeClr val="tx1"/>
                          </a:solidFill>
                          <a:effectLst/>
                          <a:latin typeface="Calibri" panose="020F0502020204030204" pitchFamily="34" charset="0"/>
                        </a:rPr>
                        <a:t>(n = 59)</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Events, n (%)</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25 (41.0)</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24 (40.7)</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46.1</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36.8</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vMerge="1">
                  <a:txBody>
                    <a:bodyPr/>
                    <a:lstStyle/>
                    <a:p>
                      <a:pPr marL="0" marR="0" lvl="0" indent="0" algn="l" defTabSz="914400" rtl="0" eaLnBrk="1" fontAlgn="base" latinLnBrk="0" hangingPunct="1">
                        <a:lnSpc>
                          <a:spcPct val="100000"/>
                        </a:lnSpc>
                        <a:spcBef>
                          <a:spcPct val="0"/>
                        </a:spcBef>
                        <a:spcAft>
                          <a:spcPct val="25000"/>
                        </a:spcAft>
                        <a:buClrTx/>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Proportional hazard not assumed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978BD214-1747-E716-B3C2-F939B67B9173}"/>
              </a:ext>
            </a:extLst>
          </p:cNvPr>
          <p:cNvSpPr txBox="1"/>
          <p:nvPr/>
        </p:nvSpPr>
        <p:spPr bwMode="auto">
          <a:xfrm>
            <a:off x="863600" y="5947577"/>
            <a:ext cx="31771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b="0" dirty="0">
                <a:solidFill>
                  <a:schemeClr val="bg1"/>
                </a:solidFill>
                <a:latin typeface="Calibri" panose="020F0502020204030204" pitchFamily="34" charset="0"/>
              </a:rPr>
              <a:t>Median follow-up: 36.8 </a:t>
            </a:r>
            <a:r>
              <a:rPr lang="en-US" b="0" dirty="0" err="1">
                <a:solidFill>
                  <a:schemeClr val="bg1"/>
                </a:solidFill>
                <a:latin typeface="Calibri" panose="020F0502020204030204" pitchFamily="34" charset="0"/>
              </a:rPr>
              <a:t>mo</a:t>
            </a:r>
            <a:r>
              <a:rPr lang="en-US" b="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850364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48D20-D3D6-FCC5-24DE-1A3EB1D051F8}"/>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2282D5E1-22BD-6555-930B-F4453A489742}"/>
              </a:ext>
            </a:extLst>
          </p:cNvPr>
          <p:cNvSpPr>
            <a:spLocks noGrp="1" noChangeArrowheads="1"/>
          </p:cNvSpPr>
          <p:nvPr>
            <p:ph type="title"/>
          </p:nvPr>
        </p:nvSpPr>
        <p:spPr/>
        <p:txBody>
          <a:bodyPr/>
          <a:lstStyle/>
          <a:p>
            <a:r>
              <a:rPr lang="en-US" dirty="0"/>
              <a:t>PADMA: Safety Summary</a:t>
            </a:r>
            <a:endParaRPr lang="en-US" altLang="en-US" dirty="0"/>
          </a:p>
        </p:txBody>
      </p:sp>
      <p:sp>
        <p:nvSpPr>
          <p:cNvPr id="6" name="Content Placeholder 5">
            <a:extLst>
              <a:ext uri="{FF2B5EF4-FFF2-40B4-BE49-F238E27FC236}">
                <a16:creationId xmlns:a16="http://schemas.microsoft.com/office/drawing/2014/main" id="{EF8069EC-047E-8997-C1A6-8E1E596EEBB4}"/>
              </a:ext>
            </a:extLst>
          </p:cNvPr>
          <p:cNvSpPr>
            <a:spLocks noGrp="1"/>
          </p:cNvSpPr>
          <p:nvPr>
            <p:ph idx="1"/>
          </p:nvPr>
        </p:nvSpPr>
        <p:spPr>
          <a:xfrm>
            <a:off x="604675" y="4924720"/>
            <a:ext cx="10877529" cy="915383"/>
          </a:xfrm>
        </p:spPr>
        <p:txBody>
          <a:bodyPr/>
          <a:lstStyle/>
          <a:p>
            <a:r>
              <a:rPr lang="en-US" sz="2400" dirty="0"/>
              <a:t>Hematologic AEs more commonly experienced in the palbociclib plus ET arm vs CT arm (</a:t>
            </a:r>
            <a:r>
              <a:rPr lang="en-US" sz="2400" i="1" dirty="0"/>
              <a:t>P </a:t>
            </a:r>
            <a:r>
              <a:rPr lang="en-US" sz="2400" dirty="0"/>
              <a:t>&lt;.001), whereas nonhematologic AEs were similar</a:t>
            </a:r>
          </a:p>
        </p:txBody>
      </p:sp>
      <p:sp>
        <p:nvSpPr>
          <p:cNvPr id="4" name="Text Box 15">
            <a:extLst>
              <a:ext uri="{FF2B5EF4-FFF2-40B4-BE49-F238E27FC236}">
                <a16:creationId xmlns:a16="http://schemas.microsoft.com/office/drawing/2014/main" id="{9CB4AB50-9203-06A8-94B5-35F3DBE4CF8B}"/>
              </a:ext>
            </a:extLst>
          </p:cNvPr>
          <p:cNvSpPr txBox="1">
            <a:spLocks noChangeArrowheads="1"/>
          </p:cNvSpPr>
          <p:nvPr/>
        </p:nvSpPr>
        <p:spPr bwMode="auto">
          <a:xfrm>
            <a:off x="433771" y="63678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Loibl. SABCS 2024. Abstr LB1-03.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2">
            <a:extLst>
              <a:ext uri="{FF2B5EF4-FFF2-40B4-BE49-F238E27FC236}">
                <a16:creationId xmlns:a16="http://schemas.microsoft.com/office/drawing/2014/main" id="{83DF77B7-9FF8-1A36-D797-A479C1589244}"/>
              </a:ext>
            </a:extLst>
          </p:cNvPr>
          <p:cNvGraphicFramePr>
            <a:graphicFrameLocks noGrp="1"/>
          </p:cNvGraphicFramePr>
          <p:nvPr>
            <p:extLst>
              <p:ext uri="{D42A27DB-BD31-4B8C-83A1-F6EECF244321}">
                <p14:modId xmlns:p14="http://schemas.microsoft.com/office/powerpoint/2010/main" val="2674315687"/>
              </p:ext>
            </p:extLst>
          </p:nvPr>
        </p:nvGraphicFramePr>
        <p:xfrm>
          <a:off x="719138" y="1599033"/>
          <a:ext cx="10787061" cy="2773792"/>
        </p:xfrm>
        <a:graphic>
          <a:graphicData uri="http://schemas.openxmlformats.org/drawingml/2006/table">
            <a:tbl>
              <a:tblPr/>
              <a:tblGrid>
                <a:gridCol w="4062125">
                  <a:extLst>
                    <a:ext uri="{9D8B030D-6E8A-4147-A177-3AD203B41FA5}">
                      <a16:colId xmlns:a16="http://schemas.microsoft.com/office/drawing/2014/main" val="20000"/>
                    </a:ext>
                  </a:extLst>
                </a:gridCol>
                <a:gridCol w="1681234">
                  <a:extLst>
                    <a:ext uri="{9D8B030D-6E8A-4147-A177-3AD203B41FA5}">
                      <a16:colId xmlns:a16="http://schemas.microsoft.com/office/drawing/2014/main" val="20001"/>
                    </a:ext>
                  </a:extLst>
                </a:gridCol>
                <a:gridCol w="1681234">
                  <a:extLst>
                    <a:ext uri="{9D8B030D-6E8A-4147-A177-3AD203B41FA5}">
                      <a16:colId xmlns:a16="http://schemas.microsoft.com/office/drawing/2014/main" val="3517895099"/>
                    </a:ext>
                  </a:extLst>
                </a:gridCol>
                <a:gridCol w="1681234">
                  <a:extLst>
                    <a:ext uri="{9D8B030D-6E8A-4147-A177-3AD203B41FA5}">
                      <a16:colId xmlns:a16="http://schemas.microsoft.com/office/drawing/2014/main" val="20002"/>
                    </a:ext>
                  </a:extLst>
                </a:gridCol>
                <a:gridCol w="1681234">
                  <a:extLst>
                    <a:ext uri="{9D8B030D-6E8A-4147-A177-3AD203B41FA5}">
                      <a16:colId xmlns:a16="http://schemas.microsoft.com/office/drawing/2014/main" val="4030078980"/>
                    </a:ext>
                  </a:extLst>
                </a:gridCol>
              </a:tblGrid>
              <a:tr h="348036">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mn-lt"/>
                        </a:rPr>
                        <a:t>TRAEs, n (%)</a:t>
                      </a:r>
                      <a:endParaRPr kumimoji="0" lang="en-US" sz="2000" b="1" i="0" u="none" strike="noStrike" cap="none" normalizeH="0" baseline="0" dirty="0">
                        <a:ln>
                          <a:noFill/>
                        </a:ln>
                        <a:solidFill>
                          <a:schemeClr val="tx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mn-lt"/>
                        </a:rPr>
                        <a:t>Palbociclib + ET (n = 62)</a:t>
                      </a:r>
                      <a:endParaRPr kumimoji="0" lang="en-US" sz="2000" b="1" i="0" u="none" strike="noStrike" cap="none" normalizeH="0" baseline="0" dirty="0">
                        <a:ln>
                          <a:noFill/>
                        </a:ln>
                        <a:solidFill>
                          <a:schemeClr val="tx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a:ln>
                            <a:noFill/>
                          </a:ln>
                          <a:solidFill>
                            <a:schemeClr val="tx1"/>
                          </a:solidFill>
                          <a:effectLst/>
                          <a:latin typeface="+mn-lt"/>
                        </a:rPr>
                        <a:t>CT Based  (n = 58)</a:t>
                      </a:r>
                      <a:endParaRPr kumimoji="0" lang="en-US" sz="2000" b="1" i="0" u="none" strike="noStrike" cap="none" normalizeH="0" baseline="0" dirty="0">
                        <a:ln>
                          <a:noFill/>
                        </a:ln>
                        <a:solidFill>
                          <a:schemeClr val="tx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8036">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mn-lt"/>
                        </a:rPr>
                        <a:t>Any Grade</a:t>
                      </a:r>
                      <a:endParaRPr kumimoji="0" lang="en-US" sz="2000" b="1" i="0" u="none" strike="noStrike" cap="none" normalizeH="0" baseline="0" dirty="0">
                        <a:ln>
                          <a:noFill/>
                        </a:ln>
                        <a:solidFill>
                          <a:schemeClr val="tx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mn-lt"/>
                        </a:rPr>
                        <a:t>Grade 3/4</a:t>
                      </a:r>
                      <a:endParaRPr kumimoji="0" lang="en-US" sz="2000" b="1" i="0" u="none" strike="noStrike" cap="none" normalizeH="0" baseline="0" dirty="0">
                        <a:ln>
                          <a:noFill/>
                        </a:ln>
                        <a:solidFill>
                          <a:schemeClr val="tx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mn-lt"/>
                        </a:rPr>
                        <a:t>Any Grade</a:t>
                      </a:r>
                      <a:endParaRPr kumimoji="0" lang="en-US" sz="2000" b="1" i="0" u="none" strike="noStrike" cap="none" normalizeH="0" baseline="0" dirty="0">
                        <a:ln>
                          <a:noFill/>
                        </a:ln>
                        <a:solidFill>
                          <a:schemeClr val="tx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mn-lt"/>
                        </a:rPr>
                        <a:t>Grade 3/4</a:t>
                      </a:r>
                      <a:endParaRPr kumimoji="0" lang="en-US" sz="2000" b="1" i="0" u="none" strike="noStrike" cap="none" normalizeH="0" baseline="0" dirty="0">
                        <a:ln>
                          <a:noFill/>
                        </a:ln>
                        <a:solidFill>
                          <a:schemeClr val="tx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644473688"/>
                  </a:ext>
                </a:extLst>
              </a:tr>
              <a:tr h="3480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a:ln>
                            <a:noFill/>
                          </a:ln>
                          <a:solidFill>
                            <a:schemeClr val="bg2">
                              <a:lumMod val="10000"/>
                            </a:schemeClr>
                          </a:solidFill>
                          <a:effectLst/>
                          <a:latin typeface="+mn-lt"/>
                        </a:rPr>
                        <a:t>Any TRAE</a:t>
                      </a:r>
                      <a:endParaRPr kumimoji="0" lang="en-US" sz="2000" b="0" i="0" u="none" strike="noStrike" cap="none" normalizeH="0" baseline="0" dirty="0">
                        <a:ln>
                          <a:noFill/>
                        </a:ln>
                        <a:solidFill>
                          <a:schemeClr val="bg2">
                            <a:lumMod val="10000"/>
                          </a:schemeClr>
                        </a:solidFill>
                        <a:effectLst/>
                        <a:latin typeface="+mn-lt"/>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mn-lt"/>
                        </a:rPr>
                        <a:t>60 (96.8)</a:t>
                      </a:r>
                      <a:endParaRPr kumimoji="0" lang="en-US" sz="20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1"/>
                          </a:solidFill>
                          <a:effectLst/>
                          <a:latin typeface="+mn-lt"/>
                        </a:rPr>
                        <a:t>37 (59.7)</a:t>
                      </a:r>
                      <a:endParaRPr kumimoji="0" lang="en-US" sz="20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1"/>
                          </a:solidFill>
                          <a:effectLst/>
                          <a:latin typeface="+mn-lt"/>
                        </a:rPr>
                        <a:t>55 (94.8)</a:t>
                      </a:r>
                      <a:endParaRPr kumimoji="0" lang="en-US" sz="20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1"/>
                          </a:solidFill>
                          <a:effectLst/>
                          <a:latin typeface="+mn-lt"/>
                        </a:rPr>
                        <a:t>16 (27.6)</a:t>
                      </a:r>
                      <a:endParaRPr kumimoji="0" lang="en-US" sz="20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803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mn-lt"/>
                        </a:rPr>
                        <a:t>Any hematologic TRAE</a:t>
                      </a:r>
                      <a:endParaRPr kumimoji="0" lang="en-US" sz="20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mn-lt"/>
                        </a:rPr>
                        <a:t>60 (96.8)</a:t>
                      </a:r>
                      <a:endParaRPr kumimoji="0" lang="en-US" sz="20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1"/>
                          </a:solidFill>
                          <a:effectLst/>
                          <a:latin typeface="+mn-lt"/>
                        </a:rPr>
                        <a:t>34 (54.8)</a:t>
                      </a:r>
                      <a:endParaRPr kumimoji="0" lang="en-US" sz="20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1"/>
                          </a:solidFill>
                          <a:effectLst/>
                          <a:latin typeface="+mn-lt"/>
                        </a:rPr>
                        <a:t>34 (58.6)</a:t>
                      </a:r>
                      <a:endParaRPr kumimoji="0" lang="en-US" sz="20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1"/>
                          </a:solidFill>
                          <a:effectLst/>
                          <a:latin typeface="+mn-lt"/>
                        </a:rPr>
                        <a:t>4 (6.9)</a:t>
                      </a:r>
                      <a:endParaRPr kumimoji="0" lang="en-US" sz="20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4803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a:ln>
                            <a:noFill/>
                          </a:ln>
                          <a:solidFill>
                            <a:schemeClr val="bg2">
                              <a:lumMod val="10000"/>
                            </a:schemeClr>
                          </a:solidFill>
                          <a:effectLst/>
                          <a:latin typeface="+mn-lt"/>
                        </a:rPr>
                        <a:t>Any nonhematologic TRAE</a:t>
                      </a:r>
                      <a:endParaRPr kumimoji="0" lang="en-US" sz="20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mn-lt"/>
                        </a:rPr>
                        <a:t>51 (82.3)</a:t>
                      </a:r>
                      <a:endParaRPr kumimoji="0" lang="en-US" sz="20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1"/>
                          </a:solidFill>
                          <a:effectLst/>
                          <a:latin typeface="+mn-lt"/>
                        </a:rPr>
                        <a:t>12 (19.4)</a:t>
                      </a:r>
                      <a:endParaRPr kumimoji="0" lang="en-US" sz="20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1"/>
                          </a:solidFill>
                          <a:effectLst/>
                          <a:latin typeface="+mn-lt"/>
                        </a:rPr>
                        <a:t>54 (93.1)</a:t>
                      </a:r>
                      <a:endParaRPr kumimoji="0" lang="en-US" sz="20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1"/>
                          </a:solidFill>
                          <a:effectLst/>
                          <a:latin typeface="+mn-lt"/>
                        </a:rPr>
                        <a:t>13 (22.4)</a:t>
                      </a:r>
                      <a:endParaRPr kumimoji="0" lang="en-US" sz="20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4803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a:ln>
                            <a:noFill/>
                          </a:ln>
                          <a:solidFill>
                            <a:schemeClr val="bg2">
                              <a:lumMod val="10000"/>
                            </a:schemeClr>
                          </a:solidFill>
                          <a:effectLst/>
                          <a:latin typeface="+mn-lt"/>
                        </a:rPr>
                        <a:t>Treatment-related serious AE</a:t>
                      </a:r>
                      <a:endParaRPr kumimoji="0" lang="en-US" sz="20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mn-lt"/>
                        </a:rPr>
                        <a:t>7 (11.3)</a:t>
                      </a:r>
                      <a:endParaRPr kumimoji="0" lang="en-US" sz="20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1"/>
                          </a:solidFill>
                          <a:effectLst/>
                          <a:latin typeface="+mn-lt"/>
                        </a:rPr>
                        <a:t>5 (8.1)</a:t>
                      </a:r>
                      <a:endParaRPr kumimoji="0" lang="en-US" sz="20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a:solidFill>
                            <a:schemeClr val="bg1"/>
                          </a:solidFill>
                          <a:latin typeface="+mn-lt"/>
                        </a:rPr>
                        <a:t>6 (10.3)</a:t>
                      </a:r>
                      <a:endParaRPr lang="en-US" sz="2000" dirty="0">
                        <a:solidFill>
                          <a:schemeClr val="bg1"/>
                        </a:solidFill>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a:solidFill>
                            <a:schemeClr val="bg1"/>
                          </a:solidFill>
                          <a:latin typeface="+mn-lt"/>
                        </a:rPr>
                        <a:t>6 (10.3)</a:t>
                      </a:r>
                      <a:endParaRPr lang="en-US" sz="2000" dirty="0">
                        <a:solidFill>
                          <a:schemeClr val="bg1"/>
                        </a:solidFill>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9757564"/>
                  </a:ext>
                </a:extLst>
              </a:tr>
              <a:tr h="34803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a:ln>
                            <a:noFill/>
                          </a:ln>
                          <a:solidFill>
                            <a:schemeClr val="bg2">
                              <a:lumMod val="10000"/>
                            </a:schemeClr>
                          </a:solidFill>
                          <a:effectLst/>
                          <a:latin typeface="+mn-lt"/>
                        </a:rPr>
                        <a:t>Treatment-related death*</a:t>
                      </a:r>
                      <a:endParaRPr kumimoji="0" lang="en-US" sz="20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mn-lt"/>
                        </a:rPr>
                        <a:t>1 (1.6)</a:t>
                      </a:r>
                      <a:endParaRPr kumimoji="0" lang="en-US" sz="20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1"/>
                          </a:solidFill>
                          <a:effectLst/>
                          <a:latin typeface="+mn-lt"/>
                        </a:rPr>
                        <a:t>--</a:t>
                      </a:r>
                      <a:endParaRPr kumimoji="0" lang="en-US" sz="20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a:solidFill>
                            <a:schemeClr val="bg1"/>
                          </a:solidFill>
                          <a:latin typeface="+mn-lt"/>
                        </a:rPr>
                        <a:t>0</a:t>
                      </a:r>
                      <a:endParaRPr lang="en-US" sz="2000" dirty="0">
                        <a:solidFill>
                          <a:schemeClr val="bg1"/>
                        </a:solidFill>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2000">
                          <a:solidFill>
                            <a:schemeClr val="bg1"/>
                          </a:solidFill>
                          <a:latin typeface="+mn-lt"/>
                        </a:rPr>
                        <a:t>--</a:t>
                      </a:r>
                      <a:endParaRPr lang="en-US" sz="2000" dirty="0">
                        <a:solidFill>
                          <a:schemeClr val="bg1"/>
                        </a:solidFill>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9143290"/>
                  </a:ext>
                </a:extLst>
              </a:tr>
            </a:tbl>
          </a:graphicData>
        </a:graphic>
      </p:graphicFrame>
      <p:sp>
        <p:nvSpPr>
          <p:cNvPr id="3" name="TextBox 2">
            <a:extLst>
              <a:ext uri="{FF2B5EF4-FFF2-40B4-BE49-F238E27FC236}">
                <a16:creationId xmlns:a16="http://schemas.microsoft.com/office/drawing/2014/main" id="{ADA22B8A-D949-697F-C402-423157AB0D5B}"/>
              </a:ext>
            </a:extLst>
          </p:cNvPr>
          <p:cNvSpPr txBox="1"/>
          <p:nvPr/>
        </p:nvSpPr>
        <p:spPr bwMode="auto">
          <a:xfrm>
            <a:off x="843646" y="4396106"/>
            <a:ext cx="4362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*Septic shock.</a:t>
            </a:r>
          </a:p>
        </p:txBody>
      </p:sp>
    </p:spTree>
    <p:extLst>
      <p:ext uri="{BB962C8B-B14F-4D97-AF65-F5344CB8AC3E}">
        <p14:creationId xmlns:p14="http://schemas.microsoft.com/office/powerpoint/2010/main" val="2207168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DBB94-B155-AC88-5A29-81CA492FD6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9A6C2C3-2FC0-7F0F-16D4-8C3975426942}"/>
              </a:ext>
            </a:extLst>
          </p:cNvPr>
          <p:cNvSpPr>
            <a:spLocks noGrp="1"/>
          </p:cNvSpPr>
          <p:nvPr>
            <p:ph type="title"/>
          </p:nvPr>
        </p:nvSpPr>
        <p:spPr>
          <a:xfrm>
            <a:off x="600076" y="330201"/>
            <a:ext cx="10991848" cy="5250792"/>
          </a:xfrm>
        </p:spPr>
        <p:txBody>
          <a:bodyPr/>
          <a:lstStyle/>
          <a:p>
            <a:r>
              <a:rPr lang="en-US" dirty="0"/>
              <a:t>Data Supporting Current Management of MBC:</a:t>
            </a:r>
            <a:br>
              <a:rPr lang="en-US" dirty="0"/>
            </a:br>
            <a:r>
              <a:rPr lang="en-US" dirty="0"/>
              <a:t>Role of CDK4/6i + ET in HR+/HER2- </a:t>
            </a:r>
            <a:br>
              <a:rPr lang="en-US" dirty="0"/>
            </a:br>
            <a:r>
              <a:rPr lang="en-US" i="1" dirty="0"/>
              <a:t>PIK3CA</a:t>
            </a:r>
            <a:r>
              <a:rPr lang="en-US" dirty="0"/>
              <a:t>-Mutated MBC</a:t>
            </a:r>
          </a:p>
        </p:txBody>
      </p:sp>
    </p:spTree>
    <p:extLst>
      <p:ext uri="{BB962C8B-B14F-4D97-AF65-F5344CB8AC3E}">
        <p14:creationId xmlns:p14="http://schemas.microsoft.com/office/powerpoint/2010/main" val="731106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F6F7E-3244-BAED-2C44-3541342440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D03B06F-ACC7-161D-0D15-0FB93EACEB1A}"/>
              </a:ext>
            </a:extLst>
          </p:cNvPr>
          <p:cNvSpPr>
            <a:spLocks noGrp="1"/>
          </p:cNvSpPr>
          <p:nvPr>
            <p:ph type="title"/>
          </p:nvPr>
        </p:nvSpPr>
        <p:spPr/>
        <p:txBody>
          <a:bodyPr/>
          <a:lstStyle/>
          <a:p>
            <a:r>
              <a:rPr lang="en-US" dirty="0"/>
              <a:t>INAVO120: Palbociclib + </a:t>
            </a:r>
            <a:r>
              <a:rPr lang="en-US" dirty="0" err="1"/>
              <a:t>Fulvestrant</a:t>
            </a:r>
            <a:r>
              <a:rPr lang="en-US" dirty="0"/>
              <a:t> ± </a:t>
            </a:r>
            <a:r>
              <a:rPr lang="en-US" dirty="0" err="1"/>
              <a:t>Inavolisib</a:t>
            </a:r>
            <a:r>
              <a:rPr lang="en-US" dirty="0"/>
              <a:t> for </a:t>
            </a:r>
            <a:r>
              <a:rPr lang="en-US" i="1" dirty="0"/>
              <a:t>PIK3CA</a:t>
            </a:r>
            <a:r>
              <a:rPr lang="en-US" dirty="0"/>
              <a:t>-Mutated MBC</a:t>
            </a:r>
          </a:p>
        </p:txBody>
      </p:sp>
      <p:sp>
        <p:nvSpPr>
          <p:cNvPr id="4" name="Rectangle 3">
            <a:extLst>
              <a:ext uri="{FF2B5EF4-FFF2-40B4-BE49-F238E27FC236}">
                <a16:creationId xmlns:a16="http://schemas.microsoft.com/office/drawing/2014/main" id="{B7D674FC-8382-0549-2CF3-E706AFC47A73}"/>
              </a:ext>
            </a:extLst>
          </p:cNvPr>
          <p:cNvSpPr>
            <a:spLocks noGrp="1" noChangeArrowheads="1"/>
          </p:cNvSpPr>
          <p:nvPr>
            <p:ph idx="1"/>
          </p:nvPr>
        </p:nvSpPr>
        <p:spPr>
          <a:xfrm>
            <a:off x="604675" y="5064084"/>
            <a:ext cx="10877529" cy="1338897"/>
          </a:xfrm>
        </p:spPr>
        <p:txBody>
          <a:bodyPr/>
          <a:lstStyle/>
          <a:p>
            <a:pPr>
              <a:spcBef>
                <a:spcPts val="600"/>
              </a:spcBef>
            </a:pPr>
            <a:r>
              <a:rPr lang="en-US" altLang="en-US" sz="2400" b="1" kern="0" dirty="0"/>
              <a:t>Primary endpoint</a:t>
            </a:r>
            <a:r>
              <a:rPr lang="en-US" altLang="en-US" sz="2400" kern="0" dirty="0"/>
              <a:t>: PFS by investigator</a:t>
            </a:r>
          </a:p>
          <a:p>
            <a:pPr>
              <a:spcBef>
                <a:spcPts val="600"/>
              </a:spcBef>
            </a:pPr>
            <a:r>
              <a:rPr lang="en-US" altLang="en-US" sz="2400" b="1" kern="0" dirty="0"/>
              <a:t>Secondary endpoints included</a:t>
            </a:r>
            <a:r>
              <a:rPr lang="en-US" altLang="en-US" sz="2400" kern="0" dirty="0"/>
              <a:t>: Response, OS, time to deterioration </a:t>
            </a:r>
            <a:r>
              <a:rPr lang="en-US" altLang="en-US" sz="2400" dirty="0"/>
              <a:t>in pain/physical function/role function/global health status, safety</a:t>
            </a:r>
            <a:endParaRPr lang="en-US" altLang="en-US" sz="2400" kern="0" dirty="0"/>
          </a:p>
        </p:txBody>
      </p:sp>
      <p:sp>
        <p:nvSpPr>
          <p:cNvPr id="6" name="Rectangle 3">
            <a:extLst>
              <a:ext uri="{FF2B5EF4-FFF2-40B4-BE49-F238E27FC236}">
                <a16:creationId xmlns:a16="http://schemas.microsoft.com/office/drawing/2014/main" id="{A08AE9F8-D811-CF21-2A79-22CBF0534C5E}"/>
              </a:ext>
            </a:extLst>
          </p:cNvPr>
          <p:cNvSpPr txBox="1">
            <a:spLocks noChangeArrowheads="1"/>
          </p:cNvSpPr>
          <p:nvPr/>
        </p:nvSpPr>
        <p:spPr bwMode="auto">
          <a:xfrm>
            <a:off x="604674" y="1455404"/>
            <a:ext cx="10877529" cy="80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International, randomized, double-blind, placebo-controlled, phase III trial</a:t>
            </a:r>
          </a:p>
        </p:txBody>
      </p:sp>
      <p:grpSp>
        <p:nvGrpSpPr>
          <p:cNvPr id="8" name="Group 7">
            <a:extLst>
              <a:ext uri="{FF2B5EF4-FFF2-40B4-BE49-F238E27FC236}">
                <a16:creationId xmlns:a16="http://schemas.microsoft.com/office/drawing/2014/main" id="{0AFF3B27-9892-3982-5775-769853FA86B3}"/>
              </a:ext>
            </a:extLst>
          </p:cNvPr>
          <p:cNvGrpSpPr/>
          <p:nvPr/>
        </p:nvGrpSpPr>
        <p:grpSpPr>
          <a:xfrm>
            <a:off x="604674" y="2400109"/>
            <a:ext cx="10459606" cy="2554545"/>
            <a:chOff x="1869492" y="1992219"/>
            <a:chExt cx="8380398" cy="2554545"/>
          </a:xfrm>
        </p:grpSpPr>
        <p:sp>
          <p:nvSpPr>
            <p:cNvPr id="11" name="TextBox 10">
              <a:extLst>
                <a:ext uri="{FF2B5EF4-FFF2-40B4-BE49-F238E27FC236}">
                  <a16:creationId xmlns:a16="http://schemas.microsoft.com/office/drawing/2014/main" id="{C70506F5-8ECC-A2D1-E7E9-EB1341A0B6A1}"/>
                </a:ext>
              </a:extLst>
            </p:cNvPr>
            <p:cNvSpPr txBox="1"/>
            <p:nvPr/>
          </p:nvSpPr>
          <p:spPr bwMode="auto">
            <a:xfrm>
              <a:off x="1869492" y="1992219"/>
              <a:ext cx="3380116"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pPr>
              <a:r>
                <a:rPr lang="en-US" sz="1600" b="0" dirty="0">
                  <a:solidFill>
                    <a:schemeClr val="bg1"/>
                  </a:solidFill>
                  <a:latin typeface="Calibri" panose="020F0502020204030204" pitchFamily="34" charset="0"/>
                </a:rPr>
                <a:t>Patients aged ≥18 yr with </a:t>
              </a:r>
              <a:r>
                <a:rPr lang="en-US" sz="1600" b="0" i="1" dirty="0">
                  <a:solidFill>
                    <a:schemeClr val="bg1"/>
                  </a:solidFill>
                  <a:latin typeface="Calibri" panose="020F0502020204030204" pitchFamily="34" charset="0"/>
                </a:rPr>
                <a:t>PIK3CA</a:t>
              </a:r>
              <a:r>
                <a:rPr lang="en-US" sz="1600" b="0" dirty="0">
                  <a:solidFill>
                    <a:schemeClr val="bg1"/>
                  </a:solidFill>
                  <a:latin typeface="Calibri" panose="020F0502020204030204" pitchFamily="34" charset="0"/>
                </a:rPr>
                <a:t> mutation-positive, HR+/HER2– locally advanced or MBC by central or local tissue ctDNA testing, </a:t>
              </a:r>
              <a:r>
                <a:rPr lang="en-US" sz="1600" dirty="0">
                  <a:solidFill>
                    <a:schemeClr val="bg1"/>
                  </a:solidFill>
                  <a:latin typeface="Calibri" panose="020F0502020204030204" pitchFamily="34" charset="0"/>
                </a:rPr>
                <a:t>A1C &lt;6.0%, fasting glucose &lt;126 mg/dL, </a:t>
              </a:r>
              <a:r>
                <a:rPr lang="en-US" sz="1600" b="0" dirty="0">
                  <a:solidFill>
                    <a:schemeClr val="bg1"/>
                  </a:solidFill>
                  <a:latin typeface="Calibri" panose="020F0502020204030204" pitchFamily="34" charset="0"/>
                </a:rPr>
                <a:t>measurable disease, PD during or within 12 </a:t>
              </a:r>
              <a:r>
                <a:rPr lang="en-US" sz="1600" b="0" dirty="0" err="1">
                  <a:solidFill>
                    <a:schemeClr val="bg1"/>
                  </a:solidFill>
                  <a:latin typeface="Calibri" panose="020F0502020204030204" pitchFamily="34" charset="0"/>
                </a:rPr>
                <a:t>mo</a:t>
              </a:r>
              <a:r>
                <a:rPr lang="en-US" sz="1600" b="0" dirty="0">
                  <a:solidFill>
                    <a:schemeClr val="bg1"/>
                  </a:solidFill>
                  <a:latin typeface="Calibri" panose="020F0502020204030204" pitchFamily="34" charset="0"/>
                </a:rPr>
                <a:t> of completion of adjuvant ET, </a:t>
              </a:r>
              <a:r>
                <a:rPr lang="en-US" sz="1600" dirty="0">
                  <a:solidFill>
                    <a:schemeClr val="bg1"/>
                  </a:solidFill>
                  <a:latin typeface="Calibri" panose="020F0502020204030204" pitchFamily="34" charset="0"/>
                </a:rPr>
                <a:t>received no prior therapy for ABC, </a:t>
              </a:r>
              <a:r>
                <a:rPr lang="en-US" sz="1600" b="0" dirty="0">
                  <a:solidFill>
                    <a:schemeClr val="bg1"/>
                  </a:solidFill>
                  <a:latin typeface="Calibri" panose="020F0502020204030204" pitchFamily="34" charset="0"/>
                </a:rPr>
                <a:t>ECOG PS 0/1, pre/perimenopausal patients must be receiving LHRH agonist for at least 2 </a:t>
              </a:r>
              <a:r>
                <a:rPr lang="en-US" sz="1600" b="0" dirty="0" err="1">
                  <a:solidFill>
                    <a:schemeClr val="bg1"/>
                  </a:solidFill>
                  <a:latin typeface="Calibri" panose="020F0502020204030204" pitchFamily="34" charset="0"/>
                </a:rPr>
                <a:t>wk</a:t>
              </a:r>
              <a:r>
                <a:rPr lang="en-US" sz="1600" b="0" dirty="0">
                  <a:solidFill>
                    <a:schemeClr val="bg1"/>
                  </a:solidFill>
                  <a:latin typeface="Calibri" panose="020F0502020204030204" pitchFamily="34" charset="0"/>
                </a:rPr>
                <a:t> prior to C1D1</a:t>
              </a:r>
            </a:p>
            <a:p>
              <a:pPr algn="ctr">
                <a:lnSpc>
                  <a:spcPct val="100000"/>
                </a:lnSpc>
                <a:spcAft>
                  <a:spcPct val="0"/>
                </a:spcAft>
                <a:buClrTx/>
                <a:buFontTx/>
                <a:buNone/>
              </a:pPr>
              <a:r>
                <a:rPr lang="en-US" sz="1600" dirty="0">
                  <a:solidFill>
                    <a:schemeClr val="bg1"/>
                  </a:solidFill>
                  <a:latin typeface="Calibri" panose="020F0502020204030204" pitchFamily="34" charset="0"/>
                </a:rPr>
                <a:t>(N = 325)</a:t>
              </a:r>
              <a:endParaRPr lang="en-US" sz="1600" b="0" dirty="0">
                <a:solidFill>
                  <a:schemeClr val="bg1"/>
                </a:solidFill>
                <a:latin typeface="Calibri" panose="020F0502020204030204" pitchFamily="34" charset="0"/>
              </a:endParaRPr>
            </a:p>
          </p:txBody>
        </p:sp>
        <p:cxnSp>
          <p:nvCxnSpPr>
            <p:cNvPr id="12" name="Straight Arrow Connector 11">
              <a:extLst>
                <a:ext uri="{FF2B5EF4-FFF2-40B4-BE49-F238E27FC236}">
                  <a16:creationId xmlns:a16="http://schemas.microsoft.com/office/drawing/2014/main" id="{6E2DF074-6033-0C01-A952-E76DD6DE2CBB}"/>
                </a:ext>
              </a:extLst>
            </p:cNvPr>
            <p:cNvCxnSpPr/>
            <p:nvPr/>
          </p:nvCxnSpPr>
          <p:spPr bwMode="auto">
            <a:xfrm flipV="1">
              <a:off x="5468113" y="2606765"/>
              <a:ext cx="914399" cy="415499"/>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68364BB1-7A3B-1DEF-8081-F7335E94CCEC}"/>
                </a:ext>
              </a:extLst>
            </p:cNvPr>
            <p:cNvCxnSpPr>
              <a:cxnSpLocks/>
            </p:cNvCxnSpPr>
            <p:nvPr/>
          </p:nvCxnSpPr>
          <p:spPr bwMode="auto">
            <a:xfrm>
              <a:off x="5449825" y="3549665"/>
              <a:ext cx="914399" cy="448459"/>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C5158D80-AC8E-6B9F-8CE3-E4142B4CFF89}"/>
                </a:ext>
              </a:extLst>
            </p:cNvPr>
            <p:cNvSpPr txBox="1"/>
            <p:nvPr/>
          </p:nvSpPr>
          <p:spPr bwMode="auto">
            <a:xfrm>
              <a:off x="6483096" y="3278483"/>
              <a:ext cx="3766794" cy="1200329"/>
            </a:xfrm>
            <a:prstGeom prst="rect">
              <a:avLst/>
            </a:prstGeom>
            <a:solidFill>
              <a:schemeClr val="accent3"/>
            </a:solidFill>
            <a:ln>
              <a:noFill/>
            </a:ln>
          </p:spPr>
          <p:txBody>
            <a:bodyPr wrap="square" rtlCol="0" anchor="ctr" anchorCtr="0">
              <a:spAutoFit/>
            </a:bodyPr>
            <a:lstStyle/>
            <a:p>
              <a:pPr algn="ctr">
                <a:lnSpc>
                  <a:spcPct val="100000"/>
                </a:lnSpc>
                <a:spcAft>
                  <a:spcPct val="0"/>
                </a:spcAft>
                <a:buClrTx/>
                <a:buFontTx/>
                <a:buNone/>
              </a:pPr>
              <a:r>
                <a:rPr lang="en-US" b="0" dirty="0">
                  <a:latin typeface="Calibri" panose="020F0502020204030204" pitchFamily="34" charset="0"/>
                </a:rPr>
                <a:t>Placebo QD PO + </a:t>
              </a:r>
            </a:p>
            <a:p>
              <a:pPr algn="ctr">
                <a:lnSpc>
                  <a:spcPct val="100000"/>
                </a:lnSpc>
                <a:spcAft>
                  <a:spcPct val="0"/>
                </a:spcAft>
                <a:buClrTx/>
                <a:buFontTx/>
                <a:buNone/>
              </a:pPr>
              <a:r>
                <a:rPr lang="en-US" b="0" dirty="0">
                  <a:latin typeface="Calibri" panose="020F0502020204030204" pitchFamily="34" charset="0"/>
                </a:rPr>
                <a:t>Palbociclib 125 mg PO QD D1-D21 + </a:t>
              </a:r>
            </a:p>
            <a:p>
              <a:pPr algn="ctr">
                <a:lnSpc>
                  <a:spcPct val="100000"/>
                </a:lnSpc>
                <a:spcAft>
                  <a:spcPct val="0"/>
                </a:spcAft>
                <a:buClrTx/>
                <a:buFontTx/>
                <a:buNone/>
              </a:pPr>
              <a:r>
                <a:rPr lang="en-US" b="0" dirty="0" err="1">
                  <a:latin typeface="Calibri" panose="020F0502020204030204" pitchFamily="34" charset="0"/>
                </a:rPr>
                <a:t>Fulvestrant</a:t>
              </a:r>
              <a:r>
                <a:rPr lang="en-US" b="0" dirty="0">
                  <a:latin typeface="Calibri" panose="020F0502020204030204" pitchFamily="34" charset="0"/>
                </a:rPr>
                <a:t> 500 mg C1D1, D15 (Q4W)</a:t>
              </a:r>
              <a:endParaRPr lang="en-US" b="0" baseline="30000" dirty="0">
                <a:latin typeface="Calibri" panose="020F0502020204030204" pitchFamily="34" charset="0"/>
              </a:endParaRPr>
            </a:p>
            <a:p>
              <a:pPr algn="ctr">
                <a:lnSpc>
                  <a:spcPct val="100000"/>
                </a:lnSpc>
                <a:spcAft>
                  <a:spcPct val="0"/>
                </a:spcAft>
                <a:buClrTx/>
                <a:buFontTx/>
                <a:buNone/>
              </a:pPr>
              <a:r>
                <a:rPr lang="en-US" b="0" dirty="0">
                  <a:latin typeface="Calibri" panose="020F0502020204030204" pitchFamily="34" charset="0"/>
                </a:rPr>
                <a:t>(n = 164)</a:t>
              </a:r>
            </a:p>
          </p:txBody>
        </p:sp>
        <p:sp>
          <p:nvSpPr>
            <p:cNvPr id="15" name="Rectangle 14">
              <a:extLst>
                <a:ext uri="{FF2B5EF4-FFF2-40B4-BE49-F238E27FC236}">
                  <a16:creationId xmlns:a16="http://schemas.microsoft.com/office/drawing/2014/main" id="{7AA77E2D-F970-B788-EE82-EAE6DFFFF1F0}"/>
                </a:ext>
              </a:extLst>
            </p:cNvPr>
            <p:cNvSpPr/>
            <p:nvPr/>
          </p:nvSpPr>
          <p:spPr bwMode="auto">
            <a:xfrm>
              <a:off x="6477778" y="2099355"/>
              <a:ext cx="3766795" cy="1078992"/>
            </a:xfrm>
            <a:prstGeom prst="rect">
              <a:avLst/>
            </a:prstGeom>
            <a:solidFill>
              <a:schemeClr val="accent1"/>
            </a:solidFill>
            <a:ln w="0">
              <a:noFill/>
              <a:miter lim="800000"/>
              <a:headEnd/>
              <a:tailEnd/>
            </a:ln>
          </p:spPr>
          <p:txBody>
            <a:bodyPr rtlCol="0" anchor="ctr" anchorCtr="0"/>
            <a:lstStyle/>
            <a:p>
              <a:pPr algn="ctr">
                <a:lnSpc>
                  <a:spcPct val="100000"/>
                </a:lnSpc>
                <a:spcAft>
                  <a:spcPct val="0"/>
                </a:spcAft>
                <a:buClrTx/>
                <a:buFontTx/>
                <a:buNone/>
              </a:pPr>
              <a:r>
                <a:rPr lang="en-US" b="0" dirty="0" err="1">
                  <a:latin typeface="Calibri" panose="020F0502020204030204" pitchFamily="34" charset="0"/>
                </a:rPr>
                <a:t>Inavolisib</a:t>
              </a:r>
              <a:r>
                <a:rPr lang="en-US" b="0" dirty="0">
                  <a:latin typeface="Calibri" panose="020F0502020204030204" pitchFamily="34" charset="0"/>
                </a:rPr>
                <a:t> 9 mg QD PO + </a:t>
              </a:r>
            </a:p>
            <a:p>
              <a:pPr algn="ctr">
                <a:lnSpc>
                  <a:spcPct val="100000"/>
                </a:lnSpc>
                <a:spcAft>
                  <a:spcPct val="0"/>
                </a:spcAft>
                <a:buClrTx/>
                <a:buFontTx/>
                <a:buNone/>
              </a:pPr>
              <a:r>
                <a:rPr lang="en-US" b="0" dirty="0">
                  <a:latin typeface="Calibri" panose="020F0502020204030204" pitchFamily="34" charset="0"/>
                </a:rPr>
                <a:t>Palbociclib 125 mg PO QD D1-D21 + </a:t>
              </a:r>
            </a:p>
            <a:p>
              <a:pPr algn="ctr">
                <a:lnSpc>
                  <a:spcPct val="100000"/>
                </a:lnSpc>
                <a:spcAft>
                  <a:spcPct val="0"/>
                </a:spcAft>
                <a:buClrTx/>
                <a:buFontTx/>
                <a:buNone/>
              </a:pPr>
              <a:r>
                <a:rPr lang="en-US" b="0" dirty="0" err="1">
                  <a:latin typeface="Calibri" panose="020F0502020204030204" pitchFamily="34" charset="0"/>
                </a:rPr>
                <a:t>Fulvestrant</a:t>
              </a:r>
              <a:r>
                <a:rPr lang="en-US" b="0" dirty="0">
                  <a:latin typeface="Calibri" panose="020F0502020204030204" pitchFamily="34" charset="0"/>
                </a:rPr>
                <a:t> 500 mg C1D1, D15 (Q4W)</a:t>
              </a:r>
              <a:endParaRPr lang="en-US" b="0" baseline="30000" dirty="0">
                <a:latin typeface="Calibri" panose="020F0502020204030204" pitchFamily="34" charset="0"/>
              </a:endParaRPr>
            </a:p>
            <a:p>
              <a:pPr algn="ctr">
                <a:lnSpc>
                  <a:spcPct val="100000"/>
                </a:lnSpc>
                <a:spcAft>
                  <a:spcPct val="0"/>
                </a:spcAft>
                <a:buClrTx/>
                <a:buFontTx/>
                <a:buNone/>
              </a:pPr>
              <a:r>
                <a:rPr lang="en-US" b="0" dirty="0">
                  <a:latin typeface="Calibri" panose="020F0502020204030204" pitchFamily="34" charset="0"/>
                </a:rPr>
                <a:t>(n = 161)</a:t>
              </a:r>
            </a:p>
          </p:txBody>
        </p:sp>
      </p:grpSp>
      <p:sp>
        <p:nvSpPr>
          <p:cNvPr id="16" name="TextBox 15">
            <a:extLst>
              <a:ext uri="{FF2B5EF4-FFF2-40B4-BE49-F238E27FC236}">
                <a16:creationId xmlns:a16="http://schemas.microsoft.com/office/drawing/2014/main" id="{AB710FA8-105F-AC1A-FA8D-E9601C6EEA4D}"/>
              </a:ext>
            </a:extLst>
          </p:cNvPr>
          <p:cNvSpPr txBox="1"/>
          <p:nvPr/>
        </p:nvSpPr>
        <p:spPr bwMode="auto">
          <a:xfrm>
            <a:off x="5042190" y="3508870"/>
            <a:ext cx="608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5" name="TextBox 4">
            <a:extLst>
              <a:ext uri="{FF2B5EF4-FFF2-40B4-BE49-F238E27FC236}">
                <a16:creationId xmlns:a16="http://schemas.microsoft.com/office/drawing/2014/main" id="{C9D0CE0A-7BBF-63A8-22DF-8249467068A0}"/>
              </a:ext>
            </a:extLst>
          </p:cNvPr>
          <p:cNvSpPr txBox="1"/>
          <p:nvPr/>
        </p:nvSpPr>
        <p:spPr bwMode="auto">
          <a:xfrm>
            <a:off x="1682496" y="1870590"/>
            <a:ext cx="68640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visceral disease (yes vs no), endocrine resistance (primary vs secondary), and region (North America/Western Europe vs Asia vs Other)</a:t>
            </a:r>
          </a:p>
        </p:txBody>
      </p:sp>
      <p:cxnSp>
        <p:nvCxnSpPr>
          <p:cNvPr id="7" name="Straight Arrow Connector 6">
            <a:extLst>
              <a:ext uri="{FF2B5EF4-FFF2-40B4-BE49-F238E27FC236}">
                <a16:creationId xmlns:a16="http://schemas.microsoft.com/office/drawing/2014/main" id="{3F17E60A-323D-B7D8-F307-17C375CC0C66}"/>
              </a:ext>
            </a:extLst>
          </p:cNvPr>
          <p:cNvCxnSpPr>
            <a:cxnSpLocks/>
          </p:cNvCxnSpPr>
          <p:nvPr/>
        </p:nvCxnSpPr>
        <p:spPr bwMode="auto">
          <a:xfrm>
            <a:off x="5102897" y="2369426"/>
            <a:ext cx="0" cy="891598"/>
          </a:xfrm>
          <a:prstGeom prst="straightConnector1">
            <a:avLst/>
          </a:prstGeom>
          <a:noFill/>
          <a:ln w="28575" cap="flat" cmpd="sng" algn="ctr">
            <a:solidFill>
              <a:schemeClr val="bg1"/>
            </a:solidFill>
            <a:prstDash val="sysDash"/>
            <a:round/>
            <a:headEnd type="none" w="med" len="med"/>
            <a:tailEnd type="triangle"/>
          </a:ln>
          <a:effectLst/>
        </p:spPr>
      </p:cxnSp>
      <p:sp>
        <p:nvSpPr>
          <p:cNvPr id="9" name="TextBox 8">
            <a:extLst>
              <a:ext uri="{FF2B5EF4-FFF2-40B4-BE49-F238E27FC236}">
                <a16:creationId xmlns:a16="http://schemas.microsoft.com/office/drawing/2014/main" id="{C6F1DE7D-1203-137B-9A23-DEE86BDA5E1D}"/>
              </a:ext>
            </a:extLst>
          </p:cNvPr>
          <p:cNvSpPr txBox="1"/>
          <p:nvPr/>
        </p:nvSpPr>
        <p:spPr bwMode="auto">
          <a:xfrm>
            <a:off x="454938" y="6368710"/>
            <a:ext cx="8197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NEJM. 2024;391:1584. NCT04191499. </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6143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B98B9CE-E12C-DCBC-27FD-06E89C13109C}"/>
              </a:ext>
            </a:extLst>
          </p:cNvPr>
          <p:cNvSpPr>
            <a:spLocks noGrp="1"/>
          </p:cNvSpPr>
          <p:nvPr>
            <p:ph type="title"/>
          </p:nvPr>
        </p:nvSpPr>
        <p:spPr/>
        <p:txBody>
          <a:bodyPr/>
          <a:lstStyle/>
          <a:p>
            <a:r>
              <a:rPr lang="en-US" dirty="0"/>
              <a:t>INAVO120: PFS</a:t>
            </a:r>
          </a:p>
        </p:txBody>
      </p:sp>
      <p:sp>
        <p:nvSpPr>
          <p:cNvPr id="9" name="Content Placeholder 8">
            <a:extLst>
              <a:ext uri="{FF2B5EF4-FFF2-40B4-BE49-F238E27FC236}">
                <a16:creationId xmlns:a16="http://schemas.microsoft.com/office/drawing/2014/main" id="{7F84F557-D787-C11B-5E34-75E709848247}"/>
              </a:ext>
            </a:extLst>
          </p:cNvPr>
          <p:cNvSpPr>
            <a:spLocks noGrp="1"/>
          </p:cNvSpPr>
          <p:nvPr>
            <p:ph idx="1"/>
          </p:nvPr>
        </p:nvSpPr>
        <p:spPr>
          <a:xfrm>
            <a:off x="604675" y="1513048"/>
            <a:ext cx="10877529" cy="862042"/>
          </a:xfrm>
        </p:spPr>
        <p:txBody>
          <a:bodyPr/>
          <a:lstStyle/>
          <a:p>
            <a:r>
              <a:rPr lang="en-US" sz="2400" dirty="0" err="1"/>
              <a:t>Inavolisib</a:t>
            </a:r>
            <a:r>
              <a:rPr lang="en-US" sz="2400" dirty="0"/>
              <a:t> (9 mg QD Days 1-28) or placebo + palbociclib (125 mg QD Days 1-21) + fulvestrant (500 mg Days 1, 15 cycle 1; then every 28 days)</a:t>
            </a:r>
          </a:p>
        </p:txBody>
      </p:sp>
      <p:graphicFrame>
        <p:nvGraphicFramePr>
          <p:cNvPr id="10" name="Table 9">
            <a:extLst>
              <a:ext uri="{FF2B5EF4-FFF2-40B4-BE49-F238E27FC236}">
                <a16:creationId xmlns:a16="http://schemas.microsoft.com/office/drawing/2014/main" id="{E9C3FC51-22C6-1E00-A071-641D5E55DBDD}"/>
              </a:ext>
            </a:extLst>
          </p:cNvPr>
          <p:cNvGraphicFramePr>
            <a:graphicFrameLocks noGrp="1"/>
          </p:cNvGraphicFramePr>
          <p:nvPr>
            <p:extLst>
              <p:ext uri="{D42A27DB-BD31-4B8C-83A1-F6EECF244321}">
                <p14:modId xmlns:p14="http://schemas.microsoft.com/office/powerpoint/2010/main" val="2075228625"/>
              </p:ext>
            </p:extLst>
          </p:nvPr>
        </p:nvGraphicFramePr>
        <p:xfrm>
          <a:off x="7123447" y="2583797"/>
          <a:ext cx="3826510" cy="1320800"/>
        </p:xfrm>
        <a:graphic>
          <a:graphicData uri="http://schemas.openxmlformats.org/drawingml/2006/table">
            <a:tbl>
              <a:tblPr firstRow="1" bandRow="1">
                <a:tableStyleId>{93296810-A885-4BE3-A3E7-6D5BEEA58F35}</a:tableStyleId>
              </a:tblPr>
              <a:tblGrid>
                <a:gridCol w="1321118">
                  <a:extLst>
                    <a:ext uri="{9D8B030D-6E8A-4147-A177-3AD203B41FA5}">
                      <a16:colId xmlns:a16="http://schemas.microsoft.com/office/drawing/2014/main" val="425555983"/>
                    </a:ext>
                  </a:extLst>
                </a:gridCol>
                <a:gridCol w="1252696">
                  <a:extLst>
                    <a:ext uri="{9D8B030D-6E8A-4147-A177-3AD203B41FA5}">
                      <a16:colId xmlns:a16="http://schemas.microsoft.com/office/drawing/2014/main" val="2107208504"/>
                    </a:ext>
                  </a:extLst>
                </a:gridCol>
                <a:gridCol w="1252696">
                  <a:extLst>
                    <a:ext uri="{9D8B030D-6E8A-4147-A177-3AD203B41FA5}">
                      <a16:colId xmlns:a16="http://schemas.microsoft.com/office/drawing/2014/main" val="1693074162"/>
                    </a:ext>
                  </a:extLst>
                </a:gridCol>
              </a:tblGrid>
              <a:tr h="370840">
                <a:tc>
                  <a:txBody>
                    <a:bodyPr/>
                    <a:lstStyle/>
                    <a:p>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Inavolisib</a:t>
                      </a:r>
                      <a:br>
                        <a:rPr lang="en-US" sz="1600" dirty="0">
                          <a:solidFill>
                            <a:schemeClr val="bg1"/>
                          </a:solidFill>
                        </a:rPr>
                      </a:br>
                      <a:r>
                        <a:rPr lang="en-US" sz="1600" dirty="0">
                          <a:solidFill>
                            <a:schemeClr val="bg1"/>
                          </a:solidFill>
                        </a:rPr>
                        <a:t>(n = 161)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Placebo</a:t>
                      </a:r>
                      <a:br>
                        <a:rPr lang="en-US" sz="1600" dirty="0">
                          <a:solidFill>
                            <a:schemeClr val="bg1"/>
                          </a:solidFill>
                        </a:rPr>
                      </a:br>
                      <a:r>
                        <a:rPr lang="en-US" sz="1600" dirty="0">
                          <a:solidFill>
                            <a:schemeClr val="bg1"/>
                          </a:solidFill>
                        </a:rPr>
                        <a:t>(n = 164)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38511678"/>
                  </a:ext>
                </a:extLst>
              </a:tr>
              <a:tr h="370840">
                <a:tc>
                  <a:txBody>
                    <a:bodyPr/>
                    <a:lstStyle/>
                    <a:p>
                      <a:r>
                        <a:rPr lang="en-US" sz="1600" dirty="0">
                          <a:solidFill>
                            <a:schemeClr val="bg1"/>
                          </a:solidFill>
                        </a:rPr>
                        <a:t>mPFS, mo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15.0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7.3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270626229"/>
                  </a:ext>
                </a:extLst>
              </a:tr>
              <a:tr h="370840">
                <a:tc>
                  <a:txBody>
                    <a:bodyPr/>
                    <a:lstStyle/>
                    <a:p>
                      <a:r>
                        <a:rPr lang="en-US" sz="1600" dirty="0">
                          <a:solidFill>
                            <a:schemeClr val="bg1"/>
                          </a:solidFill>
                        </a:rPr>
                        <a:t>HR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rPr>
                        <a:t>0.43 (0.32-0.59) </a:t>
                      </a:r>
                      <a:r>
                        <a:rPr lang="en-US" sz="1600" i="1" dirty="0">
                          <a:solidFill>
                            <a:schemeClr val="bg1"/>
                          </a:solidFill>
                        </a:rPr>
                        <a:t>P</a:t>
                      </a:r>
                      <a:r>
                        <a:rPr lang="en-US" sz="1600" dirty="0">
                          <a:solidFill>
                            <a:schemeClr val="bg1"/>
                          </a:solidFill>
                        </a:rPr>
                        <a:t> &lt; .001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a:solidFill>
                          <a:schemeClr val="bg1"/>
                        </a:solidFill>
                      </a:endParaRPr>
                    </a:p>
                  </a:txBody>
                  <a:tcPr>
                    <a:noFill/>
                  </a:tcPr>
                </a:tc>
                <a:extLst>
                  <a:ext uri="{0D108BD9-81ED-4DB2-BD59-A6C34878D82A}">
                    <a16:rowId xmlns:a16="http://schemas.microsoft.com/office/drawing/2014/main" val="1129679528"/>
                  </a:ext>
                </a:extLst>
              </a:tr>
            </a:tbl>
          </a:graphicData>
        </a:graphic>
      </p:graphicFrame>
      <p:grpSp>
        <p:nvGrpSpPr>
          <p:cNvPr id="156" name="Group 155">
            <a:extLst>
              <a:ext uri="{FF2B5EF4-FFF2-40B4-BE49-F238E27FC236}">
                <a16:creationId xmlns:a16="http://schemas.microsoft.com/office/drawing/2014/main" id="{56336C7F-E341-5017-207A-4631C397680C}"/>
              </a:ext>
            </a:extLst>
          </p:cNvPr>
          <p:cNvGrpSpPr/>
          <p:nvPr/>
        </p:nvGrpSpPr>
        <p:grpSpPr>
          <a:xfrm>
            <a:off x="1895337" y="2399131"/>
            <a:ext cx="7190105" cy="3850629"/>
            <a:chOff x="1895337" y="2399131"/>
            <a:chExt cx="7190105" cy="3850629"/>
          </a:xfrm>
        </p:grpSpPr>
        <p:sp>
          <p:nvSpPr>
            <p:cNvPr id="11" name="TextBox 10">
              <a:extLst>
                <a:ext uri="{FF2B5EF4-FFF2-40B4-BE49-F238E27FC236}">
                  <a16:creationId xmlns:a16="http://schemas.microsoft.com/office/drawing/2014/main" id="{FF9B0336-9D27-D864-9298-A4398FB985F8}"/>
                </a:ext>
              </a:extLst>
            </p:cNvPr>
            <p:cNvSpPr txBox="1"/>
            <p:nvPr/>
          </p:nvSpPr>
          <p:spPr bwMode="auto">
            <a:xfrm>
              <a:off x="5068554" y="2399131"/>
              <a:ext cx="2307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Primary Endpoint</a:t>
              </a:r>
            </a:p>
          </p:txBody>
        </p:sp>
        <p:sp>
          <p:nvSpPr>
            <p:cNvPr id="2" name="TextBox 1">
              <a:extLst>
                <a:ext uri="{FF2B5EF4-FFF2-40B4-BE49-F238E27FC236}">
                  <a16:creationId xmlns:a16="http://schemas.microsoft.com/office/drawing/2014/main" id="{E97C75F8-F829-83E9-B6DE-7880072E9584}"/>
                </a:ext>
              </a:extLst>
            </p:cNvPr>
            <p:cNvSpPr txBox="1"/>
            <p:nvPr/>
          </p:nvSpPr>
          <p:spPr bwMode="auto">
            <a:xfrm rot="16200000">
              <a:off x="1743818" y="3759039"/>
              <a:ext cx="2662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Progression-Free Survival (%)</a:t>
              </a:r>
            </a:p>
          </p:txBody>
        </p:sp>
        <p:sp>
          <p:nvSpPr>
            <p:cNvPr id="4" name="TextBox 3">
              <a:extLst>
                <a:ext uri="{FF2B5EF4-FFF2-40B4-BE49-F238E27FC236}">
                  <a16:creationId xmlns:a16="http://schemas.microsoft.com/office/drawing/2014/main" id="{ABBFAF38-1135-C64A-CD6E-BCDF6CF15075}"/>
                </a:ext>
              </a:extLst>
            </p:cNvPr>
            <p:cNvSpPr txBox="1"/>
            <p:nvPr/>
          </p:nvSpPr>
          <p:spPr bwMode="auto">
            <a:xfrm>
              <a:off x="6074810" y="5324258"/>
              <a:ext cx="474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5" name="TextBox 4">
              <a:extLst>
                <a:ext uri="{FF2B5EF4-FFF2-40B4-BE49-F238E27FC236}">
                  <a16:creationId xmlns:a16="http://schemas.microsoft.com/office/drawing/2014/main" id="{B3712906-4013-D1EB-3655-D16CEA2DCD4D}"/>
                </a:ext>
              </a:extLst>
            </p:cNvPr>
            <p:cNvSpPr txBox="1"/>
            <p:nvPr/>
          </p:nvSpPr>
          <p:spPr bwMode="auto">
            <a:xfrm>
              <a:off x="1895337" y="5511096"/>
              <a:ext cx="15066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Inavolisib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p>
          </p:txBody>
        </p:sp>
        <p:cxnSp>
          <p:nvCxnSpPr>
            <p:cNvPr id="14" name="Straight Connector 13">
              <a:extLst>
                <a:ext uri="{FF2B5EF4-FFF2-40B4-BE49-F238E27FC236}">
                  <a16:creationId xmlns:a16="http://schemas.microsoft.com/office/drawing/2014/main" id="{19C40AE4-0066-7293-96A2-11F7B26E04FA}"/>
                </a:ext>
              </a:extLst>
            </p:cNvPr>
            <p:cNvCxnSpPr>
              <a:cxnSpLocks/>
            </p:cNvCxnSpPr>
            <p:nvPr/>
          </p:nvCxnSpPr>
          <p:spPr bwMode="auto">
            <a:xfrm>
              <a:off x="3608051"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2962BD4-F939-7E51-401B-4AE37606751A}"/>
                </a:ext>
              </a:extLst>
            </p:cNvPr>
            <p:cNvCxnSpPr>
              <a:cxnSpLocks/>
            </p:cNvCxnSpPr>
            <p:nvPr/>
          </p:nvCxnSpPr>
          <p:spPr bwMode="auto">
            <a:xfrm>
              <a:off x="4014186"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C170260-83F4-23D5-3EFC-29F1F0B67222}"/>
                </a:ext>
              </a:extLst>
            </p:cNvPr>
            <p:cNvCxnSpPr>
              <a:cxnSpLocks/>
            </p:cNvCxnSpPr>
            <p:nvPr/>
          </p:nvCxnSpPr>
          <p:spPr bwMode="auto">
            <a:xfrm>
              <a:off x="4420321"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C598F68-2ED3-F9C3-B3EE-37564AE56D11}"/>
                </a:ext>
              </a:extLst>
            </p:cNvPr>
            <p:cNvCxnSpPr>
              <a:cxnSpLocks/>
            </p:cNvCxnSpPr>
            <p:nvPr/>
          </p:nvCxnSpPr>
          <p:spPr bwMode="auto">
            <a:xfrm>
              <a:off x="4826456"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6372811-0BA0-F82F-CE7C-196E85CA2392}"/>
                </a:ext>
              </a:extLst>
            </p:cNvPr>
            <p:cNvCxnSpPr>
              <a:cxnSpLocks/>
            </p:cNvCxnSpPr>
            <p:nvPr/>
          </p:nvCxnSpPr>
          <p:spPr bwMode="auto">
            <a:xfrm>
              <a:off x="5232591"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2403D82-1A74-7036-31EF-C1D522011C52}"/>
                </a:ext>
              </a:extLst>
            </p:cNvPr>
            <p:cNvCxnSpPr>
              <a:cxnSpLocks/>
            </p:cNvCxnSpPr>
            <p:nvPr/>
          </p:nvCxnSpPr>
          <p:spPr bwMode="auto">
            <a:xfrm>
              <a:off x="5638726"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CA89890-2A3E-BC60-D25A-995783BB5BF2}"/>
                </a:ext>
              </a:extLst>
            </p:cNvPr>
            <p:cNvCxnSpPr>
              <a:cxnSpLocks/>
            </p:cNvCxnSpPr>
            <p:nvPr/>
          </p:nvCxnSpPr>
          <p:spPr bwMode="auto">
            <a:xfrm>
              <a:off x="6044861"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8ACC394-ABAB-E69E-89CA-05E2BA831BAA}"/>
                </a:ext>
              </a:extLst>
            </p:cNvPr>
            <p:cNvCxnSpPr>
              <a:cxnSpLocks/>
            </p:cNvCxnSpPr>
            <p:nvPr/>
          </p:nvCxnSpPr>
          <p:spPr bwMode="auto">
            <a:xfrm>
              <a:off x="6450996"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8A854D3-A217-8621-B7D4-72FAD55CBFA7}"/>
                </a:ext>
              </a:extLst>
            </p:cNvPr>
            <p:cNvCxnSpPr>
              <a:cxnSpLocks/>
            </p:cNvCxnSpPr>
            <p:nvPr/>
          </p:nvCxnSpPr>
          <p:spPr bwMode="auto">
            <a:xfrm>
              <a:off x="6857131"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618DAA5-4802-0C53-4190-48728D713351}"/>
                </a:ext>
              </a:extLst>
            </p:cNvPr>
            <p:cNvCxnSpPr>
              <a:cxnSpLocks/>
            </p:cNvCxnSpPr>
            <p:nvPr/>
          </p:nvCxnSpPr>
          <p:spPr bwMode="auto">
            <a:xfrm>
              <a:off x="7263266"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89C6767-8AE7-2534-2F2D-801EC628955E}"/>
                </a:ext>
              </a:extLst>
            </p:cNvPr>
            <p:cNvCxnSpPr>
              <a:cxnSpLocks/>
            </p:cNvCxnSpPr>
            <p:nvPr/>
          </p:nvCxnSpPr>
          <p:spPr bwMode="auto">
            <a:xfrm>
              <a:off x="7669401"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F2E129E-FFF4-B744-86CC-80A067C8AA11}"/>
                </a:ext>
              </a:extLst>
            </p:cNvPr>
            <p:cNvCxnSpPr>
              <a:cxnSpLocks/>
            </p:cNvCxnSpPr>
            <p:nvPr/>
          </p:nvCxnSpPr>
          <p:spPr bwMode="auto">
            <a:xfrm>
              <a:off x="8075536"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60E4BE9-A5AA-27C2-1FA0-0C1BCCCBD708}"/>
                </a:ext>
              </a:extLst>
            </p:cNvPr>
            <p:cNvCxnSpPr>
              <a:cxnSpLocks/>
            </p:cNvCxnSpPr>
            <p:nvPr/>
          </p:nvCxnSpPr>
          <p:spPr bwMode="auto">
            <a:xfrm>
              <a:off x="8481676" y="5049470"/>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E3BDE91-6780-A459-4528-50F33EE7214E}"/>
                </a:ext>
              </a:extLst>
            </p:cNvPr>
            <p:cNvCxnSpPr>
              <a:cxnSpLocks/>
            </p:cNvCxnSpPr>
            <p:nvPr/>
          </p:nvCxnSpPr>
          <p:spPr bwMode="auto">
            <a:xfrm flipH="1">
              <a:off x="3530624" y="5050690"/>
              <a:ext cx="7865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F93CB5C-22FF-9A08-8777-0B0BB65299D1}"/>
                </a:ext>
              </a:extLst>
            </p:cNvPr>
            <p:cNvCxnSpPr>
              <a:cxnSpLocks/>
            </p:cNvCxnSpPr>
            <p:nvPr/>
          </p:nvCxnSpPr>
          <p:spPr bwMode="auto">
            <a:xfrm flipH="1">
              <a:off x="3530624" y="4491890"/>
              <a:ext cx="7865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4147C42-E9F5-2033-D6E9-52283487C22B}"/>
                </a:ext>
              </a:extLst>
            </p:cNvPr>
            <p:cNvCxnSpPr>
              <a:cxnSpLocks/>
            </p:cNvCxnSpPr>
            <p:nvPr/>
          </p:nvCxnSpPr>
          <p:spPr bwMode="auto">
            <a:xfrm flipH="1">
              <a:off x="3530624" y="3933090"/>
              <a:ext cx="7865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3B95EF5-563A-D74E-B085-ACD8B90D609C}"/>
                </a:ext>
              </a:extLst>
            </p:cNvPr>
            <p:cNvCxnSpPr>
              <a:cxnSpLocks/>
            </p:cNvCxnSpPr>
            <p:nvPr/>
          </p:nvCxnSpPr>
          <p:spPr bwMode="auto">
            <a:xfrm flipH="1">
              <a:off x="3530624" y="3374290"/>
              <a:ext cx="7865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98CAB7A-58C4-C55D-3034-28FA339DD852}"/>
                </a:ext>
              </a:extLst>
            </p:cNvPr>
            <p:cNvCxnSpPr>
              <a:cxnSpLocks/>
            </p:cNvCxnSpPr>
            <p:nvPr/>
          </p:nvCxnSpPr>
          <p:spPr bwMode="auto">
            <a:xfrm flipH="1">
              <a:off x="3530624" y="2815490"/>
              <a:ext cx="78654"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3DE25FD0-52D8-D100-8DF7-6653FB189875}"/>
                </a:ext>
              </a:extLst>
            </p:cNvPr>
            <p:cNvSpPr txBox="1"/>
            <p:nvPr/>
          </p:nvSpPr>
          <p:spPr bwMode="auto">
            <a:xfrm>
              <a:off x="3160060" y="266164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5" name="TextBox 34">
              <a:extLst>
                <a:ext uri="{FF2B5EF4-FFF2-40B4-BE49-F238E27FC236}">
                  <a16:creationId xmlns:a16="http://schemas.microsoft.com/office/drawing/2014/main" id="{3ADA79B0-ACDE-47D7-61DC-A8474985F73E}"/>
                </a:ext>
              </a:extLst>
            </p:cNvPr>
            <p:cNvSpPr txBox="1"/>
            <p:nvPr/>
          </p:nvSpPr>
          <p:spPr bwMode="auto">
            <a:xfrm>
              <a:off x="3251432" y="3207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36" name="TextBox 35">
              <a:extLst>
                <a:ext uri="{FF2B5EF4-FFF2-40B4-BE49-F238E27FC236}">
                  <a16:creationId xmlns:a16="http://schemas.microsoft.com/office/drawing/2014/main" id="{27C2AE35-B628-C733-6490-E77C2E805D63}"/>
                </a:ext>
              </a:extLst>
            </p:cNvPr>
            <p:cNvSpPr txBox="1"/>
            <p:nvPr/>
          </p:nvSpPr>
          <p:spPr bwMode="auto">
            <a:xfrm>
              <a:off x="3251432" y="37740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7" name="TextBox 36">
              <a:extLst>
                <a:ext uri="{FF2B5EF4-FFF2-40B4-BE49-F238E27FC236}">
                  <a16:creationId xmlns:a16="http://schemas.microsoft.com/office/drawing/2014/main" id="{00A2A753-AF4E-BAE0-E0B8-A6387EEA24B0}"/>
                </a:ext>
              </a:extLst>
            </p:cNvPr>
            <p:cNvSpPr txBox="1"/>
            <p:nvPr/>
          </p:nvSpPr>
          <p:spPr bwMode="auto">
            <a:xfrm>
              <a:off x="3251432" y="43332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8" name="TextBox 37">
              <a:extLst>
                <a:ext uri="{FF2B5EF4-FFF2-40B4-BE49-F238E27FC236}">
                  <a16:creationId xmlns:a16="http://schemas.microsoft.com/office/drawing/2014/main" id="{C3080C25-FDCD-93BD-B117-E0DF13621CA9}"/>
                </a:ext>
              </a:extLst>
            </p:cNvPr>
            <p:cNvSpPr txBox="1"/>
            <p:nvPr/>
          </p:nvSpPr>
          <p:spPr bwMode="auto">
            <a:xfrm>
              <a:off x="3342802" y="489320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9" name="TextBox 38">
              <a:extLst>
                <a:ext uri="{FF2B5EF4-FFF2-40B4-BE49-F238E27FC236}">
                  <a16:creationId xmlns:a16="http://schemas.microsoft.com/office/drawing/2014/main" id="{94F97AC1-48C5-2B52-4FB1-21631BC2C1E2}"/>
                </a:ext>
              </a:extLst>
            </p:cNvPr>
            <p:cNvSpPr txBox="1"/>
            <p:nvPr/>
          </p:nvSpPr>
          <p:spPr bwMode="auto">
            <a:xfrm>
              <a:off x="3471588" y="50632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0" name="TextBox 39">
              <a:extLst>
                <a:ext uri="{FF2B5EF4-FFF2-40B4-BE49-F238E27FC236}">
                  <a16:creationId xmlns:a16="http://schemas.microsoft.com/office/drawing/2014/main" id="{C0F917FF-1317-1430-3A80-7339EC0555D9}"/>
                </a:ext>
              </a:extLst>
            </p:cNvPr>
            <p:cNvSpPr txBox="1"/>
            <p:nvPr/>
          </p:nvSpPr>
          <p:spPr bwMode="auto">
            <a:xfrm>
              <a:off x="3872526" y="50632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1" name="TextBox 40">
              <a:extLst>
                <a:ext uri="{FF2B5EF4-FFF2-40B4-BE49-F238E27FC236}">
                  <a16:creationId xmlns:a16="http://schemas.microsoft.com/office/drawing/2014/main" id="{B252A763-5D26-9D25-4FBF-958DC3E4584B}"/>
                </a:ext>
              </a:extLst>
            </p:cNvPr>
            <p:cNvSpPr txBox="1"/>
            <p:nvPr/>
          </p:nvSpPr>
          <p:spPr bwMode="auto">
            <a:xfrm>
              <a:off x="4273464" y="50632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2" name="TextBox 41">
              <a:extLst>
                <a:ext uri="{FF2B5EF4-FFF2-40B4-BE49-F238E27FC236}">
                  <a16:creationId xmlns:a16="http://schemas.microsoft.com/office/drawing/2014/main" id="{6F20AC58-E068-D81C-602F-FB510E40B95B}"/>
                </a:ext>
              </a:extLst>
            </p:cNvPr>
            <p:cNvSpPr txBox="1"/>
            <p:nvPr/>
          </p:nvSpPr>
          <p:spPr bwMode="auto">
            <a:xfrm>
              <a:off x="4683240" y="50632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43" name="TextBox 42">
              <a:extLst>
                <a:ext uri="{FF2B5EF4-FFF2-40B4-BE49-F238E27FC236}">
                  <a16:creationId xmlns:a16="http://schemas.microsoft.com/office/drawing/2014/main" id="{DB8EAC48-D0B5-7ECF-9F82-72349E2D4626}"/>
                </a:ext>
              </a:extLst>
            </p:cNvPr>
            <p:cNvSpPr txBox="1"/>
            <p:nvPr/>
          </p:nvSpPr>
          <p:spPr bwMode="auto">
            <a:xfrm>
              <a:off x="5045841" y="50632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4" name="TextBox 43">
              <a:extLst>
                <a:ext uri="{FF2B5EF4-FFF2-40B4-BE49-F238E27FC236}">
                  <a16:creationId xmlns:a16="http://schemas.microsoft.com/office/drawing/2014/main" id="{C26450AA-E80D-7CCC-2F18-F0C97016AD2E}"/>
                </a:ext>
              </a:extLst>
            </p:cNvPr>
            <p:cNvSpPr txBox="1"/>
            <p:nvPr/>
          </p:nvSpPr>
          <p:spPr bwMode="auto">
            <a:xfrm>
              <a:off x="5451975" y="50632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5" name="TextBox 44">
              <a:extLst>
                <a:ext uri="{FF2B5EF4-FFF2-40B4-BE49-F238E27FC236}">
                  <a16:creationId xmlns:a16="http://schemas.microsoft.com/office/drawing/2014/main" id="{CD3BFA0D-86ED-C00D-C65E-5025D54BE690}"/>
                </a:ext>
              </a:extLst>
            </p:cNvPr>
            <p:cNvSpPr txBox="1"/>
            <p:nvPr/>
          </p:nvSpPr>
          <p:spPr bwMode="auto">
            <a:xfrm>
              <a:off x="5858429" y="50632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6" name="TextBox 45">
              <a:extLst>
                <a:ext uri="{FF2B5EF4-FFF2-40B4-BE49-F238E27FC236}">
                  <a16:creationId xmlns:a16="http://schemas.microsoft.com/office/drawing/2014/main" id="{56713F2B-01E7-8396-A5E2-22C7ADDE8623}"/>
                </a:ext>
              </a:extLst>
            </p:cNvPr>
            <p:cNvSpPr txBox="1"/>
            <p:nvPr/>
          </p:nvSpPr>
          <p:spPr bwMode="auto">
            <a:xfrm>
              <a:off x="6264883" y="50632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7" name="TextBox 46">
              <a:extLst>
                <a:ext uri="{FF2B5EF4-FFF2-40B4-BE49-F238E27FC236}">
                  <a16:creationId xmlns:a16="http://schemas.microsoft.com/office/drawing/2014/main" id="{5A917BC0-79B9-2A7F-60E1-8384F53A1767}"/>
                </a:ext>
              </a:extLst>
            </p:cNvPr>
            <p:cNvSpPr txBox="1"/>
            <p:nvPr/>
          </p:nvSpPr>
          <p:spPr bwMode="auto">
            <a:xfrm>
              <a:off x="6669882" y="50632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8" name="TextBox 47">
              <a:extLst>
                <a:ext uri="{FF2B5EF4-FFF2-40B4-BE49-F238E27FC236}">
                  <a16:creationId xmlns:a16="http://schemas.microsoft.com/office/drawing/2014/main" id="{D93AE193-DA08-E9CF-7372-E70F4A712A07}"/>
                </a:ext>
              </a:extLst>
            </p:cNvPr>
            <p:cNvSpPr txBox="1"/>
            <p:nvPr/>
          </p:nvSpPr>
          <p:spPr bwMode="auto">
            <a:xfrm>
              <a:off x="7072999" y="50632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9" name="TextBox 48">
              <a:extLst>
                <a:ext uri="{FF2B5EF4-FFF2-40B4-BE49-F238E27FC236}">
                  <a16:creationId xmlns:a16="http://schemas.microsoft.com/office/drawing/2014/main" id="{813C0EE9-7C49-F95A-73AB-FC927707F0D4}"/>
                </a:ext>
              </a:extLst>
            </p:cNvPr>
            <p:cNvSpPr txBox="1"/>
            <p:nvPr/>
          </p:nvSpPr>
          <p:spPr bwMode="auto">
            <a:xfrm>
              <a:off x="7480800" y="50632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0" name="TextBox 49">
              <a:extLst>
                <a:ext uri="{FF2B5EF4-FFF2-40B4-BE49-F238E27FC236}">
                  <a16:creationId xmlns:a16="http://schemas.microsoft.com/office/drawing/2014/main" id="{15008D84-49C2-14F5-5767-DC36217FA08E}"/>
                </a:ext>
              </a:extLst>
            </p:cNvPr>
            <p:cNvSpPr txBox="1"/>
            <p:nvPr/>
          </p:nvSpPr>
          <p:spPr bwMode="auto">
            <a:xfrm>
              <a:off x="7886934" y="50632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51" name="TextBox 50">
              <a:extLst>
                <a:ext uri="{FF2B5EF4-FFF2-40B4-BE49-F238E27FC236}">
                  <a16:creationId xmlns:a16="http://schemas.microsoft.com/office/drawing/2014/main" id="{F9C3E1B7-B61A-36D1-5A16-DAD3B65EE73C}"/>
                </a:ext>
              </a:extLst>
            </p:cNvPr>
            <p:cNvSpPr txBox="1"/>
            <p:nvPr/>
          </p:nvSpPr>
          <p:spPr bwMode="auto">
            <a:xfrm>
              <a:off x="8290051" y="50632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cxnSp>
          <p:nvCxnSpPr>
            <p:cNvPr id="53" name="Straight Connector 52">
              <a:extLst>
                <a:ext uri="{FF2B5EF4-FFF2-40B4-BE49-F238E27FC236}">
                  <a16:creationId xmlns:a16="http://schemas.microsoft.com/office/drawing/2014/main" id="{4694CECD-679D-30E1-B0E2-183CDDCBC37F}"/>
                </a:ext>
              </a:extLst>
            </p:cNvPr>
            <p:cNvCxnSpPr>
              <a:cxnSpLocks/>
            </p:cNvCxnSpPr>
            <p:nvPr/>
          </p:nvCxnSpPr>
          <p:spPr bwMode="auto">
            <a:xfrm>
              <a:off x="4420321" y="3207749"/>
              <a:ext cx="0" cy="183934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5" name="Straight Connector 54">
              <a:extLst>
                <a:ext uri="{FF2B5EF4-FFF2-40B4-BE49-F238E27FC236}">
                  <a16:creationId xmlns:a16="http://schemas.microsoft.com/office/drawing/2014/main" id="{5C4F6430-825A-044A-E80F-E4BE2B003C1C}"/>
                </a:ext>
              </a:extLst>
            </p:cNvPr>
            <p:cNvCxnSpPr>
              <a:cxnSpLocks/>
            </p:cNvCxnSpPr>
            <p:nvPr/>
          </p:nvCxnSpPr>
          <p:spPr bwMode="auto">
            <a:xfrm>
              <a:off x="5232720" y="3806825"/>
              <a:ext cx="0" cy="124027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7" name="Straight Connector 56">
              <a:extLst>
                <a:ext uri="{FF2B5EF4-FFF2-40B4-BE49-F238E27FC236}">
                  <a16:creationId xmlns:a16="http://schemas.microsoft.com/office/drawing/2014/main" id="{A010112F-1E44-A84E-9517-46924F4511F6}"/>
                </a:ext>
              </a:extLst>
            </p:cNvPr>
            <p:cNvCxnSpPr>
              <a:cxnSpLocks/>
            </p:cNvCxnSpPr>
            <p:nvPr/>
          </p:nvCxnSpPr>
          <p:spPr bwMode="auto">
            <a:xfrm>
              <a:off x="6045308" y="4022725"/>
              <a:ext cx="0" cy="1040476"/>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6" name="Freeform 5">
              <a:extLst>
                <a:ext uri="{FF2B5EF4-FFF2-40B4-BE49-F238E27FC236}">
                  <a16:creationId xmlns:a16="http://schemas.microsoft.com/office/drawing/2014/main" id="{D58BCACE-2478-3C58-E910-7DBF6904FAED}"/>
                </a:ext>
              </a:extLst>
            </p:cNvPr>
            <p:cNvSpPr/>
            <p:nvPr/>
          </p:nvSpPr>
          <p:spPr bwMode="auto">
            <a:xfrm>
              <a:off x="3608051" y="2801758"/>
              <a:ext cx="5477391" cy="2247712"/>
            </a:xfrm>
            <a:custGeom>
              <a:avLst/>
              <a:gdLst>
                <a:gd name="connsiteX0" fmla="*/ 0 w 5477391"/>
                <a:gd name="connsiteY0" fmla="*/ 0 h 2247712"/>
                <a:gd name="connsiteX1" fmla="*/ 0 w 5477391"/>
                <a:gd name="connsiteY1" fmla="*/ 2247712 h 2247712"/>
                <a:gd name="connsiteX2" fmla="*/ 5477391 w 5477391"/>
                <a:gd name="connsiteY2" fmla="*/ 2247712 h 2247712"/>
              </a:gdLst>
              <a:ahLst/>
              <a:cxnLst>
                <a:cxn ang="0">
                  <a:pos x="connsiteX0" y="connsiteY0"/>
                </a:cxn>
                <a:cxn ang="0">
                  <a:pos x="connsiteX1" y="connsiteY1"/>
                </a:cxn>
                <a:cxn ang="0">
                  <a:pos x="connsiteX2" y="connsiteY2"/>
                </a:cxn>
              </a:cxnLst>
              <a:rect l="l" t="t" r="r" b="b"/>
              <a:pathLst>
                <a:path w="5477391" h="2247712">
                  <a:moveTo>
                    <a:pt x="0" y="0"/>
                  </a:moveTo>
                  <a:lnTo>
                    <a:pt x="0" y="2247712"/>
                  </a:lnTo>
                  <a:lnTo>
                    <a:pt x="5477391" y="224771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TextBox 58">
              <a:extLst>
                <a:ext uri="{FF2B5EF4-FFF2-40B4-BE49-F238E27FC236}">
                  <a16:creationId xmlns:a16="http://schemas.microsoft.com/office/drawing/2014/main" id="{3FF81C05-55DC-DCED-5F3F-00B1B479969B}"/>
                </a:ext>
              </a:extLst>
            </p:cNvPr>
            <p:cNvSpPr txBox="1"/>
            <p:nvPr/>
          </p:nvSpPr>
          <p:spPr bwMode="auto">
            <a:xfrm>
              <a:off x="4182940" y="282991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82.9</a:t>
              </a:r>
            </a:p>
          </p:txBody>
        </p:sp>
        <p:sp>
          <p:nvSpPr>
            <p:cNvPr id="60" name="TextBox 59">
              <a:extLst>
                <a:ext uri="{FF2B5EF4-FFF2-40B4-BE49-F238E27FC236}">
                  <a16:creationId xmlns:a16="http://schemas.microsoft.com/office/drawing/2014/main" id="{E4310F9D-17A3-584B-E85D-9B3C7143513D}"/>
                </a:ext>
              </a:extLst>
            </p:cNvPr>
            <p:cNvSpPr txBox="1"/>
            <p:nvPr/>
          </p:nvSpPr>
          <p:spPr bwMode="auto">
            <a:xfrm>
              <a:off x="3966686" y="382116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55.9</a:t>
              </a:r>
            </a:p>
          </p:txBody>
        </p:sp>
        <p:sp>
          <p:nvSpPr>
            <p:cNvPr id="61" name="TextBox 60">
              <a:extLst>
                <a:ext uri="{FF2B5EF4-FFF2-40B4-BE49-F238E27FC236}">
                  <a16:creationId xmlns:a16="http://schemas.microsoft.com/office/drawing/2014/main" id="{24BE46E5-6323-077C-CCA3-46110B114A7B}"/>
                </a:ext>
              </a:extLst>
            </p:cNvPr>
            <p:cNvSpPr txBox="1"/>
            <p:nvPr/>
          </p:nvSpPr>
          <p:spPr bwMode="auto">
            <a:xfrm>
              <a:off x="4969971" y="337814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55.9</a:t>
              </a:r>
            </a:p>
          </p:txBody>
        </p:sp>
        <p:sp>
          <p:nvSpPr>
            <p:cNvPr id="62" name="TextBox 61">
              <a:extLst>
                <a:ext uri="{FF2B5EF4-FFF2-40B4-BE49-F238E27FC236}">
                  <a16:creationId xmlns:a16="http://schemas.microsoft.com/office/drawing/2014/main" id="{29795ABF-D506-1D49-E853-332B1102ABA4}"/>
                </a:ext>
              </a:extLst>
            </p:cNvPr>
            <p:cNvSpPr txBox="1"/>
            <p:nvPr/>
          </p:nvSpPr>
          <p:spPr bwMode="auto">
            <a:xfrm>
              <a:off x="4781435" y="432902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32.6</a:t>
              </a:r>
            </a:p>
          </p:txBody>
        </p:sp>
        <p:sp>
          <p:nvSpPr>
            <p:cNvPr id="63" name="TextBox 62">
              <a:extLst>
                <a:ext uri="{FF2B5EF4-FFF2-40B4-BE49-F238E27FC236}">
                  <a16:creationId xmlns:a16="http://schemas.microsoft.com/office/drawing/2014/main" id="{6B685E43-4879-5E87-2331-E1475E8D06BA}"/>
                </a:ext>
              </a:extLst>
            </p:cNvPr>
            <p:cNvSpPr txBox="1"/>
            <p:nvPr/>
          </p:nvSpPr>
          <p:spPr bwMode="auto">
            <a:xfrm>
              <a:off x="5782370" y="3737801"/>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46.2</a:t>
              </a:r>
            </a:p>
          </p:txBody>
        </p:sp>
        <p:sp>
          <p:nvSpPr>
            <p:cNvPr id="64" name="TextBox 63">
              <a:extLst>
                <a:ext uri="{FF2B5EF4-FFF2-40B4-BE49-F238E27FC236}">
                  <a16:creationId xmlns:a16="http://schemas.microsoft.com/office/drawing/2014/main" id="{4E5FB4BB-B1B9-CDB5-C285-E87ACA1778D1}"/>
                </a:ext>
              </a:extLst>
            </p:cNvPr>
            <p:cNvSpPr txBox="1"/>
            <p:nvPr/>
          </p:nvSpPr>
          <p:spPr bwMode="auto">
            <a:xfrm>
              <a:off x="5592336" y="4634195"/>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21.1</a:t>
              </a:r>
            </a:p>
          </p:txBody>
        </p:sp>
        <p:sp>
          <p:nvSpPr>
            <p:cNvPr id="65" name="TextBox 64">
              <a:extLst>
                <a:ext uri="{FF2B5EF4-FFF2-40B4-BE49-F238E27FC236}">
                  <a16:creationId xmlns:a16="http://schemas.microsoft.com/office/drawing/2014/main" id="{BCA0B3FC-C6A7-D458-DA0D-B95C2BD44487}"/>
                </a:ext>
              </a:extLst>
            </p:cNvPr>
            <p:cNvSpPr txBox="1"/>
            <p:nvPr/>
          </p:nvSpPr>
          <p:spPr bwMode="auto">
            <a:xfrm>
              <a:off x="7701753" y="4211481"/>
              <a:ext cx="872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Inavolisib</a:t>
              </a:r>
            </a:p>
          </p:txBody>
        </p:sp>
        <p:sp>
          <p:nvSpPr>
            <p:cNvPr id="66" name="TextBox 65">
              <a:extLst>
                <a:ext uri="{FF2B5EF4-FFF2-40B4-BE49-F238E27FC236}">
                  <a16:creationId xmlns:a16="http://schemas.microsoft.com/office/drawing/2014/main" id="{A0B2883C-4F19-B496-3F79-14281EF98F93}"/>
                </a:ext>
              </a:extLst>
            </p:cNvPr>
            <p:cNvSpPr txBox="1"/>
            <p:nvPr/>
          </p:nvSpPr>
          <p:spPr bwMode="auto">
            <a:xfrm>
              <a:off x="7733385" y="4767833"/>
              <a:ext cx="760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p>
          </p:txBody>
        </p:sp>
        <p:sp>
          <p:nvSpPr>
            <p:cNvPr id="67" name="TextBox 66">
              <a:extLst>
                <a:ext uri="{FF2B5EF4-FFF2-40B4-BE49-F238E27FC236}">
                  <a16:creationId xmlns:a16="http://schemas.microsoft.com/office/drawing/2014/main" id="{1C0C5002-B7E2-8374-22DC-B6C73AF363AE}"/>
                </a:ext>
              </a:extLst>
            </p:cNvPr>
            <p:cNvSpPr txBox="1"/>
            <p:nvPr/>
          </p:nvSpPr>
          <p:spPr bwMode="auto">
            <a:xfrm>
              <a:off x="3378661" y="572654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164</a:t>
              </a:r>
            </a:p>
          </p:txBody>
        </p:sp>
        <p:sp>
          <p:nvSpPr>
            <p:cNvPr id="68" name="TextBox 67">
              <a:extLst>
                <a:ext uri="{FF2B5EF4-FFF2-40B4-BE49-F238E27FC236}">
                  <a16:creationId xmlns:a16="http://schemas.microsoft.com/office/drawing/2014/main" id="{2C34D079-E0E2-022C-86E7-63259312A9BC}"/>
                </a:ext>
              </a:extLst>
            </p:cNvPr>
            <p:cNvSpPr txBox="1"/>
            <p:nvPr/>
          </p:nvSpPr>
          <p:spPr bwMode="auto">
            <a:xfrm>
              <a:off x="3779598" y="572654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a:t>
              </a:r>
            </a:p>
          </p:txBody>
        </p:sp>
        <p:sp>
          <p:nvSpPr>
            <p:cNvPr id="69" name="TextBox 68">
              <a:extLst>
                <a:ext uri="{FF2B5EF4-FFF2-40B4-BE49-F238E27FC236}">
                  <a16:creationId xmlns:a16="http://schemas.microsoft.com/office/drawing/2014/main" id="{F7AAE801-5221-7496-2824-AB34BB28AA60}"/>
                </a:ext>
              </a:extLst>
            </p:cNvPr>
            <p:cNvSpPr txBox="1"/>
            <p:nvPr/>
          </p:nvSpPr>
          <p:spPr bwMode="auto">
            <a:xfrm>
              <a:off x="4180537" y="5726540"/>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a:t>
              </a:r>
            </a:p>
          </p:txBody>
        </p:sp>
        <p:sp>
          <p:nvSpPr>
            <p:cNvPr id="70" name="TextBox 69">
              <a:extLst>
                <a:ext uri="{FF2B5EF4-FFF2-40B4-BE49-F238E27FC236}">
                  <a16:creationId xmlns:a16="http://schemas.microsoft.com/office/drawing/2014/main" id="{21D84C2A-D68B-EC10-F297-FF11160254FE}"/>
                </a:ext>
              </a:extLst>
            </p:cNvPr>
            <p:cNvSpPr txBox="1"/>
            <p:nvPr/>
          </p:nvSpPr>
          <p:spPr bwMode="auto">
            <a:xfrm>
              <a:off x="4635999" y="57265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a:t>
              </a:r>
            </a:p>
          </p:txBody>
        </p:sp>
        <p:sp>
          <p:nvSpPr>
            <p:cNvPr id="71" name="TextBox 70">
              <a:extLst>
                <a:ext uri="{FF2B5EF4-FFF2-40B4-BE49-F238E27FC236}">
                  <a16:creationId xmlns:a16="http://schemas.microsoft.com/office/drawing/2014/main" id="{9A1A2C59-3D87-BC00-0013-9993A944D1A6}"/>
                </a:ext>
              </a:extLst>
            </p:cNvPr>
            <p:cNvSpPr txBox="1"/>
            <p:nvPr/>
          </p:nvSpPr>
          <p:spPr bwMode="auto">
            <a:xfrm>
              <a:off x="5044285" y="57265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2" name="TextBox 71">
              <a:extLst>
                <a:ext uri="{FF2B5EF4-FFF2-40B4-BE49-F238E27FC236}">
                  <a16:creationId xmlns:a16="http://schemas.microsoft.com/office/drawing/2014/main" id="{ABF6D21E-8C6E-1EAD-0C17-A2F1D3AE733B}"/>
                </a:ext>
              </a:extLst>
            </p:cNvPr>
            <p:cNvSpPr txBox="1"/>
            <p:nvPr/>
          </p:nvSpPr>
          <p:spPr bwMode="auto">
            <a:xfrm>
              <a:off x="5450419" y="57265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73" name="TextBox 72">
              <a:extLst>
                <a:ext uri="{FF2B5EF4-FFF2-40B4-BE49-F238E27FC236}">
                  <a16:creationId xmlns:a16="http://schemas.microsoft.com/office/drawing/2014/main" id="{3C558CFD-5BC2-12C0-4632-2FF9CC5D82EA}"/>
                </a:ext>
              </a:extLst>
            </p:cNvPr>
            <p:cNvSpPr txBox="1"/>
            <p:nvPr/>
          </p:nvSpPr>
          <p:spPr bwMode="auto">
            <a:xfrm>
              <a:off x="5856873" y="57265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74" name="TextBox 73">
              <a:extLst>
                <a:ext uri="{FF2B5EF4-FFF2-40B4-BE49-F238E27FC236}">
                  <a16:creationId xmlns:a16="http://schemas.microsoft.com/office/drawing/2014/main" id="{C6675C11-F340-BDC6-39D1-584F38983142}"/>
                </a:ext>
              </a:extLst>
            </p:cNvPr>
            <p:cNvSpPr txBox="1"/>
            <p:nvPr/>
          </p:nvSpPr>
          <p:spPr bwMode="auto">
            <a:xfrm>
              <a:off x="6263327" y="57265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75" name="TextBox 74">
              <a:extLst>
                <a:ext uri="{FF2B5EF4-FFF2-40B4-BE49-F238E27FC236}">
                  <a16:creationId xmlns:a16="http://schemas.microsoft.com/office/drawing/2014/main" id="{5C451F7C-3927-0962-4FF4-9FBD3A0EE1DE}"/>
                </a:ext>
              </a:extLst>
            </p:cNvPr>
            <p:cNvSpPr txBox="1"/>
            <p:nvPr/>
          </p:nvSpPr>
          <p:spPr bwMode="auto">
            <a:xfrm>
              <a:off x="6668326" y="57265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76" name="TextBox 75">
              <a:extLst>
                <a:ext uri="{FF2B5EF4-FFF2-40B4-BE49-F238E27FC236}">
                  <a16:creationId xmlns:a16="http://schemas.microsoft.com/office/drawing/2014/main" id="{B277C07B-CD04-A833-4AE2-4D314BA9155F}"/>
                </a:ext>
              </a:extLst>
            </p:cNvPr>
            <p:cNvSpPr txBox="1"/>
            <p:nvPr/>
          </p:nvSpPr>
          <p:spPr bwMode="auto">
            <a:xfrm>
              <a:off x="7071443" y="57265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77" name="TextBox 76">
              <a:extLst>
                <a:ext uri="{FF2B5EF4-FFF2-40B4-BE49-F238E27FC236}">
                  <a16:creationId xmlns:a16="http://schemas.microsoft.com/office/drawing/2014/main" id="{B32F5784-7739-FF63-1A3D-C409996B2C2E}"/>
                </a:ext>
              </a:extLst>
            </p:cNvPr>
            <p:cNvSpPr txBox="1"/>
            <p:nvPr/>
          </p:nvSpPr>
          <p:spPr bwMode="auto">
            <a:xfrm>
              <a:off x="7479244" y="572654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78" name="TextBox 77">
              <a:extLst>
                <a:ext uri="{FF2B5EF4-FFF2-40B4-BE49-F238E27FC236}">
                  <a16:creationId xmlns:a16="http://schemas.microsoft.com/office/drawing/2014/main" id="{6731CA19-0B19-E6C2-4987-91BCE60BA29C}"/>
                </a:ext>
              </a:extLst>
            </p:cNvPr>
            <p:cNvSpPr txBox="1"/>
            <p:nvPr/>
          </p:nvSpPr>
          <p:spPr bwMode="auto">
            <a:xfrm>
              <a:off x="7931063" y="572654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79" name="TextBox 78">
              <a:extLst>
                <a:ext uri="{FF2B5EF4-FFF2-40B4-BE49-F238E27FC236}">
                  <a16:creationId xmlns:a16="http://schemas.microsoft.com/office/drawing/2014/main" id="{B2DEE83A-DFD0-4A00-5A9E-BBF5697C4A27}"/>
                </a:ext>
              </a:extLst>
            </p:cNvPr>
            <p:cNvSpPr txBox="1"/>
            <p:nvPr/>
          </p:nvSpPr>
          <p:spPr bwMode="auto">
            <a:xfrm>
              <a:off x="8334180" y="5726540"/>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0" name="Freeform 79">
              <a:extLst>
                <a:ext uri="{FF2B5EF4-FFF2-40B4-BE49-F238E27FC236}">
                  <a16:creationId xmlns:a16="http://schemas.microsoft.com/office/drawing/2014/main" id="{9E71AC87-2668-C398-E6FF-5A6E999CA7EF}"/>
                </a:ext>
              </a:extLst>
            </p:cNvPr>
            <p:cNvSpPr/>
            <p:nvPr/>
          </p:nvSpPr>
          <p:spPr bwMode="auto">
            <a:xfrm>
              <a:off x="3600450" y="2847975"/>
              <a:ext cx="5267325" cy="1927225"/>
            </a:xfrm>
            <a:custGeom>
              <a:avLst/>
              <a:gdLst>
                <a:gd name="connsiteX0" fmla="*/ 0 w 5267325"/>
                <a:gd name="connsiteY0" fmla="*/ 0 h 1927225"/>
                <a:gd name="connsiteX1" fmla="*/ 111125 w 5267325"/>
                <a:gd name="connsiteY1" fmla="*/ 0 h 1927225"/>
                <a:gd name="connsiteX2" fmla="*/ 111125 w 5267325"/>
                <a:gd name="connsiteY2" fmla="*/ 34925 h 1927225"/>
                <a:gd name="connsiteX3" fmla="*/ 142875 w 5267325"/>
                <a:gd name="connsiteY3" fmla="*/ 34925 h 1927225"/>
                <a:gd name="connsiteX4" fmla="*/ 142875 w 5267325"/>
                <a:gd name="connsiteY4" fmla="*/ 63500 h 1927225"/>
                <a:gd name="connsiteX5" fmla="*/ 228600 w 5267325"/>
                <a:gd name="connsiteY5" fmla="*/ 63500 h 1927225"/>
                <a:gd name="connsiteX6" fmla="*/ 228600 w 5267325"/>
                <a:gd name="connsiteY6" fmla="*/ 130175 h 1927225"/>
                <a:gd name="connsiteX7" fmla="*/ 250825 w 5267325"/>
                <a:gd name="connsiteY7" fmla="*/ 130175 h 1927225"/>
                <a:gd name="connsiteX8" fmla="*/ 250825 w 5267325"/>
                <a:gd name="connsiteY8" fmla="*/ 288925 h 1927225"/>
                <a:gd name="connsiteX9" fmla="*/ 250825 w 5267325"/>
                <a:gd name="connsiteY9" fmla="*/ 288925 h 1927225"/>
                <a:gd name="connsiteX10" fmla="*/ 276225 w 5267325"/>
                <a:gd name="connsiteY10" fmla="*/ 288925 h 1927225"/>
                <a:gd name="connsiteX11" fmla="*/ 276225 w 5267325"/>
                <a:gd name="connsiteY11" fmla="*/ 409575 h 1927225"/>
                <a:gd name="connsiteX12" fmla="*/ 295275 w 5267325"/>
                <a:gd name="connsiteY12" fmla="*/ 409575 h 1927225"/>
                <a:gd name="connsiteX13" fmla="*/ 295275 w 5267325"/>
                <a:gd name="connsiteY13" fmla="*/ 476250 h 1927225"/>
                <a:gd name="connsiteX14" fmla="*/ 336550 w 5267325"/>
                <a:gd name="connsiteY14" fmla="*/ 476250 h 1927225"/>
                <a:gd name="connsiteX15" fmla="*/ 336550 w 5267325"/>
                <a:gd name="connsiteY15" fmla="*/ 523875 h 1927225"/>
                <a:gd name="connsiteX16" fmla="*/ 374650 w 5267325"/>
                <a:gd name="connsiteY16" fmla="*/ 523875 h 1927225"/>
                <a:gd name="connsiteX17" fmla="*/ 374650 w 5267325"/>
                <a:gd name="connsiteY17" fmla="*/ 523875 h 1927225"/>
                <a:gd name="connsiteX18" fmla="*/ 374650 w 5267325"/>
                <a:gd name="connsiteY18" fmla="*/ 546100 h 1927225"/>
                <a:gd name="connsiteX19" fmla="*/ 434975 w 5267325"/>
                <a:gd name="connsiteY19" fmla="*/ 546100 h 1927225"/>
                <a:gd name="connsiteX20" fmla="*/ 434975 w 5267325"/>
                <a:gd name="connsiteY20" fmla="*/ 584200 h 1927225"/>
                <a:gd name="connsiteX21" fmla="*/ 501650 w 5267325"/>
                <a:gd name="connsiteY21" fmla="*/ 584200 h 1927225"/>
                <a:gd name="connsiteX22" fmla="*/ 501650 w 5267325"/>
                <a:gd name="connsiteY22" fmla="*/ 701675 h 1927225"/>
                <a:gd name="connsiteX23" fmla="*/ 527050 w 5267325"/>
                <a:gd name="connsiteY23" fmla="*/ 701675 h 1927225"/>
                <a:gd name="connsiteX24" fmla="*/ 527050 w 5267325"/>
                <a:gd name="connsiteY24" fmla="*/ 765175 h 1927225"/>
                <a:gd name="connsiteX25" fmla="*/ 631825 w 5267325"/>
                <a:gd name="connsiteY25" fmla="*/ 765175 h 1927225"/>
                <a:gd name="connsiteX26" fmla="*/ 631825 w 5267325"/>
                <a:gd name="connsiteY26" fmla="*/ 790575 h 1927225"/>
                <a:gd name="connsiteX27" fmla="*/ 733425 w 5267325"/>
                <a:gd name="connsiteY27" fmla="*/ 790575 h 1927225"/>
                <a:gd name="connsiteX28" fmla="*/ 733425 w 5267325"/>
                <a:gd name="connsiteY28" fmla="*/ 828675 h 1927225"/>
                <a:gd name="connsiteX29" fmla="*/ 749300 w 5267325"/>
                <a:gd name="connsiteY29" fmla="*/ 828675 h 1927225"/>
                <a:gd name="connsiteX30" fmla="*/ 749300 w 5267325"/>
                <a:gd name="connsiteY30" fmla="*/ 892175 h 1927225"/>
                <a:gd name="connsiteX31" fmla="*/ 777875 w 5267325"/>
                <a:gd name="connsiteY31" fmla="*/ 892175 h 1927225"/>
                <a:gd name="connsiteX32" fmla="*/ 777875 w 5267325"/>
                <a:gd name="connsiteY32" fmla="*/ 936625 h 1927225"/>
                <a:gd name="connsiteX33" fmla="*/ 809625 w 5267325"/>
                <a:gd name="connsiteY33" fmla="*/ 936625 h 1927225"/>
                <a:gd name="connsiteX34" fmla="*/ 809625 w 5267325"/>
                <a:gd name="connsiteY34" fmla="*/ 974725 h 1927225"/>
                <a:gd name="connsiteX35" fmla="*/ 857250 w 5267325"/>
                <a:gd name="connsiteY35" fmla="*/ 974725 h 1927225"/>
                <a:gd name="connsiteX36" fmla="*/ 857250 w 5267325"/>
                <a:gd name="connsiteY36" fmla="*/ 1003300 h 1927225"/>
                <a:gd name="connsiteX37" fmla="*/ 911225 w 5267325"/>
                <a:gd name="connsiteY37" fmla="*/ 1003300 h 1927225"/>
                <a:gd name="connsiteX38" fmla="*/ 911225 w 5267325"/>
                <a:gd name="connsiteY38" fmla="*/ 1031875 h 1927225"/>
                <a:gd name="connsiteX39" fmla="*/ 984250 w 5267325"/>
                <a:gd name="connsiteY39" fmla="*/ 1031875 h 1927225"/>
                <a:gd name="connsiteX40" fmla="*/ 984250 w 5267325"/>
                <a:gd name="connsiteY40" fmla="*/ 1095375 h 1927225"/>
                <a:gd name="connsiteX41" fmla="*/ 1006475 w 5267325"/>
                <a:gd name="connsiteY41" fmla="*/ 1095375 h 1927225"/>
                <a:gd name="connsiteX42" fmla="*/ 1006475 w 5267325"/>
                <a:gd name="connsiteY42" fmla="*/ 1143000 h 1927225"/>
                <a:gd name="connsiteX43" fmla="*/ 1006475 w 5267325"/>
                <a:gd name="connsiteY43" fmla="*/ 1143000 h 1927225"/>
                <a:gd name="connsiteX44" fmla="*/ 1025525 w 5267325"/>
                <a:gd name="connsiteY44" fmla="*/ 1143000 h 1927225"/>
                <a:gd name="connsiteX45" fmla="*/ 1025525 w 5267325"/>
                <a:gd name="connsiteY45" fmla="*/ 1187450 h 1927225"/>
                <a:gd name="connsiteX46" fmla="*/ 1216025 w 5267325"/>
                <a:gd name="connsiteY46" fmla="*/ 1187450 h 1927225"/>
                <a:gd name="connsiteX47" fmla="*/ 1216025 w 5267325"/>
                <a:gd name="connsiteY47" fmla="*/ 1219200 h 1927225"/>
                <a:gd name="connsiteX48" fmla="*/ 1231900 w 5267325"/>
                <a:gd name="connsiteY48" fmla="*/ 1219200 h 1927225"/>
                <a:gd name="connsiteX49" fmla="*/ 1231900 w 5267325"/>
                <a:gd name="connsiteY49" fmla="*/ 1250950 h 1927225"/>
                <a:gd name="connsiteX50" fmla="*/ 1263650 w 5267325"/>
                <a:gd name="connsiteY50" fmla="*/ 1250950 h 1927225"/>
                <a:gd name="connsiteX51" fmla="*/ 1263650 w 5267325"/>
                <a:gd name="connsiteY51" fmla="*/ 1279525 h 1927225"/>
                <a:gd name="connsiteX52" fmla="*/ 1285875 w 5267325"/>
                <a:gd name="connsiteY52" fmla="*/ 1279525 h 1927225"/>
                <a:gd name="connsiteX53" fmla="*/ 1285875 w 5267325"/>
                <a:gd name="connsiteY53" fmla="*/ 1311275 h 1927225"/>
                <a:gd name="connsiteX54" fmla="*/ 1330325 w 5267325"/>
                <a:gd name="connsiteY54" fmla="*/ 1311275 h 1927225"/>
                <a:gd name="connsiteX55" fmla="*/ 1330325 w 5267325"/>
                <a:gd name="connsiteY55" fmla="*/ 1311275 h 1927225"/>
                <a:gd name="connsiteX56" fmla="*/ 1330325 w 5267325"/>
                <a:gd name="connsiteY56" fmla="*/ 1311275 h 1927225"/>
                <a:gd name="connsiteX57" fmla="*/ 1330325 w 5267325"/>
                <a:gd name="connsiteY57" fmla="*/ 1333500 h 1927225"/>
                <a:gd name="connsiteX58" fmla="*/ 1393825 w 5267325"/>
                <a:gd name="connsiteY58" fmla="*/ 1333500 h 1927225"/>
                <a:gd name="connsiteX59" fmla="*/ 1393825 w 5267325"/>
                <a:gd name="connsiteY59" fmla="*/ 1365250 h 1927225"/>
                <a:gd name="connsiteX60" fmla="*/ 1460500 w 5267325"/>
                <a:gd name="connsiteY60" fmla="*/ 1365250 h 1927225"/>
                <a:gd name="connsiteX61" fmla="*/ 1460500 w 5267325"/>
                <a:gd name="connsiteY61" fmla="*/ 1365250 h 1927225"/>
                <a:gd name="connsiteX62" fmla="*/ 1460500 w 5267325"/>
                <a:gd name="connsiteY62" fmla="*/ 1390650 h 1927225"/>
                <a:gd name="connsiteX63" fmla="*/ 1460500 w 5267325"/>
                <a:gd name="connsiteY63" fmla="*/ 1390650 h 1927225"/>
                <a:gd name="connsiteX64" fmla="*/ 1492250 w 5267325"/>
                <a:gd name="connsiteY64" fmla="*/ 1390650 h 1927225"/>
                <a:gd name="connsiteX65" fmla="*/ 1492250 w 5267325"/>
                <a:gd name="connsiteY65" fmla="*/ 1416050 h 1927225"/>
                <a:gd name="connsiteX66" fmla="*/ 1520825 w 5267325"/>
                <a:gd name="connsiteY66" fmla="*/ 1416050 h 1927225"/>
                <a:gd name="connsiteX67" fmla="*/ 1520825 w 5267325"/>
                <a:gd name="connsiteY67" fmla="*/ 1466850 h 1927225"/>
                <a:gd name="connsiteX68" fmla="*/ 1568450 w 5267325"/>
                <a:gd name="connsiteY68" fmla="*/ 1466850 h 1927225"/>
                <a:gd name="connsiteX69" fmla="*/ 1568450 w 5267325"/>
                <a:gd name="connsiteY69" fmla="*/ 1466850 h 1927225"/>
                <a:gd name="connsiteX70" fmla="*/ 1568450 w 5267325"/>
                <a:gd name="connsiteY70" fmla="*/ 1482725 h 1927225"/>
                <a:gd name="connsiteX71" fmla="*/ 1666875 w 5267325"/>
                <a:gd name="connsiteY71" fmla="*/ 1482725 h 1927225"/>
                <a:gd name="connsiteX72" fmla="*/ 1666875 w 5267325"/>
                <a:gd name="connsiteY72" fmla="*/ 1511300 h 1927225"/>
                <a:gd name="connsiteX73" fmla="*/ 1704975 w 5267325"/>
                <a:gd name="connsiteY73" fmla="*/ 1511300 h 1927225"/>
                <a:gd name="connsiteX74" fmla="*/ 1704975 w 5267325"/>
                <a:gd name="connsiteY74" fmla="*/ 1524000 h 1927225"/>
                <a:gd name="connsiteX75" fmla="*/ 1755775 w 5267325"/>
                <a:gd name="connsiteY75" fmla="*/ 1524000 h 1927225"/>
                <a:gd name="connsiteX76" fmla="*/ 1755775 w 5267325"/>
                <a:gd name="connsiteY76" fmla="*/ 1552575 h 1927225"/>
                <a:gd name="connsiteX77" fmla="*/ 1790700 w 5267325"/>
                <a:gd name="connsiteY77" fmla="*/ 1552575 h 1927225"/>
                <a:gd name="connsiteX78" fmla="*/ 1790700 w 5267325"/>
                <a:gd name="connsiteY78" fmla="*/ 1552575 h 1927225"/>
                <a:gd name="connsiteX79" fmla="*/ 1790700 w 5267325"/>
                <a:gd name="connsiteY79" fmla="*/ 1581150 h 1927225"/>
                <a:gd name="connsiteX80" fmla="*/ 1892300 w 5267325"/>
                <a:gd name="connsiteY80" fmla="*/ 1581150 h 1927225"/>
                <a:gd name="connsiteX81" fmla="*/ 1892300 w 5267325"/>
                <a:gd name="connsiteY81" fmla="*/ 1619250 h 1927225"/>
                <a:gd name="connsiteX82" fmla="*/ 2003425 w 5267325"/>
                <a:gd name="connsiteY82" fmla="*/ 1619250 h 1927225"/>
                <a:gd name="connsiteX83" fmla="*/ 2003425 w 5267325"/>
                <a:gd name="connsiteY83" fmla="*/ 1641475 h 1927225"/>
                <a:gd name="connsiteX84" fmla="*/ 2035175 w 5267325"/>
                <a:gd name="connsiteY84" fmla="*/ 1641475 h 1927225"/>
                <a:gd name="connsiteX85" fmla="*/ 2035175 w 5267325"/>
                <a:gd name="connsiteY85" fmla="*/ 1689100 h 1927225"/>
                <a:gd name="connsiteX86" fmla="*/ 2101850 w 5267325"/>
                <a:gd name="connsiteY86" fmla="*/ 1689100 h 1927225"/>
                <a:gd name="connsiteX87" fmla="*/ 2101850 w 5267325"/>
                <a:gd name="connsiteY87" fmla="*/ 1727200 h 1927225"/>
                <a:gd name="connsiteX88" fmla="*/ 2289175 w 5267325"/>
                <a:gd name="connsiteY88" fmla="*/ 1727200 h 1927225"/>
                <a:gd name="connsiteX89" fmla="*/ 2289175 w 5267325"/>
                <a:gd name="connsiteY89" fmla="*/ 1755775 h 1927225"/>
                <a:gd name="connsiteX90" fmla="*/ 2505075 w 5267325"/>
                <a:gd name="connsiteY90" fmla="*/ 1755775 h 1927225"/>
                <a:gd name="connsiteX91" fmla="*/ 2505075 w 5267325"/>
                <a:gd name="connsiteY91" fmla="*/ 1755775 h 1927225"/>
                <a:gd name="connsiteX92" fmla="*/ 2505075 w 5267325"/>
                <a:gd name="connsiteY92" fmla="*/ 1755775 h 1927225"/>
                <a:gd name="connsiteX93" fmla="*/ 2505075 w 5267325"/>
                <a:gd name="connsiteY93" fmla="*/ 1781175 h 1927225"/>
                <a:gd name="connsiteX94" fmla="*/ 2743200 w 5267325"/>
                <a:gd name="connsiteY94" fmla="*/ 1781175 h 1927225"/>
                <a:gd name="connsiteX95" fmla="*/ 2743200 w 5267325"/>
                <a:gd name="connsiteY95" fmla="*/ 1803400 h 1927225"/>
                <a:gd name="connsiteX96" fmla="*/ 3197225 w 5267325"/>
                <a:gd name="connsiteY96" fmla="*/ 1803400 h 1927225"/>
                <a:gd name="connsiteX97" fmla="*/ 3197225 w 5267325"/>
                <a:gd name="connsiteY97" fmla="*/ 1835150 h 1927225"/>
                <a:gd name="connsiteX98" fmla="*/ 3619500 w 5267325"/>
                <a:gd name="connsiteY98" fmla="*/ 1835150 h 1927225"/>
                <a:gd name="connsiteX99" fmla="*/ 3619500 w 5267325"/>
                <a:gd name="connsiteY99" fmla="*/ 1879600 h 1927225"/>
                <a:gd name="connsiteX100" fmla="*/ 3724275 w 5267325"/>
                <a:gd name="connsiteY100" fmla="*/ 1879600 h 1927225"/>
                <a:gd name="connsiteX101" fmla="*/ 3724275 w 5267325"/>
                <a:gd name="connsiteY101" fmla="*/ 1927225 h 1927225"/>
                <a:gd name="connsiteX102" fmla="*/ 3759200 w 5267325"/>
                <a:gd name="connsiteY102" fmla="*/ 1917700 h 1927225"/>
                <a:gd name="connsiteX103" fmla="*/ 5267325 w 5267325"/>
                <a:gd name="connsiteY103" fmla="*/ 191770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267325" h="1927225">
                  <a:moveTo>
                    <a:pt x="0" y="0"/>
                  </a:moveTo>
                  <a:lnTo>
                    <a:pt x="111125" y="0"/>
                  </a:lnTo>
                  <a:lnTo>
                    <a:pt x="111125" y="34925"/>
                  </a:lnTo>
                  <a:lnTo>
                    <a:pt x="142875" y="34925"/>
                  </a:lnTo>
                  <a:lnTo>
                    <a:pt x="142875" y="63500"/>
                  </a:lnTo>
                  <a:lnTo>
                    <a:pt x="228600" y="63500"/>
                  </a:lnTo>
                  <a:lnTo>
                    <a:pt x="228600" y="130175"/>
                  </a:lnTo>
                  <a:lnTo>
                    <a:pt x="250825" y="130175"/>
                  </a:lnTo>
                  <a:lnTo>
                    <a:pt x="250825" y="288925"/>
                  </a:lnTo>
                  <a:lnTo>
                    <a:pt x="250825" y="288925"/>
                  </a:lnTo>
                  <a:lnTo>
                    <a:pt x="276225" y="288925"/>
                  </a:lnTo>
                  <a:lnTo>
                    <a:pt x="276225" y="409575"/>
                  </a:lnTo>
                  <a:lnTo>
                    <a:pt x="295275" y="409575"/>
                  </a:lnTo>
                  <a:lnTo>
                    <a:pt x="295275" y="476250"/>
                  </a:lnTo>
                  <a:lnTo>
                    <a:pt x="336550" y="476250"/>
                  </a:lnTo>
                  <a:lnTo>
                    <a:pt x="336550" y="523875"/>
                  </a:lnTo>
                  <a:lnTo>
                    <a:pt x="374650" y="523875"/>
                  </a:lnTo>
                  <a:lnTo>
                    <a:pt x="374650" y="523875"/>
                  </a:lnTo>
                  <a:lnTo>
                    <a:pt x="374650" y="546100"/>
                  </a:lnTo>
                  <a:lnTo>
                    <a:pt x="434975" y="546100"/>
                  </a:lnTo>
                  <a:lnTo>
                    <a:pt x="434975" y="584200"/>
                  </a:lnTo>
                  <a:lnTo>
                    <a:pt x="501650" y="584200"/>
                  </a:lnTo>
                  <a:lnTo>
                    <a:pt x="501650" y="701675"/>
                  </a:lnTo>
                  <a:lnTo>
                    <a:pt x="527050" y="701675"/>
                  </a:lnTo>
                  <a:lnTo>
                    <a:pt x="527050" y="765175"/>
                  </a:lnTo>
                  <a:lnTo>
                    <a:pt x="631825" y="765175"/>
                  </a:lnTo>
                  <a:lnTo>
                    <a:pt x="631825" y="790575"/>
                  </a:lnTo>
                  <a:lnTo>
                    <a:pt x="733425" y="790575"/>
                  </a:lnTo>
                  <a:lnTo>
                    <a:pt x="733425" y="828675"/>
                  </a:lnTo>
                  <a:lnTo>
                    <a:pt x="749300" y="828675"/>
                  </a:lnTo>
                  <a:lnTo>
                    <a:pt x="749300" y="892175"/>
                  </a:lnTo>
                  <a:lnTo>
                    <a:pt x="777875" y="892175"/>
                  </a:lnTo>
                  <a:lnTo>
                    <a:pt x="777875" y="936625"/>
                  </a:lnTo>
                  <a:lnTo>
                    <a:pt x="809625" y="936625"/>
                  </a:lnTo>
                  <a:lnTo>
                    <a:pt x="809625" y="974725"/>
                  </a:lnTo>
                  <a:lnTo>
                    <a:pt x="857250" y="974725"/>
                  </a:lnTo>
                  <a:lnTo>
                    <a:pt x="857250" y="1003300"/>
                  </a:lnTo>
                  <a:lnTo>
                    <a:pt x="911225" y="1003300"/>
                  </a:lnTo>
                  <a:lnTo>
                    <a:pt x="911225" y="1031875"/>
                  </a:lnTo>
                  <a:lnTo>
                    <a:pt x="984250" y="1031875"/>
                  </a:lnTo>
                  <a:lnTo>
                    <a:pt x="984250" y="1095375"/>
                  </a:lnTo>
                  <a:lnTo>
                    <a:pt x="1006475" y="1095375"/>
                  </a:lnTo>
                  <a:lnTo>
                    <a:pt x="1006475" y="1143000"/>
                  </a:lnTo>
                  <a:lnTo>
                    <a:pt x="1006475" y="1143000"/>
                  </a:lnTo>
                  <a:lnTo>
                    <a:pt x="1025525" y="1143000"/>
                  </a:lnTo>
                  <a:lnTo>
                    <a:pt x="1025525" y="1187450"/>
                  </a:lnTo>
                  <a:lnTo>
                    <a:pt x="1216025" y="1187450"/>
                  </a:lnTo>
                  <a:lnTo>
                    <a:pt x="1216025" y="1219200"/>
                  </a:lnTo>
                  <a:lnTo>
                    <a:pt x="1231900" y="1219200"/>
                  </a:lnTo>
                  <a:lnTo>
                    <a:pt x="1231900" y="1250950"/>
                  </a:lnTo>
                  <a:lnTo>
                    <a:pt x="1263650" y="1250950"/>
                  </a:lnTo>
                  <a:lnTo>
                    <a:pt x="1263650" y="1279525"/>
                  </a:lnTo>
                  <a:lnTo>
                    <a:pt x="1285875" y="1279525"/>
                  </a:lnTo>
                  <a:lnTo>
                    <a:pt x="1285875" y="1311275"/>
                  </a:lnTo>
                  <a:lnTo>
                    <a:pt x="1330325" y="1311275"/>
                  </a:lnTo>
                  <a:lnTo>
                    <a:pt x="1330325" y="1311275"/>
                  </a:lnTo>
                  <a:lnTo>
                    <a:pt x="1330325" y="1311275"/>
                  </a:lnTo>
                  <a:lnTo>
                    <a:pt x="1330325" y="1333500"/>
                  </a:lnTo>
                  <a:lnTo>
                    <a:pt x="1393825" y="1333500"/>
                  </a:lnTo>
                  <a:lnTo>
                    <a:pt x="1393825" y="1365250"/>
                  </a:lnTo>
                  <a:lnTo>
                    <a:pt x="1460500" y="1365250"/>
                  </a:lnTo>
                  <a:lnTo>
                    <a:pt x="1460500" y="1365250"/>
                  </a:lnTo>
                  <a:lnTo>
                    <a:pt x="1460500" y="1390650"/>
                  </a:lnTo>
                  <a:lnTo>
                    <a:pt x="1460500" y="1390650"/>
                  </a:lnTo>
                  <a:lnTo>
                    <a:pt x="1492250" y="1390650"/>
                  </a:lnTo>
                  <a:lnTo>
                    <a:pt x="1492250" y="1416050"/>
                  </a:lnTo>
                  <a:lnTo>
                    <a:pt x="1520825" y="1416050"/>
                  </a:lnTo>
                  <a:lnTo>
                    <a:pt x="1520825" y="1466850"/>
                  </a:lnTo>
                  <a:lnTo>
                    <a:pt x="1568450" y="1466850"/>
                  </a:lnTo>
                  <a:lnTo>
                    <a:pt x="1568450" y="1466850"/>
                  </a:lnTo>
                  <a:lnTo>
                    <a:pt x="1568450" y="1482725"/>
                  </a:lnTo>
                  <a:lnTo>
                    <a:pt x="1666875" y="1482725"/>
                  </a:lnTo>
                  <a:lnTo>
                    <a:pt x="1666875" y="1511300"/>
                  </a:lnTo>
                  <a:lnTo>
                    <a:pt x="1704975" y="1511300"/>
                  </a:lnTo>
                  <a:lnTo>
                    <a:pt x="1704975" y="1524000"/>
                  </a:lnTo>
                  <a:lnTo>
                    <a:pt x="1755775" y="1524000"/>
                  </a:lnTo>
                  <a:lnTo>
                    <a:pt x="1755775" y="1552575"/>
                  </a:lnTo>
                  <a:lnTo>
                    <a:pt x="1790700" y="1552575"/>
                  </a:lnTo>
                  <a:lnTo>
                    <a:pt x="1790700" y="1552575"/>
                  </a:lnTo>
                  <a:lnTo>
                    <a:pt x="1790700" y="1581150"/>
                  </a:lnTo>
                  <a:lnTo>
                    <a:pt x="1892300" y="1581150"/>
                  </a:lnTo>
                  <a:lnTo>
                    <a:pt x="1892300" y="1619250"/>
                  </a:lnTo>
                  <a:lnTo>
                    <a:pt x="2003425" y="1619250"/>
                  </a:lnTo>
                  <a:lnTo>
                    <a:pt x="2003425" y="1641475"/>
                  </a:lnTo>
                  <a:lnTo>
                    <a:pt x="2035175" y="1641475"/>
                  </a:lnTo>
                  <a:lnTo>
                    <a:pt x="2035175" y="1689100"/>
                  </a:lnTo>
                  <a:lnTo>
                    <a:pt x="2101850" y="1689100"/>
                  </a:lnTo>
                  <a:lnTo>
                    <a:pt x="2101850" y="1727200"/>
                  </a:lnTo>
                  <a:lnTo>
                    <a:pt x="2289175" y="1727200"/>
                  </a:lnTo>
                  <a:lnTo>
                    <a:pt x="2289175" y="1755775"/>
                  </a:lnTo>
                  <a:lnTo>
                    <a:pt x="2505075" y="1755775"/>
                  </a:lnTo>
                  <a:lnTo>
                    <a:pt x="2505075" y="1755775"/>
                  </a:lnTo>
                  <a:lnTo>
                    <a:pt x="2505075" y="1755775"/>
                  </a:lnTo>
                  <a:lnTo>
                    <a:pt x="2505075" y="1781175"/>
                  </a:lnTo>
                  <a:lnTo>
                    <a:pt x="2743200" y="1781175"/>
                  </a:lnTo>
                  <a:lnTo>
                    <a:pt x="2743200" y="1803400"/>
                  </a:lnTo>
                  <a:lnTo>
                    <a:pt x="3197225" y="1803400"/>
                  </a:lnTo>
                  <a:lnTo>
                    <a:pt x="3197225" y="1835150"/>
                  </a:lnTo>
                  <a:lnTo>
                    <a:pt x="3619500" y="1835150"/>
                  </a:lnTo>
                  <a:lnTo>
                    <a:pt x="3619500" y="1879600"/>
                  </a:lnTo>
                  <a:lnTo>
                    <a:pt x="3724275" y="1879600"/>
                  </a:lnTo>
                  <a:lnTo>
                    <a:pt x="3724275" y="1927225"/>
                  </a:lnTo>
                  <a:cubicBezTo>
                    <a:pt x="3754858" y="1917031"/>
                    <a:pt x="3742810" y="1917700"/>
                    <a:pt x="3759200" y="1917700"/>
                  </a:cubicBezTo>
                  <a:lnTo>
                    <a:pt x="5267325" y="191770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Freeform 80">
              <a:extLst>
                <a:ext uri="{FF2B5EF4-FFF2-40B4-BE49-F238E27FC236}">
                  <a16:creationId xmlns:a16="http://schemas.microsoft.com/office/drawing/2014/main" id="{384A809B-D562-4BA6-AD2A-9277D9CBA593}"/>
                </a:ext>
              </a:extLst>
            </p:cNvPr>
            <p:cNvSpPr/>
            <p:nvPr/>
          </p:nvSpPr>
          <p:spPr bwMode="auto">
            <a:xfrm>
              <a:off x="3603625" y="2835275"/>
              <a:ext cx="5130800" cy="1708150"/>
            </a:xfrm>
            <a:custGeom>
              <a:avLst/>
              <a:gdLst>
                <a:gd name="connsiteX0" fmla="*/ 0 w 5130800"/>
                <a:gd name="connsiteY0" fmla="*/ 0 h 1708150"/>
                <a:gd name="connsiteX1" fmla="*/ 123825 w 5130800"/>
                <a:gd name="connsiteY1" fmla="*/ 0 h 1708150"/>
                <a:gd name="connsiteX2" fmla="*/ 123825 w 5130800"/>
                <a:gd name="connsiteY2" fmla="*/ 28575 h 1708150"/>
                <a:gd name="connsiteX3" fmla="*/ 231775 w 5130800"/>
                <a:gd name="connsiteY3" fmla="*/ 28575 h 1708150"/>
                <a:gd name="connsiteX4" fmla="*/ 231775 w 5130800"/>
                <a:gd name="connsiteY4" fmla="*/ 60325 h 1708150"/>
                <a:gd name="connsiteX5" fmla="*/ 276225 w 5130800"/>
                <a:gd name="connsiteY5" fmla="*/ 60325 h 1708150"/>
                <a:gd name="connsiteX6" fmla="*/ 276225 w 5130800"/>
                <a:gd name="connsiteY6" fmla="*/ 130175 h 1708150"/>
                <a:gd name="connsiteX7" fmla="*/ 396875 w 5130800"/>
                <a:gd name="connsiteY7" fmla="*/ 130175 h 1708150"/>
                <a:gd name="connsiteX8" fmla="*/ 396875 w 5130800"/>
                <a:gd name="connsiteY8" fmla="*/ 158750 h 1708150"/>
                <a:gd name="connsiteX9" fmla="*/ 501650 w 5130800"/>
                <a:gd name="connsiteY9" fmla="*/ 158750 h 1708150"/>
                <a:gd name="connsiteX10" fmla="*/ 501650 w 5130800"/>
                <a:gd name="connsiteY10" fmla="*/ 206375 h 1708150"/>
                <a:gd name="connsiteX11" fmla="*/ 536575 w 5130800"/>
                <a:gd name="connsiteY11" fmla="*/ 206375 h 1708150"/>
                <a:gd name="connsiteX12" fmla="*/ 536575 w 5130800"/>
                <a:gd name="connsiteY12" fmla="*/ 206375 h 1708150"/>
                <a:gd name="connsiteX13" fmla="*/ 536575 w 5130800"/>
                <a:gd name="connsiteY13" fmla="*/ 206375 h 1708150"/>
                <a:gd name="connsiteX14" fmla="*/ 536575 w 5130800"/>
                <a:gd name="connsiteY14" fmla="*/ 234950 h 1708150"/>
                <a:gd name="connsiteX15" fmla="*/ 606425 w 5130800"/>
                <a:gd name="connsiteY15" fmla="*/ 234950 h 1708150"/>
                <a:gd name="connsiteX16" fmla="*/ 606425 w 5130800"/>
                <a:gd name="connsiteY16" fmla="*/ 257175 h 1708150"/>
                <a:gd name="connsiteX17" fmla="*/ 698500 w 5130800"/>
                <a:gd name="connsiteY17" fmla="*/ 257175 h 1708150"/>
                <a:gd name="connsiteX18" fmla="*/ 698500 w 5130800"/>
                <a:gd name="connsiteY18" fmla="*/ 285750 h 1708150"/>
                <a:gd name="connsiteX19" fmla="*/ 765175 w 5130800"/>
                <a:gd name="connsiteY19" fmla="*/ 285750 h 1708150"/>
                <a:gd name="connsiteX20" fmla="*/ 765175 w 5130800"/>
                <a:gd name="connsiteY20" fmla="*/ 330200 h 1708150"/>
                <a:gd name="connsiteX21" fmla="*/ 790575 w 5130800"/>
                <a:gd name="connsiteY21" fmla="*/ 330200 h 1708150"/>
                <a:gd name="connsiteX22" fmla="*/ 790575 w 5130800"/>
                <a:gd name="connsiteY22" fmla="*/ 371475 h 1708150"/>
                <a:gd name="connsiteX23" fmla="*/ 908050 w 5130800"/>
                <a:gd name="connsiteY23" fmla="*/ 371475 h 1708150"/>
                <a:gd name="connsiteX24" fmla="*/ 908050 w 5130800"/>
                <a:gd name="connsiteY24" fmla="*/ 400050 h 1708150"/>
                <a:gd name="connsiteX25" fmla="*/ 952500 w 5130800"/>
                <a:gd name="connsiteY25" fmla="*/ 400050 h 1708150"/>
                <a:gd name="connsiteX26" fmla="*/ 952500 w 5130800"/>
                <a:gd name="connsiteY26" fmla="*/ 422275 h 1708150"/>
                <a:gd name="connsiteX27" fmla="*/ 1000125 w 5130800"/>
                <a:gd name="connsiteY27" fmla="*/ 422275 h 1708150"/>
                <a:gd name="connsiteX28" fmla="*/ 1000125 w 5130800"/>
                <a:gd name="connsiteY28" fmla="*/ 517525 h 1708150"/>
                <a:gd name="connsiteX29" fmla="*/ 1038225 w 5130800"/>
                <a:gd name="connsiteY29" fmla="*/ 517525 h 1708150"/>
                <a:gd name="connsiteX30" fmla="*/ 1038225 w 5130800"/>
                <a:gd name="connsiteY30" fmla="*/ 542925 h 1708150"/>
                <a:gd name="connsiteX31" fmla="*/ 1101725 w 5130800"/>
                <a:gd name="connsiteY31" fmla="*/ 542925 h 1708150"/>
                <a:gd name="connsiteX32" fmla="*/ 1101725 w 5130800"/>
                <a:gd name="connsiteY32" fmla="*/ 574675 h 1708150"/>
                <a:gd name="connsiteX33" fmla="*/ 1162050 w 5130800"/>
                <a:gd name="connsiteY33" fmla="*/ 574675 h 1708150"/>
                <a:gd name="connsiteX34" fmla="*/ 1162050 w 5130800"/>
                <a:gd name="connsiteY34" fmla="*/ 603250 h 1708150"/>
                <a:gd name="connsiteX35" fmla="*/ 1187450 w 5130800"/>
                <a:gd name="connsiteY35" fmla="*/ 603250 h 1708150"/>
                <a:gd name="connsiteX36" fmla="*/ 1187450 w 5130800"/>
                <a:gd name="connsiteY36" fmla="*/ 603250 h 1708150"/>
                <a:gd name="connsiteX37" fmla="*/ 1187450 w 5130800"/>
                <a:gd name="connsiteY37" fmla="*/ 603250 h 1708150"/>
                <a:gd name="connsiteX38" fmla="*/ 1187450 w 5130800"/>
                <a:gd name="connsiteY38" fmla="*/ 622300 h 1708150"/>
                <a:gd name="connsiteX39" fmla="*/ 1219200 w 5130800"/>
                <a:gd name="connsiteY39" fmla="*/ 622300 h 1708150"/>
                <a:gd name="connsiteX40" fmla="*/ 1219200 w 5130800"/>
                <a:gd name="connsiteY40" fmla="*/ 701675 h 1708150"/>
                <a:gd name="connsiteX41" fmla="*/ 1254125 w 5130800"/>
                <a:gd name="connsiteY41" fmla="*/ 701675 h 1708150"/>
                <a:gd name="connsiteX42" fmla="*/ 1254125 w 5130800"/>
                <a:gd name="connsiteY42" fmla="*/ 787400 h 1708150"/>
                <a:gd name="connsiteX43" fmla="*/ 1470025 w 5130800"/>
                <a:gd name="connsiteY43" fmla="*/ 787400 h 1708150"/>
                <a:gd name="connsiteX44" fmla="*/ 1470025 w 5130800"/>
                <a:gd name="connsiteY44" fmla="*/ 787400 h 1708150"/>
                <a:gd name="connsiteX45" fmla="*/ 1470025 w 5130800"/>
                <a:gd name="connsiteY45" fmla="*/ 787400 h 1708150"/>
                <a:gd name="connsiteX46" fmla="*/ 1470025 w 5130800"/>
                <a:gd name="connsiteY46" fmla="*/ 819150 h 1708150"/>
                <a:gd name="connsiteX47" fmla="*/ 1517650 w 5130800"/>
                <a:gd name="connsiteY47" fmla="*/ 819150 h 1708150"/>
                <a:gd name="connsiteX48" fmla="*/ 1517650 w 5130800"/>
                <a:gd name="connsiteY48" fmla="*/ 889000 h 1708150"/>
                <a:gd name="connsiteX49" fmla="*/ 1549400 w 5130800"/>
                <a:gd name="connsiteY49" fmla="*/ 889000 h 1708150"/>
                <a:gd name="connsiteX50" fmla="*/ 1549400 w 5130800"/>
                <a:gd name="connsiteY50" fmla="*/ 949325 h 1708150"/>
                <a:gd name="connsiteX51" fmla="*/ 1574800 w 5130800"/>
                <a:gd name="connsiteY51" fmla="*/ 949325 h 1708150"/>
                <a:gd name="connsiteX52" fmla="*/ 1574800 w 5130800"/>
                <a:gd name="connsiteY52" fmla="*/ 981075 h 1708150"/>
                <a:gd name="connsiteX53" fmla="*/ 1714500 w 5130800"/>
                <a:gd name="connsiteY53" fmla="*/ 981075 h 1708150"/>
                <a:gd name="connsiteX54" fmla="*/ 1714500 w 5130800"/>
                <a:gd name="connsiteY54" fmla="*/ 1003300 h 1708150"/>
                <a:gd name="connsiteX55" fmla="*/ 1819275 w 5130800"/>
                <a:gd name="connsiteY55" fmla="*/ 1003300 h 1708150"/>
                <a:gd name="connsiteX56" fmla="*/ 1819275 w 5130800"/>
                <a:gd name="connsiteY56" fmla="*/ 1003300 h 1708150"/>
                <a:gd name="connsiteX57" fmla="*/ 1819275 w 5130800"/>
                <a:gd name="connsiteY57" fmla="*/ 1035050 h 1708150"/>
                <a:gd name="connsiteX58" fmla="*/ 1892300 w 5130800"/>
                <a:gd name="connsiteY58" fmla="*/ 1035050 h 1708150"/>
                <a:gd name="connsiteX59" fmla="*/ 1892300 w 5130800"/>
                <a:gd name="connsiteY59" fmla="*/ 1035050 h 1708150"/>
                <a:gd name="connsiteX60" fmla="*/ 1924050 w 5130800"/>
                <a:gd name="connsiteY60" fmla="*/ 1035050 h 1708150"/>
                <a:gd name="connsiteX61" fmla="*/ 1924050 w 5130800"/>
                <a:gd name="connsiteY61" fmla="*/ 1066800 h 1708150"/>
                <a:gd name="connsiteX62" fmla="*/ 1990725 w 5130800"/>
                <a:gd name="connsiteY62" fmla="*/ 1066800 h 1708150"/>
                <a:gd name="connsiteX63" fmla="*/ 1990725 w 5130800"/>
                <a:gd name="connsiteY63" fmla="*/ 1095375 h 1708150"/>
                <a:gd name="connsiteX64" fmla="*/ 2028825 w 5130800"/>
                <a:gd name="connsiteY64" fmla="*/ 1095375 h 1708150"/>
                <a:gd name="connsiteX65" fmla="*/ 2028825 w 5130800"/>
                <a:gd name="connsiteY65" fmla="*/ 1127125 h 1708150"/>
                <a:gd name="connsiteX66" fmla="*/ 2251075 w 5130800"/>
                <a:gd name="connsiteY66" fmla="*/ 1127125 h 1708150"/>
                <a:gd name="connsiteX67" fmla="*/ 2251075 w 5130800"/>
                <a:gd name="connsiteY67" fmla="*/ 1177925 h 1708150"/>
                <a:gd name="connsiteX68" fmla="*/ 2352675 w 5130800"/>
                <a:gd name="connsiteY68" fmla="*/ 1177925 h 1708150"/>
                <a:gd name="connsiteX69" fmla="*/ 2352675 w 5130800"/>
                <a:gd name="connsiteY69" fmla="*/ 1203325 h 1708150"/>
                <a:gd name="connsiteX70" fmla="*/ 2479675 w 5130800"/>
                <a:gd name="connsiteY70" fmla="*/ 1203325 h 1708150"/>
                <a:gd name="connsiteX71" fmla="*/ 2479675 w 5130800"/>
                <a:gd name="connsiteY71" fmla="*/ 1235075 h 1708150"/>
                <a:gd name="connsiteX72" fmla="*/ 2625725 w 5130800"/>
                <a:gd name="connsiteY72" fmla="*/ 1235075 h 1708150"/>
                <a:gd name="connsiteX73" fmla="*/ 2625725 w 5130800"/>
                <a:gd name="connsiteY73" fmla="*/ 1257300 h 1708150"/>
                <a:gd name="connsiteX74" fmla="*/ 2733675 w 5130800"/>
                <a:gd name="connsiteY74" fmla="*/ 1257300 h 1708150"/>
                <a:gd name="connsiteX75" fmla="*/ 2733675 w 5130800"/>
                <a:gd name="connsiteY75" fmla="*/ 1317625 h 1708150"/>
                <a:gd name="connsiteX76" fmla="*/ 2784475 w 5130800"/>
                <a:gd name="connsiteY76" fmla="*/ 1317625 h 1708150"/>
                <a:gd name="connsiteX77" fmla="*/ 2784475 w 5130800"/>
                <a:gd name="connsiteY77" fmla="*/ 1333500 h 1708150"/>
                <a:gd name="connsiteX78" fmla="*/ 2847975 w 5130800"/>
                <a:gd name="connsiteY78" fmla="*/ 1333500 h 1708150"/>
                <a:gd name="connsiteX79" fmla="*/ 2847975 w 5130800"/>
                <a:gd name="connsiteY79" fmla="*/ 1355725 h 1708150"/>
                <a:gd name="connsiteX80" fmla="*/ 2952750 w 5130800"/>
                <a:gd name="connsiteY80" fmla="*/ 1355725 h 1708150"/>
                <a:gd name="connsiteX81" fmla="*/ 2952750 w 5130800"/>
                <a:gd name="connsiteY81" fmla="*/ 1390650 h 1708150"/>
                <a:gd name="connsiteX82" fmla="*/ 3003550 w 5130800"/>
                <a:gd name="connsiteY82" fmla="*/ 1390650 h 1708150"/>
                <a:gd name="connsiteX83" fmla="*/ 3003550 w 5130800"/>
                <a:gd name="connsiteY83" fmla="*/ 1425575 h 1708150"/>
                <a:gd name="connsiteX84" fmla="*/ 3279775 w 5130800"/>
                <a:gd name="connsiteY84" fmla="*/ 1425575 h 1708150"/>
                <a:gd name="connsiteX85" fmla="*/ 3279775 w 5130800"/>
                <a:gd name="connsiteY85" fmla="*/ 1457325 h 1708150"/>
                <a:gd name="connsiteX86" fmla="*/ 3467100 w 5130800"/>
                <a:gd name="connsiteY86" fmla="*/ 1457325 h 1708150"/>
                <a:gd name="connsiteX87" fmla="*/ 3467100 w 5130800"/>
                <a:gd name="connsiteY87" fmla="*/ 1504950 h 1708150"/>
                <a:gd name="connsiteX88" fmla="*/ 3502025 w 5130800"/>
                <a:gd name="connsiteY88" fmla="*/ 1504950 h 1708150"/>
                <a:gd name="connsiteX89" fmla="*/ 3502025 w 5130800"/>
                <a:gd name="connsiteY89" fmla="*/ 1597025 h 1708150"/>
                <a:gd name="connsiteX90" fmla="*/ 3781425 w 5130800"/>
                <a:gd name="connsiteY90" fmla="*/ 1597025 h 1708150"/>
                <a:gd name="connsiteX91" fmla="*/ 3781425 w 5130800"/>
                <a:gd name="connsiteY91" fmla="*/ 1654175 h 1708150"/>
                <a:gd name="connsiteX92" fmla="*/ 4092575 w 5130800"/>
                <a:gd name="connsiteY92" fmla="*/ 1654175 h 1708150"/>
                <a:gd name="connsiteX93" fmla="*/ 4092575 w 5130800"/>
                <a:gd name="connsiteY93" fmla="*/ 1708150 h 1708150"/>
                <a:gd name="connsiteX94" fmla="*/ 5130800 w 5130800"/>
                <a:gd name="connsiteY94" fmla="*/ 1708150 h 170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130800" h="1708150">
                  <a:moveTo>
                    <a:pt x="0" y="0"/>
                  </a:moveTo>
                  <a:lnTo>
                    <a:pt x="123825" y="0"/>
                  </a:lnTo>
                  <a:lnTo>
                    <a:pt x="123825" y="28575"/>
                  </a:lnTo>
                  <a:lnTo>
                    <a:pt x="231775" y="28575"/>
                  </a:lnTo>
                  <a:lnTo>
                    <a:pt x="231775" y="60325"/>
                  </a:lnTo>
                  <a:lnTo>
                    <a:pt x="276225" y="60325"/>
                  </a:lnTo>
                  <a:lnTo>
                    <a:pt x="276225" y="130175"/>
                  </a:lnTo>
                  <a:lnTo>
                    <a:pt x="396875" y="130175"/>
                  </a:lnTo>
                  <a:lnTo>
                    <a:pt x="396875" y="158750"/>
                  </a:lnTo>
                  <a:lnTo>
                    <a:pt x="501650" y="158750"/>
                  </a:lnTo>
                  <a:lnTo>
                    <a:pt x="501650" y="206375"/>
                  </a:lnTo>
                  <a:lnTo>
                    <a:pt x="536575" y="206375"/>
                  </a:lnTo>
                  <a:lnTo>
                    <a:pt x="536575" y="206375"/>
                  </a:lnTo>
                  <a:lnTo>
                    <a:pt x="536575" y="206375"/>
                  </a:lnTo>
                  <a:lnTo>
                    <a:pt x="536575" y="234950"/>
                  </a:lnTo>
                  <a:lnTo>
                    <a:pt x="606425" y="234950"/>
                  </a:lnTo>
                  <a:lnTo>
                    <a:pt x="606425" y="257175"/>
                  </a:lnTo>
                  <a:lnTo>
                    <a:pt x="698500" y="257175"/>
                  </a:lnTo>
                  <a:lnTo>
                    <a:pt x="698500" y="285750"/>
                  </a:lnTo>
                  <a:lnTo>
                    <a:pt x="765175" y="285750"/>
                  </a:lnTo>
                  <a:lnTo>
                    <a:pt x="765175" y="330200"/>
                  </a:lnTo>
                  <a:lnTo>
                    <a:pt x="790575" y="330200"/>
                  </a:lnTo>
                  <a:lnTo>
                    <a:pt x="790575" y="371475"/>
                  </a:lnTo>
                  <a:lnTo>
                    <a:pt x="908050" y="371475"/>
                  </a:lnTo>
                  <a:lnTo>
                    <a:pt x="908050" y="400050"/>
                  </a:lnTo>
                  <a:lnTo>
                    <a:pt x="952500" y="400050"/>
                  </a:lnTo>
                  <a:lnTo>
                    <a:pt x="952500" y="422275"/>
                  </a:lnTo>
                  <a:lnTo>
                    <a:pt x="1000125" y="422275"/>
                  </a:lnTo>
                  <a:lnTo>
                    <a:pt x="1000125" y="517525"/>
                  </a:lnTo>
                  <a:lnTo>
                    <a:pt x="1038225" y="517525"/>
                  </a:lnTo>
                  <a:lnTo>
                    <a:pt x="1038225" y="542925"/>
                  </a:lnTo>
                  <a:lnTo>
                    <a:pt x="1101725" y="542925"/>
                  </a:lnTo>
                  <a:lnTo>
                    <a:pt x="1101725" y="574675"/>
                  </a:lnTo>
                  <a:lnTo>
                    <a:pt x="1162050" y="574675"/>
                  </a:lnTo>
                  <a:lnTo>
                    <a:pt x="1162050" y="603250"/>
                  </a:lnTo>
                  <a:lnTo>
                    <a:pt x="1187450" y="603250"/>
                  </a:lnTo>
                  <a:lnTo>
                    <a:pt x="1187450" y="603250"/>
                  </a:lnTo>
                  <a:lnTo>
                    <a:pt x="1187450" y="603250"/>
                  </a:lnTo>
                  <a:lnTo>
                    <a:pt x="1187450" y="622300"/>
                  </a:lnTo>
                  <a:lnTo>
                    <a:pt x="1219200" y="622300"/>
                  </a:lnTo>
                  <a:lnTo>
                    <a:pt x="1219200" y="701675"/>
                  </a:lnTo>
                  <a:lnTo>
                    <a:pt x="1254125" y="701675"/>
                  </a:lnTo>
                  <a:lnTo>
                    <a:pt x="1254125" y="787400"/>
                  </a:lnTo>
                  <a:lnTo>
                    <a:pt x="1470025" y="787400"/>
                  </a:lnTo>
                  <a:lnTo>
                    <a:pt x="1470025" y="787400"/>
                  </a:lnTo>
                  <a:lnTo>
                    <a:pt x="1470025" y="787400"/>
                  </a:lnTo>
                  <a:lnTo>
                    <a:pt x="1470025" y="819150"/>
                  </a:lnTo>
                  <a:lnTo>
                    <a:pt x="1517650" y="819150"/>
                  </a:lnTo>
                  <a:lnTo>
                    <a:pt x="1517650" y="889000"/>
                  </a:lnTo>
                  <a:lnTo>
                    <a:pt x="1549400" y="889000"/>
                  </a:lnTo>
                  <a:lnTo>
                    <a:pt x="1549400" y="949325"/>
                  </a:lnTo>
                  <a:lnTo>
                    <a:pt x="1574800" y="949325"/>
                  </a:lnTo>
                  <a:lnTo>
                    <a:pt x="1574800" y="981075"/>
                  </a:lnTo>
                  <a:lnTo>
                    <a:pt x="1714500" y="981075"/>
                  </a:lnTo>
                  <a:lnTo>
                    <a:pt x="1714500" y="1003300"/>
                  </a:lnTo>
                  <a:lnTo>
                    <a:pt x="1819275" y="1003300"/>
                  </a:lnTo>
                  <a:lnTo>
                    <a:pt x="1819275" y="1003300"/>
                  </a:lnTo>
                  <a:lnTo>
                    <a:pt x="1819275" y="1035050"/>
                  </a:lnTo>
                  <a:lnTo>
                    <a:pt x="1892300" y="1035050"/>
                  </a:lnTo>
                  <a:lnTo>
                    <a:pt x="1892300" y="1035050"/>
                  </a:lnTo>
                  <a:lnTo>
                    <a:pt x="1924050" y="1035050"/>
                  </a:lnTo>
                  <a:lnTo>
                    <a:pt x="1924050" y="1066800"/>
                  </a:lnTo>
                  <a:lnTo>
                    <a:pt x="1990725" y="1066800"/>
                  </a:lnTo>
                  <a:lnTo>
                    <a:pt x="1990725" y="1095375"/>
                  </a:lnTo>
                  <a:lnTo>
                    <a:pt x="2028825" y="1095375"/>
                  </a:lnTo>
                  <a:lnTo>
                    <a:pt x="2028825" y="1127125"/>
                  </a:lnTo>
                  <a:lnTo>
                    <a:pt x="2251075" y="1127125"/>
                  </a:lnTo>
                  <a:lnTo>
                    <a:pt x="2251075" y="1177925"/>
                  </a:lnTo>
                  <a:lnTo>
                    <a:pt x="2352675" y="1177925"/>
                  </a:lnTo>
                  <a:lnTo>
                    <a:pt x="2352675" y="1203325"/>
                  </a:lnTo>
                  <a:lnTo>
                    <a:pt x="2479675" y="1203325"/>
                  </a:lnTo>
                  <a:lnTo>
                    <a:pt x="2479675" y="1235075"/>
                  </a:lnTo>
                  <a:lnTo>
                    <a:pt x="2625725" y="1235075"/>
                  </a:lnTo>
                  <a:lnTo>
                    <a:pt x="2625725" y="1257300"/>
                  </a:lnTo>
                  <a:lnTo>
                    <a:pt x="2733675" y="1257300"/>
                  </a:lnTo>
                  <a:lnTo>
                    <a:pt x="2733675" y="1317625"/>
                  </a:lnTo>
                  <a:lnTo>
                    <a:pt x="2784475" y="1317625"/>
                  </a:lnTo>
                  <a:lnTo>
                    <a:pt x="2784475" y="1333500"/>
                  </a:lnTo>
                  <a:lnTo>
                    <a:pt x="2847975" y="1333500"/>
                  </a:lnTo>
                  <a:lnTo>
                    <a:pt x="2847975" y="1355725"/>
                  </a:lnTo>
                  <a:lnTo>
                    <a:pt x="2952750" y="1355725"/>
                  </a:lnTo>
                  <a:lnTo>
                    <a:pt x="2952750" y="1390650"/>
                  </a:lnTo>
                  <a:lnTo>
                    <a:pt x="3003550" y="1390650"/>
                  </a:lnTo>
                  <a:lnTo>
                    <a:pt x="3003550" y="1425575"/>
                  </a:lnTo>
                  <a:lnTo>
                    <a:pt x="3279775" y="1425575"/>
                  </a:lnTo>
                  <a:lnTo>
                    <a:pt x="3279775" y="1457325"/>
                  </a:lnTo>
                  <a:lnTo>
                    <a:pt x="3467100" y="1457325"/>
                  </a:lnTo>
                  <a:lnTo>
                    <a:pt x="3467100" y="1504950"/>
                  </a:lnTo>
                  <a:lnTo>
                    <a:pt x="3502025" y="1504950"/>
                  </a:lnTo>
                  <a:lnTo>
                    <a:pt x="3502025" y="1597025"/>
                  </a:lnTo>
                  <a:lnTo>
                    <a:pt x="3781425" y="1597025"/>
                  </a:lnTo>
                  <a:lnTo>
                    <a:pt x="3781425" y="1654175"/>
                  </a:lnTo>
                  <a:lnTo>
                    <a:pt x="4092575" y="1654175"/>
                  </a:lnTo>
                  <a:lnTo>
                    <a:pt x="4092575" y="1708150"/>
                  </a:lnTo>
                  <a:lnTo>
                    <a:pt x="5130800" y="17081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TextBox 81">
              <a:extLst>
                <a:ext uri="{FF2B5EF4-FFF2-40B4-BE49-F238E27FC236}">
                  <a16:creationId xmlns:a16="http://schemas.microsoft.com/office/drawing/2014/main" id="{C303ADF8-2F21-B83B-9401-FB72EF287986}"/>
                </a:ext>
              </a:extLst>
            </p:cNvPr>
            <p:cNvSpPr txBox="1"/>
            <p:nvPr/>
          </p:nvSpPr>
          <p:spPr bwMode="auto">
            <a:xfrm>
              <a:off x="3724892" y="299792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3" name="TextBox 82">
              <a:extLst>
                <a:ext uri="{FF2B5EF4-FFF2-40B4-BE49-F238E27FC236}">
                  <a16:creationId xmlns:a16="http://schemas.microsoft.com/office/drawing/2014/main" id="{9AC9303E-03E2-A7CF-62C7-C66C2C20ED68}"/>
                </a:ext>
              </a:extLst>
            </p:cNvPr>
            <p:cNvSpPr txBox="1"/>
            <p:nvPr/>
          </p:nvSpPr>
          <p:spPr bwMode="auto">
            <a:xfrm>
              <a:off x="3689012" y="280803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4" name="TextBox 83">
              <a:extLst>
                <a:ext uri="{FF2B5EF4-FFF2-40B4-BE49-F238E27FC236}">
                  <a16:creationId xmlns:a16="http://schemas.microsoft.com/office/drawing/2014/main" id="{5BF37890-2D2B-26A7-DB37-79203EE57688}"/>
                </a:ext>
              </a:extLst>
            </p:cNvPr>
            <p:cNvSpPr txBox="1"/>
            <p:nvPr/>
          </p:nvSpPr>
          <p:spPr bwMode="auto">
            <a:xfrm>
              <a:off x="3686705" y="277351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5" name="TextBox 84">
              <a:extLst>
                <a:ext uri="{FF2B5EF4-FFF2-40B4-BE49-F238E27FC236}">
                  <a16:creationId xmlns:a16="http://schemas.microsoft.com/office/drawing/2014/main" id="{6C772511-0E7F-2C2E-B2E3-DEEC87111414}"/>
                </a:ext>
              </a:extLst>
            </p:cNvPr>
            <p:cNvSpPr txBox="1"/>
            <p:nvPr/>
          </p:nvSpPr>
          <p:spPr bwMode="auto">
            <a:xfrm>
              <a:off x="3686705" y="283837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6" name="TextBox 85">
              <a:extLst>
                <a:ext uri="{FF2B5EF4-FFF2-40B4-BE49-F238E27FC236}">
                  <a16:creationId xmlns:a16="http://schemas.microsoft.com/office/drawing/2014/main" id="{55EE260F-C8EE-F199-E696-2B8D6958A47E}"/>
                </a:ext>
              </a:extLst>
            </p:cNvPr>
            <p:cNvSpPr txBox="1"/>
            <p:nvPr/>
          </p:nvSpPr>
          <p:spPr bwMode="auto">
            <a:xfrm>
              <a:off x="3731358" y="307500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7" name="TextBox 86">
              <a:extLst>
                <a:ext uri="{FF2B5EF4-FFF2-40B4-BE49-F238E27FC236}">
                  <a16:creationId xmlns:a16="http://schemas.microsoft.com/office/drawing/2014/main" id="{C8425135-3DB2-F80B-080D-C463B1607612}"/>
                </a:ext>
              </a:extLst>
            </p:cNvPr>
            <p:cNvSpPr txBox="1"/>
            <p:nvPr/>
          </p:nvSpPr>
          <p:spPr bwMode="auto">
            <a:xfrm>
              <a:off x="3951225" y="32933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8" name="TextBox 87">
              <a:extLst>
                <a:ext uri="{FF2B5EF4-FFF2-40B4-BE49-F238E27FC236}">
                  <a16:creationId xmlns:a16="http://schemas.microsoft.com/office/drawing/2014/main" id="{E13788A6-4D0E-B287-97BA-AEE6A9D4FD2F}"/>
                </a:ext>
              </a:extLst>
            </p:cNvPr>
            <p:cNvSpPr txBox="1"/>
            <p:nvPr/>
          </p:nvSpPr>
          <p:spPr bwMode="auto">
            <a:xfrm>
              <a:off x="4180537" y="344543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89" name="TextBox 88">
              <a:extLst>
                <a:ext uri="{FF2B5EF4-FFF2-40B4-BE49-F238E27FC236}">
                  <a16:creationId xmlns:a16="http://schemas.microsoft.com/office/drawing/2014/main" id="{600D719F-402F-D8E8-BF1A-31C3B3F2C1C3}"/>
                </a:ext>
              </a:extLst>
            </p:cNvPr>
            <p:cNvSpPr txBox="1"/>
            <p:nvPr/>
          </p:nvSpPr>
          <p:spPr bwMode="auto">
            <a:xfrm>
              <a:off x="4193729" y="350202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0" name="TextBox 89">
              <a:extLst>
                <a:ext uri="{FF2B5EF4-FFF2-40B4-BE49-F238E27FC236}">
                  <a16:creationId xmlns:a16="http://schemas.microsoft.com/office/drawing/2014/main" id="{625A1745-C383-6AEC-B73C-FA859947B3B3}"/>
                </a:ext>
              </a:extLst>
            </p:cNvPr>
            <p:cNvSpPr txBox="1"/>
            <p:nvPr/>
          </p:nvSpPr>
          <p:spPr bwMode="auto">
            <a:xfrm>
              <a:off x="4211666" y="357376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1" name="TextBox 90">
              <a:extLst>
                <a:ext uri="{FF2B5EF4-FFF2-40B4-BE49-F238E27FC236}">
                  <a16:creationId xmlns:a16="http://schemas.microsoft.com/office/drawing/2014/main" id="{AFA36FB3-CF32-7E39-CD9D-7492C653CB9E}"/>
                </a:ext>
              </a:extLst>
            </p:cNvPr>
            <p:cNvSpPr txBox="1"/>
            <p:nvPr/>
          </p:nvSpPr>
          <p:spPr bwMode="auto">
            <a:xfrm>
              <a:off x="4423880" y="368405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2" name="TextBox 91">
              <a:extLst>
                <a:ext uri="{FF2B5EF4-FFF2-40B4-BE49-F238E27FC236}">
                  <a16:creationId xmlns:a16="http://schemas.microsoft.com/office/drawing/2014/main" id="{7010AAF2-145B-71F2-ED41-F7898A30B984}"/>
                </a:ext>
              </a:extLst>
            </p:cNvPr>
            <p:cNvSpPr txBox="1"/>
            <p:nvPr/>
          </p:nvSpPr>
          <p:spPr bwMode="auto">
            <a:xfrm>
              <a:off x="4419095" y="372287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3" name="TextBox 92">
              <a:extLst>
                <a:ext uri="{FF2B5EF4-FFF2-40B4-BE49-F238E27FC236}">
                  <a16:creationId xmlns:a16="http://schemas.microsoft.com/office/drawing/2014/main" id="{3DF2FA23-9601-9C94-E121-A14E545ED50F}"/>
                </a:ext>
              </a:extLst>
            </p:cNvPr>
            <p:cNvSpPr txBox="1"/>
            <p:nvPr/>
          </p:nvSpPr>
          <p:spPr bwMode="auto">
            <a:xfrm>
              <a:off x="4445789" y="375842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4" name="TextBox 93">
              <a:extLst>
                <a:ext uri="{FF2B5EF4-FFF2-40B4-BE49-F238E27FC236}">
                  <a16:creationId xmlns:a16="http://schemas.microsoft.com/office/drawing/2014/main" id="{1D715387-AB2A-ACC2-5943-D8E77DA890C5}"/>
                </a:ext>
              </a:extLst>
            </p:cNvPr>
            <p:cNvSpPr txBox="1"/>
            <p:nvPr/>
          </p:nvSpPr>
          <p:spPr bwMode="auto">
            <a:xfrm>
              <a:off x="4729218" y="396019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5" name="TextBox 94">
              <a:extLst>
                <a:ext uri="{FF2B5EF4-FFF2-40B4-BE49-F238E27FC236}">
                  <a16:creationId xmlns:a16="http://schemas.microsoft.com/office/drawing/2014/main" id="{A6ED4976-531B-52CA-BA32-1D27C5245697}"/>
                </a:ext>
              </a:extLst>
            </p:cNvPr>
            <p:cNvSpPr txBox="1"/>
            <p:nvPr/>
          </p:nvSpPr>
          <p:spPr bwMode="auto">
            <a:xfrm>
              <a:off x="4983987" y="410851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6" name="TextBox 95">
              <a:extLst>
                <a:ext uri="{FF2B5EF4-FFF2-40B4-BE49-F238E27FC236}">
                  <a16:creationId xmlns:a16="http://schemas.microsoft.com/office/drawing/2014/main" id="{135461FC-E56E-A14C-7B4C-DEADAB5BC10B}"/>
                </a:ext>
              </a:extLst>
            </p:cNvPr>
            <p:cNvSpPr txBox="1"/>
            <p:nvPr/>
          </p:nvSpPr>
          <p:spPr bwMode="auto">
            <a:xfrm>
              <a:off x="5157095" y="418259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 name="TextBox 96">
              <a:extLst>
                <a:ext uri="{FF2B5EF4-FFF2-40B4-BE49-F238E27FC236}">
                  <a16:creationId xmlns:a16="http://schemas.microsoft.com/office/drawing/2014/main" id="{8378E12F-27A7-6EEF-BDCA-C4CAD11302C2}"/>
                </a:ext>
              </a:extLst>
            </p:cNvPr>
            <p:cNvSpPr txBox="1"/>
            <p:nvPr/>
          </p:nvSpPr>
          <p:spPr bwMode="auto">
            <a:xfrm>
              <a:off x="5188827" y="418782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8" name="TextBox 97">
              <a:extLst>
                <a:ext uri="{FF2B5EF4-FFF2-40B4-BE49-F238E27FC236}">
                  <a16:creationId xmlns:a16="http://schemas.microsoft.com/office/drawing/2014/main" id="{04506450-080B-3B5C-1890-C6894756B34F}"/>
                </a:ext>
              </a:extLst>
            </p:cNvPr>
            <p:cNvSpPr txBox="1"/>
            <p:nvPr/>
          </p:nvSpPr>
          <p:spPr bwMode="auto">
            <a:xfrm>
              <a:off x="5207464" y="419664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9" name="TextBox 98">
              <a:extLst>
                <a:ext uri="{FF2B5EF4-FFF2-40B4-BE49-F238E27FC236}">
                  <a16:creationId xmlns:a16="http://schemas.microsoft.com/office/drawing/2014/main" id="{0B468283-5F03-5F80-D928-43982F8F5E65}"/>
                </a:ext>
              </a:extLst>
            </p:cNvPr>
            <p:cNvSpPr txBox="1"/>
            <p:nvPr/>
          </p:nvSpPr>
          <p:spPr bwMode="auto">
            <a:xfrm>
              <a:off x="5251667" y="422604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0" name="TextBox 99">
              <a:extLst>
                <a:ext uri="{FF2B5EF4-FFF2-40B4-BE49-F238E27FC236}">
                  <a16:creationId xmlns:a16="http://schemas.microsoft.com/office/drawing/2014/main" id="{3B5CE406-3D33-C541-DE45-0D2F028C3AE0}"/>
                </a:ext>
              </a:extLst>
            </p:cNvPr>
            <p:cNvSpPr txBox="1"/>
            <p:nvPr/>
          </p:nvSpPr>
          <p:spPr bwMode="auto">
            <a:xfrm>
              <a:off x="5456698" y="428020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1" name="TextBox 100">
              <a:extLst>
                <a:ext uri="{FF2B5EF4-FFF2-40B4-BE49-F238E27FC236}">
                  <a16:creationId xmlns:a16="http://schemas.microsoft.com/office/drawing/2014/main" id="{20965905-E7E3-4506-8CCA-99E55851A6A7}"/>
                </a:ext>
              </a:extLst>
            </p:cNvPr>
            <p:cNvSpPr txBox="1"/>
            <p:nvPr/>
          </p:nvSpPr>
          <p:spPr bwMode="auto">
            <a:xfrm>
              <a:off x="5715170" y="438599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2" name="TextBox 101">
              <a:extLst>
                <a:ext uri="{FF2B5EF4-FFF2-40B4-BE49-F238E27FC236}">
                  <a16:creationId xmlns:a16="http://schemas.microsoft.com/office/drawing/2014/main" id="{B2C9AEF1-A61A-F9C3-43C1-3518DFA9C815}"/>
                </a:ext>
              </a:extLst>
            </p:cNvPr>
            <p:cNvSpPr txBox="1"/>
            <p:nvPr/>
          </p:nvSpPr>
          <p:spPr bwMode="auto">
            <a:xfrm>
              <a:off x="5776684" y="439850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3" name="TextBox 102">
              <a:extLst>
                <a:ext uri="{FF2B5EF4-FFF2-40B4-BE49-F238E27FC236}">
                  <a16:creationId xmlns:a16="http://schemas.microsoft.com/office/drawing/2014/main" id="{58CD2631-BD53-BCBF-AEA0-D5ABD9D0FD60}"/>
                </a:ext>
              </a:extLst>
            </p:cNvPr>
            <p:cNvSpPr txBox="1"/>
            <p:nvPr/>
          </p:nvSpPr>
          <p:spPr bwMode="auto">
            <a:xfrm>
              <a:off x="6193831" y="444836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4" name="TextBox 103">
              <a:extLst>
                <a:ext uri="{FF2B5EF4-FFF2-40B4-BE49-F238E27FC236}">
                  <a16:creationId xmlns:a16="http://schemas.microsoft.com/office/drawing/2014/main" id="{25F7A1CD-29D3-51D2-2304-51CD713A8992}"/>
                </a:ext>
              </a:extLst>
            </p:cNvPr>
            <p:cNvSpPr txBox="1"/>
            <p:nvPr/>
          </p:nvSpPr>
          <p:spPr bwMode="auto">
            <a:xfrm>
              <a:off x="6492054" y="445607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5" name="TextBox 104">
              <a:extLst>
                <a:ext uri="{FF2B5EF4-FFF2-40B4-BE49-F238E27FC236}">
                  <a16:creationId xmlns:a16="http://schemas.microsoft.com/office/drawing/2014/main" id="{82B2B0BC-9645-5C07-27A9-B3C55924AC16}"/>
                </a:ext>
              </a:extLst>
            </p:cNvPr>
            <p:cNvSpPr txBox="1"/>
            <p:nvPr/>
          </p:nvSpPr>
          <p:spPr bwMode="auto">
            <a:xfrm>
              <a:off x="6723490" y="448522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6" name="TextBox 105">
              <a:extLst>
                <a:ext uri="{FF2B5EF4-FFF2-40B4-BE49-F238E27FC236}">
                  <a16:creationId xmlns:a16="http://schemas.microsoft.com/office/drawing/2014/main" id="{EA8253E4-BAC6-DFA3-2C90-A70685E977CB}"/>
                </a:ext>
              </a:extLst>
            </p:cNvPr>
            <p:cNvSpPr txBox="1"/>
            <p:nvPr/>
          </p:nvSpPr>
          <p:spPr bwMode="auto">
            <a:xfrm>
              <a:off x="7048203" y="448344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7" name="TextBox 106">
              <a:extLst>
                <a:ext uri="{FF2B5EF4-FFF2-40B4-BE49-F238E27FC236}">
                  <a16:creationId xmlns:a16="http://schemas.microsoft.com/office/drawing/2014/main" id="{D8BBA5D0-6B6A-1357-EE1C-D18A54F6A088}"/>
                </a:ext>
              </a:extLst>
            </p:cNvPr>
            <p:cNvSpPr txBox="1"/>
            <p:nvPr/>
          </p:nvSpPr>
          <p:spPr bwMode="auto">
            <a:xfrm>
              <a:off x="7081657" y="451711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8" name="TextBox 107">
              <a:extLst>
                <a:ext uri="{FF2B5EF4-FFF2-40B4-BE49-F238E27FC236}">
                  <a16:creationId xmlns:a16="http://schemas.microsoft.com/office/drawing/2014/main" id="{A9AB91D8-AD9A-EBC5-2F3E-305CFE4F2942}"/>
                </a:ext>
              </a:extLst>
            </p:cNvPr>
            <p:cNvSpPr txBox="1"/>
            <p:nvPr/>
          </p:nvSpPr>
          <p:spPr bwMode="auto">
            <a:xfrm>
              <a:off x="7300679" y="458316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9" name="TextBox 108">
              <a:extLst>
                <a:ext uri="{FF2B5EF4-FFF2-40B4-BE49-F238E27FC236}">
                  <a16:creationId xmlns:a16="http://schemas.microsoft.com/office/drawing/2014/main" id="{8959A968-3322-DC99-D371-CCE3A0AA9839}"/>
                </a:ext>
              </a:extLst>
            </p:cNvPr>
            <p:cNvSpPr txBox="1"/>
            <p:nvPr/>
          </p:nvSpPr>
          <p:spPr bwMode="auto">
            <a:xfrm>
              <a:off x="7450720" y="457396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0" name="TextBox 109">
              <a:extLst>
                <a:ext uri="{FF2B5EF4-FFF2-40B4-BE49-F238E27FC236}">
                  <a16:creationId xmlns:a16="http://schemas.microsoft.com/office/drawing/2014/main" id="{5852754C-688A-66BA-24C9-A99C62DEEE2F}"/>
                </a:ext>
              </a:extLst>
            </p:cNvPr>
            <p:cNvSpPr txBox="1"/>
            <p:nvPr/>
          </p:nvSpPr>
          <p:spPr bwMode="auto">
            <a:xfrm>
              <a:off x="8167114" y="457672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1" name="TextBox 110">
              <a:extLst>
                <a:ext uri="{FF2B5EF4-FFF2-40B4-BE49-F238E27FC236}">
                  <a16:creationId xmlns:a16="http://schemas.microsoft.com/office/drawing/2014/main" id="{AA7E8E6D-3686-642F-A7A4-C3D7959C9920}"/>
                </a:ext>
              </a:extLst>
            </p:cNvPr>
            <p:cNvSpPr txBox="1"/>
            <p:nvPr/>
          </p:nvSpPr>
          <p:spPr bwMode="auto">
            <a:xfrm>
              <a:off x="8270874" y="457672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2" name="TextBox 111">
              <a:extLst>
                <a:ext uri="{FF2B5EF4-FFF2-40B4-BE49-F238E27FC236}">
                  <a16:creationId xmlns:a16="http://schemas.microsoft.com/office/drawing/2014/main" id="{144CECBE-300D-7CDA-FCC9-6B6332DA43FE}"/>
                </a:ext>
              </a:extLst>
            </p:cNvPr>
            <p:cNvSpPr txBox="1"/>
            <p:nvPr/>
          </p:nvSpPr>
          <p:spPr bwMode="auto">
            <a:xfrm>
              <a:off x="8713608" y="457123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cxnSp>
          <p:nvCxnSpPr>
            <p:cNvPr id="114" name="Straight Connector 113">
              <a:extLst>
                <a:ext uri="{FF2B5EF4-FFF2-40B4-BE49-F238E27FC236}">
                  <a16:creationId xmlns:a16="http://schemas.microsoft.com/office/drawing/2014/main" id="{03F1D84C-AACE-458E-4A8C-9B3890CC5B42}"/>
                </a:ext>
              </a:extLst>
            </p:cNvPr>
            <p:cNvCxnSpPr/>
            <p:nvPr/>
          </p:nvCxnSpPr>
          <p:spPr bwMode="auto">
            <a:xfrm>
              <a:off x="7227156" y="4795044"/>
              <a:ext cx="152321" cy="0"/>
            </a:xfrm>
            <a:prstGeom prst="line">
              <a:avLst/>
            </a:prstGeom>
            <a:noFill/>
            <a:ln w="28575" cap="flat" cmpd="sng" algn="ctr">
              <a:solidFill>
                <a:schemeClr val="tx1"/>
              </a:solidFill>
              <a:prstDash val="solid"/>
              <a:round/>
              <a:headEnd type="none" w="med" len="med"/>
              <a:tailEnd type="none" w="med" len="med"/>
            </a:ln>
            <a:effectLst/>
          </p:spPr>
        </p:cxnSp>
        <p:sp>
          <p:nvSpPr>
            <p:cNvPr id="115" name="TextBox 114">
              <a:extLst>
                <a:ext uri="{FF2B5EF4-FFF2-40B4-BE49-F238E27FC236}">
                  <a16:creationId xmlns:a16="http://schemas.microsoft.com/office/drawing/2014/main" id="{244C3329-FBF3-50AB-0EE5-94D14570D812}"/>
                </a:ext>
              </a:extLst>
            </p:cNvPr>
            <p:cNvSpPr txBox="1"/>
            <p:nvPr/>
          </p:nvSpPr>
          <p:spPr bwMode="auto">
            <a:xfrm>
              <a:off x="3468799" y="262799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6" name="TextBox 115">
              <a:extLst>
                <a:ext uri="{FF2B5EF4-FFF2-40B4-BE49-F238E27FC236}">
                  <a16:creationId xmlns:a16="http://schemas.microsoft.com/office/drawing/2014/main" id="{87AF289E-9977-0943-8184-E66434B3840C}"/>
                </a:ext>
              </a:extLst>
            </p:cNvPr>
            <p:cNvSpPr txBox="1"/>
            <p:nvPr/>
          </p:nvSpPr>
          <p:spPr bwMode="auto">
            <a:xfrm>
              <a:off x="3681882" y="26720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7" name="TextBox 116">
              <a:extLst>
                <a:ext uri="{FF2B5EF4-FFF2-40B4-BE49-F238E27FC236}">
                  <a16:creationId xmlns:a16="http://schemas.microsoft.com/office/drawing/2014/main" id="{CA4FCD0A-497C-B789-BAA6-5759C25533DA}"/>
                </a:ext>
              </a:extLst>
            </p:cNvPr>
            <p:cNvSpPr txBox="1"/>
            <p:nvPr/>
          </p:nvSpPr>
          <p:spPr bwMode="auto">
            <a:xfrm>
              <a:off x="3745838" y="275501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8" name="TextBox 117">
              <a:extLst>
                <a:ext uri="{FF2B5EF4-FFF2-40B4-BE49-F238E27FC236}">
                  <a16:creationId xmlns:a16="http://schemas.microsoft.com/office/drawing/2014/main" id="{F530CE22-F01D-CFF9-E5C6-16FC2A06EB0C}"/>
                </a:ext>
              </a:extLst>
            </p:cNvPr>
            <p:cNvSpPr txBox="1"/>
            <p:nvPr/>
          </p:nvSpPr>
          <p:spPr bwMode="auto">
            <a:xfrm>
              <a:off x="3941959" y="280845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19" name="TextBox 118">
              <a:extLst>
                <a:ext uri="{FF2B5EF4-FFF2-40B4-BE49-F238E27FC236}">
                  <a16:creationId xmlns:a16="http://schemas.microsoft.com/office/drawing/2014/main" id="{B687D4DD-E8EE-FF49-BBC1-C40D287B1863}"/>
                </a:ext>
              </a:extLst>
            </p:cNvPr>
            <p:cNvSpPr txBox="1"/>
            <p:nvPr/>
          </p:nvSpPr>
          <p:spPr bwMode="auto">
            <a:xfrm>
              <a:off x="4200408" y="292428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0" name="TextBox 119">
              <a:extLst>
                <a:ext uri="{FF2B5EF4-FFF2-40B4-BE49-F238E27FC236}">
                  <a16:creationId xmlns:a16="http://schemas.microsoft.com/office/drawing/2014/main" id="{28CB8ED8-4BC7-E124-72DB-07E7ADB9DBD9}"/>
                </a:ext>
              </a:extLst>
            </p:cNvPr>
            <p:cNvSpPr txBox="1"/>
            <p:nvPr/>
          </p:nvSpPr>
          <p:spPr bwMode="auto">
            <a:xfrm>
              <a:off x="4427923" y="305374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1" name="TextBox 120">
              <a:extLst>
                <a:ext uri="{FF2B5EF4-FFF2-40B4-BE49-F238E27FC236}">
                  <a16:creationId xmlns:a16="http://schemas.microsoft.com/office/drawing/2014/main" id="{FAC4B282-F208-B640-0511-9BDDC8DBAAD5}"/>
                </a:ext>
              </a:extLst>
            </p:cNvPr>
            <p:cNvSpPr txBox="1"/>
            <p:nvPr/>
          </p:nvSpPr>
          <p:spPr bwMode="auto">
            <a:xfrm>
              <a:off x="4445789" y="306523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2" name="TextBox 121">
              <a:extLst>
                <a:ext uri="{FF2B5EF4-FFF2-40B4-BE49-F238E27FC236}">
                  <a16:creationId xmlns:a16="http://schemas.microsoft.com/office/drawing/2014/main" id="{0D3BC2FF-BE6F-D90A-F0DD-B21B8F07F7B7}"/>
                </a:ext>
              </a:extLst>
            </p:cNvPr>
            <p:cNvSpPr txBox="1"/>
            <p:nvPr/>
          </p:nvSpPr>
          <p:spPr bwMode="auto">
            <a:xfrm>
              <a:off x="4469258" y="315181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3" name="TextBox 122">
              <a:extLst>
                <a:ext uri="{FF2B5EF4-FFF2-40B4-BE49-F238E27FC236}">
                  <a16:creationId xmlns:a16="http://schemas.microsoft.com/office/drawing/2014/main" id="{5911DCD9-F0D7-3FDA-17BD-837EA64999E6}"/>
                </a:ext>
              </a:extLst>
            </p:cNvPr>
            <p:cNvSpPr txBox="1"/>
            <p:nvPr/>
          </p:nvSpPr>
          <p:spPr bwMode="auto">
            <a:xfrm>
              <a:off x="4484602" y="318736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4" name="TextBox 123">
              <a:extLst>
                <a:ext uri="{FF2B5EF4-FFF2-40B4-BE49-F238E27FC236}">
                  <a16:creationId xmlns:a16="http://schemas.microsoft.com/office/drawing/2014/main" id="{E78B51D0-8683-20DF-933C-C77D079E5C5B}"/>
                </a:ext>
              </a:extLst>
            </p:cNvPr>
            <p:cNvSpPr txBox="1"/>
            <p:nvPr/>
          </p:nvSpPr>
          <p:spPr bwMode="auto">
            <a:xfrm>
              <a:off x="4686457" y="329742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5" name="TextBox 124">
              <a:extLst>
                <a:ext uri="{FF2B5EF4-FFF2-40B4-BE49-F238E27FC236}">
                  <a16:creationId xmlns:a16="http://schemas.microsoft.com/office/drawing/2014/main" id="{9333B5A7-2C70-33FB-FFF8-9E08552B1574}"/>
                </a:ext>
              </a:extLst>
            </p:cNvPr>
            <p:cNvSpPr txBox="1"/>
            <p:nvPr/>
          </p:nvSpPr>
          <p:spPr bwMode="auto">
            <a:xfrm>
              <a:off x="4703325" y="342503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6" name="TextBox 125">
              <a:extLst>
                <a:ext uri="{FF2B5EF4-FFF2-40B4-BE49-F238E27FC236}">
                  <a16:creationId xmlns:a16="http://schemas.microsoft.com/office/drawing/2014/main" id="{FA209EE5-9637-9038-6BC5-7FB6EB9B3612}"/>
                </a:ext>
              </a:extLst>
            </p:cNvPr>
            <p:cNvSpPr txBox="1"/>
            <p:nvPr/>
          </p:nvSpPr>
          <p:spPr bwMode="auto">
            <a:xfrm>
              <a:off x="4732703" y="342819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7" name="TextBox 126">
              <a:extLst>
                <a:ext uri="{FF2B5EF4-FFF2-40B4-BE49-F238E27FC236}">
                  <a16:creationId xmlns:a16="http://schemas.microsoft.com/office/drawing/2014/main" id="{C31562D6-5C78-A07D-6237-E142C9AC873B}"/>
                </a:ext>
              </a:extLst>
            </p:cNvPr>
            <p:cNvSpPr txBox="1"/>
            <p:nvPr/>
          </p:nvSpPr>
          <p:spPr bwMode="auto">
            <a:xfrm>
              <a:off x="4921021" y="345254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8" name="TextBox 127">
              <a:extLst>
                <a:ext uri="{FF2B5EF4-FFF2-40B4-BE49-F238E27FC236}">
                  <a16:creationId xmlns:a16="http://schemas.microsoft.com/office/drawing/2014/main" id="{63257844-5995-E529-AA09-9B39C5A42B22}"/>
                </a:ext>
              </a:extLst>
            </p:cNvPr>
            <p:cNvSpPr txBox="1"/>
            <p:nvPr/>
          </p:nvSpPr>
          <p:spPr bwMode="auto">
            <a:xfrm>
              <a:off x="4961005" y="351317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29" name="TextBox 128">
              <a:extLst>
                <a:ext uri="{FF2B5EF4-FFF2-40B4-BE49-F238E27FC236}">
                  <a16:creationId xmlns:a16="http://schemas.microsoft.com/office/drawing/2014/main" id="{16A60D0A-B177-A1F7-AF2A-3C87A014DF5C}"/>
                </a:ext>
              </a:extLst>
            </p:cNvPr>
            <p:cNvSpPr txBox="1"/>
            <p:nvPr/>
          </p:nvSpPr>
          <p:spPr bwMode="auto">
            <a:xfrm>
              <a:off x="5213623" y="364047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0" name="TextBox 129">
              <a:extLst>
                <a:ext uri="{FF2B5EF4-FFF2-40B4-BE49-F238E27FC236}">
                  <a16:creationId xmlns:a16="http://schemas.microsoft.com/office/drawing/2014/main" id="{C37C0E01-C8FE-BAE5-A4DF-5F51E8A33534}"/>
                </a:ext>
              </a:extLst>
            </p:cNvPr>
            <p:cNvSpPr txBox="1"/>
            <p:nvPr/>
          </p:nvSpPr>
          <p:spPr bwMode="auto">
            <a:xfrm>
              <a:off x="5335597" y="367376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1" name="TextBox 130">
              <a:extLst>
                <a:ext uri="{FF2B5EF4-FFF2-40B4-BE49-F238E27FC236}">
                  <a16:creationId xmlns:a16="http://schemas.microsoft.com/office/drawing/2014/main" id="{51A64294-D694-7D11-7822-841DA008F326}"/>
                </a:ext>
              </a:extLst>
            </p:cNvPr>
            <p:cNvSpPr txBox="1"/>
            <p:nvPr/>
          </p:nvSpPr>
          <p:spPr bwMode="auto">
            <a:xfrm>
              <a:off x="5427403" y="3711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2" name="TextBox 131">
              <a:extLst>
                <a:ext uri="{FF2B5EF4-FFF2-40B4-BE49-F238E27FC236}">
                  <a16:creationId xmlns:a16="http://schemas.microsoft.com/office/drawing/2014/main" id="{B3FAD5CB-5F43-86F5-739F-3FA3DC914163}"/>
                </a:ext>
              </a:extLst>
            </p:cNvPr>
            <p:cNvSpPr txBox="1"/>
            <p:nvPr/>
          </p:nvSpPr>
          <p:spPr bwMode="auto">
            <a:xfrm>
              <a:off x="5478755" y="374332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3" name="TextBox 132">
              <a:extLst>
                <a:ext uri="{FF2B5EF4-FFF2-40B4-BE49-F238E27FC236}">
                  <a16:creationId xmlns:a16="http://schemas.microsoft.com/office/drawing/2014/main" id="{A1BB04E3-9154-4424-8986-4B757D2FC8B0}"/>
                </a:ext>
              </a:extLst>
            </p:cNvPr>
            <p:cNvSpPr txBox="1"/>
            <p:nvPr/>
          </p:nvSpPr>
          <p:spPr bwMode="auto">
            <a:xfrm>
              <a:off x="5459390" y="373214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4" name="TextBox 133">
              <a:extLst>
                <a:ext uri="{FF2B5EF4-FFF2-40B4-BE49-F238E27FC236}">
                  <a16:creationId xmlns:a16="http://schemas.microsoft.com/office/drawing/2014/main" id="{0570AA2E-9252-E873-30F9-E1BBF7EC6B13}"/>
                </a:ext>
              </a:extLst>
            </p:cNvPr>
            <p:cNvSpPr txBox="1"/>
            <p:nvPr/>
          </p:nvSpPr>
          <p:spPr bwMode="auto">
            <a:xfrm>
              <a:off x="5670857" y="377170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5" name="TextBox 134">
              <a:extLst>
                <a:ext uri="{FF2B5EF4-FFF2-40B4-BE49-F238E27FC236}">
                  <a16:creationId xmlns:a16="http://schemas.microsoft.com/office/drawing/2014/main" id="{75629AFC-6E02-30D3-4290-202D95188916}"/>
                </a:ext>
              </a:extLst>
            </p:cNvPr>
            <p:cNvSpPr txBox="1"/>
            <p:nvPr/>
          </p:nvSpPr>
          <p:spPr bwMode="auto">
            <a:xfrm>
              <a:off x="5744685" y="382056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6" name="TextBox 135">
              <a:extLst>
                <a:ext uri="{FF2B5EF4-FFF2-40B4-BE49-F238E27FC236}">
                  <a16:creationId xmlns:a16="http://schemas.microsoft.com/office/drawing/2014/main" id="{F427704B-F3D2-3A0A-5564-DB5DEF6F320F}"/>
                </a:ext>
              </a:extLst>
            </p:cNvPr>
            <p:cNvSpPr txBox="1"/>
            <p:nvPr/>
          </p:nvSpPr>
          <p:spPr bwMode="auto">
            <a:xfrm>
              <a:off x="5856873" y="384291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7" name="TextBox 136">
              <a:extLst>
                <a:ext uri="{FF2B5EF4-FFF2-40B4-BE49-F238E27FC236}">
                  <a16:creationId xmlns:a16="http://schemas.microsoft.com/office/drawing/2014/main" id="{D2FE8E63-BFD7-9D2A-0495-93FF3E8AB1DF}"/>
                </a:ext>
              </a:extLst>
            </p:cNvPr>
            <p:cNvSpPr txBox="1"/>
            <p:nvPr/>
          </p:nvSpPr>
          <p:spPr bwMode="auto">
            <a:xfrm>
              <a:off x="5985113" y="387464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8" name="TextBox 137">
              <a:extLst>
                <a:ext uri="{FF2B5EF4-FFF2-40B4-BE49-F238E27FC236}">
                  <a16:creationId xmlns:a16="http://schemas.microsoft.com/office/drawing/2014/main" id="{90F72688-005B-37F9-148A-4DECF59EF27C}"/>
                </a:ext>
              </a:extLst>
            </p:cNvPr>
            <p:cNvSpPr txBox="1"/>
            <p:nvPr/>
          </p:nvSpPr>
          <p:spPr bwMode="auto">
            <a:xfrm>
              <a:off x="5958577" y="387250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9" name="TextBox 138">
              <a:extLst>
                <a:ext uri="{FF2B5EF4-FFF2-40B4-BE49-F238E27FC236}">
                  <a16:creationId xmlns:a16="http://schemas.microsoft.com/office/drawing/2014/main" id="{EEA887D9-2304-8CAE-C95E-E98BCDAA9EFF}"/>
                </a:ext>
              </a:extLst>
            </p:cNvPr>
            <p:cNvSpPr txBox="1"/>
            <p:nvPr/>
          </p:nvSpPr>
          <p:spPr bwMode="auto">
            <a:xfrm>
              <a:off x="6192970" y="391072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0" name="TextBox 139">
              <a:extLst>
                <a:ext uri="{FF2B5EF4-FFF2-40B4-BE49-F238E27FC236}">
                  <a16:creationId xmlns:a16="http://schemas.microsoft.com/office/drawing/2014/main" id="{F44E5421-EF97-577A-9D02-D94580801E61}"/>
                </a:ext>
              </a:extLst>
            </p:cNvPr>
            <p:cNvSpPr txBox="1"/>
            <p:nvPr/>
          </p:nvSpPr>
          <p:spPr bwMode="auto">
            <a:xfrm>
              <a:off x="6199670" y="394275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1" name="TextBox 140">
              <a:extLst>
                <a:ext uri="{FF2B5EF4-FFF2-40B4-BE49-F238E27FC236}">
                  <a16:creationId xmlns:a16="http://schemas.microsoft.com/office/drawing/2014/main" id="{CCDCE45F-E828-578A-FC96-8D85629D5388}"/>
                </a:ext>
              </a:extLst>
            </p:cNvPr>
            <p:cNvSpPr txBox="1"/>
            <p:nvPr/>
          </p:nvSpPr>
          <p:spPr bwMode="auto">
            <a:xfrm>
              <a:off x="6434745" y="402953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2" name="TextBox 141">
              <a:extLst>
                <a:ext uri="{FF2B5EF4-FFF2-40B4-BE49-F238E27FC236}">
                  <a16:creationId xmlns:a16="http://schemas.microsoft.com/office/drawing/2014/main" id="{89488DE3-2CED-A99F-02BB-5E30BDF140CC}"/>
                </a:ext>
              </a:extLst>
            </p:cNvPr>
            <p:cNvSpPr txBox="1"/>
            <p:nvPr/>
          </p:nvSpPr>
          <p:spPr bwMode="auto">
            <a:xfrm>
              <a:off x="6550770" y="406224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3" name="TextBox 142">
              <a:extLst>
                <a:ext uri="{FF2B5EF4-FFF2-40B4-BE49-F238E27FC236}">
                  <a16:creationId xmlns:a16="http://schemas.microsoft.com/office/drawing/2014/main" id="{487CA3C8-B7B7-BF5F-1388-46C589EFC962}"/>
                </a:ext>
              </a:extLst>
            </p:cNvPr>
            <p:cNvSpPr txBox="1"/>
            <p:nvPr/>
          </p:nvSpPr>
          <p:spPr bwMode="auto">
            <a:xfrm>
              <a:off x="6614777" y="406224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4" name="TextBox 143">
              <a:extLst>
                <a:ext uri="{FF2B5EF4-FFF2-40B4-BE49-F238E27FC236}">
                  <a16:creationId xmlns:a16="http://schemas.microsoft.com/office/drawing/2014/main" id="{47B4A26D-5B6C-9EDC-1284-84713EDBDDC8}"/>
                </a:ext>
              </a:extLst>
            </p:cNvPr>
            <p:cNvSpPr txBox="1"/>
            <p:nvPr/>
          </p:nvSpPr>
          <p:spPr bwMode="auto">
            <a:xfrm>
              <a:off x="6646634" y="406224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5" name="TextBox 144">
              <a:extLst>
                <a:ext uri="{FF2B5EF4-FFF2-40B4-BE49-F238E27FC236}">
                  <a16:creationId xmlns:a16="http://schemas.microsoft.com/office/drawing/2014/main" id="{642BD67E-F1CE-D0BD-6911-0CEC988CB9BE}"/>
                </a:ext>
              </a:extLst>
            </p:cNvPr>
            <p:cNvSpPr txBox="1"/>
            <p:nvPr/>
          </p:nvSpPr>
          <p:spPr bwMode="auto">
            <a:xfrm>
              <a:off x="6721077" y="406385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6" name="TextBox 145">
              <a:extLst>
                <a:ext uri="{FF2B5EF4-FFF2-40B4-BE49-F238E27FC236}">
                  <a16:creationId xmlns:a16="http://schemas.microsoft.com/office/drawing/2014/main" id="{252B58FB-BF1B-3137-4FBB-259B6D2A38A1}"/>
                </a:ext>
              </a:extLst>
            </p:cNvPr>
            <p:cNvSpPr txBox="1"/>
            <p:nvPr/>
          </p:nvSpPr>
          <p:spPr bwMode="auto">
            <a:xfrm>
              <a:off x="6739124" y="409676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7" name="TextBox 146">
              <a:extLst>
                <a:ext uri="{FF2B5EF4-FFF2-40B4-BE49-F238E27FC236}">
                  <a16:creationId xmlns:a16="http://schemas.microsoft.com/office/drawing/2014/main" id="{8236D89D-80A4-9703-C7B3-2706C3A1EF48}"/>
                </a:ext>
              </a:extLst>
            </p:cNvPr>
            <p:cNvSpPr txBox="1"/>
            <p:nvPr/>
          </p:nvSpPr>
          <p:spPr bwMode="auto">
            <a:xfrm>
              <a:off x="7113225" y="424229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8" name="TextBox 147">
              <a:extLst>
                <a:ext uri="{FF2B5EF4-FFF2-40B4-BE49-F238E27FC236}">
                  <a16:creationId xmlns:a16="http://schemas.microsoft.com/office/drawing/2014/main" id="{269B8B9E-043E-4570-22E0-E0C86AE9F77E}"/>
                </a:ext>
              </a:extLst>
            </p:cNvPr>
            <p:cNvSpPr txBox="1"/>
            <p:nvPr/>
          </p:nvSpPr>
          <p:spPr bwMode="auto">
            <a:xfrm>
              <a:off x="7176818" y="424229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9" name="TextBox 148">
              <a:extLst>
                <a:ext uri="{FF2B5EF4-FFF2-40B4-BE49-F238E27FC236}">
                  <a16:creationId xmlns:a16="http://schemas.microsoft.com/office/drawing/2014/main" id="{3A94EB7D-7D9F-8D00-5D8F-3942161FD3C4}"/>
                </a:ext>
              </a:extLst>
            </p:cNvPr>
            <p:cNvSpPr txBox="1"/>
            <p:nvPr/>
          </p:nvSpPr>
          <p:spPr bwMode="auto">
            <a:xfrm>
              <a:off x="7541628" y="434832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0" name="TextBox 149">
              <a:extLst>
                <a:ext uri="{FF2B5EF4-FFF2-40B4-BE49-F238E27FC236}">
                  <a16:creationId xmlns:a16="http://schemas.microsoft.com/office/drawing/2014/main" id="{085A6B5E-2EAB-F0AB-5C56-0F8000067483}"/>
                </a:ext>
              </a:extLst>
            </p:cNvPr>
            <p:cNvSpPr txBox="1"/>
            <p:nvPr/>
          </p:nvSpPr>
          <p:spPr bwMode="auto">
            <a:xfrm>
              <a:off x="7792437" y="435020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1" name="TextBox 150">
              <a:extLst>
                <a:ext uri="{FF2B5EF4-FFF2-40B4-BE49-F238E27FC236}">
                  <a16:creationId xmlns:a16="http://schemas.microsoft.com/office/drawing/2014/main" id="{38817915-036E-19A0-EE0C-3A71FC0520FC}"/>
                </a:ext>
              </a:extLst>
            </p:cNvPr>
            <p:cNvSpPr txBox="1"/>
            <p:nvPr/>
          </p:nvSpPr>
          <p:spPr bwMode="auto">
            <a:xfrm>
              <a:off x="7824289" y="435327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2" name="TextBox 151">
              <a:extLst>
                <a:ext uri="{FF2B5EF4-FFF2-40B4-BE49-F238E27FC236}">
                  <a16:creationId xmlns:a16="http://schemas.microsoft.com/office/drawing/2014/main" id="{BCF45346-C937-8E7A-05DC-310394770A86}"/>
                </a:ext>
              </a:extLst>
            </p:cNvPr>
            <p:cNvSpPr txBox="1"/>
            <p:nvPr/>
          </p:nvSpPr>
          <p:spPr bwMode="auto">
            <a:xfrm>
              <a:off x="8167114" y="434419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3" name="TextBox 152">
              <a:extLst>
                <a:ext uri="{FF2B5EF4-FFF2-40B4-BE49-F238E27FC236}">
                  <a16:creationId xmlns:a16="http://schemas.microsoft.com/office/drawing/2014/main" id="{DEE2EAF8-9611-E2AE-90E6-421FE66D2EF4}"/>
                </a:ext>
              </a:extLst>
            </p:cNvPr>
            <p:cNvSpPr txBox="1"/>
            <p:nvPr/>
          </p:nvSpPr>
          <p:spPr bwMode="auto">
            <a:xfrm>
              <a:off x="8194846" y="434419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4" name="TextBox 153">
              <a:extLst>
                <a:ext uri="{FF2B5EF4-FFF2-40B4-BE49-F238E27FC236}">
                  <a16:creationId xmlns:a16="http://schemas.microsoft.com/office/drawing/2014/main" id="{54B9AD00-111E-BA5A-F42C-E7F72D9C8C64}"/>
                </a:ext>
              </a:extLst>
            </p:cNvPr>
            <p:cNvSpPr txBox="1"/>
            <p:nvPr/>
          </p:nvSpPr>
          <p:spPr bwMode="auto">
            <a:xfrm>
              <a:off x="8233011" y="434419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55" name="TextBox 154">
              <a:extLst>
                <a:ext uri="{FF2B5EF4-FFF2-40B4-BE49-F238E27FC236}">
                  <a16:creationId xmlns:a16="http://schemas.microsoft.com/office/drawing/2014/main" id="{BA494984-7A00-22B1-AD6F-71454829E29D}"/>
                </a:ext>
              </a:extLst>
            </p:cNvPr>
            <p:cNvSpPr txBox="1"/>
            <p:nvPr/>
          </p:nvSpPr>
          <p:spPr bwMode="auto">
            <a:xfrm>
              <a:off x="8554706" y="434419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sp>
        <p:nvSpPr>
          <p:cNvPr id="3" name="TextBox 2">
            <a:extLst>
              <a:ext uri="{FF2B5EF4-FFF2-40B4-BE49-F238E27FC236}">
                <a16:creationId xmlns:a16="http://schemas.microsoft.com/office/drawing/2014/main" id="{5946AAF4-73A5-10DC-1DBA-809ADE90D77F}"/>
              </a:ext>
            </a:extLst>
          </p:cNvPr>
          <p:cNvSpPr txBox="1"/>
          <p:nvPr/>
        </p:nvSpPr>
        <p:spPr bwMode="auto">
          <a:xfrm>
            <a:off x="454938" y="6368710"/>
            <a:ext cx="8197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NEJM. 2024;391:1584. </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36359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A522852-A823-6AF9-20F9-0747D01F103A}"/>
              </a:ext>
            </a:extLst>
          </p:cNvPr>
          <p:cNvSpPr>
            <a:spLocks noGrp="1"/>
          </p:cNvSpPr>
          <p:nvPr>
            <p:ph type="title"/>
          </p:nvPr>
        </p:nvSpPr>
        <p:spPr/>
        <p:txBody>
          <a:bodyPr/>
          <a:lstStyle/>
          <a:p>
            <a:r>
              <a:rPr lang="en-US" dirty="0"/>
              <a:t>INAVO120: PFS by Subgroups</a:t>
            </a:r>
            <a:br>
              <a:rPr lang="en-US" dirty="0"/>
            </a:br>
            <a:endParaRPr lang="en-US" dirty="0"/>
          </a:p>
        </p:txBody>
      </p:sp>
      <p:sp>
        <p:nvSpPr>
          <p:cNvPr id="4" name="TextBox 3">
            <a:extLst>
              <a:ext uri="{FF2B5EF4-FFF2-40B4-BE49-F238E27FC236}">
                <a16:creationId xmlns:a16="http://schemas.microsoft.com/office/drawing/2014/main" id="{C0CFFF2C-672E-F9CC-0170-2272C56CBFDD}"/>
              </a:ext>
            </a:extLst>
          </p:cNvPr>
          <p:cNvSpPr txBox="1"/>
          <p:nvPr/>
        </p:nvSpPr>
        <p:spPr bwMode="auto">
          <a:xfrm>
            <a:off x="635841" y="800843"/>
            <a:ext cx="44957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Analysis of Progression-free Survival in Key Groups</a:t>
            </a:r>
          </a:p>
        </p:txBody>
      </p:sp>
      <p:sp>
        <p:nvSpPr>
          <p:cNvPr id="9" name="TextBox 8">
            <a:extLst>
              <a:ext uri="{FF2B5EF4-FFF2-40B4-BE49-F238E27FC236}">
                <a16:creationId xmlns:a16="http://schemas.microsoft.com/office/drawing/2014/main" id="{7BF31DE5-D87E-EEF6-32C6-9D8E00D67360}"/>
              </a:ext>
            </a:extLst>
          </p:cNvPr>
          <p:cNvSpPr txBox="1"/>
          <p:nvPr/>
        </p:nvSpPr>
        <p:spPr bwMode="auto">
          <a:xfrm>
            <a:off x="717550" y="1094104"/>
            <a:ext cx="7999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Subgroup</a:t>
            </a:r>
          </a:p>
        </p:txBody>
      </p:sp>
      <p:sp>
        <p:nvSpPr>
          <p:cNvPr id="10" name="TextBox 9">
            <a:extLst>
              <a:ext uri="{FF2B5EF4-FFF2-40B4-BE49-F238E27FC236}">
                <a16:creationId xmlns:a16="http://schemas.microsoft.com/office/drawing/2014/main" id="{45AD8D47-44AC-F7C4-EF99-9BE3D1AB7A0A}"/>
              </a:ext>
            </a:extLst>
          </p:cNvPr>
          <p:cNvSpPr txBox="1"/>
          <p:nvPr/>
        </p:nvSpPr>
        <p:spPr bwMode="auto">
          <a:xfrm>
            <a:off x="3418367" y="1034560"/>
            <a:ext cx="8601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n</a:t>
            </a:r>
          </a:p>
        </p:txBody>
      </p:sp>
      <p:sp>
        <p:nvSpPr>
          <p:cNvPr id="11" name="TextBox 10">
            <a:extLst>
              <a:ext uri="{FF2B5EF4-FFF2-40B4-BE49-F238E27FC236}">
                <a16:creationId xmlns:a16="http://schemas.microsoft.com/office/drawing/2014/main" id="{18A0B8B0-9488-0978-A725-746789282AFC}"/>
              </a:ext>
            </a:extLst>
          </p:cNvPr>
          <p:cNvSpPr txBox="1"/>
          <p:nvPr/>
        </p:nvSpPr>
        <p:spPr bwMode="auto">
          <a:xfrm>
            <a:off x="5133250" y="1027842"/>
            <a:ext cx="9344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a:t>
            </a:r>
          </a:p>
        </p:txBody>
      </p:sp>
      <p:sp>
        <p:nvSpPr>
          <p:cNvPr id="12" name="TextBox 11">
            <a:extLst>
              <a:ext uri="{FF2B5EF4-FFF2-40B4-BE49-F238E27FC236}">
                <a16:creationId xmlns:a16="http://schemas.microsoft.com/office/drawing/2014/main" id="{8ABF0401-52E9-FFD1-161F-26C9932FFA1F}"/>
              </a:ext>
            </a:extLst>
          </p:cNvPr>
          <p:cNvSpPr txBox="1"/>
          <p:nvPr/>
        </p:nvSpPr>
        <p:spPr bwMode="auto">
          <a:xfrm>
            <a:off x="7208378" y="943714"/>
            <a:ext cx="25235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Hazard Ratio for Disease Progression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Death (95% Cl)</a:t>
            </a:r>
          </a:p>
        </p:txBody>
      </p:sp>
      <p:sp>
        <p:nvSpPr>
          <p:cNvPr id="13" name="TextBox 12">
            <a:extLst>
              <a:ext uri="{FF2B5EF4-FFF2-40B4-BE49-F238E27FC236}">
                <a16:creationId xmlns:a16="http://schemas.microsoft.com/office/drawing/2014/main" id="{88BBA9CC-4312-80C5-2567-7C16C13863C9}"/>
              </a:ext>
            </a:extLst>
          </p:cNvPr>
          <p:cNvSpPr txBox="1"/>
          <p:nvPr/>
        </p:nvSpPr>
        <p:spPr bwMode="auto">
          <a:xfrm>
            <a:off x="717550" y="1370886"/>
            <a:ext cx="226857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&lt;65 yr</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≥65 yr</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Geographic region</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Asia</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North America or Western Europe</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Other</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performance status score at baseline</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Menopause status at randomization</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Premenopausal</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Postmenopausal</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Visceral disease</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Yes</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Liver metastasis at enrollment</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Yes</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organs with metastases at enrollment</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Resistance to endocrine therapy</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Primary</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Secondary</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Hormone receptor status</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ER positive, PgR negative</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ER positive, PgR positive</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Previous endocrine therapy</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Aromatase inhibitor and tamoxifen</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Aromatase inhibitor only</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Tamoxifen only</a:t>
            </a:r>
          </a:p>
        </p:txBody>
      </p:sp>
      <p:sp>
        <p:nvSpPr>
          <p:cNvPr id="14" name="TextBox 13">
            <a:extLst>
              <a:ext uri="{FF2B5EF4-FFF2-40B4-BE49-F238E27FC236}">
                <a16:creationId xmlns:a16="http://schemas.microsoft.com/office/drawing/2014/main" id="{CD38253F-8706-3948-48D7-4F1AE7FC49CF}"/>
              </a:ext>
            </a:extLst>
          </p:cNvPr>
          <p:cNvSpPr txBox="1"/>
          <p:nvPr/>
        </p:nvSpPr>
        <p:spPr bwMode="auto">
          <a:xfrm>
            <a:off x="3056636" y="1219242"/>
            <a:ext cx="64793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Inavolisib</a:t>
            </a:r>
          </a:p>
        </p:txBody>
      </p:sp>
      <p:sp>
        <p:nvSpPr>
          <p:cNvPr id="15" name="TextBox 14">
            <a:extLst>
              <a:ext uri="{FF2B5EF4-FFF2-40B4-BE49-F238E27FC236}">
                <a16:creationId xmlns:a16="http://schemas.microsoft.com/office/drawing/2014/main" id="{9766CDC2-34C4-5024-D4DC-7DF1E69EDD0D}"/>
              </a:ext>
            </a:extLst>
          </p:cNvPr>
          <p:cNvSpPr txBox="1"/>
          <p:nvPr/>
        </p:nvSpPr>
        <p:spPr bwMode="auto">
          <a:xfrm>
            <a:off x="4047545" y="1219242"/>
            <a:ext cx="56297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sp>
        <p:nvSpPr>
          <p:cNvPr id="16" name="TextBox 15">
            <a:extLst>
              <a:ext uri="{FF2B5EF4-FFF2-40B4-BE49-F238E27FC236}">
                <a16:creationId xmlns:a16="http://schemas.microsoft.com/office/drawing/2014/main" id="{26478A42-502C-32CD-FF2C-5CE292DCD03B}"/>
              </a:ext>
            </a:extLst>
          </p:cNvPr>
          <p:cNvSpPr txBox="1"/>
          <p:nvPr/>
        </p:nvSpPr>
        <p:spPr bwMode="auto">
          <a:xfrm>
            <a:off x="5381960" y="1219242"/>
            <a:ext cx="34657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7" name="TextBox 16">
            <a:extLst>
              <a:ext uri="{FF2B5EF4-FFF2-40B4-BE49-F238E27FC236}">
                <a16:creationId xmlns:a16="http://schemas.microsoft.com/office/drawing/2014/main" id="{A6FBDB8A-FFD1-08A5-41D3-B62F4B1A7896}"/>
              </a:ext>
            </a:extLst>
          </p:cNvPr>
          <p:cNvSpPr txBox="1"/>
          <p:nvPr/>
        </p:nvSpPr>
        <p:spPr bwMode="auto">
          <a:xfrm>
            <a:off x="3239944" y="1372312"/>
            <a:ext cx="357790" cy="4801314"/>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a:t>
            </a:r>
          </a:p>
        </p:txBody>
      </p:sp>
      <p:sp>
        <p:nvSpPr>
          <p:cNvPr id="18" name="TextBox 17">
            <a:extLst>
              <a:ext uri="{FF2B5EF4-FFF2-40B4-BE49-F238E27FC236}">
                <a16:creationId xmlns:a16="http://schemas.microsoft.com/office/drawing/2014/main" id="{76936FB3-5BC3-36FF-DAE6-EEA1C616AFB4}"/>
              </a:ext>
            </a:extLst>
          </p:cNvPr>
          <p:cNvSpPr txBox="1"/>
          <p:nvPr/>
        </p:nvSpPr>
        <p:spPr bwMode="auto">
          <a:xfrm>
            <a:off x="4106770" y="1381808"/>
            <a:ext cx="357790" cy="4801314"/>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105</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p>
        </p:txBody>
      </p:sp>
      <p:sp>
        <p:nvSpPr>
          <p:cNvPr id="19" name="TextBox 18">
            <a:extLst>
              <a:ext uri="{FF2B5EF4-FFF2-40B4-BE49-F238E27FC236}">
                <a16:creationId xmlns:a16="http://schemas.microsoft.com/office/drawing/2014/main" id="{2AF5D7DB-B3D6-1AA5-58A4-7021770E87E4}"/>
              </a:ext>
            </a:extLst>
          </p:cNvPr>
          <p:cNvSpPr txBox="1"/>
          <p:nvPr/>
        </p:nvSpPr>
        <p:spPr bwMode="auto">
          <a:xfrm>
            <a:off x="4914272" y="1381808"/>
            <a:ext cx="386644" cy="4801314"/>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10.9</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21.0</a:t>
            </a:r>
          </a:p>
        </p:txBody>
      </p:sp>
      <p:sp>
        <p:nvSpPr>
          <p:cNvPr id="20" name="TextBox 19">
            <a:extLst>
              <a:ext uri="{FF2B5EF4-FFF2-40B4-BE49-F238E27FC236}">
                <a16:creationId xmlns:a16="http://schemas.microsoft.com/office/drawing/2014/main" id="{CEB149F4-4702-651F-4D50-BA188DBEDB12}"/>
              </a:ext>
            </a:extLst>
          </p:cNvPr>
          <p:cNvSpPr txBox="1"/>
          <p:nvPr/>
        </p:nvSpPr>
        <p:spPr bwMode="auto">
          <a:xfrm>
            <a:off x="5792228" y="1381808"/>
            <a:ext cx="386644" cy="4939814"/>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10.7</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9.7</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12.9</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endPar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82018DD6-E1AC-F5A3-2C40-9F56224EB4CD}"/>
              </a:ext>
            </a:extLst>
          </p:cNvPr>
          <p:cNvSpPr txBox="1"/>
          <p:nvPr/>
        </p:nvSpPr>
        <p:spPr bwMode="auto">
          <a:xfrm>
            <a:off x="9151410" y="1400920"/>
            <a:ext cx="944489" cy="4801314"/>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 (0.38-0.67)</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0.44 (0.32-0.60)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0.96 (0.50-1.83)</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0.40 (0.24-0.64)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0.73 (0.47-1.15)</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0.40 (0.22-0.72)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0.46 (0.32-0.66)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0.58 (0.36-0.92)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0.35 (0.22-0.56)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0.64 (0.44-0.92)</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0.43 (0.19-0.97)</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0.51 (0.38-0.69)</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0.56 (0.35-0.90)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0.48 (0.33-0.69)</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0.35 (0.14-0.87)</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0.47 (0.29-0.77)</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0.55 (0.37-0.80)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0.39 (0.24-0.61)</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0.55 (0.38-0.80)</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0.45 (0.27-0.76)</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0.48 (0.34-0.68)</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1.17 (0.42-3.24)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0.62 (0.41-0.94)</a:t>
            </a:r>
            <a:b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0.38 (0.25-0.59)</a:t>
            </a:r>
          </a:p>
        </p:txBody>
      </p:sp>
      <p:cxnSp>
        <p:nvCxnSpPr>
          <p:cNvPr id="23" name="Straight Connector 22">
            <a:extLst>
              <a:ext uri="{FF2B5EF4-FFF2-40B4-BE49-F238E27FC236}">
                <a16:creationId xmlns:a16="http://schemas.microsoft.com/office/drawing/2014/main" id="{33A42BC6-B1E3-ACC6-BB60-C4759B0186B2}"/>
              </a:ext>
            </a:extLst>
          </p:cNvPr>
          <p:cNvCxnSpPr>
            <a:cxnSpLocks/>
          </p:cNvCxnSpPr>
          <p:nvPr/>
        </p:nvCxnSpPr>
        <p:spPr bwMode="auto">
          <a:xfrm>
            <a:off x="7725481" y="1400920"/>
            <a:ext cx="0" cy="473270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8BBA239-AF74-7EC6-CC90-84F85AD55465}"/>
              </a:ext>
            </a:extLst>
          </p:cNvPr>
          <p:cNvCxnSpPr/>
          <p:nvPr/>
        </p:nvCxnSpPr>
        <p:spPr bwMode="auto">
          <a:xfrm>
            <a:off x="7124162" y="1497021"/>
            <a:ext cx="372718" cy="0"/>
          </a:xfrm>
          <a:prstGeom prst="line">
            <a:avLst/>
          </a:prstGeom>
          <a:noFill/>
          <a:ln w="28575" cap="flat" cmpd="sng" algn="ctr">
            <a:solidFill>
              <a:schemeClr val="bg1"/>
            </a:solidFill>
            <a:prstDash val="solid"/>
            <a:round/>
            <a:headEnd type="none" w="med" len="med"/>
            <a:tailEnd type="none" w="med" len="med"/>
          </a:ln>
          <a:effectLst/>
        </p:spPr>
      </p:cxnSp>
      <p:sp>
        <p:nvSpPr>
          <p:cNvPr id="30" name="Oval 29">
            <a:extLst>
              <a:ext uri="{FF2B5EF4-FFF2-40B4-BE49-F238E27FC236}">
                <a16:creationId xmlns:a16="http://schemas.microsoft.com/office/drawing/2014/main" id="{055BDC51-BBE8-2A6C-71C1-B18E9055D0AE}"/>
              </a:ext>
            </a:extLst>
          </p:cNvPr>
          <p:cNvSpPr/>
          <p:nvPr/>
        </p:nvSpPr>
        <p:spPr bwMode="auto">
          <a:xfrm>
            <a:off x="7259214" y="1439929"/>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4" name="Straight Connector 33">
            <a:extLst>
              <a:ext uri="{FF2B5EF4-FFF2-40B4-BE49-F238E27FC236}">
                <a16:creationId xmlns:a16="http://schemas.microsoft.com/office/drawing/2014/main" id="{C229DC90-EC38-C476-B13F-D77694977974}"/>
              </a:ext>
            </a:extLst>
          </p:cNvPr>
          <p:cNvCxnSpPr>
            <a:cxnSpLocks/>
          </p:cNvCxnSpPr>
          <p:nvPr/>
        </p:nvCxnSpPr>
        <p:spPr bwMode="auto">
          <a:xfrm>
            <a:off x="7203408" y="1396232"/>
            <a:ext cx="0" cy="4732705"/>
          </a:xfrm>
          <a:prstGeom prst="line">
            <a:avLst/>
          </a:prstGeom>
          <a:noFill/>
          <a:ln w="28575" cap="flat" cmpd="sng" algn="ctr">
            <a:solidFill>
              <a:schemeClr val="accent3"/>
            </a:solidFill>
            <a:prstDash val="sysDash"/>
            <a:round/>
            <a:headEnd type="none" w="med" len="med"/>
            <a:tailEnd type="none" w="med" len="med"/>
          </a:ln>
          <a:effectLst/>
        </p:spPr>
      </p:cxnSp>
      <p:cxnSp>
        <p:nvCxnSpPr>
          <p:cNvPr id="31" name="Straight Connector 30">
            <a:extLst>
              <a:ext uri="{FF2B5EF4-FFF2-40B4-BE49-F238E27FC236}">
                <a16:creationId xmlns:a16="http://schemas.microsoft.com/office/drawing/2014/main" id="{54062A7D-603B-8550-A2C4-7D9B7B47B26E}"/>
              </a:ext>
            </a:extLst>
          </p:cNvPr>
          <p:cNvCxnSpPr>
            <a:cxnSpLocks/>
          </p:cNvCxnSpPr>
          <p:nvPr/>
        </p:nvCxnSpPr>
        <p:spPr bwMode="auto">
          <a:xfrm>
            <a:off x="6985887" y="1773661"/>
            <a:ext cx="446389" cy="0"/>
          </a:xfrm>
          <a:prstGeom prst="line">
            <a:avLst/>
          </a:prstGeom>
          <a:noFill/>
          <a:ln w="28575" cap="flat" cmpd="sng" algn="ctr">
            <a:solidFill>
              <a:schemeClr val="bg1"/>
            </a:solidFill>
            <a:prstDash val="solid"/>
            <a:round/>
            <a:headEnd type="none" w="med" len="med"/>
            <a:tailEnd type="none" w="med" len="med"/>
          </a:ln>
          <a:effectLst/>
        </p:spPr>
      </p:cxnSp>
      <p:sp>
        <p:nvSpPr>
          <p:cNvPr id="33" name="Oval 32">
            <a:extLst>
              <a:ext uri="{FF2B5EF4-FFF2-40B4-BE49-F238E27FC236}">
                <a16:creationId xmlns:a16="http://schemas.microsoft.com/office/drawing/2014/main" id="{3986C3ED-4A13-6336-E55A-DAF96AF2CE3A}"/>
              </a:ext>
            </a:extLst>
          </p:cNvPr>
          <p:cNvSpPr/>
          <p:nvPr/>
        </p:nvSpPr>
        <p:spPr bwMode="auto">
          <a:xfrm>
            <a:off x="7185108" y="1723965"/>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5" name="Straight Connector 34">
            <a:extLst>
              <a:ext uri="{FF2B5EF4-FFF2-40B4-BE49-F238E27FC236}">
                <a16:creationId xmlns:a16="http://schemas.microsoft.com/office/drawing/2014/main" id="{7D242BC6-CDDA-4D0D-150C-EE1890A50B79}"/>
              </a:ext>
            </a:extLst>
          </p:cNvPr>
          <p:cNvCxnSpPr>
            <a:cxnSpLocks/>
          </p:cNvCxnSpPr>
          <p:nvPr/>
        </p:nvCxnSpPr>
        <p:spPr bwMode="auto">
          <a:xfrm>
            <a:off x="7303939" y="1886304"/>
            <a:ext cx="794259" cy="0"/>
          </a:xfrm>
          <a:prstGeom prst="line">
            <a:avLst/>
          </a:prstGeom>
          <a:noFill/>
          <a:ln w="28575" cap="flat" cmpd="sng" algn="ctr">
            <a:solidFill>
              <a:schemeClr val="bg1"/>
            </a:solidFill>
            <a:prstDash val="solid"/>
            <a:round/>
            <a:headEnd type="none" w="med" len="med"/>
            <a:tailEnd type="none" w="med" len="med"/>
          </a:ln>
          <a:effectLst/>
        </p:spPr>
      </p:cxnSp>
      <p:sp>
        <p:nvSpPr>
          <p:cNvPr id="37" name="Oval 36">
            <a:extLst>
              <a:ext uri="{FF2B5EF4-FFF2-40B4-BE49-F238E27FC236}">
                <a16:creationId xmlns:a16="http://schemas.microsoft.com/office/drawing/2014/main" id="{AFB9D516-BBC1-CDA9-36F5-7112CF4F0002}"/>
              </a:ext>
            </a:extLst>
          </p:cNvPr>
          <p:cNvSpPr/>
          <p:nvPr/>
        </p:nvSpPr>
        <p:spPr bwMode="auto">
          <a:xfrm>
            <a:off x="7655473" y="1836608"/>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8" name="Straight Connector 37">
            <a:extLst>
              <a:ext uri="{FF2B5EF4-FFF2-40B4-BE49-F238E27FC236}">
                <a16:creationId xmlns:a16="http://schemas.microsoft.com/office/drawing/2014/main" id="{9B5C6788-92D3-6B6E-FFA1-B68D300EC8BD}"/>
              </a:ext>
            </a:extLst>
          </p:cNvPr>
          <p:cNvCxnSpPr>
            <a:cxnSpLocks/>
          </p:cNvCxnSpPr>
          <p:nvPr/>
        </p:nvCxnSpPr>
        <p:spPr bwMode="auto">
          <a:xfrm>
            <a:off x="6832703" y="2162943"/>
            <a:ext cx="659207" cy="0"/>
          </a:xfrm>
          <a:prstGeom prst="line">
            <a:avLst/>
          </a:prstGeom>
          <a:noFill/>
          <a:ln w="28575" cap="flat" cmpd="sng" algn="ctr">
            <a:solidFill>
              <a:schemeClr val="bg1"/>
            </a:solidFill>
            <a:prstDash val="solid"/>
            <a:round/>
            <a:headEnd type="none" w="med" len="med"/>
            <a:tailEnd type="none" w="med" len="med"/>
          </a:ln>
          <a:effectLst/>
        </p:spPr>
      </p:cxnSp>
      <p:sp>
        <p:nvSpPr>
          <p:cNvPr id="40" name="Oval 39">
            <a:extLst>
              <a:ext uri="{FF2B5EF4-FFF2-40B4-BE49-F238E27FC236}">
                <a16:creationId xmlns:a16="http://schemas.microsoft.com/office/drawing/2014/main" id="{232A5CD7-5006-7FB2-DB92-A70D920782E0}"/>
              </a:ext>
            </a:extLst>
          </p:cNvPr>
          <p:cNvSpPr/>
          <p:nvPr/>
        </p:nvSpPr>
        <p:spPr bwMode="auto">
          <a:xfrm>
            <a:off x="7124162" y="2106966"/>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1" name="Straight Connector 40">
            <a:extLst>
              <a:ext uri="{FF2B5EF4-FFF2-40B4-BE49-F238E27FC236}">
                <a16:creationId xmlns:a16="http://schemas.microsoft.com/office/drawing/2014/main" id="{C9B737D6-D144-C88B-E866-BCCE600437CB}"/>
              </a:ext>
            </a:extLst>
          </p:cNvPr>
          <p:cNvCxnSpPr>
            <a:cxnSpLocks/>
          </p:cNvCxnSpPr>
          <p:nvPr/>
        </p:nvCxnSpPr>
        <p:spPr bwMode="auto">
          <a:xfrm>
            <a:off x="7259214" y="2300434"/>
            <a:ext cx="56565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1F620AA-9425-0870-6FDD-C589EE148908}"/>
              </a:ext>
            </a:extLst>
          </p:cNvPr>
          <p:cNvCxnSpPr>
            <a:cxnSpLocks/>
          </p:cNvCxnSpPr>
          <p:nvPr/>
        </p:nvCxnSpPr>
        <p:spPr bwMode="auto">
          <a:xfrm>
            <a:off x="6794558" y="2444552"/>
            <a:ext cx="747485" cy="0"/>
          </a:xfrm>
          <a:prstGeom prst="line">
            <a:avLst/>
          </a:prstGeom>
          <a:noFill/>
          <a:ln w="28575" cap="flat" cmpd="sng" algn="ctr">
            <a:solidFill>
              <a:schemeClr val="bg1"/>
            </a:solidFill>
            <a:prstDash val="solid"/>
            <a:round/>
            <a:headEnd type="none" w="med" len="med"/>
            <a:tailEnd type="none" w="med" len="med"/>
          </a:ln>
          <a:effectLst/>
        </p:spPr>
      </p:cxnSp>
      <p:sp>
        <p:nvSpPr>
          <p:cNvPr id="45" name="Oval 44">
            <a:extLst>
              <a:ext uri="{FF2B5EF4-FFF2-40B4-BE49-F238E27FC236}">
                <a16:creationId xmlns:a16="http://schemas.microsoft.com/office/drawing/2014/main" id="{948EBC0C-5F13-5C00-2B6F-CECD2D5CDE18}"/>
              </a:ext>
            </a:extLst>
          </p:cNvPr>
          <p:cNvSpPr/>
          <p:nvPr/>
        </p:nvSpPr>
        <p:spPr bwMode="auto">
          <a:xfrm>
            <a:off x="7479487" y="2250738"/>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Oval 45">
            <a:extLst>
              <a:ext uri="{FF2B5EF4-FFF2-40B4-BE49-F238E27FC236}">
                <a16:creationId xmlns:a16="http://schemas.microsoft.com/office/drawing/2014/main" id="{315E0556-C913-174C-5B46-28F0541D1C00}"/>
              </a:ext>
            </a:extLst>
          </p:cNvPr>
          <p:cNvSpPr/>
          <p:nvPr/>
        </p:nvSpPr>
        <p:spPr bwMode="auto">
          <a:xfrm>
            <a:off x="7116271" y="2390577"/>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7" name="Straight Connector 46">
            <a:extLst>
              <a:ext uri="{FF2B5EF4-FFF2-40B4-BE49-F238E27FC236}">
                <a16:creationId xmlns:a16="http://schemas.microsoft.com/office/drawing/2014/main" id="{40163DEB-1218-A72F-5716-D344245725EF}"/>
              </a:ext>
            </a:extLst>
          </p:cNvPr>
          <p:cNvCxnSpPr>
            <a:cxnSpLocks/>
          </p:cNvCxnSpPr>
          <p:nvPr/>
        </p:nvCxnSpPr>
        <p:spPr bwMode="auto">
          <a:xfrm>
            <a:off x="7009951" y="2712907"/>
            <a:ext cx="46953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55F28F6-C594-C465-557A-CEFE2DF1DF57}"/>
              </a:ext>
            </a:extLst>
          </p:cNvPr>
          <p:cNvCxnSpPr>
            <a:cxnSpLocks/>
          </p:cNvCxnSpPr>
          <p:nvPr/>
        </p:nvCxnSpPr>
        <p:spPr bwMode="auto">
          <a:xfrm>
            <a:off x="7098619" y="2850398"/>
            <a:ext cx="570539" cy="0"/>
          </a:xfrm>
          <a:prstGeom prst="line">
            <a:avLst/>
          </a:prstGeom>
          <a:noFill/>
          <a:ln w="28575" cap="flat" cmpd="sng" algn="ctr">
            <a:solidFill>
              <a:schemeClr val="bg1"/>
            </a:solidFill>
            <a:prstDash val="solid"/>
            <a:round/>
            <a:headEnd type="none" w="med" len="med"/>
            <a:tailEnd type="none" w="med" len="med"/>
          </a:ln>
          <a:effectLst/>
        </p:spPr>
      </p:cxnSp>
      <p:sp>
        <p:nvSpPr>
          <p:cNvPr id="51" name="Oval 50">
            <a:extLst>
              <a:ext uri="{FF2B5EF4-FFF2-40B4-BE49-F238E27FC236}">
                <a16:creationId xmlns:a16="http://schemas.microsoft.com/office/drawing/2014/main" id="{3A256F21-6D90-C3EB-5208-C1817BB2485C}"/>
              </a:ext>
            </a:extLst>
          </p:cNvPr>
          <p:cNvSpPr/>
          <p:nvPr/>
        </p:nvSpPr>
        <p:spPr bwMode="auto">
          <a:xfrm>
            <a:off x="7215662" y="2660590"/>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BC697D7A-4AD6-DDC3-7A6C-BB4EA744832F}"/>
              </a:ext>
            </a:extLst>
          </p:cNvPr>
          <p:cNvSpPr/>
          <p:nvPr/>
        </p:nvSpPr>
        <p:spPr bwMode="auto">
          <a:xfrm>
            <a:off x="7350012" y="2800702"/>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4" name="Straight Connector 53">
            <a:extLst>
              <a:ext uri="{FF2B5EF4-FFF2-40B4-BE49-F238E27FC236}">
                <a16:creationId xmlns:a16="http://schemas.microsoft.com/office/drawing/2014/main" id="{3FA26BB5-48D3-6EA0-3CB7-64F1818D68BD}"/>
              </a:ext>
            </a:extLst>
          </p:cNvPr>
          <p:cNvCxnSpPr>
            <a:cxnSpLocks/>
          </p:cNvCxnSpPr>
          <p:nvPr/>
        </p:nvCxnSpPr>
        <p:spPr bwMode="auto">
          <a:xfrm>
            <a:off x="6794558" y="3132006"/>
            <a:ext cx="589330" cy="0"/>
          </a:xfrm>
          <a:prstGeom prst="line">
            <a:avLst/>
          </a:prstGeom>
          <a:noFill/>
          <a:ln w="28575" cap="flat" cmpd="sng" algn="ctr">
            <a:solidFill>
              <a:schemeClr val="bg1"/>
            </a:solidFill>
            <a:prstDash val="solid"/>
            <a:round/>
            <a:headEnd type="none" w="med" len="med"/>
            <a:tailEnd type="none" w="med" len="med"/>
          </a:ln>
          <a:effectLst/>
        </p:spPr>
      </p:cxnSp>
      <p:sp>
        <p:nvSpPr>
          <p:cNvPr id="53" name="Oval 52">
            <a:extLst>
              <a:ext uri="{FF2B5EF4-FFF2-40B4-BE49-F238E27FC236}">
                <a16:creationId xmlns:a16="http://schemas.microsoft.com/office/drawing/2014/main" id="{F6DDCA78-25C8-D715-8C23-B9FE677B2912}"/>
              </a:ext>
            </a:extLst>
          </p:cNvPr>
          <p:cNvSpPr/>
          <p:nvPr/>
        </p:nvSpPr>
        <p:spPr bwMode="auto">
          <a:xfrm>
            <a:off x="7037840" y="3069057"/>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6" name="Straight Connector 55">
            <a:extLst>
              <a:ext uri="{FF2B5EF4-FFF2-40B4-BE49-F238E27FC236}">
                <a16:creationId xmlns:a16="http://schemas.microsoft.com/office/drawing/2014/main" id="{417B00C9-6314-A186-5D2C-2350E088CD93}"/>
              </a:ext>
            </a:extLst>
          </p:cNvPr>
          <p:cNvCxnSpPr>
            <a:cxnSpLocks/>
          </p:cNvCxnSpPr>
          <p:nvPr/>
        </p:nvCxnSpPr>
        <p:spPr bwMode="auto">
          <a:xfrm>
            <a:off x="7216231" y="3266186"/>
            <a:ext cx="452927" cy="0"/>
          </a:xfrm>
          <a:prstGeom prst="line">
            <a:avLst/>
          </a:prstGeom>
          <a:noFill/>
          <a:ln w="28575" cap="flat" cmpd="sng" algn="ctr">
            <a:solidFill>
              <a:schemeClr val="bg1"/>
            </a:solidFill>
            <a:prstDash val="solid"/>
            <a:round/>
            <a:headEnd type="none" w="med" len="med"/>
            <a:tailEnd type="none" w="med" len="med"/>
          </a:ln>
          <a:effectLst/>
        </p:spPr>
      </p:cxnSp>
      <p:sp>
        <p:nvSpPr>
          <p:cNvPr id="58" name="Oval 57">
            <a:extLst>
              <a:ext uri="{FF2B5EF4-FFF2-40B4-BE49-F238E27FC236}">
                <a16:creationId xmlns:a16="http://schemas.microsoft.com/office/drawing/2014/main" id="{8EE6C333-70A8-6E4B-4937-9D6B320E3896}"/>
              </a:ext>
            </a:extLst>
          </p:cNvPr>
          <p:cNvSpPr/>
          <p:nvPr/>
        </p:nvSpPr>
        <p:spPr bwMode="auto">
          <a:xfrm>
            <a:off x="7418442" y="3219800"/>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9" name="Straight Connector 58">
            <a:extLst>
              <a:ext uri="{FF2B5EF4-FFF2-40B4-BE49-F238E27FC236}">
                <a16:creationId xmlns:a16="http://schemas.microsoft.com/office/drawing/2014/main" id="{59096362-A537-53EA-4E30-2422733D9D96}"/>
              </a:ext>
            </a:extLst>
          </p:cNvPr>
          <p:cNvCxnSpPr>
            <a:cxnSpLocks/>
          </p:cNvCxnSpPr>
          <p:nvPr/>
        </p:nvCxnSpPr>
        <p:spPr bwMode="auto">
          <a:xfrm>
            <a:off x="6691222" y="3547793"/>
            <a:ext cx="103425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9A2405F-E1D9-5ECB-2681-8A4EDE31F089}"/>
              </a:ext>
            </a:extLst>
          </p:cNvPr>
          <p:cNvCxnSpPr>
            <a:cxnSpLocks/>
          </p:cNvCxnSpPr>
          <p:nvPr/>
        </p:nvCxnSpPr>
        <p:spPr bwMode="auto">
          <a:xfrm>
            <a:off x="7119042" y="3681972"/>
            <a:ext cx="398791" cy="0"/>
          </a:xfrm>
          <a:prstGeom prst="line">
            <a:avLst/>
          </a:prstGeom>
          <a:noFill/>
          <a:ln w="28575" cap="flat" cmpd="sng" algn="ctr">
            <a:solidFill>
              <a:schemeClr val="bg1"/>
            </a:solidFill>
            <a:prstDash val="solid"/>
            <a:round/>
            <a:headEnd type="none" w="med" len="med"/>
            <a:tailEnd type="none" w="med" len="med"/>
          </a:ln>
          <a:effectLst/>
        </p:spPr>
      </p:cxnSp>
      <p:sp>
        <p:nvSpPr>
          <p:cNvPr id="63" name="Oval 62">
            <a:extLst>
              <a:ext uri="{FF2B5EF4-FFF2-40B4-BE49-F238E27FC236}">
                <a16:creationId xmlns:a16="http://schemas.microsoft.com/office/drawing/2014/main" id="{AFCFCCB4-2E37-8744-079F-2C02EE15A0B2}"/>
              </a:ext>
            </a:extLst>
          </p:cNvPr>
          <p:cNvSpPr/>
          <p:nvPr/>
        </p:nvSpPr>
        <p:spPr bwMode="auto">
          <a:xfrm>
            <a:off x="7176162" y="3487192"/>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Oval 63">
            <a:extLst>
              <a:ext uri="{FF2B5EF4-FFF2-40B4-BE49-F238E27FC236}">
                <a16:creationId xmlns:a16="http://schemas.microsoft.com/office/drawing/2014/main" id="{C2EADA59-19C2-8365-9EEB-32E937C5F958}"/>
              </a:ext>
            </a:extLst>
          </p:cNvPr>
          <p:cNvSpPr/>
          <p:nvPr/>
        </p:nvSpPr>
        <p:spPr bwMode="auto">
          <a:xfrm>
            <a:off x="7261519" y="3625997"/>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5" name="Straight Connector 64">
            <a:extLst>
              <a:ext uri="{FF2B5EF4-FFF2-40B4-BE49-F238E27FC236}">
                <a16:creationId xmlns:a16="http://schemas.microsoft.com/office/drawing/2014/main" id="{37D51002-FB4F-B8E4-6D3F-491E523A50C7}"/>
              </a:ext>
            </a:extLst>
          </p:cNvPr>
          <p:cNvCxnSpPr>
            <a:cxnSpLocks/>
          </p:cNvCxnSpPr>
          <p:nvPr/>
        </p:nvCxnSpPr>
        <p:spPr bwMode="auto">
          <a:xfrm>
            <a:off x="7069346" y="3978490"/>
            <a:ext cx="599812"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87635DCE-AF5F-B177-6751-D7C316E3EC7A}"/>
              </a:ext>
            </a:extLst>
          </p:cNvPr>
          <p:cNvCxnSpPr>
            <a:cxnSpLocks/>
          </p:cNvCxnSpPr>
          <p:nvPr/>
        </p:nvCxnSpPr>
        <p:spPr bwMode="auto">
          <a:xfrm>
            <a:off x="7069346" y="4112667"/>
            <a:ext cx="448487" cy="0"/>
          </a:xfrm>
          <a:prstGeom prst="line">
            <a:avLst/>
          </a:prstGeom>
          <a:noFill/>
          <a:ln w="28575" cap="flat" cmpd="sng" algn="ctr">
            <a:solidFill>
              <a:schemeClr val="bg1"/>
            </a:solidFill>
            <a:prstDash val="solid"/>
            <a:round/>
            <a:headEnd type="none" w="med" len="med"/>
            <a:tailEnd type="none" w="med" len="med"/>
          </a:ln>
          <a:effectLst/>
        </p:spPr>
      </p:cxnSp>
      <p:sp>
        <p:nvSpPr>
          <p:cNvPr id="69" name="Oval 68">
            <a:extLst>
              <a:ext uri="{FF2B5EF4-FFF2-40B4-BE49-F238E27FC236}">
                <a16:creationId xmlns:a16="http://schemas.microsoft.com/office/drawing/2014/main" id="{2F353CDE-91D0-AA0A-83FB-004A749A33B2}"/>
              </a:ext>
            </a:extLst>
          </p:cNvPr>
          <p:cNvSpPr/>
          <p:nvPr/>
        </p:nvSpPr>
        <p:spPr bwMode="auto">
          <a:xfrm>
            <a:off x="7319556" y="3926706"/>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3BECC0BB-22A8-5C51-D049-F23532578932}"/>
              </a:ext>
            </a:extLst>
          </p:cNvPr>
          <p:cNvSpPr/>
          <p:nvPr/>
        </p:nvSpPr>
        <p:spPr bwMode="auto">
          <a:xfrm>
            <a:off x="7230655" y="4067943"/>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72" name="Straight Connector 71">
            <a:extLst>
              <a:ext uri="{FF2B5EF4-FFF2-40B4-BE49-F238E27FC236}">
                <a16:creationId xmlns:a16="http://schemas.microsoft.com/office/drawing/2014/main" id="{26EC7C63-4244-8C79-7B4B-960DE40E6499}"/>
              </a:ext>
            </a:extLst>
          </p:cNvPr>
          <p:cNvCxnSpPr>
            <a:cxnSpLocks/>
          </p:cNvCxnSpPr>
          <p:nvPr/>
        </p:nvCxnSpPr>
        <p:spPr bwMode="auto">
          <a:xfrm>
            <a:off x="6501159" y="4389307"/>
            <a:ext cx="1139839"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E3D5B9E-3BD1-0306-3598-87C4C851EE59}"/>
              </a:ext>
            </a:extLst>
          </p:cNvPr>
          <p:cNvCxnSpPr>
            <a:cxnSpLocks/>
          </p:cNvCxnSpPr>
          <p:nvPr/>
        </p:nvCxnSpPr>
        <p:spPr bwMode="auto">
          <a:xfrm>
            <a:off x="6958359" y="4536737"/>
            <a:ext cx="620519"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1695AE52-BBC8-61B6-5767-E5F587E9994F}"/>
              </a:ext>
            </a:extLst>
          </p:cNvPr>
          <p:cNvCxnSpPr>
            <a:cxnSpLocks/>
          </p:cNvCxnSpPr>
          <p:nvPr/>
        </p:nvCxnSpPr>
        <p:spPr bwMode="auto">
          <a:xfrm>
            <a:off x="7105789" y="4664289"/>
            <a:ext cx="500422" cy="0"/>
          </a:xfrm>
          <a:prstGeom prst="line">
            <a:avLst/>
          </a:prstGeom>
          <a:noFill/>
          <a:ln w="28575" cap="flat" cmpd="sng" algn="ctr">
            <a:solidFill>
              <a:schemeClr val="bg1"/>
            </a:solidFill>
            <a:prstDash val="solid"/>
            <a:round/>
            <a:headEnd type="none" w="med" len="med"/>
            <a:tailEnd type="none" w="med" len="med"/>
          </a:ln>
          <a:effectLst/>
        </p:spPr>
      </p:cxnSp>
      <p:sp>
        <p:nvSpPr>
          <p:cNvPr id="78" name="Oval 77">
            <a:extLst>
              <a:ext uri="{FF2B5EF4-FFF2-40B4-BE49-F238E27FC236}">
                <a16:creationId xmlns:a16="http://schemas.microsoft.com/office/drawing/2014/main" id="{5E8C8E5E-8EE6-A37C-49C0-44E5A1F47DAC}"/>
              </a:ext>
            </a:extLst>
          </p:cNvPr>
          <p:cNvSpPr/>
          <p:nvPr/>
        </p:nvSpPr>
        <p:spPr bwMode="auto">
          <a:xfrm>
            <a:off x="7040699" y="4331328"/>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Oval 78">
            <a:extLst>
              <a:ext uri="{FF2B5EF4-FFF2-40B4-BE49-F238E27FC236}">
                <a16:creationId xmlns:a16="http://schemas.microsoft.com/office/drawing/2014/main" id="{F9721B88-694D-C88A-3560-043EA6FB5278}"/>
              </a:ext>
            </a:extLst>
          </p:cNvPr>
          <p:cNvSpPr/>
          <p:nvPr/>
        </p:nvSpPr>
        <p:spPr bwMode="auto">
          <a:xfrm>
            <a:off x="7224029" y="4478761"/>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7A0066A8-538A-4974-8E8B-9FF35F94FD18}"/>
              </a:ext>
            </a:extLst>
          </p:cNvPr>
          <p:cNvSpPr/>
          <p:nvPr/>
        </p:nvSpPr>
        <p:spPr bwMode="auto">
          <a:xfrm>
            <a:off x="7319051" y="4614593"/>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81" name="Straight Connector 80">
            <a:extLst>
              <a:ext uri="{FF2B5EF4-FFF2-40B4-BE49-F238E27FC236}">
                <a16:creationId xmlns:a16="http://schemas.microsoft.com/office/drawing/2014/main" id="{4AC51FCD-230A-AE7F-7F82-991EEDF59A65}"/>
              </a:ext>
            </a:extLst>
          </p:cNvPr>
          <p:cNvCxnSpPr>
            <a:cxnSpLocks/>
          </p:cNvCxnSpPr>
          <p:nvPr/>
        </p:nvCxnSpPr>
        <p:spPr bwMode="auto">
          <a:xfrm>
            <a:off x="6841136" y="4916080"/>
            <a:ext cx="59114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5A4D892-693D-F39D-5616-B582C6229FAC}"/>
              </a:ext>
            </a:extLst>
          </p:cNvPr>
          <p:cNvCxnSpPr>
            <a:cxnSpLocks/>
          </p:cNvCxnSpPr>
          <p:nvPr/>
        </p:nvCxnSpPr>
        <p:spPr bwMode="auto">
          <a:xfrm>
            <a:off x="7122872" y="5048601"/>
            <a:ext cx="483339" cy="0"/>
          </a:xfrm>
          <a:prstGeom prst="line">
            <a:avLst/>
          </a:prstGeom>
          <a:noFill/>
          <a:ln w="28575" cap="flat" cmpd="sng" algn="ctr">
            <a:solidFill>
              <a:schemeClr val="bg1"/>
            </a:solidFill>
            <a:prstDash val="solid"/>
            <a:round/>
            <a:headEnd type="none" w="med" len="med"/>
            <a:tailEnd type="none" w="med" len="med"/>
          </a:ln>
          <a:effectLst/>
        </p:spPr>
      </p:cxnSp>
      <p:sp>
        <p:nvSpPr>
          <p:cNvPr id="85" name="Oval 84">
            <a:extLst>
              <a:ext uri="{FF2B5EF4-FFF2-40B4-BE49-F238E27FC236}">
                <a16:creationId xmlns:a16="http://schemas.microsoft.com/office/drawing/2014/main" id="{12953368-CCB0-D7B1-FC4A-ECA2C84FA0B1}"/>
              </a:ext>
            </a:extLst>
          </p:cNvPr>
          <p:cNvSpPr/>
          <p:nvPr/>
        </p:nvSpPr>
        <p:spPr bwMode="auto">
          <a:xfrm>
            <a:off x="7105789" y="4858669"/>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Oval 85">
            <a:extLst>
              <a:ext uri="{FF2B5EF4-FFF2-40B4-BE49-F238E27FC236}">
                <a16:creationId xmlns:a16="http://schemas.microsoft.com/office/drawing/2014/main" id="{1793F8BD-668F-D7B4-E2C5-5416270FFCDC}"/>
              </a:ext>
            </a:extLst>
          </p:cNvPr>
          <p:cNvSpPr/>
          <p:nvPr/>
        </p:nvSpPr>
        <p:spPr bwMode="auto">
          <a:xfrm>
            <a:off x="7317537" y="4996907"/>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87" name="Straight Connector 86">
            <a:extLst>
              <a:ext uri="{FF2B5EF4-FFF2-40B4-BE49-F238E27FC236}">
                <a16:creationId xmlns:a16="http://schemas.microsoft.com/office/drawing/2014/main" id="{079C9E0F-8DE7-1AE2-89E3-3A568F00C488}"/>
              </a:ext>
            </a:extLst>
          </p:cNvPr>
          <p:cNvCxnSpPr>
            <a:cxnSpLocks/>
          </p:cNvCxnSpPr>
          <p:nvPr/>
        </p:nvCxnSpPr>
        <p:spPr bwMode="auto">
          <a:xfrm>
            <a:off x="6913814" y="5340149"/>
            <a:ext cx="665064"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A4C5ACB-8379-BEC5-5187-6D2C71B6037E}"/>
              </a:ext>
            </a:extLst>
          </p:cNvPr>
          <p:cNvCxnSpPr>
            <a:cxnSpLocks/>
          </p:cNvCxnSpPr>
          <p:nvPr/>
        </p:nvCxnSpPr>
        <p:spPr bwMode="auto">
          <a:xfrm>
            <a:off x="7051356" y="5477252"/>
            <a:ext cx="440554" cy="0"/>
          </a:xfrm>
          <a:prstGeom prst="line">
            <a:avLst/>
          </a:prstGeom>
          <a:noFill/>
          <a:ln w="28575" cap="flat" cmpd="sng" algn="ctr">
            <a:solidFill>
              <a:schemeClr val="bg1"/>
            </a:solidFill>
            <a:prstDash val="solid"/>
            <a:round/>
            <a:headEnd type="none" w="med" len="med"/>
            <a:tailEnd type="none" w="med" len="med"/>
          </a:ln>
          <a:effectLst/>
        </p:spPr>
      </p:cxnSp>
      <p:sp>
        <p:nvSpPr>
          <p:cNvPr id="91" name="Oval 90">
            <a:extLst>
              <a:ext uri="{FF2B5EF4-FFF2-40B4-BE49-F238E27FC236}">
                <a16:creationId xmlns:a16="http://schemas.microsoft.com/office/drawing/2014/main" id="{97DC41C4-6523-5E9C-1E9B-B0C0C3D60284}"/>
              </a:ext>
            </a:extLst>
          </p:cNvPr>
          <p:cNvSpPr/>
          <p:nvPr/>
        </p:nvSpPr>
        <p:spPr bwMode="auto">
          <a:xfrm>
            <a:off x="7194198" y="5287706"/>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Oval 91">
            <a:extLst>
              <a:ext uri="{FF2B5EF4-FFF2-40B4-BE49-F238E27FC236}">
                <a16:creationId xmlns:a16="http://schemas.microsoft.com/office/drawing/2014/main" id="{38ADF39D-CBFF-0469-4C0A-BC026BCC624C}"/>
              </a:ext>
            </a:extLst>
          </p:cNvPr>
          <p:cNvSpPr/>
          <p:nvPr/>
        </p:nvSpPr>
        <p:spPr bwMode="auto">
          <a:xfrm>
            <a:off x="7237860" y="5427556"/>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3" name="Straight Connector 92">
            <a:extLst>
              <a:ext uri="{FF2B5EF4-FFF2-40B4-BE49-F238E27FC236}">
                <a16:creationId xmlns:a16="http://schemas.microsoft.com/office/drawing/2014/main" id="{C820DD95-F482-8C9D-99B9-8645276CC055}"/>
              </a:ext>
            </a:extLst>
          </p:cNvPr>
          <p:cNvCxnSpPr>
            <a:cxnSpLocks/>
          </p:cNvCxnSpPr>
          <p:nvPr/>
        </p:nvCxnSpPr>
        <p:spPr bwMode="auto">
          <a:xfrm>
            <a:off x="7203704" y="5755935"/>
            <a:ext cx="1266462"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C470623-CDE7-D74C-73BC-DAD46917A2EC}"/>
              </a:ext>
            </a:extLst>
          </p:cNvPr>
          <p:cNvCxnSpPr>
            <a:cxnSpLocks/>
          </p:cNvCxnSpPr>
          <p:nvPr/>
        </p:nvCxnSpPr>
        <p:spPr bwMode="auto">
          <a:xfrm>
            <a:off x="7171871" y="5895084"/>
            <a:ext cx="529197"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B1D04F8-77E4-D546-D6C4-4DA0595385E2}"/>
              </a:ext>
            </a:extLst>
          </p:cNvPr>
          <p:cNvCxnSpPr>
            <a:cxnSpLocks/>
          </p:cNvCxnSpPr>
          <p:nvPr/>
        </p:nvCxnSpPr>
        <p:spPr bwMode="auto">
          <a:xfrm>
            <a:off x="6876979" y="6034232"/>
            <a:ext cx="539949" cy="0"/>
          </a:xfrm>
          <a:prstGeom prst="line">
            <a:avLst/>
          </a:prstGeom>
          <a:noFill/>
          <a:ln w="28575" cap="flat" cmpd="sng" algn="ctr">
            <a:solidFill>
              <a:schemeClr val="bg1"/>
            </a:solidFill>
            <a:prstDash val="solid"/>
            <a:round/>
            <a:headEnd type="none" w="med" len="med"/>
            <a:tailEnd type="none" w="med" len="med"/>
          </a:ln>
          <a:effectLst/>
        </p:spPr>
      </p:cxnSp>
      <p:sp>
        <p:nvSpPr>
          <p:cNvPr id="99" name="Oval 98">
            <a:extLst>
              <a:ext uri="{FF2B5EF4-FFF2-40B4-BE49-F238E27FC236}">
                <a16:creationId xmlns:a16="http://schemas.microsoft.com/office/drawing/2014/main" id="{14919708-15E7-732D-E6B5-9246384B71A0}"/>
              </a:ext>
            </a:extLst>
          </p:cNvPr>
          <p:cNvSpPr/>
          <p:nvPr/>
        </p:nvSpPr>
        <p:spPr bwMode="auto">
          <a:xfrm>
            <a:off x="7787239" y="5706239"/>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3EC677C0-6492-27E2-CAF0-FC3DA2523933}"/>
              </a:ext>
            </a:extLst>
          </p:cNvPr>
          <p:cNvSpPr/>
          <p:nvPr/>
        </p:nvSpPr>
        <p:spPr bwMode="auto">
          <a:xfrm>
            <a:off x="7400362" y="5842672"/>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8B822E31-3A87-ED3C-B22B-B132C8B9A37A}"/>
              </a:ext>
            </a:extLst>
          </p:cNvPr>
          <p:cNvSpPr/>
          <p:nvPr/>
        </p:nvSpPr>
        <p:spPr bwMode="auto">
          <a:xfrm>
            <a:off x="7062915" y="5969809"/>
            <a:ext cx="99391" cy="99391"/>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TextBox 101">
            <a:extLst>
              <a:ext uri="{FF2B5EF4-FFF2-40B4-BE49-F238E27FC236}">
                <a16:creationId xmlns:a16="http://schemas.microsoft.com/office/drawing/2014/main" id="{B0EB644F-4DD5-DBD1-EC77-3FE02AA70894}"/>
              </a:ext>
            </a:extLst>
          </p:cNvPr>
          <p:cNvSpPr txBox="1"/>
          <p:nvPr/>
        </p:nvSpPr>
        <p:spPr bwMode="auto">
          <a:xfrm>
            <a:off x="6541857" y="6341004"/>
            <a:ext cx="1193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Inavolisib Better</a:t>
            </a:r>
          </a:p>
        </p:txBody>
      </p:sp>
      <p:sp>
        <p:nvSpPr>
          <p:cNvPr id="103" name="TextBox 102">
            <a:extLst>
              <a:ext uri="{FF2B5EF4-FFF2-40B4-BE49-F238E27FC236}">
                <a16:creationId xmlns:a16="http://schemas.microsoft.com/office/drawing/2014/main" id="{F344545A-5B3E-8387-DCFD-55F4F334C2C3}"/>
              </a:ext>
            </a:extLst>
          </p:cNvPr>
          <p:cNvSpPr txBox="1"/>
          <p:nvPr/>
        </p:nvSpPr>
        <p:spPr bwMode="auto">
          <a:xfrm>
            <a:off x="7876674" y="6339481"/>
            <a:ext cx="11017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 Better</a:t>
            </a:r>
          </a:p>
        </p:txBody>
      </p:sp>
      <p:cxnSp>
        <p:nvCxnSpPr>
          <p:cNvPr id="105" name="Straight Arrow Connector 104">
            <a:extLst>
              <a:ext uri="{FF2B5EF4-FFF2-40B4-BE49-F238E27FC236}">
                <a16:creationId xmlns:a16="http://schemas.microsoft.com/office/drawing/2014/main" id="{DDA3AF0C-2426-78D1-53B3-5A5EA0159014}"/>
              </a:ext>
            </a:extLst>
          </p:cNvPr>
          <p:cNvCxnSpPr/>
          <p:nvPr/>
        </p:nvCxnSpPr>
        <p:spPr bwMode="auto">
          <a:xfrm>
            <a:off x="7824872" y="6358200"/>
            <a:ext cx="1431787" cy="0"/>
          </a:xfrm>
          <a:prstGeom prst="straightConnector1">
            <a:avLst/>
          </a:prstGeom>
          <a:noFill/>
          <a:ln w="28575" cap="flat" cmpd="sng" algn="ctr">
            <a:solidFill>
              <a:schemeClr val="bg1"/>
            </a:solidFill>
            <a:prstDash val="solid"/>
            <a:round/>
            <a:headEnd type="none" w="med" len="med"/>
            <a:tailEnd type="triangle"/>
          </a:ln>
          <a:effectLst/>
        </p:spPr>
      </p:cxnSp>
      <p:cxnSp>
        <p:nvCxnSpPr>
          <p:cNvPr id="106" name="Straight Arrow Connector 105">
            <a:extLst>
              <a:ext uri="{FF2B5EF4-FFF2-40B4-BE49-F238E27FC236}">
                <a16:creationId xmlns:a16="http://schemas.microsoft.com/office/drawing/2014/main" id="{C8C141FD-2A83-3BDF-6024-6993B6BFD069}"/>
              </a:ext>
            </a:extLst>
          </p:cNvPr>
          <p:cNvCxnSpPr>
            <a:cxnSpLocks/>
          </p:cNvCxnSpPr>
          <p:nvPr/>
        </p:nvCxnSpPr>
        <p:spPr bwMode="auto">
          <a:xfrm flipH="1">
            <a:off x="6309155" y="6358200"/>
            <a:ext cx="1331843" cy="0"/>
          </a:xfrm>
          <a:prstGeom prst="straightConnector1">
            <a:avLst/>
          </a:prstGeom>
          <a:noFill/>
          <a:ln w="28575" cap="flat" cmpd="sng" algn="ctr">
            <a:solidFill>
              <a:schemeClr val="bg1"/>
            </a:solidFill>
            <a:prstDash val="solid"/>
            <a:round/>
            <a:headEnd type="none" w="med" len="med"/>
            <a:tailEnd type="triangle"/>
          </a:ln>
          <a:effectLst/>
        </p:spPr>
      </p:cxnSp>
      <p:sp>
        <p:nvSpPr>
          <p:cNvPr id="109" name="TextBox 108">
            <a:extLst>
              <a:ext uri="{FF2B5EF4-FFF2-40B4-BE49-F238E27FC236}">
                <a16:creationId xmlns:a16="http://schemas.microsoft.com/office/drawing/2014/main" id="{7F9D15DB-3F4F-670C-539F-B38897E678CC}"/>
              </a:ext>
            </a:extLst>
          </p:cNvPr>
          <p:cNvSpPr txBox="1"/>
          <p:nvPr/>
        </p:nvSpPr>
        <p:spPr bwMode="auto">
          <a:xfrm>
            <a:off x="6071429" y="6108213"/>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0.10</a:t>
            </a:r>
          </a:p>
        </p:txBody>
      </p:sp>
      <p:sp>
        <p:nvSpPr>
          <p:cNvPr id="110" name="TextBox 109">
            <a:extLst>
              <a:ext uri="{FF2B5EF4-FFF2-40B4-BE49-F238E27FC236}">
                <a16:creationId xmlns:a16="http://schemas.microsoft.com/office/drawing/2014/main" id="{92260E3B-6824-8320-D330-6409D4031B32}"/>
              </a:ext>
            </a:extLst>
          </p:cNvPr>
          <p:cNvSpPr txBox="1"/>
          <p:nvPr/>
        </p:nvSpPr>
        <p:spPr bwMode="auto">
          <a:xfrm>
            <a:off x="6953393" y="6108213"/>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0.43</a:t>
            </a:r>
          </a:p>
        </p:txBody>
      </p:sp>
      <p:sp>
        <p:nvSpPr>
          <p:cNvPr id="111" name="TextBox 110">
            <a:extLst>
              <a:ext uri="{FF2B5EF4-FFF2-40B4-BE49-F238E27FC236}">
                <a16:creationId xmlns:a16="http://schemas.microsoft.com/office/drawing/2014/main" id="{62BFD283-339B-4729-3506-422F7D23E6A9}"/>
              </a:ext>
            </a:extLst>
          </p:cNvPr>
          <p:cNvSpPr txBox="1"/>
          <p:nvPr/>
        </p:nvSpPr>
        <p:spPr bwMode="auto">
          <a:xfrm>
            <a:off x="7468414" y="6108213"/>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12" name="TextBox 111">
            <a:extLst>
              <a:ext uri="{FF2B5EF4-FFF2-40B4-BE49-F238E27FC236}">
                <a16:creationId xmlns:a16="http://schemas.microsoft.com/office/drawing/2014/main" id="{12C0949F-3A1A-3A43-1726-8E6ABFBBC804}"/>
              </a:ext>
            </a:extLst>
          </p:cNvPr>
          <p:cNvSpPr txBox="1"/>
          <p:nvPr/>
        </p:nvSpPr>
        <p:spPr bwMode="auto">
          <a:xfrm>
            <a:off x="8821380" y="6108213"/>
            <a:ext cx="537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10.00</a:t>
            </a:r>
          </a:p>
        </p:txBody>
      </p:sp>
      <p:cxnSp>
        <p:nvCxnSpPr>
          <p:cNvPr id="114" name="Straight Connector 113">
            <a:extLst>
              <a:ext uri="{FF2B5EF4-FFF2-40B4-BE49-F238E27FC236}">
                <a16:creationId xmlns:a16="http://schemas.microsoft.com/office/drawing/2014/main" id="{D167A9E2-33F5-9718-4A5E-B15E462E193E}"/>
              </a:ext>
            </a:extLst>
          </p:cNvPr>
          <p:cNvCxnSpPr>
            <a:cxnSpLocks/>
          </p:cNvCxnSpPr>
          <p:nvPr/>
        </p:nvCxnSpPr>
        <p:spPr bwMode="auto">
          <a:xfrm>
            <a:off x="6323261" y="6128937"/>
            <a:ext cx="0" cy="48511"/>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2D06914-A38A-3723-1B32-3F2E7C730B1D}"/>
              </a:ext>
            </a:extLst>
          </p:cNvPr>
          <p:cNvCxnSpPr>
            <a:cxnSpLocks/>
          </p:cNvCxnSpPr>
          <p:nvPr/>
        </p:nvCxnSpPr>
        <p:spPr bwMode="auto">
          <a:xfrm>
            <a:off x="7203408" y="6128937"/>
            <a:ext cx="0" cy="48511"/>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7EDCFB9-371D-16C7-8463-858018D82A44}"/>
              </a:ext>
            </a:extLst>
          </p:cNvPr>
          <p:cNvCxnSpPr>
            <a:cxnSpLocks/>
          </p:cNvCxnSpPr>
          <p:nvPr/>
        </p:nvCxnSpPr>
        <p:spPr bwMode="auto">
          <a:xfrm>
            <a:off x="7723932" y="6128937"/>
            <a:ext cx="0" cy="48511"/>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F65E518-4F9E-D50F-AD0A-FCE3EC51A19C}"/>
              </a:ext>
            </a:extLst>
          </p:cNvPr>
          <p:cNvCxnSpPr>
            <a:cxnSpLocks/>
          </p:cNvCxnSpPr>
          <p:nvPr/>
        </p:nvCxnSpPr>
        <p:spPr bwMode="auto">
          <a:xfrm>
            <a:off x="9123137" y="6128937"/>
            <a:ext cx="0" cy="48511"/>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A40DBF2-8E28-FCF6-7412-4F7C028C87FB}"/>
              </a:ext>
            </a:extLst>
          </p:cNvPr>
          <p:cNvCxnSpPr>
            <a:cxnSpLocks/>
          </p:cNvCxnSpPr>
          <p:nvPr/>
        </p:nvCxnSpPr>
        <p:spPr bwMode="auto">
          <a:xfrm>
            <a:off x="6309155" y="6133625"/>
            <a:ext cx="2842255" cy="0"/>
          </a:xfrm>
          <a:prstGeom prst="line">
            <a:avLst/>
          </a:prstGeom>
          <a:noFill/>
          <a:ln w="28575" cap="flat" cmpd="sng" algn="ctr">
            <a:solidFill>
              <a:schemeClr val="bg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8CDA5331-30AC-E953-0A7F-8198A9DE81B3}"/>
              </a:ext>
            </a:extLst>
          </p:cNvPr>
          <p:cNvSpPr txBox="1"/>
          <p:nvPr/>
        </p:nvSpPr>
        <p:spPr bwMode="auto">
          <a:xfrm>
            <a:off x="635841" y="3354027"/>
            <a:ext cx="9561896" cy="815608"/>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sz="4700" b="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7DE861C1-FB9D-0874-2C9E-068AA52249EF}"/>
              </a:ext>
            </a:extLst>
          </p:cNvPr>
          <p:cNvSpPr txBox="1"/>
          <p:nvPr/>
        </p:nvSpPr>
        <p:spPr bwMode="auto">
          <a:xfrm>
            <a:off x="454938" y="6368710"/>
            <a:ext cx="8197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NEJM. 2024;391:1584. </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66008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F7657-C2F0-CCDF-3820-84F165B81726}"/>
            </a:ext>
          </a:extLst>
        </p:cNvPr>
        <p:cNvGrpSpPr/>
        <p:nvPr/>
      </p:nvGrpSpPr>
      <p:grpSpPr>
        <a:xfrm>
          <a:off x="0" y="0"/>
          <a:ext cx="0" cy="0"/>
          <a:chOff x="0" y="0"/>
          <a:chExt cx="0" cy="0"/>
        </a:xfrm>
      </p:grpSpPr>
      <p:cxnSp>
        <p:nvCxnSpPr>
          <p:cNvPr id="53" name="Straight Connector 52">
            <a:extLst>
              <a:ext uri="{FF2B5EF4-FFF2-40B4-BE49-F238E27FC236}">
                <a16:creationId xmlns:a16="http://schemas.microsoft.com/office/drawing/2014/main" id="{293AE724-AF9B-22E4-CA22-A2318B52E6C7}"/>
              </a:ext>
            </a:extLst>
          </p:cNvPr>
          <p:cNvCxnSpPr>
            <a:cxnSpLocks/>
          </p:cNvCxnSpPr>
          <p:nvPr/>
        </p:nvCxnSpPr>
        <p:spPr bwMode="auto">
          <a:xfrm>
            <a:off x="3119189" y="2784795"/>
            <a:ext cx="0" cy="2399102"/>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5" name="Straight Connector 54">
            <a:extLst>
              <a:ext uri="{FF2B5EF4-FFF2-40B4-BE49-F238E27FC236}">
                <a16:creationId xmlns:a16="http://schemas.microsoft.com/office/drawing/2014/main" id="{6F771B2D-1615-1CB5-2109-F4B8B58F6017}"/>
              </a:ext>
            </a:extLst>
          </p:cNvPr>
          <p:cNvCxnSpPr>
            <a:cxnSpLocks/>
          </p:cNvCxnSpPr>
          <p:nvPr/>
        </p:nvCxnSpPr>
        <p:spPr bwMode="auto">
          <a:xfrm>
            <a:off x="3943529" y="3058712"/>
            <a:ext cx="0" cy="2125185"/>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7" name="Straight Connector 56">
            <a:extLst>
              <a:ext uri="{FF2B5EF4-FFF2-40B4-BE49-F238E27FC236}">
                <a16:creationId xmlns:a16="http://schemas.microsoft.com/office/drawing/2014/main" id="{A4529111-4B74-4255-0189-5BB02B68B50A}"/>
              </a:ext>
            </a:extLst>
          </p:cNvPr>
          <p:cNvCxnSpPr>
            <a:cxnSpLocks/>
          </p:cNvCxnSpPr>
          <p:nvPr/>
        </p:nvCxnSpPr>
        <p:spPr bwMode="auto">
          <a:xfrm>
            <a:off x="4764578" y="3397266"/>
            <a:ext cx="0" cy="1804433"/>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7" name="Title 6">
            <a:extLst>
              <a:ext uri="{FF2B5EF4-FFF2-40B4-BE49-F238E27FC236}">
                <a16:creationId xmlns:a16="http://schemas.microsoft.com/office/drawing/2014/main" id="{E3DD5788-05B6-B33C-2E5F-091F70EC6553}"/>
              </a:ext>
            </a:extLst>
          </p:cNvPr>
          <p:cNvSpPr>
            <a:spLocks noGrp="1"/>
          </p:cNvSpPr>
          <p:nvPr>
            <p:ph type="title"/>
          </p:nvPr>
        </p:nvSpPr>
        <p:spPr/>
        <p:txBody>
          <a:bodyPr/>
          <a:lstStyle/>
          <a:p>
            <a:r>
              <a:rPr lang="en-US" dirty="0"/>
              <a:t>INAVO120: OS</a:t>
            </a:r>
          </a:p>
        </p:txBody>
      </p:sp>
      <p:sp>
        <p:nvSpPr>
          <p:cNvPr id="9" name="Content Placeholder 8">
            <a:extLst>
              <a:ext uri="{FF2B5EF4-FFF2-40B4-BE49-F238E27FC236}">
                <a16:creationId xmlns:a16="http://schemas.microsoft.com/office/drawing/2014/main" id="{0CA90AD2-CD3A-353C-0636-E6623221607D}"/>
              </a:ext>
            </a:extLst>
          </p:cNvPr>
          <p:cNvSpPr>
            <a:spLocks noGrp="1"/>
          </p:cNvSpPr>
          <p:nvPr>
            <p:ph idx="1"/>
          </p:nvPr>
        </p:nvSpPr>
        <p:spPr>
          <a:xfrm>
            <a:off x="604675" y="1513048"/>
            <a:ext cx="11078979" cy="862042"/>
          </a:xfrm>
        </p:spPr>
        <p:txBody>
          <a:bodyPr/>
          <a:lstStyle/>
          <a:p>
            <a:r>
              <a:rPr lang="en-US" sz="2400" dirty="0"/>
              <a:t>OS data are immature at a median follow-up of 21.3 </a:t>
            </a:r>
            <a:r>
              <a:rPr lang="en-US" sz="2400" dirty="0" err="1"/>
              <a:t>mo</a:t>
            </a:r>
            <a:r>
              <a:rPr lang="en-US" sz="2400" dirty="0"/>
              <a:t> (</a:t>
            </a:r>
            <a:r>
              <a:rPr lang="en-US" sz="2400" dirty="0" err="1"/>
              <a:t>inavolisib</a:t>
            </a:r>
            <a:r>
              <a:rPr lang="en-US" sz="2400" dirty="0"/>
              <a:t> arm) and 21.5 </a:t>
            </a:r>
            <a:r>
              <a:rPr lang="en-US" sz="2400" dirty="0" err="1"/>
              <a:t>mo</a:t>
            </a:r>
            <a:r>
              <a:rPr lang="en-US" sz="2400" dirty="0"/>
              <a:t> (placebo arm)</a:t>
            </a:r>
          </a:p>
        </p:txBody>
      </p:sp>
      <p:sp>
        <p:nvSpPr>
          <p:cNvPr id="2" name="TextBox 1">
            <a:extLst>
              <a:ext uri="{FF2B5EF4-FFF2-40B4-BE49-F238E27FC236}">
                <a16:creationId xmlns:a16="http://schemas.microsoft.com/office/drawing/2014/main" id="{475F5835-A363-17DE-939F-9A9079D481F1}"/>
              </a:ext>
            </a:extLst>
          </p:cNvPr>
          <p:cNvSpPr txBox="1"/>
          <p:nvPr/>
        </p:nvSpPr>
        <p:spPr bwMode="auto">
          <a:xfrm rot="16200000">
            <a:off x="467943" y="3790199"/>
            <a:ext cx="2484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1" dirty="0">
                <a:solidFill>
                  <a:srgbClr val="000000"/>
                </a:solidFill>
                <a:latin typeface="Calibri" panose="020F0502020204030204" pitchFamily="34" charset="0"/>
                <a:cs typeface="Arial" panose="020B0604020202020204" pitchFamily="34" charset="0"/>
              </a:rPr>
              <a:t>OS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 name="TextBox 3">
            <a:extLst>
              <a:ext uri="{FF2B5EF4-FFF2-40B4-BE49-F238E27FC236}">
                <a16:creationId xmlns:a16="http://schemas.microsoft.com/office/drawing/2014/main" id="{5B0F9320-7552-C052-75E4-2DCA5FC38763}"/>
              </a:ext>
            </a:extLst>
          </p:cNvPr>
          <p:cNvSpPr txBox="1"/>
          <p:nvPr/>
        </p:nvSpPr>
        <p:spPr bwMode="auto">
          <a:xfrm>
            <a:off x="2299229" y="5490251"/>
            <a:ext cx="5755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5" name="TextBox 4">
            <a:extLst>
              <a:ext uri="{FF2B5EF4-FFF2-40B4-BE49-F238E27FC236}">
                <a16:creationId xmlns:a16="http://schemas.microsoft.com/office/drawing/2014/main" id="{9CC1D9A8-9D5A-C7EB-D190-6A79971716A5}"/>
              </a:ext>
            </a:extLst>
          </p:cNvPr>
          <p:cNvSpPr txBox="1"/>
          <p:nvPr/>
        </p:nvSpPr>
        <p:spPr bwMode="auto">
          <a:xfrm>
            <a:off x="381747" y="5591647"/>
            <a:ext cx="168969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err="1">
                <a:ln>
                  <a:noFill/>
                </a:ln>
                <a:solidFill>
                  <a:srgbClr val="015873"/>
                </a:solidFill>
                <a:effectLst/>
                <a:uLnTx/>
                <a:uFillTx/>
                <a:latin typeface="Calibri" panose="020F0502020204030204" pitchFamily="34" charset="0"/>
                <a:ea typeface="+mn-ea"/>
                <a:cs typeface="Arial" panose="020B0604020202020204" pitchFamily="34" charset="0"/>
              </a:rPr>
              <a:t>Inavolisib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endPar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cxnSp>
        <p:nvCxnSpPr>
          <p:cNvPr id="14" name="Straight Connector 13">
            <a:extLst>
              <a:ext uri="{FF2B5EF4-FFF2-40B4-BE49-F238E27FC236}">
                <a16:creationId xmlns:a16="http://schemas.microsoft.com/office/drawing/2014/main" id="{555BA1EE-311E-D5E0-5F5A-5B91B7B8D37D}"/>
              </a:ext>
            </a:extLst>
          </p:cNvPr>
          <p:cNvCxnSpPr>
            <a:cxnSpLocks/>
          </p:cNvCxnSpPr>
          <p:nvPr/>
        </p:nvCxnSpPr>
        <p:spPr bwMode="auto">
          <a:xfrm>
            <a:off x="2299229"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5AF41A3-2137-147A-5133-F6D754B8E392}"/>
              </a:ext>
            </a:extLst>
          </p:cNvPr>
          <p:cNvCxnSpPr>
            <a:cxnSpLocks/>
          </p:cNvCxnSpPr>
          <p:nvPr/>
        </p:nvCxnSpPr>
        <p:spPr bwMode="auto">
          <a:xfrm>
            <a:off x="2710304"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7187C68-EC4C-2F5B-284B-AAA5F28C87C6}"/>
              </a:ext>
            </a:extLst>
          </p:cNvPr>
          <p:cNvCxnSpPr>
            <a:cxnSpLocks/>
          </p:cNvCxnSpPr>
          <p:nvPr/>
        </p:nvCxnSpPr>
        <p:spPr bwMode="auto">
          <a:xfrm>
            <a:off x="3121379"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F630F63-AAB4-7AEB-0DAB-3ACBCFD65FC8}"/>
              </a:ext>
            </a:extLst>
          </p:cNvPr>
          <p:cNvCxnSpPr>
            <a:cxnSpLocks/>
          </p:cNvCxnSpPr>
          <p:nvPr/>
        </p:nvCxnSpPr>
        <p:spPr bwMode="auto">
          <a:xfrm>
            <a:off x="3532454"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F60C406-F2B8-F6B7-A7E9-BA607F68B319}"/>
              </a:ext>
            </a:extLst>
          </p:cNvPr>
          <p:cNvCxnSpPr>
            <a:cxnSpLocks/>
          </p:cNvCxnSpPr>
          <p:nvPr/>
        </p:nvCxnSpPr>
        <p:spPr bwMode="auto">
          <a:xfrm>
            <a:off x="3943529"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56132CE-73B9-91B8-7D83-276DBEB2D331}"/>
              </a:ext>
            </a:extLst>
          </p:cNvPr>
          <p:cNvCxnSpPr>
            <a:cxnSpLocks/>
          </p:cNvCxnSpPr>
          <p:nvPr/>
        </p:nvCxnSpPr>
        <p:spPr bwMode="auto">
          <a:xfrm>
            <a:off x="4354604"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C953D27-AF86-96F5-98C8-CA4311A86058}"/>
              </a:ext>
            </a:extLst>
          </p:cNvPr>
          <p:cNvCxnSpPr>
            <a:cxnSpLocks/>
          </p:cNvCxnSpPr>
          <p:nvPr/>
        </p:nvCxnSpPr>
        <p:spPr bwMode="auto">
          <a:xfrm>
            <a:off x="4765679"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A81E7D3-20C4-7745-7515-784176BE86F3}"/>
              </a:ext>
            </a:extLst>
          </p:cNvPr>
          <p:cNvCxnSpPr>
            <a:cxnSpLocks/>
          </p:cNvCxnSpPr>
          <p:nvPr/>
        </p:nvCxnSpPr>
        <p:spPr bwMode="auto">
          <a:xfrm>
            <a:off x="5176754"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3F18DC2-B76B-A616-7C97-624311EB5A14}"/>
              </a:ext>
            </a:extLst>
          </p:cNvPr>
          <p:cNvCxnSpPr>
            <a:cxnSpLocks/>
          </p:cNvCxnSpPr>
          <p:nvPr/>
        </p:nvCxnSpPr>
        <p:spPr bwMode="auto">
          <a:xfrm>
            <a:off x="5587829"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27C4594-3AF6-8F47-7EF1-6A14D06E3E31}"/>
              </a:ext>
            </a:extLst>
          </p:cNvPr>
          <p:cNvCxnSpPr>
            <a:cxnSpLocks/>
          </p:cNvCxnSpPr>
          <p:nvPr/>
        </p:nvCxnSpPr>
        <p:spPr bwMode="auto">
          <a:xfrm>
            <a:off x="5998904"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E0F2F05-2AD1-22D1-06C3-28121FBC7535}"/>
              </a:ext>
            </a:extLst>
          </p:cNvPr>
          <p:cNvCxnSpPr>
            <a:cxnSpLocks/>
          </p:cNvCxnSpPr>
          <p:nvPr/>
        </p:nvCxnSpPr>
        <p:spPr bwMode="auto">
          <a:xfrm>
            <a:off x="6409979"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FBAF171-F25F-B9B6-CD7D-F9BF644BB213}"/>
              </a:ext>
            </a:extLst>
          </p:cNvPr>
          <p:cNvCxnSpPr>
            <a:cxnSpLocks/>
          </p:cNvCxnSpPr>
          <p:nvPr/>
        </p:nvCxnSpPr>
        <p:spPr bwMode="auto">
          <a:xfrm>
            <a:off x="6821054"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501EE7C-39C7-51F5-E370-F02CBDAFDEDB}"/>
              </a:ext>
            </a:extLst>
          </p:cNvPr>
          <p:cNvCxnSpPr>
            <a:cxnSpLocks/>
          </p:cNvCxnSpPr>
          <p:nvPr/>
        </p:nvCxnSpPr>
        <p:spPr bwMode="auto">
          <a:xfrm>
            <a:off x="7643204" y="5186522"/>
            <a:ext cx="0" cy="7018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8AEB7A4-2FC2-5C14-551C-3D91F3BD8616}"/>
              </a:ext>
            </a:extLst>
          </p:cNvPr>
          <p:cNvCxnSpPr>
            <a:cxnSpLocks/>
          </p:cNvCxnSpPr>
          <p:nvPr/>
        </p:nvCxnSpPr>
        <p:spPr bwMode="auto">
          <a:xfrm flipH="1">
            <a:off x="2213647" y="5187871"/>
            <a:ext cx="8693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CF20AA2-047F-97C2-C613-0C1254283CD7}"/>
              </a:ext>
            </a:extLst>
          </p:cNvPr>
          <p:cNvCxnSpPr>
            <a:cxnSpLocks/>
          </p:cNvCxnSpPr>
          <p:nvPr/>
        </p:nvCxnSpPr>
        <p:spPr bwMode="auto">
          <a:xfrm flipH="1">
            <a:off x="2213647" y="4570217"/>
            <a:ext cx="8693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EA0136A-619C-CF88-6980-A4057A37C337}"/>
              </a:ext>
            </a:extLst>
          </p:cNvPr>
          <p:cNvCxnSpPr>
            <a:cxnSpLocks/>
          </p:cNvCxnSpPr>
          <p:nvPr/>
        </p:nvCxnSpPr>
        <p:spPr bwMode="auto">
          <a:xfrm flipH="1">
            <a:off x="2213647" y="3952564"/>
            <a:ext cx="8693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E41470A-687D-ACFA-D3A5-114D2BAAA51D}"/>
              </a:ext>
            </a:extLst>
          </p:cNvPr>
          <p:cNvCxnSpPr>
            <a:cxnSpLocks/>
          </p:cNvCxnSpPr>
          <p:nvPr/>
        </p:nvCxnSpPr>
        <p:spPr bwMode="auto">
          <a:xfrm flipH="1">
            <a:off x="2213647" y="3334910"/>
            <a:ext cx="8693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BDF6AF9-F189-A58C-17AC-9BE33B7FEBD9}"/>
              </a:ext>
            </a:extLst>
          </p:cNvPr>
          <p:cNvCxnSpPr>
            <a:cxnSpLocks/>
          </p:cNvCxnSpPr>
          <p:nvPr/>
        </p:nvCxnSpPr>
        <p:spPr bwMode="auto">
          <a:xfrm flipH="1">
            <a:off x="2213647" y="2717257"/>
            <a:ext cx="86938"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1B6E49A9-D433-AF93-FD84-2DA56BBC459C}"/>
              </a:ext>
            </a:extLst>
          </p:cNvPr>
          <p:cNvSpPr txBox="1"/>
          <p:nvPr/>
        </p:nvSpPr>
        <p:spPr bwMode="auto">
          <a:xfrm>
            <a:off x="1804055" y="2547213"/>
            <a:ext cx="507099"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5" name="TextBox 34">
            <a:extLst>
              <a:ext uri="{FF2B5EF4-FFF2-40B4-BE49-F238E27FC236}">
                <a16:creationId xmlns:a16="http://schemas.microsoft.com/office/drawing/2014/main" id="{E031DD12-A84E-17B4-BB21-1F908C72B932}"/>
              </a:ext>
            </a:extLst>
          </p:cNvPr>
          <p:cNvSpPr txBox="1"/>
          <p:nvPr/>
        </p:nvSpPr>
        <p:spPr bwMode="auto">
          <a:xfrm>
            <a:off x="1905050" y="3150829"/>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36" name="TextBox 35">
            <a:extLst>
              <a:ext uri="{FF2B5EF4-FFF2-40B4-BE49-F238E27FC236}">
                <a16:creationId xmlns:a16="http://schemas.microsoft.com/office/drawing/2014/main" id="{6A770975-261F-A62B-3817-327663AEDC6B}"/>
              </a:ext>
            </a:extLst>
          </p:cNvPr>
          <p:cNvSpPr txBox="1"/>
          <p:nvPr/>
        </p:nvSpPr>
        <p:spPr bwMode="auto">
          <a:xfrm>
            <a:off x="1905050" y="3776828"/>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7" name="TextBox 36">
            <a:extLst>
              <a:ext uri="{FF2B5EF4-FFF2-40B4-BE49-F238E27FC236}">
                <a16:creationId xmlns:a16="http://schemas.microsoft.com/office/drawing/2014/main" id="{9FAD3D43-6428-7294-E516-8328548050A4}"/>
              </a:ext>
            </a:extLst>
          </p:cNvPr>
          <p:cNvSpPr txBox="1"/>
          <p:nvPr/>
        </p:nvSpPr>
        <p:spPr bwMode="auto">
          <a:xfrm>
            <a:off x="1905050" y="4394822"/>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8" name="TextBox 37">
            <a:extLst>
              <a:ext uri="{FF2B5EF4-FFF2-40B4-BE49-F238E27FC236}">
                <a16:creationId xmlns:a16="http://schemas.microsoft.com/office/drawing/2014/main" id="{617F99A4-FF77-B659-F35C-D069EFA56821}"/>
              </a:ext>
            </a:extLst>
          </p:cNvPr>
          <p:cNvSpPr txBox="1"/>
          <p:nvPr/>
        </p:nvSpPr>
        <p:spPr bwMode="auto">
          <a:xfrm>
            <a:off x="2022293" y="501380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9" name="TextBox 38">
            <a:extLst>
              <a:ext uri="{FF2B5EF4-FFF2-40B4-BE49-F238E27FC236}">
                <a16:creationId xmlns:a16="http://schemas.microsoft.com/office/drawing/2014/main" id="{3B143D52-65EE-7735-8C38-EE00F2DAB9D8}"/>
              </a:ext>
            </a:extLst>
          </p:cNvPr>
          <p:cNvSpPr txBox="1"/>
          <p:nvPr/>
        </p:nvSpPr>
        <p:spPr bwMode="auto">
          <a:xfrm>
            <a:off x="2156517" y="52016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0" name="TextBox 39">
            <a:extLst>
              <a:ext uri="{FF2B5EF4-FFF2-40B4-BE49-F238E27FC236}">
                <a16:creationId xmlns:a16="http://schemas.microsoft.com/office/drawing/2014/main" id="{F1D5621E-6C3C-F239-2826-7A60A76EE435}"/>
              </a:ext>
            </a:extLst>
          </p:cNvPr>
          <p:cNvSpPr txBox="1"/>
          <p:nvPr/>
        </p:nvSpPr>
        <p:spPr bwMode="auto">
          <a:xfrm>
            <a:off x="2565638" y="52016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1" name="TextBox 40">
            <a:extLst>
              <a:ext uri="{FF2B5EF4-FFF2-40B4-BE49-F238E27FC236}">
                <a16:creationId xmlns:a16="http://schemas.microsoft.com/office/drawing/2014/main" id="{0C93C078-90A9-F9C5-45D6-50BB431C5898}"/>
              </a:ext>
            </a:extLst>
          </p:cNvPr>
          <p:cNvSpPr txBox="1"/>
          <p:nvPr/>
        </p:nvSpPr>
        <p:spPr bwMode="auto">
          <a:xfrm>
            <a:off x="2974759" y="52016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2" name="TextBox 41">
            <a:extLst>
              <a:ext uri="{FF2B5EF4-FFF2-40B4-BE49-F238E27FC236}">
                <a16:creationId xmlns:a16="http://schemas.microsoft.com/office/drawing/2014/main" id="{208309ED-70BD-319F-A9FE-59519F0C234A}"/>
              </a:ext>
            </a:extLst>
          </p:cNvPr>
          <p:cNvSpPr txBox="1"/>
          <p:nvPr/>
        </p:nvSpPr>
        <p:spPr bwMode="auto">
          <a:xfrm>
            <a:off x="3383881" y="52016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43" name="TextBox 42">
            <a:extLst>
              <a:ext uri="{FF2B5EF4-FFF2-40B4-BE49-F238E27FC236}">
                <a16:creationId xmlns:a16="http://schemas.microsoft.com/office/drawing/2014/main" id="{4E7AC426-FB31-03AF-5602-B9D32CCCC261}"/>
              </a:ext>
            </a:extLst>
          </p:cNvPr>
          <p:cNvSpPr txBox="1"/>
          <p:nvPr/>
        </p:nvSpPr>
        <p:spPr bwMode="auto">
          <a:xfrm>
            <a:off x="3740682" y="5201699"/>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4" name="TextBox 43">
            <a:extLst>
              <a:ext uri="{FF2B5EF4-FFF2-40B4-BE49-F238E27FC236}">
                <a16:creationId xmlns:a16="http://schemas.microsoft.com/office/drawing/2014/main" id="{44127F99-8C66-230E-061F-BB6FFA5AF91C}"/>
              </a:ext>
            </a:extLst>
          </p:cNvPr>
          <p:cNvSpPr txBox="1"/>
          <p:nvPr/>
        </p:nvSpPr>
        <p:spPr bwMode="auto">
          <a:xfrm>
            <a:off x="4155254" y="5201699"/>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5" name="TextBox 44">
            <a:extLst>
              <a:ext uri="{FF2B5EF4-FFF2-40B4-BE49-F238E27FC236}">
                <a16:creationId xmlns:a16="http://schemas.microsoft.com/office/drawing/2014/main" id="{8EC44CA1-2776-12CB-86C3-BBCF61C46E67}"/>
              </a:ext>
            </a:extLst>
          </p:cNvPr>
          <p:cNvSpPr txBox="1"/>
          <p:nvPr/>
        </p:nvSpPr>
        <p:spPr bwMode="auto">
          <a:xfrm>
            <a:off x="4561526" y="5201699"/>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6" name="TextBox 45">
            <a:extLst>
              <a:ext uri="{FF2B5EF4-FFF2-40B4-BE49-F238E27FC236}">
                <a16:creationId xmlns:a16="http://schemas.microsoft.com/office/drawing/2014/main" id="{888F0C73-2264-FE26-B9DA-6F53FA4DF8FD}"/>
              </a:ext>
            </a:extLst>
          </p:cNvPr>
          <p:cNvSpPr txBox="1"/>
          <p:nvPr/>
        </p:nvSpPr>
        <p:spPr bwMode="auto">
          <a:xfrm>
            <a:off x="4977163" y="5201699"/>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7" name="TextBox 46">
            <a:extLst>
              <a:ext uri="{FF2B5EF4-FFF2-40B4-BE49-F238E27FC236}">
                <a16:creationId xmlns:a16="http://schemas.microsoft.com/office/drawing/2014/main" id="{D5E241D9-E40E-54BB-F06E-CD4E3BAE1DA7}"/>
              </a:ext>
            </a:extLst>
          </p:cNvPr>
          <p:cNvSpPr txBox="1"/>
          <p:nvPr/>
        </p:nvSpPr>
        <p:spPr bwMode="auto">
          <a:xfrm>
            <a:off x="5376346" y="5201699"/>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8" name="TextBox 47">
            <a:extLst>
              <a:ext uri="{FF2B5EF4-FFF2-40B4-BE49-F238E27FC236}">
                <a16:creationId xmlns:a16="http://schemas.microsoft.com/office/drawing/2014/main" id="{556356D7-4AC1-A039-C557-6535877716EE}"/>
              </a:ext>
            </a:extLst>
          </p:cNvPr>
          <p:cNvSpPr txBox="1"/>
          <p:nvPr/>
        </p:nvSpPr>
        <p:spPr bwMode="auto">
          <a:xfrm>
            <a:off x="5800794" y="5201699"/>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9" name="TextBox 48">
            <a:extLst>
              <a:ext uri="{FF2B5EF4-FFF2-40B4-BE49-F238E27FC236}">
                <a16:creationId xmlns:a16="http://schemas.microsoft.com/office/drawing/2014/main" id="{11AAA3B4-8B1F-E7D5-950C-6C4B8405BFC2}"/>
              </a:ext>
            </a:extLst>
          </p:cNvPr>
          <p:cNvSpPr txBox="1"/>
          <p:nvPr/>
        </p:nvSpPr>
        <p:spPr bwMode="auto">
          <a:xfrm>
            <a:off x="6207963" y="5201699"/>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0" name="TextBox 49">
            <a:extLst>
              <a:ext uri="{FF2B5EF4-FFF2-40B4-BE49-F238E27FC236}">
                <a16:creationId xmlns:a16="http://schemas.microsoft.com/office/drawing/2014/main" id="{52FC0CA6-F179-6C9F-2539-069BFE7103C0}"/>
              </a:ext>
            </a:extLst>
          </p:cNvPr>
          <p:cNvSpPr txBox="1"/>
          <p:nvPr/>
        </p:nvSpPr>
        <p:spPr bwMode="auto">
          <a:xfrm>
            <a:off x="6623597" y="5201699"/>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51" name="TextBox 50">
            <a:extLst>
              <a:ext uri="{FF2B5EF4-FFF2-40B4-BE49-F238E27FC236}">
                <a16:creationId xmlns:a16="http://schemas.microsoft.com/office/drawing/2014/main" id="{3458E7C6-9A60-9898-3395-E6F2DA4851D5}"/>
              </a:ext>
            </a:extLst>
          </p:cNvPr>
          <p:cNvSpPr txBox="1"/>
          <p:nvPr/>
        </p:nvSpPr>
        <p:spPr bwMode="auto">
          <a:xfrm>
            <a:off x="7446401" y="52016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6" name="Freeform 5">
            <a:extLst>
              <a:ext uri="{FF2B5EF4-FFF2-40B4-BE49-F238E27FC236}">
                <a16:creationId xmlns:a16="http://schemas.microsoft.com/office/drawing/2014/main" id="{2690A7D5-1D2C-7A5E-44FA-B788D8E3315C}"/>
              </a:ext>
            </a:extLst>
          </p:cNvPr>
          <p:cNvSpPr/>
          <p:nvPr/>
        </p:nvSpPr>
        <p:spPr bwMode="auto">
          <a:xfrm>
            <a:off x="2299229" y="2702078"/>
            <a:ext cx="6054276" cy="2484444"/>
          </a:xfrm>
          <a:custGeom>
            <a:avLst/>
            <a:gdLst>
              <a:gd name="connsiteX0" fmla="*/ 0 w 5477391"/>
              <a:gd name="connsiteY0" fmla="*/ 0 h 2247712"/>
              <a:gd name="connsiteX1" fmla="*/ 0 w 5477391"/>
              <a:gd name="connsiteY1" fmla="*/ 2247712 h 2247712"/>
              <a:gd name="connsiteX2" fmla="*/ 5477391 w 5477391"/>
              <a:gd name="connsiteY2" fmla="*/ 2247712 h 2247712"/>
            </a:gdLst>
            <a:ahLst/>
            <a:cxnLst>
              <a:cxn ang="0">
                <a:pos x="connsiteX0" y="connsiteY0"/>
              </a:cxn>
              <a:cxn ang="0">
                <a:pos x="connsiteX1" y="connsiteY1"/>
              </a:cxn>
              <a:cxn ang="0">
                <a:pos x="connsiteX2" y="connsiteY2"/>
              </a:cxn>
            </a:cxnLst>
            <a:rect l="l" t="t" r="r" b="b"/>
            <a:pathLst>
              <a:path w="5477391" h="2247712">
                <a:moveTo>
                  <a:pt x="0" y="0"/>
                </a:moveTo>
                <a:lnTo>
                  <a:pt x="0" y="2247712"/>
                </a:lnTo>
                <a:lnTo>
                  <a:pt x="5477391" y="224771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TextBox 58">
            <a:extLst>
              <a:ext uri="{FF2B5EF4-FFF2-40B4-BE49-F238E27FC236}">
                <a16:creationId xmlns:a16="http://schemas.microsoft.com/office/drawing/2014/main" id="{6DC1DA2B-8707-FB2D-298C-89DFFCA52AFD}"/>
              </a:ext>
            </a:extLst>
          </p:cNvPr>
          <p:cNvSpPr txBox="1"/>
          <p:nvPr/>
        </p:nvSpPr>
        <p:spPr bwMode="auto">
          <a:xfrm>
            <a:off x="2862690" y="2376311"/>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97.3</a:t>
            </a:r>
          </a:p>
        </p:txBody>
      </p:sp>
      <p:sp>
        <p:nvSpPr>
          <p:cNvPr id="64" name="TextBox 63">
            <a:extLst>
              <a:ext uri="{FF2B5EF4-FFF2-40B4-BE49-F238E27FC236}">
                <a16:creationId xmlns:a16="http://schemas.microsoft.com/office/drawing/2014/main" id="{9767F9E0-E4D2-35D7-424F-CEBDB21B8A62}"/>
              </a:ext>
            </a:extLst>
          </p:cNvPr>
          <p:cNvSpPr txBox="1"/>
          <p:nvPr/>
        </p:nvSpPr>
        <p:spPr bwMode="auto">
          <a:xfrm>
            <a:off x="2597318" y="3058712"/>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89.9</a:t>
            </a:r>
          </a:p>
        </p:txBody>
      </p:sp>
      <p:sp>
        <p:nvSpPr>
          <p:cNvPr id="65" name="TextBox 64">
            <a:extLst>
              <a:ext uri="{FF2B5EF4-FFF2-40B4-BE49-F238E27FC236}">
                <a16:creationId xmlns:a16="http://schemas.microsoft.com/office/drawing/2014/main" id="{85A7240B-8AB3-F4F1-64D9-9262AE9EB62A}"/>
              </a:ext>
            </a:extLst>
          </p:cNvPr>
          <p:cNvSpPr txBox="1"/>
          <p:nvPr/>
        </p:nvSpPr>
        <p:spPr bwMode="auto">
          <a:xfrm>
            <a:off x="8211753" y="3644154"/>
            <a:ext cx="995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Inavolisib</a:t>
            </a:r>
          </a:p>
        </p:txBody>
      </p:sp>
      <p:sp>
        <p:nvSpPr>
          <p:cNvPr id="66" name="TextBox 65">
            <a:extLst>
              <a:ext uri="{FF2B5EF4-FFF2-40B4-BE49-F238E27FC236}">
                <a16:creationId xmlns:a16="http://schemas.microsoft.com/office/drawing/2014/main" id="{6846FAE6-051A-9D13-ED2B-5E6B668A6894}"/>
              </a:ext>
            </a:extLst>
          </p:cNvPr>
          <p:cNvSpPr txBox="1"/>
          <p:nvPr/>
        </p:nvSpPr>
        <p:spPr bwMode="auto">
          <a:xfrm>
            <a:off x="7839692" y="3991294"/>
            <a:ext cx="8547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p>
        </p:txBody>
      </p:sp>
      <p:sp>
        <p:nvSpPr>
          <p:cNvPr id="67" name="TextBox 66">
            <a:extLst>
              <a:ext uri="{FF2B5EF4-FFF2-40B4-BE49-F238E27FC236}">
                <a16:creationId xmlns:a16="http://schemas.microsoft.com/office/drawing/2014/main" id="{9991FF47-2619-30C9-5DF3-8EC5A23C6005}"/>
              </a:ext>
            </a:extLst>
          </p:cNvPr>
          <p:cNvSpPr txBox="1"/>
          <p:nvPr/>
        </p:nvSpPr>
        <p:spPr bwMode="auto">
          <a:xfrm>
            <a:off x="2050602" y="5829782"/>
            <a:ext cx="4972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164</a:t>
            </a:r>
          </a:p>
        </p:txBody>
      </p:sp>
      <p:sp>
        <p:nvSpPr>
          <p:cNvPr id="68" name="TextBox 67">
            <a:extLst>
              <a:ext uri="{FF2B5EF4-FFF2-40B4-BE49-F238E27FC236}">
                <a16:creationId xmlns:a16="http://schemas.microsoft.com/office/drawing/2014/main" id="{D1AE208E-BA66-84DE-318A-DD2CDF4C1023}"/>
              </a:ext>
            </a:extLst>
          </p:cNvPr>
          <p:cNvSpPr txBox="1"/>
          <p:nvPr/>
        </p:nvSpPr>
        <p:spPr bwMode="auto">
          <a:xfrm>
            <a:off x="2458839" y="5829782"/>
            <a:ext cx="4972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139</a:t>
            </a:r>
          </a:p>
        </p:txBody>
      </p:sp>
      <p:sp>
        <p:nvSpPr>
          <p:cNvPr id="69" name="TextBox 68">
            <a:extLst>
              <a:ext uri="{FF2B5EF4-FFF2-40B4-BE49-F238E27FC236}">
                <a16:creationId xmlns:a16="http://schemas.microsoft.com/office/drawing/2014/main" id="{BBA59D58-35B9-4FF8-7EAD-0E3DBED967D1}"/>
              </a:ext>
            </a:extLst>
          </p:cNvPr>
          <p:cNvSpPr txBox="1"/>
          <p:nvPr/>
        </p:nvSpPr>
        <p:spPr bwMode="auto">
          <a:xfrm>
            <a:off x="2879094" y="5829782"/>
            <a:ext cx="4972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70" name="TextBox 69">
            <a:extLst>
              <a:ext uri="{FF2B5EF4-FFF2-40B4-BE49-F238E27FC236}">
                <a16:creationId xmlns:a16="http://schemas.microsoft.com/office/drawing/2014/main" id="{DC617557-31F6-4FCC-B44A-40B3648FD07C}"/>
              </a:ext>
            </a:extLst>
          </p:cNvPr>
          <p:cNvSpPr txBox="1"/>
          <p:nvPr/>
        </p:nvSpPr>
        <p:spPr bwMode="auto">
          <a:xfrm>
            <a:off x="3284864" y="5829782"/>
            <a:ext cx="4972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a:t>
            </a:r>
          </a:p>
        </p:txBody>
      </p:sp>
      <p:sp>
        <p:nvSpPr>
          <p:cNvPr id="71" name="TextBox 70">
            <a:extLst>
              <a:ext uri="{FF2B5EF4-FFF2-40B4-BE49-F238E27FC236}">
                <a16:creationId xmlns:a16="http://schemas.microsoft.com/office/drawing/2014/main" id="{20E9A9CB-B04C-B673-54D7-AFC12FA7F895}"/>
              </a:ext>
            </a:extLst>
          </p:cNvPr>
          <p:cNvSpPr txBox="1"/>
          <p:nvPr/>
        </p:nvSpPr>
        <p:spPr bwMode="auto">
          <a:xfrm>
            <a:off x="3700590" y="5829782"/>
            <a:ext cx="4972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a:t>
            </a:r>
          </a:p>
        </p:txBody>
      </p:sp>
      <p:sp>
        <p:nvSpPr>
          <p:cNvPr id="72" name="TextBox 71">
            <a:extLst>
              <a:ext uri="{FF2B5EF4-FFF2-40B4-BE49-F238E27FC236}">
                <a16:creationId xmlns:a16="http://schemas.microsoft.com/office/drawing/2014/main" id="{5FF7A104-7589-4757-450D-902B3E9AB892}"/>
              </a:ext>
            </a:extLst>
          </p:cNvPr>
          <p:cNvSpPr txBox="1"/>
          <p:nvPr/>
        </p:nvSpPr>
        <p:spPr bwMode="auto">
          <a:xfrm>
            <a:off x="4168302" y="582978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73" name="TextBox 72">
            <a:extLst>
              <a:ext uri="{FF2B5EF4-FFF2-40B4-BE49-F238E27FC236}">
                <a16:creationId xmlns:a16="http://schemas.microsoft.com/office/drawing/2014/main" id="{1D8C8CCA-B7BA-B3D7-9D49-A7286036D2BA}"/>
              </a:ext>
            </a:extLst>
          </p:cNvPr>
          <p:cNvSpPr txBox="1"/>
          <p:nvPr/>
        </p:nvSpPr>
        <p:spPr bwMode="auto">
          <a:xfrm>
            <a:off x="4578775" y="582978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a:t>
            </a:r>
          </a:p>
        </p:txBody>
      </p:sp>
      <p:sp>
        <p:nvSpPr>
          <p:cNvPr id="74" name="TextBox 73">
            <a:extLst>
              <a:ext uri="{FF2B5EF4-FFF2-40B4-BE49-F238E27FC236}">
                <a16:creationId xmlns:a16="http://schemas.microsoft.com/office/drawing/2014/main" id="{08073A93-BFA6-7330-C5FE-1286A1646892}"/>
              </a:ext>
            </a:extLst>
          </p:cNvPr>
          <p:cNvSpPr txBox="1"/>
          <p:nvPr/>
        </p:nvSpPr>
        <p:spPr bwMode="auto">
          <a:xfrm>
            <a:off x="4989248" y="582978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p>
        </p:txBody>
      </p:sp>
      <p:sp>
        <p:nvSpPr>
          <p:cNvPr id="75" name="TextBox 74">
            <a:extLst>
              <a:ext uri="{FF2B5EF4-FFF2-40B4-BE49-F238E27FC236}">
                <a16:creationId xmlns:a16="http://schemas.microsoft.com/office/drawing/2014/main" id="{76AF8D40-8598-9597-EC0E-81E9FFCFE8A5}"/>
              </a:ext>
            </a:extLst>
          </p:cNvPr>
          <p:cNvSpPr txBox="1"/>
          <p:nvPr/>
        </p:nvSpPr>
        <p:spPr bwMode="auto">
          <a:xfrm>
            <a:off x="5399721" y="582978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76" name="TextBox 75">
            <a:extLst>
              <a:ext uri="{FF2B5EF4-FFF2-40B4-BE49-F238E27FC236}">
                <a16:creationId xmlns:a16="http://schemas.microsoft.com/office/drawing/2014/main" id="{34D0E710-57B7-3171-6655-E9127975B7D5}"/>
              </a:ext>
            </a:extLst>
          </p:cNvPr>
          <p:cNvSpPr txBox="1"/>
          <p:nvPr/>
        </p:nvSpPr>
        <p:spPr bwMode="auto">
          <a:xfrm>
            <a:off x="5810194" y="582978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77" name="TextBox 76">
            <a:extLst>
              <a:ext uri="{FF2B5EF4-FFF2-40B4-BE49-F238E27FC236}">
                <a16:creationId xmlns:a16="http://schemas.microsoft.com/office/drawing/2014/main" id="{2FBEE9EA-433B-7F84-E273-46A18EDF5BB7}"/>
              </a:ext>
            </a:extLst>
          </p:cNvPr>
          <p:cNvSpPr txBox="1"/>
          <p:nvPr/>
        </p:nvSpPr>
        <p:spPr bwMode="auto">
          <a:xfrm>
            <a:off x="6220668" y="582978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78" name="TextBox 77">
            <a:extLst>
              <a:ext uri="{FF2B5EF4-FFF2-40B4-BE49-F238E27FC236}">
                <a16:creationId xmlns:a16="http://schemas.microsoft.com/office/drawing/2014/main" id="{6B9E8909-0B25-F7EA-1F6F-C2F1E2BA0E49}"/>
              </a:ext>
            </a:extLst>
          </p:cNvPr>
          <p:cNvSpPr txBox="1"/>
          <p:nvPr/>
        </p:nvSpPr>
        <p:spPr bwMode="auto">
          <a:xfrm>
            <a:off x="6686583" y="5829782"/>
            <a:ext cx="288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79" name="TextBox 78">
            <a:extLst>
              <a:ext uri="{FF2B5EF4-FFF2-40B4-BE49-F238E27FC236}">
                <a16:creationId xmlns:a16="http://schemas.microsoft.com/office/drawing/2014/main" id="{043A586A-096E-F273-79D5-E14ECC2CA4F1}"/>
              </a:ext>
            </a:extLst>
          </p:cNvPr>
          <p:cNvSpPr txBox="1"/>
          <p:nvPr/>
        </p:nvSpPr>
        <p:spPr bwMode="auto">
          <a:xfrm>
            <a:off x="7091222" y="5829782"/>
            <a:ext cx="288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2" name="TextBox 11">
            <a:extLst>
              <a:ext uri="{FF2B5EF4-FFF2-40B4-BE49-F238E27FC236}">
                <a16:creationId xmlns:a16="http://schemas.microsoft.com/office/drawing/2014/main" id="{BAA01D8B-FB2B-6F1D-7A99-9A878741471C}"/>
              </a:ext>
            </a:extLst>
          </p:cNvPr>
          <p:cNvSpPr txBox="1"/>
          <p:nvPr/>
        </p:nvSpPr>
        <p:spPr bwMode="auto">
          <a:xfrm>
            <a:off x="7495861" y="5829782"/>
            <a:ext cx="288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3" name="TextBox 32">
            <a:extLst>
              <a:ext uri="{FF2B5EF4-FFF2-40B4-BE49-F238E27FC236}">
                <a16:creationId xmlns:a16="http://schemas.microsoft.com/office/drawing/2014/main" id="{38E8CC04-5AD8-7256-46C4-43BBC5512621}"/>
              </a:ext>
            </a:extLst>
          </p:cNvPr>
          <p:cNvSpPr txBox="1"/>
          <p:nvPr/>
        </p:nvSpPr>
        <p:spPr bwMode="auto">
          <a:xfrm>
            <a:off x="7900501" y="5829782"/>
            <a:ext cx="2888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56" name="Straight Connector 55">
            <a:extLst>
              <a:ext uri="{FF2B5EF4-FFF2-40B4-BE49-F238E27FC236}">
                <a16:creationId xmlns:a16="http://schemas.microsoft.com/office/drawing/2014/main" id="{5BCD888C-45B1-B8BF-A2FF-1B77CCA52483}"/>
              </a:ext>
            </a:extLst>
          </p:cNvPr>
          <p:cNvCxnSpPr>
            <a:cxnSpLocks/>
          </p:cNvCxnSpPr>
          <p:nvPr/>
        </p:nvCxnSpPr>
        <p:spPr bwMode="auto">
          <a:xfrm>
            <a:off x="8054274" y="5186522"/>
            <a:ext cx="0" cy="70188"/>
          </a:xfrm>
          <a:prstGeom prst="line">
            <a:avLst/>
          </a:prstGeom>
          <a:noFill/>
          <a:ln w="28575" cap="flat" cmpd="sng" algn="ctr">
            <a:solidFill>
              <a:schemeClr val="bg1"/>
            </a:solidFill>
            <a:prstDash val="solid"/>
            <a:round/>
            <a:headEnd type="none" w="med" len="med"/>
            <a:tailEnd type="none" w="med" len="med"/>
          </a:ln>
          <a:effectLst/>
        </p:spPr>
      </p:cxnSp>
      <p:sp>
        <p:nvSpPr>
          <p:cNvPr id="58" name="TextBox 57">
            <a:extLst>
              <a:ext uri="{FF2B5EF4-FFF2-40B4-BE49-F238E27FC236}">
                <a16:creationId xmlns:a16="http://schemas.microsoft.com/office/drawing/2014/main" id="{11D5F514-AF0E-B4D4-FA7D-3C51F9D470D8}"/>
              </a:ext>
            </a:extLst>
          </p:cNvPr>
          <p:cNvSpPr txBox="1"/>
          <p:nvPr/>
        </p:nvSpPr>
        <p:spPr bwMode="auto">
          <a:xfrm>
            <a:off x="7848990" y="52016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cxnSp>
        <p:nvCxnSpPr>
          <p:cNvPr id="113" name="Straight Connector 112">
            <a:extLst>
              <a:ext uri="{FF2B5EF4-FFF2-40B4-BE49-F238E27FC236}">
                <a16:creationId xmlns:a16="http://schemas.microsoft.com/office/drawing/2014/main" id="{966AFFC3-32B6-2849-60CC-76C07BF5930F}"/>
              </a:ext>
            </a:extLst>
          </p:cNvPr>
          <p:cNvCxnSpPr>
            <a:cxnSpLocks/>
          </p:cNvCxnSpPr>
          <p:nvPr/>
        </p:nvCxnSpPr>
        <p:spPr bwMode="auto">
          <a:xfrm>
            <a:off x="7232129" y="5186522"/>
            <a:ext cx="0" cy="70188"/>
          </a:xfrm>
          <a:prstGeom prst="line">
            <a:avLst/>
          </a:prstGeom>
          <a:noFill/>
          <a:ln w="28575" cap="flat" cmpd="sng" algn="ctr">
            <a:solidFill>
              <a:schemeClr val="bg1"/>
            </a:solidFill>
            <a:prstDash val="solid"/>
            <a:round/>
            <a:headEnd type="none" w="med" len="med"/>
            <a:tailEnd type="none" w="med" len="med"/>
          </a:ln>
          <a:effectLst/>
        </p:spPr>
      </p:cxnSp>
      <p:sp>
        <p:nvSpPr>
          <p:cNvPr id="157" name="TextBox 156">
            <a:extLst>
              <a:ext uri="{FF2B5EF4-FFF2-40B4-BE49-F238E27FC236}">
                <a16:creationId xmlns:a16="http://schemas.microsoft.com/office/drawing/2014/main" id="{0C7099A8-F3B0-7F93-1F9C-890D9C010ADA}"/>
              </a:ext>
            </a:extLst>
          </p:cNvPr>
          <p:cNvSpPr txBox="1"/>
          <p:nvPr/>
        </p:nvSpPr>
        <p:spPr bwMode="auto">
          <a:xfrm>
            <a:off x="7030767" y="5201699"/>
            <a:ext cx="406104" cy="34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61" name="TextBox 160">
            <a:extLst>
              <a:ext uri="{FF2B5EF4-FFF2-40B4-BE49-F238E27FC236}">
                <a16:creationId xmlns:a16="http://schemas.microsoft.com/office/drawing/2014/main" id="{E92D4148-5014-DFD1-2427-67EC4E1C36C9}"/>
              </a:ext>
            </a:extLst>
          </p:cNvPr>
          <p:cNvSpPr txBox="1"/>
          <p:nvPr/>
        </p:nvSpPr>
        <p:spPr bwMode="auto">
          <a:xfrm>
            <a:off x="3682650" y="2604254"/>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85.9</a:t>
            </a:r>
          </a:p>
        </p:txBody>
      </p:sp>
      <p:sp>
        <p:nvSpPr>
          <p:cNvPr id="162" name="TextBox 161">
            <a:extLst>
              <a:ext uri="{FF2B5EF4-FFF2-40B4-BE49-F238E27FC236}">
                <a16:creationId xmlns:a16="http://schemas.microsoft.com/office/drawing/2014/main" id="{3C2561C8-C98A-D87A-2DD4-1F243653A663}"/>
              </a:ext>
            </a:extLst>
          </p:cNvPr>
          <p:cNvSpPr txBox="1"/>
          <p:nvPr/>
        </p:nvSpPr>
        <p:spPr bwMode="auto">
          <a:xfrm>
            <a:off x="3469121" y="3369320"/>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74.9</a:t>
            </a:r>
          </a:p>
        </p:txBody>
      </p:sp>
      <p:sp>
        <p:nvSpPr>
          <p:cNvPr id="163" name="TextBox 162">
            <a:extLst>
              <a:ext uri="{FF2B5EF4-FFF2-40B4-BE49-F238E27FC236}">
                <a16:creationId xmlns:a16="http://schemas.microsoft.com/office/drawing/2014/main" id="{C48FB2B2-ED05-F73D-9431-0C1EEC9A4421}"/>
              </a:ext>
            </a:extLst>
          </p:cNvPr>
          <p:cNvSpPr txBox="1"/>
          <p:nvPr/>
        </p:nvSpPr>
        <p:spPr bwMode="auto">
          <a:xfrm>
            <a:off x="4520580" y="2917252"/>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73.7</a:t>
            </a:r>
          </a:p>
        </p:txBody>
      </p:sp>
      <p:sp>
        <p:nvSpPr>
          <p:cNvPr id="164" name="TextBox 163">
            <a:extLst>
              <a:ext uri="{FF2B5EF4-FFF2-40B4-BE49-F238E27FC236}">
                <a16:creationId xmlns:a16="http://schemas.microsoft.com/office/drawing/2014/main" id="{B3DDB7C3-5F9B-EF9B-EEE6-EFDC558D551D}"/>
              </a:ext>
            </a:extLst>
          </p:cNvPr>
          <p:cNvSpPr txBox="1"/>
          <p:nvPr/>
        </p:nvSpPr>
        <p:spPr bwMode="auto">
          <a:xfrm>
            <a:off x="4266784" y="3556002"/>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67.5</a:t>
            </a:r>
          </a:p>
        </p:txBody>
      </p:sp>
      <p:sp>
        <p:nvSpPr>
          <p:cNvPr id="166" name="Freeform 165">
            <a:extLst>
              <a:ext uri="{FF2B5EF4-FFF2-40B4-BE49-F238E27FC236}">
                <a16:creationId xmlns:a16="http://schemas.microsoft.com/office/drawing/2014/main" id="{854D2F73-6F41-4337-08B4-F313D24E1F07}"/>
              </a:ext>
            </a:extLst>
          </p:cNvPr>
          <p:cNvSpPr/>
          <p:nvPr/>
        </p:nvSpPr>
        <p:spPr bwMode="auto">
          <a:xfrm>
            <a:off x="2306574" y="2707664"/>
            <a:ext cx="5878286" cy="1128765"/>
          </a:xfrm>
          <a:custGeom>
            <a:avLst/>
            <a:gdLst>
              <a:gd name="connsiteX0" fmla="*/ 5878286 w 5878286"/>
              <a:gd name="connsiteY0" fmla="*/ 1128765 h 1128765"/>
              <a:gd name="connsiteX1" fmla="*/ 4434672 w 5878286"/>
              <a:gd name="connsiteY1" fmla="*/ 1128765 h 1128765"/>
              <a:gd name="connsiteX2" fmla="*/ 4434672 w 5878286"/>
              <a:gd name="connsiteY2" fmla="*/ 1008185 h 1128765"/>
              <a:gd name="connsiteX3" fmla="*/ 3724589 w 5878286"/>
              <a:gd name="connsiteY3" fmla="*/ 1008185 h 1128765"/>
              <a:gd name="connsiteX4" fmla="*/ 3724589 w 5878286"/>
              <a:gd name="connsiteY4" fmla="*/ 947895 h 1128765"/>
              <a:gd name="connsiteX5" fmla="*/ 3533670 w 5878286"/>
              <a:gd name="connsiteY5" fmla="*/ 947895 h 1128765"/>
              <a:gd name="connsiteX6" fmla="*/ 3533670 w 5878286"/>
              <a:gd name="connsiteY6" fmla="*/ 890954 h 1128765"/>
              <a:gd name="connsiteX7" fmla="*/ 3068097 w 5878286"/>
              <a:gd name="connsiteY7" fmla="*/ 890954 h 1128765"/>
              <a:gd name="connsiteX8" fmla="*/ 3068097 w 5878286"/>
              <a:gd name="connsiteY8" fmla="*/ 854110 h 1128765"/>
              <a:gd name="connsiteX9" fmla="*/ 3031253 w 5878286"/>
              <a:gd name="connsiteY9" fmla="*/ 854110 h 1128765"/>
              <a:gd name="connsiteX10" fmla="*/ 3031253 w 5878286"/>
              <a:gd name="connsiteY10" fmla="*/ 820616 h 1128765"/>
              <a:gd name="connsiteX11" fmla="*/ 2813538 w 5878286"/>
              <a:gd name="connsiteY11" fmla="*/ 820616 h 1128765"/>
              <a:gd name="connsiteX12" fmla="*/ 2813538 w 5878286"/>
              <a:gd name="connsiteY12" fmla="*/ 756976 h 1128765"/>
              <a:gd name="connsiteX13" fmla="*/ 2716404 w 5878286"/>
              <a:gd name="connsiteY13" fmla="*/ 756976 h 1128765"/>
              <a:gd name="connsiteX14" fmla="*/ 2716404 w 5878286"/>
              <a:gd name="connsiteY14" fmla="*/ 736879 h 1128765"/>
              <a:gd name="connsiteX15" fmla="*/ 2679560 w 5878286"/>
              <a:gd name="connsiteY15" fmla="*/ 736879 h 1128765"/>
              <a:gd name="connsiteX16" fmla="*/ 2679560 w 5878286"/>
              <a:gd name="connsiteY16" fmla="*/ 700035 h 1128765"/>
              <a:gd name="connsiteX17" fmla="*/ 2548932 w 5878286"/>
              <a:gd name="connsiteY17" fmla="*/ 700035 h 1128765"/>
              <a:gd name="connsiteX18" fmla="*/ 2548932 w 5878286"/>
              <a:gd name="connsiteY18" fmla="*/ 679939 h 1128765"/>
              <a:gd name="connsiteX19" fmla="*/ 2465195 w 5878286"/>
              <a:gd name="connsiteY19" fmla="*/ 679939 h 1128765"/>
              <a:gd name="connsiteX20" fmla="*/ 2465195 w 5878286"/>
              <a:gd name="connsiteY20" fmla="*/ 653143 h 1128765"/>
              <a:gd name="connsiteX21" fmla="*/ 2334567 w 5878286"/>
              <a:gd name="connsiteY21" fmla="*/ 653143 h 1128765"/>
              <a:gd name="connsiteX22" fmla="*/ 2334567 w 5878286"/>
              <a:gd name="connsiteY22" fmla="*/ 653143 h 1128765"/>
              <a:gd name="connsiteX23" fmla="*/ 2334567 w 5878286"/>
              <a:gd name="connsiteY23" fmla="*/ 626348 h 1128765"/>
              <a:gd name="connsiteX24" fmla="*/ 2284325 w 5878286"/>
              <a:gd name="connsiteY24" fmla="*/ 626348 h 1128765"/>
              <a:gd name="connsiteX25" fmla="*/ 2284325 w 5878286"/>
              <a:gd name="connsiteY25" fmla="*/ 569407 h 1128765"/>
              <a:gd name="connsiteX26" fmla="*/ 2177143 w 5878286"/>
              <a:gd name="connsiteY26" fmla="*/ 569407 h 1128765"/>
              <a:gd name="connsiteX27" fmla="*/ 2177143 w 5878286"/>
              <a:gd name="connsiteY27" fmla="*/ 525864 h 1128765"/>
              <a:gd name="connsiteX28" fmla="*/ 2100105 w 5878286"/>
              <a:gd name="connsiteY28" fmla="*/ 525864 h 1128765"/>
              <a:gd name="connsiteX29" fmla="*/ 2100105 w 5878286"/>
              <a:gd name="connsiteY29" fmla="*/ 525864 h 1128765"/>
              <a:gd name="connsiteX30" fmla="*/ 2100105 w 5878286"/>
              <a:gd name="connsiteY30" fmla="*/ 499068 h 1128765"/>
              <a:gd name="connsiteX31" fmla="*/ 1949380 w 5878286"/>
              <a:gd name="connsiteY31" fmla="*/ 499068 h 1128765"/>
              <a:gd name="connsiteX32" fmla="*/ 1949380 w 5878286"/>
              <a:gd name="connsiteY32" fmla="*/ 442128 h 1128765"/>
              <a:gd name="connsiteX33" fmla="*/ 1862294 w 5878286"/>
              <a:gd name="connsiteY33" fmla="*/ 442128 h 1128765"/>
              <a:gd name="connsiteX34" fmla="*/ 1862294 w 5878286"/>
              <a:gd name="connsiteY34" fmla="*/ 411983 h 1128765"/>
              <a:gd name="connsiteX35" fmla="*/ 1798655 w 5878286"/>
              <a:gd name="connsiteY35" fmla="*/ 411983 h 1128765"/>
              <a:gd name="connsiteX36" fmla="*/ 1798655 w 5878286"/>
              <a:gd name="connsiteY36" fmla="*/ 348343 h 1128765"/>
              <a:gd name="connsiteX37" fmla="*/ 1614435 w 5878286"/>
              <a:gd name="connsiteY37" fmla="*/ 348343 h 1128765"/>
              <a:gd name="connsiteX38" fmla="*/ 1614435 w 5878286"/>
              <a:gd name="connsiteY38" fmla="*/ 304800 h 1128765"/>
              <a:gd name="connsiteX39" fmla="*/ 1554145 w 5878286"/>
              <a:gd name="connsiteY39" fmla="*/ 304800 h 1128765"/>
              <a:gd name="connsiteX40" fmla="*/ 1554145 w 5878286"/>
              <a:gd name="connsiteY40" fmla="*/ 261257 h 1128765"/>
              <a:gd name="connsiteX41" fmla="*/ 1403420 w 5878286"/>
              <a:gd name="connsiteY41" fmla="*/ 261257 h 1128765"/>
              <a:gd name="connsiteX42" fmla="*/ 1403420 w 5878286"/>
              <a:gd name="connsiteY42" fmla="*/ 241161 h 1128765"/>
              <a:gd name="connsiteX43" fmla="*/ 1306286 w 5878286"/>
              <a:gd name="connsiteY43" fmla="*/ 241161 h 1128765"/>
              <a:gd name="connsiteX44" fmla="*/ 1306286 w 5878286"/>
              <a:gd name="connsiteY44" fmla="*/ 194268 h 1128765"/>
              <a:gd name="connsiteX45" fmla="*/ 1296237 w 5878286"/>
              <a:gd name="connsiteY45" fmla="*/ 194268 h 1128765"/>
              <a:gd name="connsiteX46" fmla="*/ 1296237 w 5878286"/>
              <a:gd name="connsiteY46" fmla="*/ 174172 h 1128765"/>
              <a:gd name="connsiteX47" fmla="*/ 1266092 w 5878286"/>
              <a:gd name="connsiteY47" fmla="*/ 174172 h 1128765"/>
              <a:gd name="connsiteX48" fmla="*/ 1266092 w 5878286"/>
              <a:gd name="connsiteY48" fmla="*/ 174172 h 1128765"/>
              <a:gd name="connsiteX49" fmla="*/ 1266092 w 5878286"/>
              <a:gd name="connsiteY49" fmla="*/ 154075 h 1128765"/>
              <a:gd name="connsiteX50" fmla="*/ 1199103 w 5878286"/>
              <a:gd name="connsiteY50" fmla="*/ 154075 h 1128765"/>
              <a:gd name="connsiteX51" fmla="*/ 1199103 w 5878286"/>
              <a:gd name="connsiteY51" fmla="*/ 117231 h 1128765"/>
              <a:gd name="connsiteX52" fmla="*/ 1112017 w 5878286"/>
              <a:gd name="connsiteY52" fmla="*/ 117231 h 1128765"/>
              <a:gd name="connsiteX53" fmla="*/ 1112017 w 5878286"/>
              <a:gd name="connsiteY53" fmla="*/ 117231 h 1128765"/>
              <a:gd name="connsiteX54" fmla="*/ 1112017 w 5878286"/>
              <a:gd name="connsiteY54" fmla="*/ 93785 h 1128765"/>
              <a:gd name="connsiteX55" fmla="*/ 1018233 w 5878286"/>
              <a:gd name="connsiteY55" fmla="*/ 93785 h 1128765"/>
              <a:gd name="connsiteX56" fmla="*/ 1018233 w 5878286"/>
              <a:gd name="connsiteY56" fmla="*/ 83737 h 1128765"/>
              <a:gd name="connsiteX57" fmla="*/ 927798 w 5878286"/>
              <a:gd name="connsiteY57" fmla="*/ 83737 h 1128765"/>
              <a:gd name="connsiteX58" fmla="*/ 927798 w 5878286"/>
              <a:gd name="connsiteY58" fmla="*/ 66989 h 1128765"/>
              <a:gd name="connsiteX59" fmla="*/ 706734 w 5878286"/>
              <a:gd name="connsiteY59" fmla="*/ 66989 h 1128765"/>
              <a:gd name="connsiteX60" fmla="*/ 706734 w 5878286"/>
              <a:gd name="connsiteY60" fmla="*/ 66989 h 1128765"/>
              <a:gd name="connsiteX61" fmla="*/ 706734 w 5878286"/>
              <a:gd name="connsiteY61" fmla="*/ 50242 h 1128765"/>
              <a:gd name="connsiteX62" fmla="*/ 562708 w 5878286"/>
              <a:gd name="connsiteY62" fmla="*/ 50242 h 1128765"/>
              <a:gd name="connsiteX63" fmla="*/ 562708 w 5878286"/>
              <a:gd name="connsiteY63" fmla="*/ 50242 h 1128765"/>
              <a:gd name="connsiteX64" fmla="*/ 562708 w 5878286"/>
              <a:gd name="connsiteY64" fmla="*/ 16748 h 1128765"/>
              <a:gd name="connsiteX65" fmla="*/ 174171 w 5878286"/>
              <a:gd name="connsiteY65" fmla="*/ 16748 h 1128765"/>
              <a:gd name="connsiteX66" fmla="*/ 174171 w 5878286"/>
              <a:gd name="connsiteY66" fmla="*/ 0 h 1128765"/>
              <a:gd name="connsiteX67" fmla="*/ 0 w 5878286"/>
              <a:gd name="connsiteY67" fmla="*/ 0 h 1128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878286" h="1128765">
                <a:moveTo>
                  <a:pt x="5878286" y="1128765"/>
                </a:moveTo>
                <a:lnTo>
                  <a:pt x="4434672" y="1128765"/>
                </a:lnTo>
                <a:lnTo>
                  <a:pt x="4434672" y="1008185"/>
                </a:lnTo>
                <a:lnTo>
                  <a:pt x="3724589" y="1008185"/>
                </a:lnTo>
                <a:lnTo>
                  <a:pt x="3724589" y="947895"/>
                </a:lnTo>
                <a:lnTo>
                  <a:pt x="3533670" y="947895"/>
                </a:lnTo>
                <a:lnTo>
                  <a:pt x="3533670" y="890954"/>
                </a:lnTo>
                <a:lnTo>
                  <a:pt x="3068097" y="890954"/>
                </a:lnTo>
                <a:lnTo>
                  <a:pt x="3068097" y="854110"/>
                </a:lnTo>
                <a:lnTo>
                  <a:pt x="3031253" y="854110"/>
                </a:lnTo>
                <a:lnTo>
                  <a:pt x="3031253" y="820616"/>
                </a:lnTo>
                <a:lnTo>
                  <a:pt x="2813538" y="820616"/>
                </a:lnTo>
                <a:lnTo>
                  <a:pt x="2813538" y="756976"/>
                </a:lnTo>
                <a:lnTo>
                  <a:pt x="2716404" y="756976"/>
                </a:lnTo>
                <a:lnTo>
                  <a:pt x="2716404" y="736879"/>
                </a:lnTo>
                <a:lnTo>
                  <a:pt x="2679560" y="736879"/>
                </a:lnTo>
                <a:lnTo>
                  <a:pt x="2679560" y="700035"/>
                </a:lnTo>
                <a:lnTo>
                  <a:pt x="2548932" y="700035"/>
                </a:lnTo>
                <a:lnTo>
                  <a:pt x="2548932" y="679939"/>
                </a:lnTo>
                <a:lnTo>
                  <a:pt x="2465195" y="679939"/>
                </a:lnTo>
                <a:lnTo>
                  <a:pt x="2465195" y="653143"/>
                </a:lnTo>
                <a:lnTo>
                  <a:pt x="2334567" y="653143"/>
                </a:lnTo>
                <a:lnTo>
                  <a:pt x="2334567" y="653143"/>
                </a:lnTo>
                <a:lnTo>
                  <a:pt x="2334567" y="626348"/>
                </a:lnTo>
                <a:lnTo>
                  <a:pt x="2284325" y="626348"/>
                </a:lnTo>
                <a:lnTo>
                  <a:pt x="2284325" y="569407"/>
                </a:lnTo>
                <a:lnTo>
                  <a:pt x="2177143" y="569407"/>
                </a:lnTo>
                <a:lnTo>
                  <a:pt x="2177143" y="525864"/>
                </a:lnTo>
                <a:lnTo>
                  <a:pt x="2100105" y="525864"/>
                </a:lnTo>
                <a:lnTo>
                  <a:pt x="2100105" y="525864"/>
                </a:lnTo>
                <a:lnTo>
                  <a:pt x="2100105" y="499068"/>
                </a:lnTo>
                <a:lnTo>
                  <a:pt x="1949380" y="499068"/>
                </a:lnTo>
                <a:lnTo>
                  <a:pt x="1949380" y="442128"/>
                </a:lnTo>
                <a:lnTo>
                  <a:pt x="1862294" y="442128"/>
                </a:lnTo>
                <a:lnTo>
                  <a:pt x="1862294" y="411983"/>
                </a:lnTo>
                <a:lnTo>
                  <a:pt x="1798655" y="411983"/>
                </a:lnTo>
                <a:lnTo>
                  <a:pt x="1798655" y="348343"/>
                </a:lnTo>
                <a:lnTo>
                  <a:pt x="1614435" y="348343"/>
                </a:lnTo>
                <a:lnTo>
                  <a:pt x="1614435" y="304800"/>
                </a:lnTo>
                <a:lnTo>
                  <a:pt x="1554145" y="304800"/>
                </a:lnTo>
                <a:lnTo>
                  <a:pt x="1554145" y="261257"/>
                </a:lnTo>
                <a:lnTo>
                  <a:pt x="1403420" y="261257"/>
                </a:lnTo>
                <a:lnTo>
                  <a:pt x="1403420" y="241161"/>
                </a:lnTo>
                <a:lnTo>
                  <a:pt x="1306286" y="241161"/>
                </a:lnTo>
                <a:lnTo>
                  <a:pt x="1306286" y="194268"/>
                </a:lnTo>
                <a:lnTo>
                  <a:pt x="1296237" y="194268"/>
                </a:lnTo>
                <a:lnTo>
                  <a:pt x="1296237" y="174172"/>
                </a:lnTo>
                <a:lnTo>
                  <a:pt x="1266092" y="174172"/>
                </a:lnTo>
                <a:lnTo>
                  <a:pt x="1266092" y="174172"/>
                </a:lnTo>
                <a:lnTo>
                  <a:pt x="1266092" y="154075"/>
                </a:lnTo>
                <a:lnTo>
                  <a:pt x="1199103" y="154075"/>
                </a:lnTo>
                <a:lnTo>
                  <a:pt x="1199103" y="117231"/>
                </a:lnTo>
                <a:lnTo>
                  <a:pt x="1112017" y="117231"/>
                </a:lnTo>
                <a:lnTo>
                  <a:pt x="1112017" y="117231"/>
                </a:lnTo>
                <a:lnTo>
                  <a:pt x="1112017" y="93785"/>
                </a:lnTo>
                <a:lnTo>
                  <a:pt x="1018233" y="93785"/>
                </a:lnTo>
                <a:lnTo>
                  <a:pt x="1018233" y="83737"/>
                </a:lnTo>
                <a:lnTo>
                  <a:pt x="927798" y="83737"/>
                </a:lnTo>
                <a:lnTo>
                  <a:pt x="927798" y="66989"/>
                </a:lnTo>
                <a:lnTo>
                  <a:pt x="706734" y="66989"/>
                </a:lnTo>
                <a:lnTo>
                  <a:pt x="706734" y="66989"/>
                </a:lnTo>
                <a:lnTo>
                  <a:pt x="706734" y="50242"/>
                </a:lnTo>
                <a:lnTo>
                  <a:pt x="562708" y="50242"/>
                </a:lnTo>
                <a:lnTo>
                  <a:pt x="562708" y="50242"/>
                </a:lnTo>
                <a:lnTo>
                  <a:pt x="562708" y="16748"/>
                </a:lnTo>
                <a:lnTo>
                  <a:pt x="174171" y="16748"/>
                </a:lnTo>
                <a:lnTo>
                  <a:pt x="174171"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67" name="Freeform 166">
            <a:extLst>
              <a:ext uri="{FF2B5EF4-FFF2-40B4-BE49-F238E27FC236}">
                <a16:creationId xmlns:a16="http://schemas.microsoft.com/office/drawing/2014/main" id="{0EA67C10-1826-A6A4-89DA-62655C2F3470}"/>
              </a:ext>
            </a:extLst>
          </p:cNvPr>
          <p:cNvSpPr/>
          <p:nvPr/>
        </p:nvSpPr>
        <p:spPr bwMode="auto">
          <a:xfrm>
            <a:off x="2427154" y="2711014"/>
            <a:ext cx="5389266" cy="1446962"/>
          </a:xfrm>
          <a:custGeom>
            <a:avLst/>
            <a:gdLst>
              <a:gd name="connsiteX0" fmla="*/ 5389266 w 5389266"/>
              <a:gd name="connsiteY0" fmla="*/ 1446962 h 1446962"/>
              <a:gd name="connsiteX1" fmla="*/ 4240405 w 5389266"/>
              <a:gd name="connsiteY1" fmla="*/ 1446962 h 1446962"/>
              <a:gd name="connsiteX2" fmla="*/ 4240405 w 5389266"/>
              <a:gd name="connsiteY2" fmla="*/ 1299587 h 1446962"/>
              <a:gd name="connsiteX3" fmla="*/ 4123174 w 5389266"/>
              <a:gd name="connsiteY3" fmla="*/ 1299587 h 1446962"/>
              <a:gd name="connsiteX4" fmla="*/ 4123174 w 5389266"/>
              <a:gd name="connsiteY4" fmla="*/ 1179006 h 1446962"/>
              <a:gd name="connsiteX5" fmla="*/ 3195376 w 5389266"/>
              <a:gd name="connsiteY5" fmla="*/ 1179006 h 1446962"/>
              <a:gd name="connsiteX6" fmla="*/ 3195376 w 5389266"/>
              <a:gd name="connsiteY6" fmla="*/ 1098619 h 1446962"/>
              <a:gd name="connsiteX7" fmla="*/ 3135086 w 5389266"/>
              <a:gd name="connsiteY7" fmla="*/ 1098619 h 1446962"/>
              <a:gd name="connsiteX8" fmla="*/ 3135086 w 5389266"/>
              <a:gd name="connsiteY8" fmla="*/ 1051727 h 1446962"/>
              <a:gd name="connsiteX9" fmla="*/ 3071446 w 5389266"/>
              <a:gd name="connsiteY9" fmla="*/ 1051727 h 1446962"/>
              <a:gd name="connsiteX10" fmla="*/ 3071446 w 5389266"/>
              <a:gd name="connsiteY10" fmla="*/ 1014883 h 1446962"/>
              <a:gd name="connsiteX11" fmla="*/ 2877178 w 5389266"/>
              <a:gd name="connsiteY11" fmla="*/ 1014883 h 1446962"/>
              <a:gd name="connsiteX12" fmla="*/ 2877178 w 5389266"/>
              <a:gd name="connsiteY12" fmla="*/ 907701 h 1446962"/>
              <a:gd name="connsiteX13" fmla="*/ 2692958 w 5389266"/>
              <a:gd name="connsiteY13" fmla="*/ 907701 h 1446962"/>
              <a:gd name="connsiteX14" fmla="*/ 2692958 w 5389266"/>
              <a:gd name="connsiteY14" fmla="*/ 887604 h 1446962"/>
              <a:gd name="connsiteX15" fmla="*/ 2649415 w 5389266"/>
              <a:gd name="connsiteY15" fmla="*/ 887604 h 1446962"/>
              <a:gd name="connsiteX16" fmla="*/ 2649415 w 5389266"/>
              <a:gd name="connsiteY16" fmla="*/ 847411 h 1446962"/>
              <a:gd name="connsiteX17" fmla="*/ 2528835 w 5389266"/>
              <a:gd name="connsiteY17" fmla="*/ 847411 h 1446962"/>
              <a:gd name="connsiteX18" fmla="*/ 2528835 w 5389266"/>
              <a:gd name="connsiteY18" fmla="*/ 790470 h 1446962"/>
              <a:gd name="connsiteX19" fmla="*/ 2150347 w 5389266"/>
              <a:gd name="connsiteY19" fmla="*/ 790470 h 1446962"/>
              <a:gd name="connsiteX20" fmla="*/ 2150347 w 5389266"/>
              <a:gd name="connsiteY20" fmla="*/ 790470 h 1446962"/>
              <a:gd name="connsiteX21" fmla="*/ 2160396 w 5389266"/>
              <a:gd name="connsiteY21" fmla="*/ 780421 h 1446962"/>
              <a:gd name="connsiteX22" fmla="*/ 1966128 w 5389266"/>
              <a:gd name="connsiteY22" fmla="*/ 780421 h 1446962"/>
              <a:gd name="connsiteX23" fmla="*/ 1966128 w 5389266"/>
              <a:gd name="connsiteY23" fmla="*/ 750277 h 1446962"/>
              <a:gd name="connsiteX24" fmla="*/ 1868994 w 5389266"/>
              <a:gd name="connsiteY24" fmla="*/ 750277 h 1446962"/>
              <a:gd name="connsiteX25" fmla="*/ 1868994 w 5389266"/>
              <a:gd name="connsiteY25" fmla="*/ 750277 h 1446962"/>
              <a:gd name="connsiteX26" fmla="*/ 1868994 w 5389266"/>
              <a:gd name="connsiteY26" fmla="*/ 730180 h 1446962"/>
              <a:gd name="connsiteX27" fmla="*/ 1771859 w 5389266"/>
              <a:gd name="connsiteY27" fmla="*/ 730180 h 1446962"/>
              <a:gd name="connsiteX28" fmla="*/ 1771859 w 5389266"/>
              <a:gd name="connsiteY28" fmla="*/ 730180 h 1446962"/>
              <a:gd name="connsiteX29" fmla="*/ 1771859 w 5389266"/>
              <a:gd name="connsiteY29" fmla="*/ 703384 h 1446962"/>
              <a:gd name="connsiteX30" fmla="*/ 1735015 w 5389266"/>
              <a:gd name="connsiteY30" fmla="*/ 703384 h 1446962"/>
              <a:gd name="connsiteX31" fmla="*/ 1735015 w 5389266"/>
              <a:gd name="connsiteY31" fmla="*/ 683288 h 1446962"/>
              <a:gd name="connsiteX32" fmla="*/ 1627833 w 5389266"/>
              <a:gd name="connsiteY32" fmla="*/ 683288 h 1446962"/>
              <a:gd name="connsiteX33" fmla="*/ 1627833 w 5389266"/>
              <a:gd name="connsiteY33" fmla="*/ 626347 h 1446962"/>
              <a:gd name="connsiteX34" fmla="*/ 1420167 w 5389266"/>
              <a:gd name="connsiteY34" fmla="*/ 626347 h 1446962"/>
              <a:gd name="connsiteX35" fmla="*/ 1420167 w 5389266"/>
              <a:gd name="connsiteY35" fmla="*/ 579455 h 1446962"/>
              <a:gd name="connsiteX36" fmla="*/ 1373275 w 5389266"/>
              <a:gd name="connsiteY36" fmla="*/ 579455 h 1446962"/>
              <a:gd name="connsiteX37" fmla="*/ 1373275 w 5389266"/>
              <a:gd name="connsiteY37" fmla="*/ 532562 h 1446962"/>
              <a:gd name="connsiteX38" fmla="*/ 1279490 w 5389266"/>
              <a:gd name="connsiteY38" fmla="*/ 532562 h 1446962"/>
              <a:gd name="connsiteX39" fmla="*/ 1279490 w 5389266"/>
              <a:gd name="connsiteY39" fmla="*/ 515815 h 1446962"/>
              <a:gd name="connsiteX40" fmla="*/ 1138813 w 5389266"/>
              <a:gd name="connsiteY40" fmla="*/ 515815 h 1446962"/>
              <a:gd name="connsiteX41" fmla="*/ 1138813 w 5389266"/>
              <a:gd name="connsiteY41" fmla="*/ 472272 h 1446962"/>
              <a:gd name="connsiteX42" fmla="*/ 1081873 w 5389266"/>
              <a:gd name="connsiteY42" fmla="*/ 472272 h 1446962"/>
              <a:gd name="connsiteX43" fmla="*/ 1081873 w 5389266"/>
              <a:gd name="connsiteY43" fmla="*/ 452176 h 1446962"/>
              <a:gd name="connsiteX44" fmla="*/ 1021583 w 5389266"/>
              <a:gd name="connsiteY44" fmla="*/ 452176 h 1446962"/>
              <a:gd name="connsiteX45" fmla="*/ 1021583 w 5389266"/>
              <a:gd name="connsiteY45" fmla="*/ 452176 h 1446962"/>
              <a:gd name="connsiteX46" fmla="*/ 1021583 w 5389266"/>
              <a:gd name="connsiteY46" fmla="*/ 425380 h 1446962"/>
              <a:gd name="connsiteX47" fmla="*/ 887605 w 5389266"/>
              <a:gd name="connsiteY47" fmla="*/ 425380 h 1446962"/>
              <a:gd name="connsiteX48" fmla="*/ 887605 w 5389266"/>
              <a:gd name="connsiteY48" fmla="*/ 381837 h 1446962"/>
              <a:gd name="connsiteX49" fmla="*/ 827314 w 5389266"/>
              <a:gd name="connsiteY49" fmla="*/ 381837 h 1446962"/>
              <a:gd name="connsiteX50" fmla="*/ 827314 w 5389266"/>
              <a:gd name="connsiteY50" fmla="*/ 358391 h 1446962"/>
              <a:gd name="connsiteX51" fmla="*/ 783772 w 5389266"/>
              <a:gd name="connsiteY51" fmla="*/ 358391 h 1446962"/>
              <a:gd name="connsiteX52" fmla="*/ 783772 w 5389266"/>
              <a:gd name="connsiteY52" fmla="*/ 358391 h 1446962"/>
              <a:gd name="connsiteX53" fmla="*/ 770374 w 5389266"/>
              <a:gd name="connsiteY53" fmla="*/ 344993 h 1446962"/>
              <a:gd name="connsiteX54" fmla="*/ 770374 w 5389266"/>
              <a:gd name="connsiteY54" fmla="*/ 284703 h 1446962"/>
              <a:gd name="connsiteX55" fmla="*/ 770374 w 5389266"/>
              <a:gd name="connsiteY55" fmla="*/ 284703 h 1446962"/>
              <a:gd name="connsiteX56" fmla="*/ 740229 w 5389266"/>
              <a:gd name="connsiteY56" fmla="*/ 284703 h 1446962"/>
              <a:gd name="connsiteX57" fmla="*/ 740229 w 5389266"/>
              <a:gd name="connsiteY57" fmla="*/ 227762 h 1446962"/>
              <a:gd name="connsiteX58" fmla="*/ 656492 w 5389266"/>
              <a:gd name="connsiteY58" fmla="*/ 227762 h 1446962"/>
              <a:gd name="connsiteX59" fmla="*/ 656492 w 5389266"/>
              <a:gd name="connsiteY59" fmla="*/ 184219 h 1446962"/>
              <a:gd name="connsiteX60" fmla="*/ 455525 w 5389266"/>
              <a:gd name="connsiteY60" fmla="*/ 184219 h 1446962"/>
              <a:gd name="connsiteX61" fmla="*/ 455525 w 5389266"/>
              <a:gd name="connsiteY61" fmla="*/ 177521 h 1446962"/>
              <a:gd name="connsiteX62" fmla="*/ 418681 w 5389266"/>
              <a:gd name="connsiteY62" fmla="*/ 177521 h 1446962"/>
              <a:gd name="connsiteX63" fmla="*/ 418681 w 5389266"/>
              <a:gd name="connsiteY63" fmla="*/ 137327 h 1446962"/>
              <a:gd name="connsiteX64" fmla="*/ 348343 w 5389266"/>
              <a:gd name="connsiteY64" fmla="*/ 137327 h 1446962"/>
              <a:gd name="connsiteX65" fmla="*/ 348343 w 5389266"/>
              <a:gd name="connsiteY65" fmla="*/ 103833 h 1446962"/>
              <a:gd name="connsiteX66" fmla="*/ 231112 w 5389266"/>
              <a:gd name="connsiteY66" fmla="*/ 103833 h 1446962"/>
              <a:gd name="connsiteX67" fmla="*/ 231112 w 5389266"/>
              <a:gd name="connsiteY67" fmla="*/ 73688 h 1446962"/>
              <a:gd name="connsiteX68" fmla="*/ 137328 w 5389266"/>
              <a:gd name="connsiteY68" fmla="*/ 73688 h 1446962"/>
              <a:gd name="connsiteX69" fmla="*/ 137328 w 5389266"/>
              <a:gd name="connsiteY69" fmla="*/ 73688 h 1446962"/>
              <a:gd name="connsiteX70" fmla="*/ 137328 w 5389266"/>
              <a:gd name="connsiteY70" fmla="*/ 46892 h 1446962"/>
              <a:gd name="connsiteX71" fmla="*/ 0 w 5389266"/>
              <a:gd name="connsiteY71" fmla="*/ 46892 h 1446962"/>
              <a:gd name="connsiteX72" fmla="*/ 0 w 5389266"/>
              <a:gd name="connsiteY72" fmla="*/ 0 h 1446962"/>
              <a:gd name="connsiteX73" fmla="*/ 0 w 5389266"/>
              <a:gd name="connsiteY73" fmla="*/ 0 h 1446962"/>
              <a:gd name="connsiteX0" fmla="*/ 5389266 w 5389266"/>
              <a:gd name="connsiteY0" fmla="*/ 1446962 h 1446962"/>
              <a:gd name="connsiteX1" fmla="*/ 4240405 w 5389266"/>
              <a:gd name="connsiteY1" fmla="*/ 1446962 h 1446962"/>
              <a:gd name="connsiteX2" fmla="*/ 4240405 w 5389266"/>
              <a:gd name="connsiteY2" fmla="*/ 1299587 h 1446962"/>
              <a:gd name="connsiteX3" fmla="*/ 4123174 w 5389266"/>
              <a:gd name="connsiteY3" fmla="*/ 1299587 h 1446962"/>
              <a:gd name="connsiteX4" fmla="*/ 4123174 w 5389266"/>
              <a:gd name="connsiteY4" fmla="*/ 1179006 h 1446962"/>
              <a:gd name="connsiteX5" fmla="*/ 3195376 w 5389266"/>
              <a:gd name="connsiteY5" fmla="*/ 1179006 h 1446962"/>
              <a:gd name="connsiteX6" fmla="*/ 3195376 w 5389266"/>
              <a:gd name="connsiteY6" fmla="*/ 1098619 h 1446962"/>
              <a:gd name="connsiteX7" fmla="*/ 3135086 w 5389266"/>
              <a:gd name="connsiteY7" fmla="*/ 1098619 h 1446962"/>
              <a:gd name="connsiteX8" fmla="*/ 3135086 w 5389266"/>
              <a:gd name="connsiteY8" fmla="*/ 1051727 h 1446962"/>
              <a:gd name="connsiteX9" fmla="*/ 3071446 w 5389266"/>
              <a:gd name="connsiteY9" fmla="*/ 1051727 h 1446962"/>
              <a:gd name="connsiteX10" fmla="*/ 3071446 w 5389266"/>
              <a:gd name="connsiteY10" fmla="*/ 1014883 h 1446962"/>
              <a:gd name="connsiteX11" fmla="*/ 2877178 w 5389266"/>
              <a:gd name="connsiteY11" fmla="*/ 1014883 h 1446962"/>
              <a:gd name="connsiteX12" fmla="*/ 2877178 w 5389266"/>
              <a:gd name="connsiteY12" fmla="*/ 907701 h 1446962"/>
              <a:gd name="connsiteX13" fmla="*/ 2692958 w 5389266"/>
              <a:gd name="connsiteY13" fmla="*/ 907701 h 1446962"/>
              <a:gd name="connsiteX14" fmla="*/ 2692958 w 5389266"/>
              <a:gd name="connsiteY14" fmla="*/ 887604 h 1446962"/>
              <a:gd name="connsiteX15" fmla="*/ 2649415 w 5389266"/>
              <a:gd name="connsiteY15" fmla="*/ 887604 h 1446962"/>
              <a:gd name="connsiteX16" fmla="*/ 2649415 w 5389266"/>
              <a:gd name="connsiteY16" fmla="*/ 847411 h 1446962"/>
              <a:gd name="connsiteX17" fmla="*/ 2528835 w 5389266"/>
              <a:gd name="connsiteY17" fmla="*/ 847411 h 1446962"/>
              <a:gd name="connsiteX18" fmla="*/ 2528835 w 5389266"/>
              <a:gd name="connsiteY18" fmla="*/ 790470 h 1446962"/>
              <a:gd name="connsiteX19" fmla="*/ 2150347 w 5389266"/>
              <a:gd name="connsiteY19" fmla="*/ 790470 h 1446962"/>
              <a:gd name="connsiteX20" fmla="*/ 2150347 w 5389266"/>
              <a:gd name="connsiteY20" fmla="*/ 790470 h 1446962"/>
              <a:gd name="connsiteX21" fmla="*/ 2160396 w 5389266"/>
              <a:gd name="connsiteY21" fmla="*/ 780421 h 1446962"/>
              <a:gd name="connsiteX22" fmla="*/ 1966128 w 5389266"/>
              <a:gd name="connsiteY22" fmla="*/ 780421 h 1446962"/>
              <a:gd name="connsiteX23" fmla="*/ 1966128 w 5389266"/>
              <a:gd name="connsiteY23" fmla="*/ 750277 h 1446962"/>
              <a:gd name="connsiteX24" fmla="*/ 1868994 w 5389266"/>
              <a:gd name="connsiteY24" fmla="*/ 750277 h 1446962"/>
              <a:gd name="connsiteX25" fmla="*/ 1868994 w 5389266"/>
              <a:gd name="connsiteY25" fmla="*/ 750277 h 1446962"/>
              <a:gd name="connsiteX26" fmla="*/ 1868994 w 5389266"/>
              <a:gd name="connsiteY26" fmla="*/ 730180 h 1446962"/>
              <a:gd name="connsiteX27" fmla="*/ 1771859 w 5389266"/>
              <a:gd name="connsiteY27" fmla="*/ 730180 h 1446962"/>
              <a:gd name="connsiteX28" fmla="*/ 1771859 w 5389266"/>
              <a:gd name="connsiteY28" fmla="*/ 730180 h 1446962"/>
              <a:gd name="connsiteX29" fmla="*/ 1771859 w 5389266"/>
              <a:gd name="connsiteY29" fmla="*/ 703384 h 1446962"/>
              <a:gd name="connsiteX30" fmla="*/ 1735015 w 5389266"/>
              <a:gd name="connsiteY30" fmla="*/ 703384 h 1446962"/>
              <a:gd name="connsiteX31" fmla="*/ 1735015 w 5389266"/>
              <a:gd name="connsiteY31" fmla="*/ 683288 h 1446962"/>
              <a:gd name="connsiteX32" fmla="*/ 1627833 w 5389266"/>
              <a:gd name="connsiteY32" fmla="*/ 683288 h 1446962"/>
              <a:gd name="connsiteX33" fmla="*/ 1627833 w 5389266"/>
              <a:gd name="connsiteY33" fmla="*/ 626347 h 1446962"/>
              <a:gd name="connsiteX34" fmla="*/ 1420167 w 5389266"/>
              <a:gd name="connsiteY34" fmla="*/ 626347 h 1446962"/>
              <a:gd name="connsiteX35" fmla="*/ 1420167 w 5389266"/>
              <a:gd name="connsiteY35" fmla="*/ 579455 h 1446962"/>
              <a:gd name="connsiteX36" fmla="*/ 1373275 w 5389266"/>
              <a:gd name="connsiteY36" fmla="*/ 579455 h 1446962"/>
              <a:gd name="connsiteX37" fmla="*/ 1373275 w 5389266"/>
              <a:gd name="connsiteY37" fmla="*/ 532562 h 1446962"/>
              <a:gd name="connsiteX38" fmla="*/ 1279490 w 5389266"/>
              <a:gd name="connsiteY38" fmla="*/ 532562 h 1446962"/>
              <a:gd name="connsiteX39" fmla="*/ 1279490 w 5389266"/>
              <a:gd name="connsiteY39" fmla="*/ 515815 h 1446962"/>
              <a:gd name="connsiteX40" fmla="*/ 1138813 w 5389266"/>
              <a:gd name="connsiteY40" fmla="*/ 515815 h 1446962"/>
              <a:gd name="connsiteX41" fmla="*/ 1138813 w 5389266"/>
              <a:gd name="connsiteY41" fmla="*/ 472272 h 1446962"/>
              <a:gd name="connsiteX42" fmla="*/ 1081873 w 5389266"/>
              <a:gd name="connsiteY42" fmla="*/ 472272 h 1446962"/>
              <a:gd name="connsiteX43" fmla="*/ 1081873 w 5389266"/>
              <a:gd name="connsiteY43" fmla="*/ 452176 h 1446962"/>
              <a:gd name="connsiteX44" fmla="*/ 1021583 w 5389266"/>
              <a:gd name="connsiteY44" fmla="*/ 452176 h 1446962"/>
              <a:gd name="connsiteX45" fmla="*/ 1021583 w 5389266"/>
              <a:gd name="connsiteY45" fmla="*/ 452176 h 1446962"/>
              <a:gd name="connsiteX46" fmla="*/ 1021583 w 5389266"/>
              <a:gd name="connsiteY46" fmla="*/ 425380 h 1446962"/>
              <a:gd name="connsiteX47" fmla="*/ 887605 w 5389266"/>
              <a:gd name="connsiteY47" fmla="*/ 425380 h 1446962"/>
              <a:gd name="connsiteX48" fmla="*/ 887605 w 5389266"/>
              <a:gd name="connsiteY48" fmla="*/ 381837 h 1446962"/>
              <a:gd name="connsiteX49" fmla="*/ 827314 w 5389266"/>
              <a:gd name="connsiteY49" fmla="*/ 381837 h 1446962"/>
              <a:gd name="connsiteX50" fmla="*/ 827314 w 5389266"/>
              <a:gd name="connsiteY50" fmla="*/ 358391 h 1446962"/>
              <a:gd name="connsiteX51" fmla="*/ 783772 w 5389266"/>
              <a:gd name="connsiteY51" fmla="*/ 358391 h 1446962"/>
              <a:gd name="connsiteX52" fmla="*/ 786947 w 5389266"/>
              <a:gd name="connsiteY52" fmla="*/ 326641 h 1446962"/>
              <a:gd name="connsiteX53" fmla="*/ 770374 w 5389266"/>
              <a:gd name="connsiteY53" fmla="*/ 344993 h 1446962"/>
              <a:gd name="connsiteX54" fmla="*/ 770374 w 5389266"/>
              <a:gd name="connsiteY54" fmla="*/ 284703 h 1446962"/>
              <a:gd name="connsiteX55" fmla="*/ 770374 w 5389266"/>
              <a:gd name="connsiteY55" fmla="*/ 284703 h 1446962"/>
              <a:gd name="connsiteX56" fmla="*/ 740229 w 5389266"/>
              <a:gd name="connsiteY56" fmla="*/ 284703 h 1446962"/>
              <a:gd name="connsiteX57" fmla="*/ 740229 w 5389266"/>
              <a:gd name="connsiteY57" fmla="*/ 227762 h 1446962"/>
              <a:gd name="connsiteX58" fmla="*/ 656492 w 5389266"/>
              <a:gd name="connsiteY58" fmla="*/ 227762 h 1446962"/>
              <a:gd name="connsiteX59" fmla="*/ 656492 w 5389266"/>
              <a:gd name="connsiteY59" fmla="*/ 184219 h 1446962"/>
              <a:gd name="connsiteX60" fmla="*/ 455525 w 5389266"/>
              <a:gd name="connsiteY60" fmla="*/ 184219 h 1446962"/>
              <a:gd name="connsiteX61" fmla="*/ 455525 w 5389266"/>
              <a:gd name="connsiteY61" fmla="*/ 177521 h 1446962"/>
              <a:gd name="connsiteX62" fmla="*/ 418681 w 5389266"/>
              <a:gd name="connsiteY62" fmla="*/ 177521 h 1446962"/>
              <a:gd name="connsiteX63" fmla="*/ 418681 w 5389266"/>
              <a:gd name="connsiteY63" fmla="*/ 137327 h 1446962"/>
              <a:gd name="connsiteX64" fmla="*/ 348343 w 5389266"/>
              <a:gd name="connsiteY64" fmla="*/ 137327 h 1446962"/>
              <a:gd name="connsiteX65" fmla="*/ 348343 w 5389266"/>
              <a:gd name="connsiteY65" fmla="*/ 103833 h 1446962"/>
              <a:gd name="connsiteX66" fmla="*/ 231112 w 5389266"/>
              <a:gd name="connsiteY66" fmla="*/ 103833 h 1446962"/>
              <a:gd name="connsiteX67" fmla="*/ 231112 w 5389266"/>
              <a:gd name="connsiteY67" fmla="*/ 73688 h 1446962"/>
              <a:gd name="connsiteX68" fmla="*/ 137328 w 5389266"/>
              <a:gd name="connsiteY68" fmla="*/ 73688 h 1446962"/>
              <a:gd name="connsiteX69" fmla="*/ 137328 w 5389266"/>
              <a:gd name="connsiteY69" fmla="*/ 73688 h 1446962"/>
              <a:gd name="connsiteX70" fmla="*/ 137328 w 5389266"/>
              <a:gd name="connsiteY70" fmla="*/ 46892 h 1446962"/>
              <a:gd name="connsiteX71" fmla="*/ 0 w 5389266"/>
              <a:gd name="connsiteY71" fmla="*/ 46892 h 1446962"/>
              <a:gd name="connsiteX72" fmla="*/ 0 w 5389266"/>
              <a:gd name="connsiteY72" fmla="*/ 0 h 1446962"/>
              <a:gd name="connsiteX73" fmla="*/ 0 w 5389266"/>
              <a:gd name="connsiteY73" fmla="*/ 0 h 1446962"/>
              <a:gd name="connsiteX0" fmla="*/ 5389266 w 5389266"/>
              <a:gd name="connsiteY0" fmla="*/ 1446962 h 1446962"/>
              <a:gd name="connsiteX1" fmla="*/ 4240405 w 5389266"/>
              <a:gd name="connsiteY1" fmla="*/ 1446962 h 1446962"/>
              <a:gd name="connsiteX2" fmla="*/ 4240405 w 5389266"/>
              <a:gd name="connsiteY2" fmla="*/ 1299587 h 1446962"/>
              <a:gd name="connsiteX3" fmla="*/ 4123174 w 5389266"/>
              <a:gd name="connsiteY3" fmla="*/ 1299587 h 1446962"/>
              <a:gd name="connsiteX4" fmla="*/ 4123174 w 5389266"/>
              <a:gd name="connsiteY4" fmla="*/ 1179006 h 1446962"/>
              <a:gd name="connsiteX5" fmla="*/ 3195376 w 5389266"/>
              <a:gd name="connsiteY5" fmla="*/ 1179006 h 1446962"/>
              <a:gd name="connsiteX6" fmla="*/ 3195376 w 5389266"/>
              <a:gd name="connsiteY6" fmla="*/ 1098619 h 1446962"/>
              <a:gd name="connsiteX7" fmla="*/ 3135086 w 5389266"/>
              <a:gd name="connsiteY7" fmla="*/ 1098619 h 1446962"/>
              <a:gd name="connsiteX8" fmla="*/ 3135086 w 5389266"/>
              <a:gd name="connsiteY8" fmla="*/ 1051727 h 1446962"/>
              <a:gd name="connsiteX9" fmla="*/ 3071446 w 5389266"/>
              <a:gd name="connsiteY9" fmla="*/ 1051727 h 1446962"/>
              <a:gd name="connsiteX10" fmla="*/ 3071446 w 5389266"/>
              <a:gd name="connsiteY10" fmla="*/ 1014883 h 1446962"/>
              <a:gd name="connsiteX11" fmla="*/ 2877178 w 5389266"/>
              <a:gd name="connsiteY11" fmla="*/ 1014883 h 1446962"/>
              <a:gd name="connsiteX12" fmla="*/ 2877178 w 5389266"/>
              <a:gd name="connsiteY12" fmla="*/ 907701 h 1446962"/>
              <a:gd name="connsiteX13" fmla="*/ 2692958 w 5389266"/>
              <a:gd name="connsiteY13" fmla="*/ 907701 h 1446962"/>
              <a:gd name="connsiteX14" fmla="*/ 2692958 w 5389266"/>
              <a:gd name="connsiteY14" fmla="*/ 887604 h 1446962"/>
              <a:gd name="connsiteX15" fmla="*/ 2649415 w 5389266"/>
              <a:gd name="connsiteY15" fmla="*/ 887604 h 1446962"/>
              <a:gd name="connsiteX16" fmla="*/ 2649415 w 5389266"/>
              <a:gd name="connsiteY16" fmla="*/ 847411 h 1446962"/>
              <a:gd name="connsiteX17" fmla="*/ 2528835 w 5389266"/>
              <a:gd name="connsiteY17" fmla="*/ 847411 h 1446962"/>
              <a:gd name="connsiteX18" fmla="*/ 2528835 w 5389266"/>
              <a:gd name="connsiteY18" fmla="*/ 790470 h 1446962"/>
              <a:gd name="connsiteX19" fmla="*/ 2150347 w 5389266"/>
              <a:gd name="connsiteY19" fmla="*/ 790470 h 1446962"/>
              <a:gd name="connsiteX20" fmla="*/ 2150347 w 5389266"/>
              <a:gd name="connsiteY20" fmla="*/ 790470 h 1446962"/>
              <a:gd name="connsiteX21" fmla="*/ 2160396 w 5389266"/>
              <a:gd name="connsiteY21" fmla="*/ 780421 h 1446962"/>
              <a:gd name="connsiteX22" fmla="*/ 1966128 w 5389266"/>
              <a:gd name="connsiteY22" fmla="*/ 780421 h 1446962"/>
              <a:gd name="connsiteX23" fmla="*/ 1966128 w 5389266"/>
              <a:gd name="connsiteY23" fmla="*/ 750277 h 1446962"/>
              <a:gd name="connsiteX24" fmla="*/ 1868994 w 5389266"/>
              <a:gd name="connsiteY24" fmla="*/ 750277 h 1446962"/>
              <a:gd name="connsiteX25" fmla="*/ 1868994 w 5389266"/>
              <a:gd name="connsiteY25" fmla="*/ 750277 h 1446962"/>
              <a:gd name="connsiteX26" fmla="*/ 1868994 w 5389266"/>
              <a:gd name="connsiteY26" fmla="*/ 730180 h 1446962"/>
              <a:gd name="connsiteX27" fmla="*/ 1771859 w 5389266"/>
              <a:gd name="connsiteY27" fmla="*/ 730180 h 1446962"/>
              <a:gd name="connsiteX28" fmla="*/ 1771859 w 5389266"/>
              <a:gd name="connsiteY28" fmla="*/ 730180 h 1446962"/>
              <a:gd name="connsiteX29" fmla="*/ 1771859 w 5389266"/>
              <a:gd name="connsiteY29" fmla="*/ 703384 h 1446962"/>
              <a:gd name="connsiteX30" fmla="*/ 1735015 w 5389266"/>
              <a:gd name="connsiteY30" fmla="*/ 703384 h 1446962"/>
              <a:gd name="connsiteX31" fmla="*/ 1735015 w 5389266"/>
              <a:gd name="connsiteY31" fmla="*/ 683288 h 1446962"/>
              <a:gd name="connsiteX32" fmla="*/ 1627833 w 5389266"/>
              <a:gd name="connsiteY32" fmla="*/ 683288 h 1446962"/>
              <a:gd name="connsiteX33" fmla="*/ 1627833 w 5389266"/>
              <a:gd name="connsiteY33" fmla="*/ 626347 h 1446962"/>
              <a:gd name="connsiteX34" fmla="*/ 1420167 w 5389266"/>
              <a:gd name="connsiteY34" fmla="*/ 626347 h 1446962"/>
              <a:gd name="connsiteX35" fmla="*/ 1420167 w 5389266"/>
              <a:gd name="connsiteY35" fmla="*/ 579455 h 1446962"/>
              <a:gd name="connsiteX36" fmla="*/ 1373275 w 5389266"/>
              <a:gd name="connsiteY36" fmla="*/ 579455 h 1446962"/>
              <a:gd name="connsiteX37" fmla="*/ 1373275 w 5389266"/>
              <a:gd name="connsiteY37" fmla="*/ 532562 h 1446962"/>
              <a:gd name="connsiteX38" fmla="*/ 1279490 w 5389266"/>
              <a:gd name="connsiteY38" fmla="*/ 532562 h 1446962"/>
              <a:gd name="connsiteX39" fmla="*/ 1279490 w 5389266"/>
              <a:gd name="connsiteY39" fmla="*/ 515815 h 1446962"/>
              <a:gd name="connsiteX40" fmla="*/ 1138813 w 5389266"/>
              <a:gd name="connsiteY40" fmla="*/ 515815 h 1446962"/>
              <a:gd name="connsiteX41" fmla="*/ 1138813 w 5389266"/>
              <a:gd name="connsiteY41" fmla="*/ 472272 h 1446962"/>
              <a:gd name="connsiteX42" fmla="*/ 1081873 w 5389266"/>
              <a:gd name="connsiteY42" fmla="*/ 472272 h 1446962"/>
              <a:gd name="connsiteX43" fmla="*/ 1081873 w 5389266"/>
              <a:gd name="connsiteY43" fmla="*/ 452176 h 1446962"/>
              <a:gd name="connsiteX44" fmla="*/ 1021583 w 5389266"/>
              <a:gd name="connsiteY44" fmla="*/ 452176 h 1446962"/>
              <a:gd name="connsiteX45" fmla="*/ 1021583 w 5389266"/>
              <a:gd name="connsiteY45" fmla="*/ 452176 h 1446962"/>
              <a:gd name="connsiteX46" fmla="*/ 1021583 w 5389266"/>
              <a:gd name="connsiteY46" fmla="*/ 425380 h 1446962"/>
              <a:gd name="connsiteX47" fmla="*/ 887605 w 5389266"/>
              <a:gd name="connsiteY47" fmla="*/ 425380 h 1446962"/>
              <a:gd name="connsiteX48" fmla="*/ 887605 w 5389266"/>
              <a:gd name="connsiteY48" fmla="*/ 381837 h 1446962"/>
              <a:gd name="connsiteX49" fmla="*/ 827314 w 5389266"/>
              <a:gd name="connsiteY49" fmla="*/ 381837 h 1446962"/>
              <a:gd name="connsiteX50" fmla="*/ 827314 w 5389266"/>
              <a:gd name="connsiteY50" fmla="*/ 358391 h 1446962"/>
              <a:gd name="connsiteX51" fmla="*/ 783772 w 5389266"/>
              <a:gd name="connsiteY51" fmla="*/ 358391 h 1446962"/>
              <a:gd name="connsiteX52" fmla="*/ 786947 w 5389266"/>
              <a:gd name="connsiteY52" fmla="*/ 342516 h 1446962"/>
              <a:gd name="connsiteX53" fmla="*/ 770374 w 5389266"/>
              <a:gd name="connsiteY53" fmla="*/ 344993 h 1446962"/>
              <a:gd name="connsiteX54" fmla="*/ 770374 w 5389266"/>
              <a:gd name="connsiteY54" fmla="*/ 284703 h 1446962"/>
              <a:gd name="connsiteX55" fmla="*/ 770374 w 5389266"/>
              <a:gd name="connsiteY55" fmla="*/ 284703 h 1446962"/>
              <a:gd name="connsiteX56" fmla="*/ 740229 w 5389266"/>
              <a:gd name="connsiteY56" fmla="*/ 284703 h 1446962"/>
              <a:gd name="connsiteX57" fmla="*/ 740229 w 5389266"/>
              <a:gd name="connsiteY57" fmla="*/ 227762 h 1446962"/>
              <a:gd name="connsiteX58" fmla="*/ 656492 w 5389266"/>
              <a:gd name="connsiteY58" fmla="*/ 227762 h 1446962"/>
              <a:gd name="connsiteX59" fmla="*/ 656492 w 5389266"/>
              <a:gd name="connsiteY59" fmla="*/ 184219 h 1446962"/>
              <a:gd name="connsiteX60" fmla="*/ 455525 w 5389266"/>
              <a:gd name="connsiteY60" fmla="*/ 184219 h 1446962"/>
              <a:gd name="connsiteX61" fmla="*/ 455525 w 5389266"/>
              <a:gd name="connsiteY61" fmla="*/ 177521 h 1446962"/>
              <a:gd name="connsiteX62" fmla="*/ 418681 w 5389266"/>
              <a:gd name="connsiteY62" fmla="*/ 177521 h 1446962"/>
              <a:gd name="connsiteX63" fmla="*/ 418681 w 5389266"/>
              <a:gd name="connsiteY63" fmla="*/ 137327 h 1446962"/>
              <a:gd name="connsiteX64" fmla="*/ 348343 w 5389266"/>
              <a:gd name="connsiteY64" fmla="*/ 137327 h 1446962"/>
              <a:gd name="connsiteX65" fmla="*/ 348343 w 5389266"/>
              <a:gd name="connsiteY65" fmla="*/ 103833 h 1446962"/>
              <a:gd name="connsiteX66" fmla="*/ 231112 w 5389266"/>
              <a:gd name="connsiteY66" fmla="*/ 103833 h 1446962"/>
              <a:gd name="connsiteX67" fmla="*/ 231112 w 5389266"/>
              <a:gd name="connsiteY67" fmla="*/ 73688 h 1446962"/>
              <a:gd name="connsiteX68" fmla="*/ 137328 w 5389266"/>
              <a:gd name="connsiteY68" fmla="*/ 73688 h 1446962"/>
              <a:gd name="connsiteX69" fmla="*/ 137328 w 5389266"/>
              <a:gd name="connsiteY69" fmla="*/ 73688 h 1446962"/>
              <a:gd name="connsiteX70" fmla="*/ 137328 w 5389266"/>
              <a:gd name="connsiteY70" fmla="*/ 46892 h 1446962"/>
              <a:gd name="connsiteX71" fmla="*/ 0 w 5389266"/>
              <a:gd name="connsiteY71" fmla="*/ 46892 h 1446962"/>
              <a:gd name="connsiteX72" fmla="*/ 0 w 5389266"/>
              <a:gd name="connsiteY72" fmla="*/ 0 h 1446962"/>
              <a:gd name="connsiteX73" fmla="*/ 0 w 5389266"/>
              <a:gd name="connsiteY73" fmla="*/ 0 h 1446962"/>
              <a:gd name="connsiteX0" fmla="*/ 5389266 w 5389266"/>
              <a:gd name="connsiteY0" fmla="*/ 1446962 h 1446962"/>
              <a:gd name="connsiteX1" fmla="*/ 4240405 w 5389266"/>
              <a:gd name="connsiteY1" fmla="*/ 1446962 h 1446962"/>
              <a:gd name="connsiteX2" fmla="*/ 4240405 w 5389266"/>
              <a:gd name="connsiteY2" fmla="*/ 1299587 h 1446962"/>
              <a:gd name="connsiteX3" fmla="*/ 4123174 w 5389266"/>
              <a:gd name="connsiteY3" fmla="*/ 1299587 h 1446962"/>
              <a:gd name="connsiteX4" fmla="*/ 4123174 w 5389266"/>
              <a:gd name="connsiteY4" fmla="*/ 1179006 h 1446962"/>
              <a:gd name="connsiteX5" fmla="*/ 3195376 w 5389266"/>
              <a:gd name="connsiteY5" fmla="*/ 1179006 h 1446962"/>
              <a:gd name="connsiteX6" fmla="*/ 3195376 w 5389266"/>
              <a:gd name="connsiteY6" fmla="*/ 1098619 h 1446962"/>
              <a:gd name="connsiteX7" fmla="*/ 3135086 w 5389266"/>
              <a:gd name="connsiteY7" fmla="*/ 1098619 h 1446962"/>
              <a:gd name="connsiteX8" fmla="*/ 3135086 w 5389266"/>
              <a:gd name="connsiteY8" fmla="*/ 1051727 h 1446962"/>
              <a:gd name="connsiteX9" fmla="*/ 3071446 w 5389266"/>
              <a:gd name="connsiteY9" fmla="*/ 1051727 h 1446962"/>
              <a:gd name="connsiteX10" fmla="*/ 3071446 w 5389266"/>
              <a:gd name="connsiteY10" fmla="*/ 1014883 h 1446962"/>
              <a:gd name="connsiteX11" fmla="*/ 2877178 w 5389266"/>
              <a:gd name="connsiteY11" fmla="*/ 1014883 h 1446962"/>
              <a:gd name="connsiteX12" fmla="*/ 2877178 w 5389266"/>
              <a:gd name="connsiteY12" fmla="*/ 907701 h 1446962"/>
              <a:gd name="connsiteX13" fmla="*/ 2692958 w 5389266"/>
              <a:gd name="connsiteY13" fmla="*/ 907701 h 1446962"/>
              <a:gd name="connsiteX14" fmla="*/ 2692958 w 5389266"/>
              <a:gd name="connsiteY14" fmla="*/ 887604 h 1446962"/>
              <a:gd name="connsiteX15" fmla="*/ 2649415 w 5389266"/>
              <a:gd name="connsiteY15" fmla="*/ 887604 h 1446962"/>
              <a:gd name="connsiteX16" fmla="*/ 2649415 w 5389266"/>
              <a:gd name="connsiteY16" fmla="*/ 847411 h 1446962"/>
              <a:gd name="connsiteX17" fmla="*/ 2528835 w 5389266"/>
              <a:gd name="connsiteY17" fmla="*/ 847411 h 1446962"/>
              <a:gd name="connsiteX18" fmla="*/ 2528835 w 5389266"/>
              <a:gd name="connsiteY18" fmla="*/ 790470 h 1446962"/>
              <a:gd name="connsiteX19" fmla="*/ 2150347 w 5389266"/>
              <a:gd name="connsiteY19" fmla="*/ 790470 h 1446962"/>
              <a:gd name="connsiteX20" fmla="*/ 2150347 w 5389266"/>
              <a:gd name="connsiteY20" fmla="*/ 790470 h 1446962"/>
              <a:gd name="connsiteX21" fmla="*/ 2160396 w 5389266"/>
              <a:gd name="connsiteY21" fmla="*/ 780421 h 1446962"/>
              <a:gd name="connsiteX22" fmla="*/ 1966128 w 5389266"/>
              <a:gd name="connsiteY22" fmla="*/ 780421 h 1446962"/>
              <a:gd name="connsiteX23" fmla="*/ 1966128 w 5389266"/>
              <a:gd name="connsiteY23" fmla="*/ 750277 h 1446962"/>
              <a:gd name="connsiteX24" fmla="*/ 1868994 w 5389266"/>
              <a:gd name="connsiteY24" fmla="*/ 750277 h 1446962"/>
              <a:gd name="connsiteX25" fmla="*/ 1868994 w 5389266"/>
              <a:gd name="connsiteY25" fmla="*/ 750277 h 1446962"/>
              <a:gd name="connsiteX26" fmla="*/ 1868994 w 5389266"/>
              <a:gd name="connsiteY26" fmla="*/ 730180 h 1446962"/>
              <a:gd name="connsiteX27" fmla="*/ 1771859 w 5389266"/>
              <a:gd name="connsiteY27" fmla="*/ 730180 h 1446962"/>
              <a:gd name="connsiteX28" fmla="*/ 1771859 w 5389266"/>
              <a:gd name="connsiteY28" fmla="*/ 730180 h 1446962"/>
              <a:gd name="connsiteX29" fmla="*/ 1771859 w 5389266"/>
              <a:gd name="connsiteY29" fmla="*/ 703384 h 1446962"/>
              <a:gd name="connsiteX30" fmla="*/ 1735015 w 5389266"/>
              <a:gd name="connsiteY30" fmla="*/ 703384 h 1446962"/>
              <a:gd name="connsiteX31" fmla="*/ 1735015 w 5389266"/>
              <a:gd name="connsiteY31" fmla="*/ 683288 h 1446962"/>
              <a:gd name="connsiteX32" fmla="*/ 1627833 w 5389266"/>
              <a:gd name="connsiteY32" fmla="*/ 683288 h 1446962"/>
              <a:gd name="connsiteX33" fmla="*/ 1627833 w 5389266"/>
              <a:gd name="connsiteY33" fmla="*/ 626347 h 1446962"/>
              <a:gd name="connsiteX34" fmla="*/ 1420167 w 5389266"/>
              <a:gd name="connsiteY34" fmla="*/ 626347 h 1446962"/>
              <a:gd name="connsiteX35" fmla="*/ 1420167 w 5389266"/>
              <a:gd name="connsiteY35" fmla="*/ 579455 h 1446962"/>
              <a:gd name="connsiteX36" fmla="*/ 1373275 w 5389266"/>
              <a:gd name="connsiteY36" fmla="*/ 579455 h 1446962"/>
              <a:gd name="connsiteX37" fmla="*/ 1373275 w 5389266"/>
              <a:gd name="connsiteY37" fmla="*/ 532562 h 1446962"/>
              <a:gd name="connsiteX38" fmla="*/ 1279490 w 5389266"/>
              <a:gd name="connsiteY38" fmla="*/ 532562 h 1446962"/>
              <a:gd name="connsiteX39" fmla="*/ 1279490 w 5389266"/>
              <a:gd name="connsiteY39" fmla="*/ 515815 h 1446962"/>
              <a:gd name="connsiteX40" fmla="*/ 1138813 w 5389266"/>
              <a:gd name="connsiteY40" fmla="*/ 515815 h 1446962"/>
              <a:gd name="connsiteX41" fmla="*/ 1138813 w 5389266"/>
              <a:gd name="connsiteY41" fmla="*/ 472272 h 1446962"/>
              <a:gd name="connsiteX42" fmla="*/ 1081873 w 5389266"/>
              <a:gd name="connsiteY42" fmla="*/ 472272 h 1446962"/>
              <a:gd name="connsiteX43" fmla="*/ 1081873 w 5389266"/>
              <a:gd name="connsiteY43" fmla="*/ 452176 h 1446962"/>
              <a:gd name="connsiteX44" fmla="*/ 1021583 w 5389266"/>
              <a:gd name="connsiteY44" fmla="*/ 452176 h 1446962"/>
              <a:gd name="connsiteX45" fmla="*/ 1021583 w 5389266"/>
              <a:gd name="connsiteY45" fmla="*/ 452176 h 1446962"/>
              <a:gd name="connsiteX46" fmla="*/ 1021583 w 5389266"/>
              <a:gd name="connsiteY46" fmla="*/ 425380 h 1446962"/>
              <a:gd name="connsiteX47" fmla="*/ 887605 w 5389266"/>
              <a:gd name="connsiteY47" fmla="*/ 425380 h 1446962"/>
              <a:gd name="connsiteX48" fmla="*/ 887605 w 5389266"/>
              <a:gd name="connsiteY48" fmla="*/ 381837 h 1446962"/>
              <a:gd name="connsiteX49" fmla="*/ 827314 w 5389266"/>
              <a:gd name="connsiteY49" fmla="*/ 381837 h 1446962"/>
              <a:gd name="connsiteX50" fmla="*/ 827314 w 5389266"/>
              <a:gd name="connsiteY50" fmla="*/ 358391 h 1446962"/>
              <a:gd name="connsiteX51" fmla="*/ 786947 w 5389266"/>
              <a:gd name="connsiteY51" fmla="*/ 364741 h 1446962"/>
              <a:gd name="connsiteX52" fmla="*/ 786947 w 5389266"/>
              <a:gd name="connsiteY52" fmla="*/ 342516 h 1446962"/>
              <a:gd name="connsiteX53" fmla="*/ 770374 w 5389266"/>
              <a:gd name="connsiteY53" fmla="*/ 344993 h 1446962"/>
              <a:gd name="connsiteX54" fmla="*/ 770374 w 5389266"/>
              <a:gd name="connsiteY54" fmla="*/ 284703 h 1446962"/>
              <a:gd name="connsiteX55" fmla="*/ 770374 w 5389266"/>
              <a:gd name="connsiteY55" fmla="*/ 284703 h 1446962"/>
              <a:gd name="connsiteX56" fmla="*/ 740229 w 5389266"/>
              <a:gd name="connsiteY56" fmla="*/ 284703 h 1446962"/>
              <a:gd name="connsiteX57" fmla="*/ 740229 w 5389266"/>
              <a:gd name="connsiteY57" fmla="*/ 227762 h 1446962"/>
              <a:gd name="connsiteX58" fmla="*/ 656492 w 5389266"/>
              <a:gd name="connsiteY58" fmla="*/ 227762 h 1446962"/>
              <a:gd name="connsiteX59" fmla="*/ 656492 w 5389266"/>
              <a:gd name="connsiteY59" fmla="*/ 184219 h 1446962"/>
              <a:gd name="connsiteX60" fmla="*/ 455525 w 5389266"/>
              <a:gd name="connsiteY60" fmla="*/ 184219 h 1446962"/>
              <a:gd name="connsiteX61" fmla="*/ 455525 w 5389266"/>
              <a:gd name="connsiteY61" fmla="*/ 177521 h 1446962"/>
              <a:gd name="connsiteX62" fmla="*/ 418681 w 5389266"/>
              <a:gd name="connsiteY62" fmla="*/ 177521 h 1446962"/>
              <a:gd name="connsiteX63" fmla="*/ 418681 w 5389266"/>
              <a:gd name="connsiteY63" fmla="*/ 137327 h 1446962"/>
              <a:gd name="connsiteX64" fmla="*/ 348343 w 5389266"/>
              <a:gd name="connsiteY64" fmla="*/ 137327 h 1446962"/>
              <a:gd name="connsiteX65" fmla="*/ 348343 w 5389266"/>
              <a:gd name="connsiteY65" fmla="*/ 103833 h 1446962"/>
              <a:gd name="connsiteX66" fmla="*/ 231112 w 5389266"/>
              <a:gd name="connsiteY66" fmla="*/ 103833 h 1446962"/>
              <a:gd name="connsiteX67" fmla="*/ 231112 w 5389266"/>
              <a:gd name="connsiteY67" fmla="*/ 73688 h 1446962"/>
              <a:gd name="connsiteX68" fmla="*/ 137328 w 5389266"/>
              <a:gd name="connsiteY68" fmla="*/ 73688 h 1446962"/>
              <a:gd name="connsiteX69" fmla="*/ 137328 w 5389266"/>
              <a:gd name="connsiteY69" fmla="*/ 73688 h 1446962"/>
              <a:gd name="connsiteX70" fmla="*/ 137328 w 5389266"/>
              <a:gd name="connsiteY70" fmla="*/ 46892 h 1446962"/>
              <a:gd name="connsiteX71" fmla="*/ 0 w 5389266"/>
              <a:gd name="connsiteY71" fmla="*/ 46892 h 1446962"/>
              <a:gd name="connsiteX72" fmla="*/ 0 w 5389266"/>
              <a:gd name="connsiteY72" fmla="*/ 0 h 1446962"/>
              <a:gd name="connsiteX73" fmla="*/ 0 w 5389266"/>
              <a:gd name="connsiteY73" fmla="*/ 0 h 144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389266" h="1446962">
                <a:moveTo>
                  <a:pt x="5389266" y="1446962"/>
                </a:moveTo>
                <a:lnTo>
                  <a:pt x="4240405" y="1446962"/>
                </a:lnTo>
                <a:lnTo>
                  <a:pt x="4240405" y="1299587"/>
                </a:lnTo>
                <a:lnTo>
                  <a:pt x="4123174" y="1299587"/>
                </a:lnTo>
                <a:lnTo>
                  <a:pt x="4123174" y="1179006"/>
                </a:lnTo>
                <a:lnTo>
                  <a:pt x="3195376" y="1179006"/>
                </a:lnTo>
                <a:lnTo>
                  <a:pt x="3195376" y="1098619"/>
                </a:lnTo>
                <a:lnTo>
                  <a:pt x="3135086" y="1098619"/>
                </a:lnTo>
                <a:lnTo>
                  <a:pt x="3135086" y="1051727"/>
                </a:lnTo>
                <a:lnTo>
                  <a:pt x="3071446" y="1051727"/>
                </a:lnTo>
                <a:lnTo>
                  <a:pt x="3071446" y="1014883"/>
                </a:lnTo>
                <a:lnTo>
                  <a:pt x="2877178" y="1014883"/>
                </a:lnTo>
                <a:lnTo>
                  <a:pt x="2877178" y="907701"/>
                </a:lnTo>
                <a:lnTo>
                  <a:pt x="2692958" y="907701"/>
                </a:lnTo>
                <a:lnTo>
                  <a:pt x="2692958" y="887604"/>
                </a:lnTo>
                <a:lnTo>
                  <a:pt x="2649415" y="887604"/>
                </a:lnTo>
                <a:lnTo>
                  <a:pt x="2649415" y="847411"/>
                </a:lnTo>
                <a:lnTo>
                  <a:pt x="2528835" y="847411"/>
                </a:lnTo>
                <a:lnTo>
                  <a:pt x="2528835" y="790470"/>
                </a:lnTo>
                <a:lnTo>
                  <a:pt x="2150347" y="790470"/>
                </a:lnTo>
                <a:lnTo>
                  <a:pt x="2150347" y="790470"/>
                </a:lnTo>
                <a:lnTo>
                  <a:pt x="2160396" y="780421"/>
                </a:lnTo>
                <a:lnTo>
                  <a:pt x="1966128" y="780421"/>
                </a:lnTo>
                <a:lnTo>
                  <a:pt x="1966128" y="750277"/>
                </a:lnTo>
                <a:lnTo>
                  <a:pt x="1868994" y="750277"/>
                </a:lnTo>
                <a:lnTo>
                  <a:pt x="1868994" y="750277"/>
                </a:lnTo>
                <a:lnTo>
                  <a:pt x="1868994" y="730180"/>
                </a:lnTo>
                <a:lnTo>
                  <a:pt x="1771859" y="730180"/>
                </a:lnTo>
                <a:lnTo>
                  <a:pt x="1771859" y="730180"/>
                </a:lnTo>
                <a:lnTo>
                  <a:pt x="1771859" y="703384"/>
                </a:lnTo>
                <a:lnTo>
                  <a:pt x="1735015" y="703384"/>
                </a:lnTo>
                <a:lnTo>
                  <a:pt x="1735015" y="683288"/>
                </a:lnTo>
                <a:lnTo>
                  <a:pt x="1627833" y="683288"/>
                </a:lnTo>
                <a:lnTo>
                  <a:pt x="1627833" y="626347"/>
                </a:lnTo>
                <a:lnTo>
                  <a:pt x="1420167" y="626347"/>
                </a:lnTo>
                <a:lnTo>
                  <a:pt x="1420167" y="579455"/>
                </a:lnTo>
                <a:lnTo>
                  <a:pt x="1373275" y="579455"/>
                </a:lnTo>
                <a:lnTo>
                  <a:pt x="1373275" y="532562"/>
                </a:lnTo>
                <a:lnTo>
                  <a:pt x="1279490" y="532562"/>
                </a:lnTo>
                <a:lnTo>
                  <a:pt x="1279490" y="515815"/>
                </a:lnTo>
                <a:lnTo>
                  <a:pt x="1138813" y="515815"/>
                </a:lnTo>
                <a:lnTo>
                  <a:pt x="1138813" y="472272"/>
                </a:lnTo>
                <a:lnTo>
                  <a:pt x="1081873" y="472272"/>
                </a:lnTo>
                <a:lnTo>
                  <a:pt x="1081873" y="452176"/>
                </a:lnTo>
                <a:lnTo>
                  <a:pt x="1021583" y="452176"/>
                </a:lnTo>
                <a:lnTo>
                  <a:pt x="1021583" y="452176"/>
                </a:lnTo>
                <a:lnTo>
                  <a:pt x="1021583" y="425380"/>
                </a:lnTo>
                <a:lnTo>
                  <a:pt x="887605" y="425380"/>
                </a:lnTo>
                <a:lnTo>
                  <a:pt x="887605" y="381837"/>
                </a:lnTo>
                <a:lnTo>
                  <a:pt x="827314" y="381837"/>
                </a:lnTo>
                <a:lnTo>
                  <a:pt x="827314" y="358391"/>
                </a:lnTo>
                <a:lnTo>
                  <a:pt x="786947" y="364741"/>
                </a:lnTo>
                <a:lnTo>
                  <a:pt x="786947" y="342516"/>
                </a:lnTo>
                <a:lnTo>
                  <a:pt x="770374" y="344993"/>
                </a:lnTo>
                <a:lnTo>
                  <a:pt x="770374" y="284703"/>
                </a:lnTo>
                <a:lnTo>
                  <a:pt x="770374" y="284703"/>
                </a:lnTo>
                <a:lnTo>
                  <a:pt x="740229" y="284703"/>
                </a:lnTo>
                <a:lnTo>
                  <a:pt x="740229" y="227762"/>
                </a:lnTo>
                <a:lnTo>
                  <a:pt x="656492" y="227762"/>
                </a:lnTo>
                <a:lnTo>
                  <a:pt x="656492" y="184219"/>
                </a:lnTo>
                <a:lnTo>
                  <a:pt x="455525" y="184219"/>
                </a:lnTo>
                <a:lnTo>
                  <a:pt x="455525" y="177521"/>
                </a:lnTo>
                <a:lnTo>
                  <a:pt x="418681" y="177521"/>
                </a:lnTo>
                <a:lnTo>
                  <a:pt x="418681" y="137327"/>
                </a:lnTo>
                <a:lnTo>
                  <a:pt x="348343" y="137327"/>
                </a:lnTo>
                <a:lnTo>
                  <a:pt x="348343" y="103833"/>
                </a:lnTo>
                <a:lnTo>
                  <a:pt x="231112" y="103833"/>
                </a:lnTo>
                <a:lnTo>
                  <a:pt x="231112" y="73688"/>
                </a:lnTo>
                <a:lnTo>
                  <a:pt x="137328" y="73688"/>
                </a:lnTo>
                <a:lnTo>
                  <a:pt x="137328" y="73688"/>
                </a:lnTo>
                <a:lnTo>
                  <a:pt x="137328" y="46892"/>
                </a:lnTo>
                <a:lnTo>
                  <a:pt x="0" y="46892"/>
                </a:lnTo>
                <a:lnTo>
                  <a:pt x="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259" name="Group 258">
            <a:extLst>
              <a:ext uri="{FF2B5EF4-FFF2-40B4-BE49-F238E27FC236}">
                <a16:creationId xmlns:a16="http://schemas.microsoft.com/office/drawing/2014/main" id="{5171A7B1-99F6-883C-64EB-4317175145A6}"/>
              </a:ext>
            </a:extLst>
          </p:cNvPr>
          <p:cNvGrpSpPr/>
          <p:nvPr/>
        </p:nvGrpSpPr>
        <p:grpSpPr>
          <a:xfrm>
            <a:off x="2288889" y="2529344"/>
            <a:ext cx="5963666" cy="1475215"/>
            <a:chOff x="2970025" y="2343816"/>
            <a:chExt cx="5963666" cy="1475215"/>
          </a:xfrm>
        </p:grpSpPr>
        <p:sp>
          <p:nvSpPr>
            <p:cNvPr id="168" name="TextBox 167">
              <a:extLst>
                <a:ext uri="{FF2B5EF4-FFF2-40B4-BE49-F238E27FC236}">
                  <a16:creationId xmlns:a16="http://schemas.microsoft.com/office/drawing/2014/main" id="{1309A404-0E2A-234B-C1CE-3EA7DFEFCD77}"/>
                </a:ext>
              </a:extLst>
            </p:cNvPr>
            <p:cNvSpPr txBox="1"/>
            <p:nvPr/>
          </p:nvSpPr>
          <p:spPr bwMode="auto">
            <a:xfrm>
              <a:off x="2970025" y="234381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69" name="TextBox 168">
              <a:extLst>
                <a:ext uri="{FF2B5EF4-FFF2-40B4-BE49-F238E27FC236}">
                  <a16:creationId xmlns:a16="http://schemas.microsoft.com/office/drawing/2014/main" id="{56953D72-6F9A-0C9E-EB10-9243B887E0BC}"/>
                </a:ext>
              </a:extLst>
            </p:cNvPr>
            <p:cNvSpPr txBox="1"/>
            <p:nvPr/>
          </p:nvSpPr>
          <p:spPr bwMode="auto">
            <a:xfrm>
              <a:off x="3196737" y="235776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0" name="TextBox 169">
              <a:extLst>
                <a:ext uri="{FF2B5EF4-FFF2-40B4-BE49-F238E27FC236}">
                  <a16:creationId xmlns:a16="http://schemas.microsoft.com/office/drawing/2014/main" id="{F2E5CB87-BCB6-BA56-3427-0EED6CFBB5CD}"/>
                </a:ext>
              </a:extLst>
            </p:cNvPr>
            <p:cNvSpPr txBox="1"/>
            <p:nvPr/>
          </p:nvSpPr>
          <p:spPr bwMode="auto">
            <a:xfrm>
              <a:off x="3254956" y="235735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1" name="TextBox 170">
              <a:extLst>
                <a:ext uri="{FF2B5EF4-FFF2-40B4-BE49-F238E27FC236}">
                  <a16:creationId xmlns:a16="http://schemas.microsoft.com/office/drawing/2014/main" id="{B5B77B72-C762-AD31-05FF-79455261CA40}"/>
                </a:ext>
              </a:extLst>
            </p:cNvPr>
            <p:cNvSpPr txBox="1"/>
            <p:nvPr/>
          </p:nvSpPr>
          <p:spPr bwMode="auto">
            <a:xfrm>
              <a:off x="3088992" y="234592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2" name="TextBox 171">
              <a:extLst>
                <a:ext uri="{FF2B5EF4-FFF2-40B4-BE49-F238E27FC236}">
                  <a16:creationId xmlns:a16="http://schemas.microsoft.com/office/drawing/2014/main" id="{2EDD20B2-DAEB-E120-373A-2D7652A90A9A}"/>
                </a:ext>
              </a:extLst>
            </p:cNvPr>
            <p:cNvSpPr txBox="1"/>
            <p:nvPr/>
          </p:nvSpPr>
          <p:spPr bwMode="auto">
            <a:xfrm>
              <a:off x="3344384" y="235925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3" name="TextBox 172">
              <a:extLst>
                <a:ext uri="{FF2B5EF4-FFF2-40B4-BE49-F238E27FC236}">
                  <a16:creationId xmlns:a16="http://schemas.microsoft.com/office/drawing/2014/main" id="{ABF3289E-69A0-CE62-3A8E-C6C8B6C8297F}"/>
                </a:ext>
              </a:extLst>
            </p:cNvPr>
            <p:cNvSpPr txBox="1"/>
            <p:nvPr/>
          </p:nvSpPr>
          <p:spPr bwMode="auto">
            <a:xfrm>
              <a:off x="3366637" y="235776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4" name="TextBox 173">
              <a:extLst>
                <a:ext uri="{FF2B5EF4-FFF2-40B4-BE49-F238E27FC236}">
                  <a16:creationId xmlns:a16="http://schemas.microsoft.com/office/drawing/2014/main" id="{FDFA413E-2D9B-7B25-E3D1-7D2EB4A3B627}"/>
                </a:ext>
              </a:extLst>
            </p:cNvPr>
            <p:cNvSpPr txBox="1"/>
            <p:nvPr/>
          </p:nvSpPr>
          <p:spPr bwMode="auto">
            <a:xfrm>
              <a:off x="3427826" y="236623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5" name="TextBox 174">
              <a:extLst>
                <a:ext uri="{FF2B5EF4-FFF2-40B4-BE49-F238E27FC236}">
                  <a16:creationId xmlns:a16="http://schemas.microsoft.com/office/drawing/2014/main" id="{2CA63BC6-28D5-123A-74C7-CABC45E2E2CE}"/>
                </a:ext>
              </a:extLst>
            </p:cNvPr>
            <p:cNvSpPr txBox="1"/>
            <p:nvPr/>
          </p:nvSpPr>
          <p:spPr bwMode="auto">
            <a:xfrm>
              <a:off x="3469324" y="236168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6" name="TextBox 175">
              <a:extLst>
                <a:ext uri="{FF2B5EF4-FFF2-40B4-BE49-F238E27FC236}">
                  <a16:creationId xmlns:a16="http://schemas.microsoft.com/office/drawing/2014/main" id="{E7D5C61D-1658-9C87-5221-6C0708F021E2}"/>
                </a:ext>
              </a:extLst>
            </p:cNvPr>
            <p:cNvSpPr txBox="1"/>
            <p:nvPr/>
          </p:nvSpPr>
          <p:spPr bwMode="auto">
            <a:xfrm>
              <a:off x="3489901" y="236920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7" name="TextBox 176">
              <a:extLst>
                <a:ext uri="{FF2B5EF4-FFF2-40B4-BE49-F238E27FC236}">
                  <a16:creationId xmlns:a16="http://schemas.microsoft.com/office/drawing/2014/main" id="{59F7FD1D-9A6B-97B2-5B75-81920165CC7A}"/>
                </a:ext>
              </a:extLst>
            </p:cNvPr>
            <p:cNvSpPr txBox="1"/>
            <p:nvPr/>
          </p:nvSpPr>
          <p:spPr bwMode="auto">
            <a:xfrm>
              <a:off x="3560230" y="239435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8" name="TextBox 177">
              <a:extLst>
                <a:ext uri="{FF2B5EF4-FFF2-40B4-BE49-F238E27FC236}">
                  <a16:creationId xmlns:a16="http://schemas.microsoft.com/office/drawing/2014/main" id="{3DA72C47-A330-7A8D-7A33-C9BB54C298A9}"/>
                </a:ext>
              </a:extLst>
            </p:cNvPr>
            <p:cNvSpPr txBox="1"/>
            <p:nvPr/>
          </p:nvSpPr>
          <p:spPr bwMode="auto">
            <a:xfrm>
              <a:off x="3603840" y="239317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79" name="TextBox 178">
              <a:extLst>
                <a:ext uri="{FF2B5EF4-FFF2-40B4-BE49-F238E27FC236}">
                  <a16:creationId xmlns:a16="http://schemas.microsoft.com/office/drawing/2014/main" id="{A52A60DF-05C7-6D8B-DDBC-768828AF888C}"/>
                </a:ext>
              </a:extLst>
            </p:cNvPr>
            <p:cNvSpPr txBox="1"/>
            <p:nvPr/>
          </p:nvSpPr>
          <p:spPr bwMode="auto">
            <a:xfrm>
              <a:off x="3703395" y="241036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0" name="TextBox 179">
              <a:extLst>
                <a:ext uri="{FF2B5EF4-FFF2-40B4-BE49-F238E27FC236}">
                  <a16:creationId xmlns:a16="http://schemas.microsoft.com/office/drawing/2014/main" id="{D13BF0F8-9726-E52C-25C7-1191A15F22A8}"/>
                </a:ext>
              </a:extLst>
            </p:cNvPr>
            <p:cNvSpPr txBox="1"/>
            <p:nvPr/>
          </p:nvSpPr>
          <p:spPr bwMode="auto">
            <a:xfrm>
              <a:off x="3809367" y="241568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1" name="TextBox 180">
              <a:extLst>
                <a:ext uri="{FF2B5EF4-FFF2-40B4-BE49-F238E27FC236}">
                  <a16:creationId xmlns:a16="http://schemas.microsoft.com/office/drawing/2014/main" id="{56098351-E20D-309D-E285-10F6027A2EB9}"/>
                </a:ext>
              </a:extLst>
            </p:cNvPr>
            <p:cNvSpPr txBox="1"/>
            <p:nvPr/>
          </p:nvSpPr>
          <p:spPr bwMode="auto">
            <a:xfrm>
              <a:off x="3748377" y="241036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2" name="TextBox 181">
              <a:extLst>
                <a:ext uri="{FF2B5EF4-FFF2-40B4-BE49-F238E27FC236}">
                  <a16:creationId xmlns:a16="http://schemas.microsoft.com/office/drawing/2014/main" id="{DE02290E-F324-4C8B-EA2E-2F0731A9FCC2}"/>
                </a:ext>
              </a:extLst>
            </p:cNvPr>
            <p:cNvSpPr txBox="1"/>
            <p:nvPr/>
          </p:nvSpPr>
          <p:spPr bwMode="auto">
            <a:xfrm>
              <a:off x="3956985" y="243915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3" name="TextBox 182">
              <a:extLst>
                <a:ext uri="{FF2B5EF4-FFF2-40B4-BE49-F238E27FC236}">
                  <a16:creationId xmlns:a16="http://schemas.microsoft.com/office/drawing/2014/main" id="{B76E3627-83D3-4BEA-FEB1-829A342C281C}"/>
                </a:ext>
              </a:extLst>
            </p:cNvPr>
            <p:cNvSpPr txBox="1"/>
            <p:nvPr/>
          </p:nvSpPr>
          <p:spPr bwMode="auto">
            <a:xfrm>
              <a:off x="4059116" y="246270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4" name="TextBox 183">
              <a:extLst>
                <a:ext uri="{FF2B5EF4-FFF2-40B4-BE49-F238E27FC236}">
                  <a16:creationId xmlns:a16="http://schemas.microsoft.com/office/drawing/2014/main" id="{0FAA6B42-6FB4-5C37-7350-F98F5559B9D4}"/>
                </a:ext>
              </a:extLst>
            </p:cNvPr>
            <p:cNvSpPr txBox="1"/>
            <p:nvPr/>
          </p:nvSpPr>
          <p:spPr bwMode="auto">
            <a:xfrm>
              <a:off x="4095922" y="246400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5" name="TextBox 184">
              <a:extLst>
                <a:ext uri="{FF2B5EF4-FFF2-40B4-BE49-F238E27FC236}">
                  <a16:creationId xmlns:a16="http://schemas.microsoft.com/office/drawing/2014/main" id="{884E4CBC-1B60-7CD5-3E7E-B10E9E883992}"/>
                </a:ext>
              </a:extLst>
            </p:cNvPr>
            <p:cNvSpPr txBox="1"/>
            <p:nvPr/>
          </p:nvSpPr>
          <p:spPr bwMode="auto">
            <a:xfrm>
              <a:off x="4157030" y="249644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6" name="TextBox 185">
              <a:extLst>
                <a:ext uri="{FF2B5EF4-FFF2-40B4-BE49-F238E27FC236}">
                  <a16:creationId xmlns:a16="http://schemas.microsoft.com/office/drawing/2014/main" id="{02EE0CDC-8410-4B7C-E750-F7A30A5522C0}"/>
                </a:ext>
              </a:extLst>
            </p:cNvPr>
            <p:cNvSpPr txBox="1"/>
            <p:nvPr/>
          </p:nvSpPr>
          <p:spPr bwMode="auto">
            <a:xfrm>
              <a:off x="4252072" y="2588003"/>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7" name="TextBox 186">
              <a:extLst>
                <a:ext uri="{FF2B5EF4-FFF2-40B4-BE49-F238E27FC236}">
                  <a16:creationId xmlns:a16="http://schemas.microsoft.com/office/drawing/2014/main" id="{53E90C53-3D52-3CA8-148E-AA6170A55BD5}"/>
                </a:ext>
              </a:extLst>
            </p:cNvPr>
            <p:cNvSpPr txBox="1"/>
            <p:nvPr/>
          </p:nvSpPr>
          <p:spPr bwMode="auto">
            <a:xfrm>
              <a:off x="4339238" y="260156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8" name="TextBox 187">
              <a:extLst>
                <a:ext uri="{FF2B5EF4-FFF2-40B4-BE49-F238E27FC236}">
                  <a16:creationId xmlns:a16="http://schemas.microsoft.com/office/drawing/2014/main" id="{DAFADD7D-4D4D-27BA-B623-C315CE7E58ED}"/>
                </a:ext>
              </a:extLst>
            </p:cNvPr>
            <p:cNvSpPr txBox="1"/>
            <p:nvPr/>
          </p:nvSpPr>
          <p:spPr bwMode="auto">
            <a:xfrm>
              <a:off x="4395557" y="260704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89" name="TextBox 188">
              <a:extLst>
                <a:ext uri="{FF2B5EF4-FFF2-40B4-BE49-F238E27FC236}">
                  <a16:creationId xmlns:a16="http://schemas.microsoft.com/office/drawing/2014/main" id="{20C454B7-504B-CEA7-AA61-E624B31C92D2}"/>
                </a:ext>
              </a:extLst>
            </p:cNvPr>
            <p:cNvSpPr txBox="1"/>
            <p:nvPr/>
          </p:nvSpPr>
          <p:spPr bwMode="auto">
            <a:xfrm>
              <a:off x="4569213" y="269082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0" name="TextBox 189">
              <a:extLst>
                <a:ext uri="{FF2B5EF4-FFF2-40B4-BE49-F238E27FC236}">
                  <a16:creationId xmlns:a16="http://schemas.microsoft.com/office/drawing/2014/main" id="{502B30EA-402D-6C26-F82D-8A034FC17840}"/>
                </a:ext>
              </a:extLst>
            </p:cNvPr>
            <p:cNvSpPr txBox="1"/>
            <p:nvPr/>
          </p:nvSpPr>
          <p:spPr bwMode="auto">
            <a:xfrm>
              <a:off x="4678524" y="269296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1" name="TextBox 190">
              <a:extLst>
                <a:ext uri="{FF2B5EF4-FFF2-40B4-BE49-F238E27FC236}">
                  <a16:creationId xmlns:a16="http://schemas.microsoft.com/office/drawing/2014/main" id="{EDDA834E-64FD-54AF-2E40-2126FB1D4768}"/>
                </a:ext>
              </a:extLst>
            </p:cNvPr>
            <p:cNvSpPr txBox="1"/>
            <p:nvPr/>
          </p:nvSpPr>
          <p:spPr bwMode="auto">
            <a:xfrm>
              <a:off x="4612529" y="269009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2" name="TextBox 191">
              <a:extLst>
                <a:ext uri="{FF2B5EF4-FFF2-40B4-BE49-F238E27FC236}">
                  <a16:creationId xmlns:a16="http://schemas.microsoft.com/office/drawing/2014/main" id="{A2C53C0E-6BCA-6BF2-501B-DC06B6CB5961}"/>
                </a:ext>
              </a:extLst>
            </p:cNvPr>
            <p:cNvSpPr txBox="1"/>
            <p:nvPr/>
          </p:nvSpPr>
          <p:spPr bwMode="auto">
            <a:xfrm>
              <a:off x="4748648" y="274877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3" name="TextBox 192">
              <a:extLst>
                <a:ext uri="{FF2B5EF4-FFF2-40B4-BE49-F238E27FC236}">
                  <a16:creationId xmlns:a16="http://schemas.microsoft.com/office/drawing/2014/main" id="{57DFE7C3-5A33-9CFA-9928-99AF85C601E1}"/>
                </a:ext>
              </a:extLst>
            </p:cNvPr>
            <p:cNvSpPr txBox="1"/>
            <p:nvPr/>
          </p:nvSpPr>
          <p:spPr bwMode="auto">
            <a:xfrm>
              <a:off x="4635026" y="269251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4" name="TextBox 193">
              <a:extLst>
                <a:ext uri="{FF2B5EF4-FFF2-40B4-BE49-F238E27FC236}">
                  <a16:creationId xmlns:a16="http://schemas.microsoft.com/office/drawing/2014/main" id="{443B7BCC-87FC-FABD-11DF-04CF5BD0D1D8}"/>
                </a:ext>
              </a:extLst>
            </p:cNvPr>
            <p:cNvSpPr txBox="1"/>
            <p:nvPr/>
          </p:nvSpPr>
          <p:spPr bwMode="auto">
            <a:xfrm>
              <a:off x="4875901" y="278200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5" name="TextBox 194">
              <a:extLst>
                <a:ext uri="{FF2B5EF4-FFF2-40B4-BE49-F238E27FC236}">
                  <a16:creationId xmlns:a16="http://schemas.microsoft.com/office/drawing/2014/main" id="{384D937A-B1D0-0A8B-08BB-B9B465A515FF}"/>
                </a:ext>
              </a:extLst>
            </p:cNvPr>
            <p:cNvSpPr txBox="1"/>
            <p:nvPr/>
          </p:nvSpPr>
          <p:spPr bwMode="auto">
            <a:xfrm>
              <a:off x="5021996" y="286941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6" name="TextBox 195">
              <a:extLst>
                <a:ext uri="{FF2B5EF4-FFF2-40B4-BE49-F238E27FC236}">
                  <a16:creationId xmlns:a16="http://schemas.microsoft.com/office/drawing/2014/main" id="{427BF383-09AF-B273-8FCA-3FA409C89B01}"/>
                </a:ext>
              </a:extLst>
            </p:cNvPr>
            <p:cNvSpPr txBox="1"/>
            <p:nvPr/>
          </p:nvSpPr>
          <p:spPr bwMode="auto">
            <a:xfrm>
              <a:off x="5093003" y="287250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7" name="TextBox 196">
              <a:extLst>
                <a:ext uri="{FF2B5EF4-FFF2-40B4-BE49-F238E27FC236}">
                  <a16:creationId xmlns:a16="http://schemas.microsoft.com/office/drawing/2014/main" id="{267E17EC-61CF-44DD-54EE-9B61A7DCA513}"/>
                </a:ext>
              </a:extLst>
            </p:cNvPr>
            <p:cNvSpPr txBox="1"/>
            <p:nvPr/>
          </p:nvSpPr>
          <p:spPr bwMode="auto">
            <a:xfrm>
              <a:off x="4910577" y="2844563"/>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8" name="TextBox 197">
              <a:extLst>
                <a:ext uri="{FF2B5EF4-FFF2-40B4-BE49-F238E27FC236}">
                  <a16:creationId xmlns:a16="http://schemas.microsoft.com/office/drawing/2014/main" id="{75E95BEC-DA33-3BF9-1606-E93DD7C44754}"/>
                </a:ext>
              </a:extLst>
            </p:cNvPr>
            <p:cNvSpPr txBox="1"/>
            <p:nvPr/>
          </p:nvSpPr>
          <p:spPr bwMode="auto">
            <a:xfrm>
              <a:off x="4951150" y="284925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99" name="TextBox 198">
              <a:extLst>
                <a:ext uri="{FF2B5EF4-FFF2-40B4-BE49-F238E27FC236}">
                  <a16:creationId xmlns:a16="http://schemas.microsoft.com/office/drawing/2014/main" id="{72CC50E9-DB34-55CF-542B-DDE0FFDC327D}"/>
                </a:ext>
              </a:extLst>
            </p:cNvPr>
            <p:cNvSpPr txBox="1"/>
            <p:nvPr/>
          </p:nvSpPr>
          <p:spPr bwMode="auto">
            <a:xfrm>
              <a:off x="4965376" y="284905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0" name="TextBox 199">
              <a:extLst>
                <a:ext uri="{FF2B5EF4-FFF2-40B4-BE49-F238E27FC236}">
                  <a16:creationId xmlns:a16="http://schemas.microsoft.com/office/drawing/2014/main" id="{1246D0F9-BB7C-51E9-C59A-F958F9337325}"/>
                </a:ext>
              </a:extLst>
            </p:cNvPr>
            <p:cNvSpPr txBox="1"/>
            <p:nvPr/>
          </p:nvSpPr>
          <p:spPr bwMode="auto">
            <a:xfrm>
              <a:off x="5057336" y="287227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1" name="TextBox 200">
              <a:extLst>
                <a:ext uri="{FF2B5EF4-FFF2-40B4-BE49-F238E27FC236}">
                  <a16:creationId xmlns:a16="http://schemas.microsoft.com/office/drawing/2014/main" id="{13F0678B-FE82-B714-801D-6ECC5A2409C1}"/>
                </a:ext>
              </a:extLst>
            </p:cNvPr>
            <p:cNvSpPr txBox="1"/>
            <p:nvPr/>
          </p:nvSpPr>
          <p:spPr bwMode="auto">
            <a:xfrm>
              <a:off x="5112269" y="287318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2" name="TextBox 201">
              <a:extLst>
                <a:ext uri="{FF2B5EF4-FFF2-40B4-BE49-F238E27FC236}">
                  <a16:creationId xmlns:a16="http://schemas.microsoft.com/office/drawing/2014/main" id="{727DA3E0-4D78-9CDA-0E86-35BAE14987F3}"/>
                </a:ext>
              </a:extLst>
            </p:cNvPr>
            <p:cNvSpPr txBox="1"/>
            <p:nvPr/>
          </p:nvSpPr>
          <p:spPr bwMode="auto">
            <a:xfrm>
              <a:off x="5134020" y="290100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3" name="TextBox 202">
              <a:extLst>
                <a:ext uri="{FF2B5EF4-FFF2-40B4-BE49-F238E27FC236}">
                  <a16:creationId xmlns:a16="http://schemas.microsoft.com/office/drawing/2014/main" id="{43CE4136-48E1-C81C-32A8-1AD59EEA961B}"/>
                </a:ext>
              </a:extLst>
            </p:cNvPr>
            <p:cNvSpPr txBox="1"/>
            <p:nvPr/>
          </p:nvSpPr>
          <p:spPr bwMode="auto">
            <a:xfrm>
              <a:off x="5201715" y="296119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4" name="TextBox 203">
              <a:extLst>
                <a:ext uri="{FF2B5EF4-FFF2-40B4-BE49-F238E27FC236}">
                  <a16:creationId xmlns:a16="http://schemas.microsoft.com/office/drawing/2014/main" id="{F6203662-57E7-4CF3-89C8-F88E61970EDB}"/>
                </a:ext>
              </a:extLst>
            </p:cNvPr>
            <p:cNvSpPr txBox="1"/>
            <p:nvPr/>
          </p:nvSpPr>
          <p:spPr bwMode="auto">
            <a:xfrm>
              <a:off x="5285228" y="299547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5" name="TextBox 204">
              <a:extLst>
                <a:ext uri="{FF2B5EF4-FFF2-40B4-BE49-F238E27FC236}">
                  <a16:creationId xmlns:a16="http://schemas.microsoft.com/office/drawing/2014/main" id="{80A9C98E-DE3E-CBBF-D545-CC329397185B}"/>
                </a:ext>
              </a:extLst>
            </p:cNvPr>
            <p:cNvSpPr txBox="1"/>
            <p:nvPr/>
          </p:nvSpPr>
          <p:spPr bwMode="auto">
            <a:xfrm>
              <a:off x="5323789" y="299882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6" name="TextBox 205">
              <a:extLst>
                <a:ext uri="{FF2B5EF4-FFF2-40B4-BE49-F238E27FC236}">
                  <a16:creationId xmlns:a16="http://schemas.microsoft.com/office/drawing/2014/main" id="{ACDFE196-F5A2-2C7E-BA82-FF95716B2DE0}"/>
                </a:ext>
              </a:extLst>
            </p:cNvPr>
            <p:cNvSpPr txBox="1"/>
            <p:nvPr/>
          </p:nvSpPr>
          <p:spPr bwMode="auto">
            <a:xfrm>
              <a:off x="5374670" y="299882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7" name="TextBox 206">
              <a:extLst>
                <a:ext uri="{FF2B5EF4-FFF2-40B4-BE49-F238E27FC236}">
                  <a16:creationId xmlns:a16="http://schemas.microsoft.com/office/drawing/2014/main" id="{08EF55F2-076B-070E-1378-CB8F5B06566E}"/>
                </a:ext>
              </a:extLst>
            </p:cNvPr>
            <p:cNvSpPr txBox="1"/>
            <p:nvPr/>
          </p:nvSpPr>
          <p:spPr bwMode="auto">
            <a:xfrm>
              <a:off x="5408295" y="301451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8" name="TextBox 207">
              <a:extLst>
                <a:ext uri="{FF2B5EF4-FFF2-40B4-BE49-F238E27FC236}">
                  <a16:creationId xmlns:a16="http://schemas.microsoft.com/office/drawing/2014/main" id="{20F33FE7-3F1E-0A49-01AF-0C5F8C92A352}"/>
                </a:ext>
              </a:extLst>
            </p:cNvPr>
            <p:cNvSpPr txBox="1"/>
            <p:nvPr/>
          </p:nvSpPr>
          <p:spPr bwMode="auto">
            <a:xfrm>
              <a:off x="5455449" y="301384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09" name="TextBox 208">
              <a:extLst>
                <a:ext uri="{FF2B5EF4-FFF2-40B4-BE49-F238E27FC236}">
                  <a16:creationId xmlns:a16="http://schemas.microsoft.com/office/drawing/2014/main" id="{205771A3-29CF-D434-8AD4-90925504FFB2}"/>
                </a:ext>
              </a:extLst>
            </p:cNvPr>
            <p:cNvSpPr txBox="1"/>
            <p:nvPr/>
          </p:nvSpPr>
          <p:spPr bwMode="auto">
            <a:xfrm>
              <a:off x="5601166" y="305270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0" name="TextBox 209">
              <a:extLst>
                <a:ext uri="{FF2B5EF4-FFF2-40B4-BE49-F238E27FC236}">
                  <a16:creationId xmlns:a16="http://schemas.microsoft.com/office/drawing/2014/main" id="{DE0DD253-D5E8-05E3-15A6-E2E763F9C950}"/>
                </a:ext>
              </a:extLst>
            </p:cNvPr>
            <p:cNvSpPr txBox="1"/>
            <p:nvPr/>
          </p:nvSpPr>
          <p:spPr bwMode="auto">
            <a:xfrm>
              <a:off x="5534995" y="304244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1" name="TextBox 210">
              <a:extLst>
                <a:ext uri="{FF2B5EF4-FFF2-40B4-BE49-F238E27FC236}">
                  <a16:creationId xmlns:a16="http://schemas.microsoft.com/office/drawing/2014/main" id="{37DFCAEE-B657-446E-74C5-51CDD72E5693}"/>
                </a:ext>
              </a:extLst>
            </p:cNvPr>
            <p:cNvSpPr txBox="1"/>
            <p:nvPr/>
          </p:nvSpPr>
          <p:spPr bwMode="auto">
            <a:xfrm>
              <a:off x="5553770" y="304129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2" name="TextBox 211">
              <a:extLst>
                <a:ext uri="{FF2B5EF4-FFF2-40B4-BE49-F238E27FC236}">
                  <a16:creationId xmlns:a16="http://schemas.microsoft.com/office/drawing/2014/main" id="{9C5E3DA0-18D9-51DF-6865-AE823671BE0A}"/>
                </a:ext>
              </a:extLst>
            </p:cNvPr>
            <p:cNvSpPr txBox="1"/>
            <p:nvPr/>
          </p:nvSpPr>
          <p:spPr bwMode="auto">
            <a:xfrm>
              <a:off x="5682755" y="310389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3" name="TextBox 212">
              <a:extLst>
                <a:ext uri="{FF2B5EF4-FFF2-40B4-BE49-F238E27FC236}">
                  <a16:creationId xmlns:a16="http://schemas.microsoft.com/office/drawing/2014/main" id="{7DCCC502-6686-2DCA-560A-7CFB935A5EC0}"/>
                </a:ext>
              </a:extLst>
            </p:cNvPr>
            <p:cNvSpPr txBox="1"/>
            <p:nvPr/>
          </p:nvSpPr>
          <p:spPr bwMode="auto">
            <a:xfrm>
              <a:off x="5728530" y="310389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4" name="TextBox 213">
              <a:extLst>
                <a:ext uri="{FF2B5EF4-FFF2-40B4-BE49-F238E27FC236}">
                  <a16:creationId xmlns:a16="http://schemas.microsoft.com/office/drawing/2014/main" id="{5A044AAE-417A-93FE-463A-1B3CDBA95BFF}"/>
                </a:ext>
              </a:extLst>
            </p:cNvPr>
            <p:cNvSpPr txBox="1"/>
            <p:nvPr/>
          </p:nvSpPr>
          <p:spPr bwMode="auto">
            <a:xfrm>
              <a:off x="5831097" y="315759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5" name="TextBox 214">
              <a:extLst>
                <a:ext uri="{FF2B5EF4-FFF2-40B4-BE49-F238E27FC236}">
                  <a16:creationId xmlns:a16="http://schemas.microsoft.com/office/drawing/2014/main" id="{65D5B32E-95A1-3B46-A03E-109791140C17}"/>
                </a:ext>
              </a:extLst>
            </p:cNvPr>
            <p:cNvSpPr txBox="1"/>
            <p:nvPr/>
          </p:nvSpPr>
          <p:spPr bwMode="auto">
            <a:xfrm>
              <a:off x="5848562" y="315790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6" name="TextBox 215">
              <a:extLst>
                <a:ext uri="{FF2B5EF4-FFF2-40B4-BE49-F238E27FC236}">
                  <a16:creationId xmlns:a16="http://schemas.microsoft.com/office/drawing/2014/main" id="{B33F98D8-103F-2232-C435-EF92C472A4AA}"/>
                </a:ext>
              </a:extLst>
            </p:cNvPr>
            <p:cNvSpPr txBox="1"/>
            <p:nvPr/>
          </p:nvSpPr>
          <p:spPr bwMode="auto">
            <a:xfrm>
              <a:off x="5865303" y="315735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7" name="TextBox 216">
              <a:extLst>
                <a:ext uri="{FF2B5EF4-FFF2-40B4-BE49-F238E27FC236}">
                  <a16:creationId xmlns:a16="http://schemas.microsoft.com/office/drawing/2014/main" id="{6CD9C29E-938A-D129-D5EB-5605BDB7F848}"/>
                </a:ext>
              </a:extLst>
            </p:cNvPr>
            <p:cNvSpPr txBox="1"/>
            <p:nvPr/>
          </p:nvSpPr>
          <p:spPr bwMode="auto">
            <a:xfrm>
              <a:off x="5920350" y="316459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8" name="TextBox 217">
              <a:extLst>
                <a:ext uri="{FF2B5EF4-FFF2-40B4-BE49-F238E27FC236}">
                  <a16:creationId xmlns:a16="http://schemas.microsoft.com/office/drawing/2014/main" id="{603141B3-1B21-7E8E-7CE6-E55EDF7E6EA5}"/>
                </a:ext>
              </a:extLst>
            </p:cNvPr>
            <p:cNvSpPr txBox="1"/>
            <p:nvPr/>
          </p:nvSpPr>
          <p:spPr bwMode="auto">
            <a:xfrm>
              <a:off x="5966851" y="318711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19" name="TextBox 218">
              <a:extLst>
                <a:ext uri="{FF2B5EF4-FFF2-40B4-BE49-F238E27FC236}">
                  <a16:creationId xmlns:a16="http://schemas.microsoft.com/office/drawing/2014/main" id="{489E9E92-4FAF-F85A-FF95-87553CCED379}"/>
                </a:ext>
              </a:extLst>
            </p:cNvPr>
            <p:cNvSpPr txBox="1"/>
            <p:nvPr/>
          </p:nvSpPr>
          <p:spPr bwMode="auto">
            <a:xfrm>
              <a:off x="5995416" y="319794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0" name="TextBox 219">
              <a:extLst>
                <a:ext uri="{FF2B5EF4-FFF2-40B4-BE49-F238E27FC236}">
                  <a16:creationId xmlns:a16="http://schemas.microsoft.com/office/drawing/2014/main" id="{7ED4E26D-7477-8FDA-DC41-223F66674DCF}"/>
                </a:ext>
              </a:extLst>
            </p:cNvPr>
            <p:cNvSpPr txBox="1"/>
            <p:nvPr/>
          </p:nvSpPr>
          <p:spPr bwMode="auto">
            <a:xfrm>
              <a:off x="6053974" y="323083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1" name="TextBox 220">
              <a:extLst>
                <a:ext uri="{FF2B5EF4-FFF2-40B4-BE49-F238E27FC236}">
                  <a16:creationId xmlns:a16="http://schemas.microsoft.com/office/drawing/2014/main" id="{36418DBB-35DB-4AC1-2587-03593FBD6BF2}"/>
                </a:ext>
              </a:extLst>
            </p:cNvPr>
            <p:cNvSpPr txBox="1"/>
            <p:nvPr/>
          </p:nvSpPr>
          <p:spPr bwMode="auto">
            <a:xfrm>
              <a:off x="6301472" y="323083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2" name="TextBox 221">
              <a:extLst>
                <a:ext uri="{FF2B5EF4-FFF2-40B4-BE49-F238E27FC236}">
                  <a16:creationId xmlns:a16="http://schemas.microsoft.com/office/drawing/2014/main" id="{192C5ACD-0D4B-FDE8-EE93-A897A8406D38}"/>
                </a:ext>
              </a:extLst>
            </p:cNvPr>
            <p:cNvSpPr txBox="1"/>
            <p:nvPr/>
          </p:nvSpPr>
          <p:spPr bwMode="auto">
            <a:xfrm>
              <a:off x="6257886" y="323083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3" name="TextBox 222">
              <a:extLst>
                <a:ext uri="{FF2B5EF4-FFF2-40B4-BE49-F238E27FC236}">
                  <a16:creationId xmlns:a16="http://schemas.microsoft.com/office/drawing/2014/main" id="{D85A45B6-AC44-AA2B-8A38-E43080F0EFBE}"/>
                </a:ext>
              </a:extLst>
            </p:cNvPr>
            <p:cNvSpPr txBox="1"/>
            <p:nvPr/>
          </p:nvSpPr>
          <p:spPr bwMode="auto">
            <a:xfrm>
              <a:off x="6577709" y="329219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4" name="TextBox 223">
              <a:extLst>
                <a:ext uri="{FF2B5EF4-FFF2-40B4-BE49-F238E27FC236}">
                  <a16:creationId xmlns:a16="http://schemas.microsoft.com/office/drawing/2014/main" id="{FD632644-2281-B24E-9CF9-89328EFB8375}"/>
                </a:ext>
              </a:extLst>
            </p:cNvPr>
            <p:cNvSpPr txBox="1"/>
            <p:nvPr/>
          </p:nvSpPr>
          <p:spPr bwMode="auto">
            <a:xfrm>
              <a:off x="6521368" y="328671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5" name="TextBox 224">
              <a:extLst>
                <a:ext uri="{FF2B5EF4-FFF2-40B4-BE49-F238E27FC236}">
                  <a16:creationId xmlns:a16="http://schemas.microsoft.com/office/drawing/2014/main" id="{1421E8DD-F489-EBAB-A23D-EE562E118C22}"/>
                </a:ext>
              </a:extLst>
            </p:cNvPr>
            <p:cNvSpPr txBox="1"/>
            <p:nvPr/>
          </p:nvSpPr>
          <p:spPr bwMode="auto">
            <a:xfrm>
              <a:off x="6107988" y="323418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6" name="TextBox 225">
              <a:extLst>
                <a:ext uri="{FF2B5EF4-FFF2-40B4-BE49-F238E27FC236}">
                  <a16:creationId xmlns:a16="http://schemas.microsoft.com/office/drawing/2014/main" id="{371816AC-BB85-4244-69C9-61A838D8EDD3}"/>
                </a:ext>
              </a:extLst>
            </p:cNvPr>
            <p:cNvSpPr txBox="1"/>
            <p:nvPr/>
          </p:nvSpPr>
          <p:spPr bwMode="auto">
            <a:xfrm>
              <a:off x="6157031" y="323083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7" name="TextBox 226">
              <a:extLst>
                <a:ext uri="{FF2B5EF4-FFF2-40B4-BE49-F238E27FC236}">
                  <a16:creationId xmlns:a16="http://schemas.microsoft.com/office/drawing/2014/main" id="{35796291-2A6E-FD45-731C-39D48171D3DC}"/>
                </a:ext>
              </a:extLst>
            </p:cNvPr>
            <p:cNvSpPr txBox="1"/>
            <p:nvPr/>
          </p:nvSpPr>
          <p:spPr bwMode="auto">
            <a:xfrm>
              <a:off x="6175429" y="323083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8" name="TextBox 227">
              <a:extLst>
                <a:ext uri="{FF2B5EF4-FFF2-40B4-BE49-F238E27FC236}">
                  <a16:creationId xmlns:a16="http://schemas.microsoft.com/office/drawing/2014/main" id="{4157776E-E35C-325C-76FC-07197D544977}"/>
                </a:ext>
              </a:extLst>
            </p:cNvPr>
            <p:cNvSpPr txBox="1"/>
            <p:nvPr/>
          </p:nvSpPr>
          <p:spPr bwMode="auto">
            <a:xfrm>
              <a:off x="6195791" y="323083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29" name="TextBox 228">
              <a:extLst>
                <a:ext uri="{FF2B5EF4-FFF2-40B4-BE49-F238E27FC236}">
                  <a16:creationId xmlns:a16="http://schemas.microsoft.com/office/drawing/2014/main" id="{571754D2-9A76-0123-B589-56ED09336AD1}"/>
                </a:ext>
              </a:extLst>
            </p:cNvPr>
            <p:cNvSpPr txBox="1"/>
            <p:nvPr/>
          </p:nvSpPr>
          <p:spPr bwMode="auto">
            <a:xfrm>
              <a:off x="6355527" y="323753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0" name="TextBox 229">
              <a:extLst>
                <a:ext uri="{FF2B5EF4-FFF2-40B4-BE49-F238E27FC236}">
                  <a16:creationId xmlns:a16="http://schemas.microsoft.com/office/drawing/2014/main" id="{FBD34088-2F57-FC28-1C89-160089436113}"/>
                </a:ext>
              </a:extLst>
            </p:cNvPr>
            <p:cNvSpPr txBox="1"/>
            <p:nvPr/>
          </p:nvSpPr>
          <p:spPr bwMode="auto">
            <a:xfrm>
              <a:off x="6656131" y="334632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1" name="TextBox 230">
              <a:extLst>
                <a:ext uri="{FF2B5EF4-FFF2-40B4-BE49-F238E27FC236}">
                  <a16:creationId xmlns:a16="http://schemas.microsoft.com/office/drawing/2014/main" id="{5129F027-4EE4-1EE7-DFF4-75AC7A8F6A3E}"/>
                </a:ext>
              </a:extLst>
            </p:cNvPr>
            <p:cNvSpPr txBox="1"/>
            <p:nvPr/>
          </p:nvSpPr>
          <p:spPr bwMode="auto">
            <a:xfrm>
              <a:off x="6628462" y="329006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2" name="TextBox 231">
              <a:extLst>
                <a:ext uri="{FF2B5EF4-FFF2-40B4-BE49-F238E27FC236}">
                  <a16:creationId xmlns:a16="http://schemas.microsoft.com/office/drawing/2014/main" id="{B92FD38D-68FC-A422-F08E-9038DBD0A259}"/>
                </a:ext>
              </a:extLst>
            </p:cNvPr>
            <p:cNvSpPr txBox="1"/>
            <p:nvPr/>
          </p:nvSpPr>
          <p:spPr bwMode="auto">
            <a:xfrm>
              <a:off x="6695153" y="334789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3" name="TextBox 232">
              <a:extLst>
                <a:ext uri="{FF2B5EF4-FFF2-40B4-BE49-F238E27FC236}">
                  <a16:creationId xmlns:a16="http://schemas.microsoft.com/office/drawing/2014/main" id="{2CE6C129-8761-F278-70EE-8659E7D2DCB8}"/>
                </a:ext>
              </a:extLst>
            </p:cNvPr>
            <p:cNvSpPr txBox="1"/>
            <p:nvPr/>
          </p:nvSpPr>
          <p:spPr bwMode="auto">
            <a:xfrm>
              <a:off x="6373323" y="323753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4" name="TextBox 233">
              <a:extLst>
                <a:ext uri="{FF2B5EF4-FFF2-40B4-BE49-F238E27FC236}">
                  <a16:creationId xmlns:a16="http://schemas.microsoft.com/office/drawing/2014/main" id="{D5A055AB-9DE9-5350-3C03-4F5596C9BA6E}"/>
                </a:ext>
              </a:extLst>
            </p:cNvPr>
            <p:cNvSpPr txBox="1"/>
            <p:nvPr/>
          </p:nvSpPr>
          <p:spPr bwMode="auto">
            <a:xfrm>
              <a:off x="6442360" y="323418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5" name="TextBox 234">
              <a:extLst>
                <a:ext uri="{FF2B5EF4-FFF2-40B4-BE49-F238E27FC236}">
                  <a16:creationId xmlns:a16="http://schemas.microsoft.com/office/drawing/2014/main" id="{3FB56ED9-179F-C960-242C-4F815B57F589}"/>
                </a:ext>
              </a:extLst>
            </p:cNvPr>
            <p:cNvSpPr txBox="1"/>
            <p:nvPr/>
          </p:nvSpPr>
          <p:spPr bwMode="auto">
            <a:xfrm>
              <a:off x="6403345" y="323753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6" name="TextBox 235">
              <a:extLst>
                <a:ext uri="{FF2B5EF4-FFF2-40B4-BE49-F238E27FC236}">
                  <a16:creationId xmlns:a16="http://schemas.microsoft.com/office/drawing/2014/main" id="{856D7480-C9D3-8862-7110-71CC2D609A23}"/>
                </a:ext>
              </a:extLst>
            </p:cNvPr>
            <p:cNvSpPr txBox="1"/>
            <p:nvPr/>
          </p:nvSpPr>
          <p:spPr bwMode="auto">
            <a:xfrm>
              <a:off x="6423635" y="323753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7" name="TextBox 236">
              <a:extLst>
                <a:ext uri="{FF2B5EF4-FFF2-40B4-BE49-F238E27FC236}">
                  <a16:creationId xmlns:a16="http://schemas.microsoft.com/office/drawing/2014/main" id="{2ACDDC26-7D2F-FCCD-6EB2-2D915B1CF0D1}"/>
                </a:ext>
              </a:extLst>
            </p:cNvPr>
            <p:cNvSpPr txBox="1"/>
            <p:nvPr/>
          </p:nvSpPr>
          <p:spPr bwMode="auto">
            <a:xfrm>
              <a:off x="6817221" y="334789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8" name="TextBox 237">
              <a:extLst>
                <a:ext uri="{FF2B5EF4-FFF2-40B4-BE49-F238E27FC236}">
                  <a16:creationId xmlns:a16="http://schemas.microsoft.com/office/drawing/2014/main" id="{39B64852-BFB3-51C6-D8E2-DFFC8FE322A0}"/>
                </a:ext>
              </a:extLst>
            </p:cNvPr>
            <p:cNvSpPr txBox="1"/>
            <p:nvPr/>
          </p:nvSpPr>
          <p:spPr bwMode="auto">
            <a:xfrm>
              <a:off x="6895106" y="335306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39" name="TextBox 238">
              <a:extLst>
                <a:ext uri="{FF2B5EF4-FFF2-40B4-BE49-F238E27FC236}">
                  <a16:creationId xmlns:a16="http://schemas.microsoft.com/office/drawing/2014/main" id="{5110BF96-D3BB-9082-D01A-9607FCA469D2}"/>
                </a:ext>
              </a:extLst>
            </p:cNvPr>
            <p:cNvSpPr txBox="1"/>
            <p:nvPr/>
          </p:nvSpPr>
          <p:spPr bwMode="auto">
            <a:xfrm>
              <a:off x="6834109" y="334837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0" name="TextBox 239">
              <a:extLst>
                <a:ext uri="{FF2B5EF4-FFF2-40B4-BE49-F238E27FC236}">
                  <a16:creationId xmlns:a16="http://schemas.microsoft.com/office/drawing/2014/main" id="{79DC205E-3D20-C7C0-A334-3F4B47C717DB}"/>
                </a:ext>
              </a:extLst>
            </p:cNvPr>
            <p:cNvSpPr txBox="1"/>
            <p:nvPr/>
          </p:nvSpPr>
          <p:spPr bwMode="auto">
            <a:xfrm>
              <a:off x="6849493" y="334789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1" name="TextBox 240">
              <a:extLst>
                <a:ext uri="{FF2B5EF4-FFF2-40B4-BE49-F238E27FC236}">
                  <a16:creationId xmlns:a16="http://schemas.microsoft.com/office/drawing/2014/main" id="{1438231E-DA59-0DCE-C17D-A1B4363D61CB}"/>
                </a:ext>
              </a:extLst>
            </p:cNvPr>
            <p:cNvSpPr txBox="1"/>
            <p:nvPr/>
          </p:nvSpPr>
          <p:spPr bwMode="auto">
            <a:xfrm>
              <a:off x="6868086" y="334837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2" name="TextBox 241">
              <a:extLst>
                <a:ext uri="{FF2B5EF4-FFF2-40B4-BE49-F238E27FC236}">
                  <a16:creationId xmlns:a16="http://schemas.microsoft.com/office/drawing/2014/main" id="{8AA82830-2E5B-9583-6E4C-6A74B5748BC9}"/>
                </a:ext>
              </a:extLst>
            </p:cNvPr>
            <p:cNvSpPr txBox="1"/>
            <p:nvPr/>
          </p:nvSpPr>
          <p:spPr bwMode="auto">
            <a:xfrm>
              <a:off x="8798302" y="347473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3" name="TextBox 242">
              <a:extLst>
                <a:ext uri="{FF2B5EF4-FFF2-40B4-BE49-F238E27FC236}">
                  <a16:creationId xmlns:a16="http://schemas.microsoft.com/office/drawing/2014/main" id="{3CC2D344-EE0C-371E-3B2C-BC1BCC8469ED}"/>
                </a:ext>
              </a:extLst>
            </p:cNvPr>
            <p:cNvSpPr txBox="1"/>
            <p:nvPr/>
          </p:nvSpPr>
          <p:spPr bwMode="auto">
            <a:xfrm>
              <a:off x="7135190" y="334837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4" name="TextBox 243">
              <a:extLst>
                <a:ext uri="{FF2B5EF4-FFF2-40B4-BE49-F238E27FC236}">
                  <a16:creationId xmlns:a16="http://schemas.microsoft.com/office/drawing/2014/main" id="{EDD61C6E-074A-351A-5CC1-67FC785849BD}"/>
                </a:ext>
              </a:extLst>
            </p:cNvPr>
            <p:cNvSpPr txBox="1"/>
            <p:nvPr/>
          </p:nvSpPr>
          <p:spPr bwMode="auto">
            <a:xfrm>
              <a:off x="7235436" y="334789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5" name="TextBox 244">
              <a:extLst>
                <a:ext uri="{FF2B5EF4-FFF2-40B4-BE49-F238E27FC236}">
                  <a16:creationId xmlns:a16="http://schemas.microsoft.com/office/drawing/2014/main" id="{AE8E672E-2C5F-EB7B-46DC-1DF933551D25}"/>
                </a:ext>
              </a:extLst>
            </p:cNvPr>
            <p:cNvSpPr txBox="1"/>
            <p:nvPr/>
          </p:nvSpPr>
          <p:spPr bwMode="auto">
            <a:xfrm>
              <a:off x="7328607" y="334691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6" name="TextBox 245">
              <a:extLst>
                <a:ext uri="{FF2B5EF4-FFF2-40B4-BE49-F238E27FC236}">
                  <a16:creationId xmlns:a16="http://schemas.microsoft.com/office/drawing/2014/main" id="{B0DD5355-8AB0-A96A-BBB1-3FAF39FCEFC6}"/>
                </a:ext>
              </a:extLst>
            </p:cNvPr>
            <p:cNvSpPr txBox="1"/>
            <p:nvPr/>
          </p:nvSpPr>
          <p:spPr bwMode="auto">
            <a:xfrm>
              <a:off x="7091828" y="3349623"/>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7" name="TextBox 246">
              <a:extLst>
                <a:ext uri="{FF2B5EF4-FFF2-40B4-BE49-F238E27FC236}">
                  <a16:creationId xmlns:a16="http://schemas.microsoft.com/office/drawing/2014/main" id="{7D21F55C-987B-03EF-2B6A-1B2A565AAA00}"/>
                </a:ext>
              </a:extLst>
            </p:cNvPr>
            <p:cNvSpPr txBox="1"/>
            <p:nvPr/>
          </p:nvSpPr>
          <p:spPr bwMode="auto">
            <a:xfrm>
              <a:off x="7399973" y="346835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8" name="TextBox 247">
              <a:extLst>
                <a:ext uri="{FF2B5EF4-FFF2-40B4-BE49-F238E27FC236}">
                  <a16:creationId xmlns:a16="http://schemas.microsoft.com/office/drawing/2014/main" id="{A16CA124-8DE0-536E-C0F2-4BF263169511}"/>
                </a:ext>
              </a:extLst>
            </p:cNvPr>
            <p:cNvSpPr txBox="1"/>
            <p:nvPr/>
          </p:nvSpPr>
          <p:spPr bwMode="auto">
            <a:xfrm>
              <a:off x="7073621" y="334969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49" name="TextBox 248">
              <a:extLst>
                <a:ext uri="{FF2B5EF4-FFF2-40B4-BE49-F238E27FC236}">
                  <a16:creationId xmlns:a16="http://schemas.microsoft.com/office/drawing/2014/main" id="{E7FAA3CE-88BE-B19E-99B5-C5F63A99F8BA}"/>
                </a:ext>
              </a:extLst>
            </p:cNvPr>
            <p:cNvSpPr txBox="1"/>
            <p:nvPr/>
          </p:nvSpPr>
          <p:spPr bwMode="auto">
            <a:xfrm>
              <a:off x="7704663" y="347733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0" name="TextBox 249">
              <a:extLst>
                <a:ext uri="{FF2B5EF4-FFF2-40B4-BE49-F238E27FC236}">
                  <a16:creationId xmlns:a16="http://schemas.microsoft.com/office/drawing/2014/main" id="{10990B8D-7946-AA17-20C7-AA8CADB2B85A}"/>
                </a:ext>
              </a:extLst>
            </p:cNvPr>
            <p:cNvSpPr txBox="1"/>
            <p:nvPr/>
          </p:nvSpPr>
          <p:spPr bwMode="auto">
            <a:xfrm>
              <a:off x="7354624" y="347220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1" name="TextBox 250">
              <a:extLst>
                <a:ext uri="{FF2B5EF4-FFF2-40B4-BE49-F238E27FC236}">
                  <a16:creationId xmlns:a16="http://schemas.microsoft.com/office/drawing/2014/main" id="{4B33E88E-E74F-08BA-77C2-5EF59533F562}"/>
                </a:ext>
              </a:extLst>
            </p:cNvPr>
            <p:cNvSpPr txBox="1"/>
            <p:nvPr/>
          </p:nvSpPr>
          <p:spPr bwMode="auto">
            <a:xfrm>
              <a:off x="8052846" y="347220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2" name="TextBox 251">
              <a:extLst>
                <a:ext uri="{FF2B5EF4-FFF2-40B4-BE49-F238E27FC236}">
                  <a16:creationId xmlns:a16="http://schemas.microsoft.com/office/drawing/2014/main" id="{DBB0A90E-1300-843C-2F77-915D8C788A5A}"/>
                </a:ext>
              </a:extLst>
            </p:cNvPr>
            <p:cNvSpPr txBox="1"/>
            <p:nvPr/>
          </p:nvSpPr>
          <p:spPr bwMode="auto">
            <a:xfrm>
              <a:off x="7899139" y="347733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3" name="TextBox 252">
              <a:extLst>
                <a:ext uri="{FF2B5EF4-FFF2-40B4-BE49-F238E27FC236}">
                  <a16:creationId xmlns:a16="http://schemas.microsoft.com/office/drawing/2014/main" id="{CFF4E0C8-FB34-935F-D16C-96B2E434C89B}"/>
                </a:ext>
              </a:extLst>
            </p:cNvPr>
            <p:cNvSpPr txBox="1"/>
            <p:nvPr/>
          </p:nvSpPr>
          <p:spPr bwMode="auto">
            <a:xfrm>
              <a:off x="8205052" y="347220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4" name="TextBox 253">
              <a:extLst>
                <a:ext uri="{FF2B5EF4-FFF2-40B4-BE49-F238E27FC236}">
                  <a16:creationId xmlns:a16="http://schemas.microsoft.com/office/drawing/2014/main" id="{210D0B06-F07B-D8E0-7BE8-6461DCFFFE0C}"/>
                </a:ext>
              </a:extLst>
            </p:cNvPr>
            <p:cNvSpPr txBox="1"/>
            <p:nvPr/>
          </p:nvSpPr>
          <p:spPr bwMode="auto">
            <a:xfrm>
              <a:off x="7763750" y="347733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5" name="TextBox 254">
              <a:extLst>
                <a:ext uri="{FF2B5EF4-FFF2-40B4-BE49-F238E27FC236}">
                  <a16:creationId xmlns:a16="http://schemas.microsoft.com/office/drawing/2014/main" id="{2C19E345-1B84-013F-A43D-35A67651BCF7}"/>
                </a:ext>
              </a:extLst>
            </p:cNvPr>
            <p:cNvSpPr txBox="1"/>
            <p:nvPr/>
          </p:nvSpPr>
          <p:spPr bwMode="auto">
            <a:xfrm>
              <a:off x="7743913" y="347647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6" name="TextBox 255">
              <a:extLst>
                <a:ext uri="{FF2B5EF4-FFF2-40B4-BE49-F238E27FC236}">
                  <a16:creationId xmlns:a16="http://schemas.microsoft.com/office/drawing/2014/main" id="{FC37DDF6-1AA1-07BB-7737-EF52E5F114D0}"/>
                </a:ext>
              </a:extLst>
            </p:cNvPr>
            <p:cNvSpPr txBox="1"/>
            <p:nvPr/>
          </p:nvSpPr>
          <p:spPr bwMode="auto">
            <a:xfrm>
              <a:off x="7820548" y="348047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257" name="TextBox 256">
              <a:extLst>
                <a:ext uri="{FF2B5EF4-FFF2-40B4-BE49-F238E27FC236}">
                  <a16:creationId xmlns:a16="http://schemas.microsoft.com/office/drawing/2014/main" id="{B9D6913D-C308-5A8B-9E9D-4D867CDFFD60}"/>
                </a:ext>
              </a:extLst>
            </p:cNvPr>
            <p:cNvSpPr txBox="1"/>
            <p:nvPr/>
          </p:nvSpPr>
          <p:spPr bwMode="auto">
            <a:xfrm>
              <a:off x="7724233" y="347767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grpSp>
      <p:grpSp>
        <p:nvGrpSpPr>
          <p:cNvPr id="340" name="Group 339">
            <a:extLst>
              <a:ext uri="{FF2B5EF4-FFF2-40B4-BE49-F238E27FC236}">
                <a16:creationId xmlns:a16="http://schemas.microsoft.com/office/drawing/2014/main" id="{73596B9A-8DD8-2DBC-D7A9-6BCF1655F869}"/>
              </a:ext>
            </a:extLst>
          </p:cNvPr>
          <p:cNvGrpSpPr/>
          <p:nvPr/>
        </p:nvGrpSpPr>
        <p:grpSpPr>
          <a:xfrm>
            <a:off x="2348890" y="2531637"/>
            <a:ext cx="5522524" cy="1786091"/>
            <a:chOff x="3030026" y="2346109"/>
            <a:chExt cx="5522524" cy="1786091"/>
          </a:xfrm>
        </p:grpSpPr>
        <p:sp>
          <p:nvSpPr>
            <p:cNvPr id="258" name="TextBox 257">
              <a:extLst>
                <a:ext uri="{FF2B5EF4-FFF2-40B4-BE49-F238E27FC236}">
                  <a16:creationId xmlns:a16="http://schemas.microsoft.com/office/drawing/2014/main" id="{2A86E9E6-C4A7-C6D1-E810-E042900A51C0}"/>
                </a:ext>
              </a:extLst>
            </p:cNvPr>
            <p:cNvSpPr txBox="1"/>
            <p:nvPr/>
          </p:nvSpPr>
          <p:spPr bwMode="auto">
            <a:xfrm>
              <a:off x="7284972" y="378829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0" name="TextBox 259">
              <a:extLst>
                <a:ext uri="{FF2B5EF4-FFF2-40B4-BE49-F238E27FC236}">
                  <a16:creationId xmlns:a16="http://schemas.microsoft.com/office/drawing/2014/main" id="{F95715D2-F821-6F85-6809-D352468500C5}"/>
                </a:ext>
              </a:extLst>
            </p:cNvPr>
            <p:cNvSpPr txBox="1"/>
            <p:nvPr/>
          </p:nvSpPr>
          <p:spPr bwMode="auto">
            <a:xfrm>
              <a:off x="7388156" y="379236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1" name="TextBox 260">
              <a:extLst>
                <a:ext uri="{FF2B5EF4-FFF2-40B4-BE49-F238E27FC236}">
                  <a16:creationId xmlns:a16="http://schemas.microsoft.com/office/drawing/2014/main" id="{FB28DD6E-1656-3633-E6AA-B91E3952C760}"/>
                </a:ext>
              </a:extLst>
            </p:cNvPr>
            <p:cNvSpPr txBox="1"/>
            <p:nvPr/>
          </p:nvSpPr>
          <p:spPr bwMode="auto">
            <a:xfrm>
              <a:off x="7570297" y="379205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2" name="TextBox 261">
              <a:extLst>
                <a:ext uri="{FF2B5EF4-FFF2-40B4-BE49-F238E27FC236}">
                  <a16:creationId xmlns:a16="http://schemas.microsoft.com/office/drawing/2014/main" id="{E4FEA5FF-1922-CC5E-4D59-9CAC0FF8CA87}"/>
                </a:ext>
              </a:extLst>
            </p:cNvPr>
            <p:cNvSpPr txBox="1"/>
            <p:nvPr/>
          </p:nvSpPr>
          <p:spPr bwMode="auto">
            <a:xfrm>
              <a:off x="7774311" y="378977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3" name="TextBox 262">
              <a:extLst>
                <a:ext uri="{FF2B5EF4-FFF2-40B4-BE49-F238E27FC236}">
                  <a16:creationId xmlns:a16="http://schemas.microsoft.com/office/drawing/2014/main" id="{4F6248F5-5740-3134-FB0E-B1CCF75AB91C}"/>
                </a:ext>
              </a:extLst>
            </p:cNvPr>
            <p:cNvSpPr txBox="1"/>
            <p:nvPr/>
          </p:nvSpPr>
          <p:spPr bwMode="auto">
            <a:xfrm>
              <a:off x="7982618" y="379364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4" name="TextBox 263">
              <a:extLst>
                <a:ext uri="{FF2B5EF4-FFF2-40B4-BE49-F238E27FC236}">
                  <a16:creationId xmlns:a16="http://schemas.microsoft.com/office/drawing/2014/main" id="{4E23C489-5CAC-FB9B-81FF-C06A9BFF0DC4}"/>
                </a:ext>
              </a:extLst>
            </p:cNvPr>
            <p:cNvSpPr txBox="1"/>
            <p:nvPr/>
          </p:nvSpPr>
          <p:spPr bwMode="auto">
            <a:xfrm>
              <a:off x="8032083" y="379295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5" name="TextBox 264">
              <a:extLst>
                <a:ext uri="{FF2B5EF4-FFF2-40B4-BE49-F238E27FC236}">
                  <a16:creationId xmlns:a16="http://schemas.microsoft.com/office/drawing/2014/main" id="{BE63A685-D0BE-D75E-23EF-F6BCCADD6AF0}"/>
                </a:ext>
              </a:extLst>
            </p:cNvPr>
            <p:cNvSpPr txBox="1"/>
            <p:nvPr/>
          </p:nvSpPr>
          <p:spPr bwMode="auto">
            <a:xfrm>
              <a:off x="8417161" y="379236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6" name="TextBox 265">
              <a:extLst>
                <a:ext uri="{FF2B5EF4-FFF2-40B4-BE49-F238E27FC236}">
                  <a16:creationId xmlns:a16="http://schemas.microsoft.com/office/drawing/2014/main" id="{907FA38D-54E8-499A-578F-C38DAB40D7A6}"/>
                </a:ext>
              </a:extLst>
            </p:cNvPr>
            <p:cNvSpPr txBox="1"/>
            <p:nvPr/>
          </p:nvSpPr>
          <p:spPr bwMode="auto">
            <a:xfrm>
              <a:off x="7232330" y="364589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7" name="TextBox 266">
              <a:extLst>
                <a:ext uri="{FF2B5EF4-FFF2-40B4-BE49-F238E27FC236}">
                  <a16:creationId xmlns:a16="http://schemas.microsoft.com/office/drawing/2014/main" id="{71D68FA5-D538-274F-85AF-38CEF85A245F}"/>
                </a:ext>
              </a:extLst>
            </p:cNvPr>
            <p:cNvSpPr txBox="1"/>
            <p:nvPr/>
          </p:nvSpPr>
          <p:spPr bwMode="auto">
            <a:xfrm>
              <a:off x="7268788" y="364272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8" name="TextBox 267">
              <a:extLst>
                <a:ext uri="{FF2B5EF4-FFF2-40B4-BE49-F238E27FC236}">
                  <a16:creationId xmlns:a16="http://schemas.microsoft.com/office/drawing/2014/main" id="{B6FD7FBB-B9ED-1640-7926-309B6B509958}"/>
                </a:ext>
              </a:extLst>
            </p:cNvPr>
            <p:cNvSpPr txBox="1"/>
            <p:nvPr/>
          </p:nvSpPr>
          <p:spPr bwMode="auto">
            <a:xfrm>
              <a:off x="3030026" y="234610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69" name="TextBox 268">
              <a:extLst>
                <a:ext uri="{FF2B5EF4-FFF2-40B4-BE49-F238E27FC236}">
                  <a16:creationId xmlns:a16="http://schemas.microsoft.com/office/drawing/2014/main" id="{CF42F4BF-EFCF-4283-EDD0-7E9F5E61F8C4}"/>
                </a:ext>
              </a:extLst>
            </p:cNvPr>
            <p:cNvSpPr txBox="1"/>
            <p:nvPr/>
          </p:nvSpPr>
          <p:spPr bwMode="auto">
            <a:xfrm>
              <a:off x="3069024" y="238891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0" name="TextBox 269">
              <a:extLst>
                <a:ext uri="{FF2B5EF4-FFF2-40B4-BE49-F238E27FC236}">
                  <a16:creationId xmlns:a16="http://schemas.microsoft.com/office/drawing/2014/main" id="{6BA64FF0-72F6-1275-05DA-A26935F41D7C}"/>
                </a:ext>
              </a:extLst>
            </p:cNvPr>
            <p:cNvSpPr txBox="1"/>
            <p:nvPr/>
          </p:nvSpPr>
          <p:spPr bwMode="auto">
            <a:xfrm>
              <a:off x="3090448" y="239180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1" name="TextBox 270">
              <a:extLst>
                <a:ext uri="{FF2B5EF4-FFF2-40B4-BE49-F238E27FC236}">
                  <a16:creationId xmlns:a16="http://schemas.microsoft.com/office/drawing/2014/main" id="{5580881B-5873-A866-B35D-F8DB33BA8F65}"/>
                </a:ext>
              </a:extLst>
            </p:cNvPr>
            <p:cNvSpPr txBox="1"/>
            <p:nvPr/>
          </p:nvSpPr>
          <p:spPr bwMode="auto">
            <a:xfrm>
              <a:off x="3158142" y="239566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2" name="TextBox 271">
              <a:extLst>
                <a:ext uri="{FF2B5EF4-FFF2-40B4-BE49-F238E27FC236}">
                  <a16:creationId xmlns:a16="http://schemas.microsoft.com/office/drawing/2014/main" id="{943E61AC-DA79-0924-CCAC-34A2EE963F0F}"/>
                </a:ext>
              </a:extLst>
            </p:cNvPr>
            <p:cNvSpPr txBox="1"/>
            <p:nvPr/>
          </p:nvSpPr>
          <p:spPr bwMode="auto">
            <a:xfrm>
              <a:off x="3188008" y="2415563"/>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3" name="TextBox 272">
              <a:extLst>
                <a:ext uri="{FF2B5EF4-FFF2-40B4-BE49-F238E27FC236}">
                  <a16:creationId xmlns:a16="http://schemas.microsoft.com/office/drawing/2014/main" id="{EE2E3773-BDAC-0CBF-E27D-DB9C1FF6453E}"/>
                </a:ext>
              </a:extLst>
            </p:cNvPr>
            <p:cNvSpPr txBox="1"/>
            <p:nvPr/>
          </p:nvSpPr>
          <p:spPr bwMode="auto">
            <a:xfrm>
              <a:off x="3225837" y="2415563"/>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4" name="TextBox 273">
              <a:extLst>
                <a:ext uri="{FF2B5EF4-FFF2-40B4-BE49-F238E27FC236}">
                  <a16:creationId xmlns:a16="http://schemas.microsoft.com/office/drawing/2014/main" id="{A5D96225-BD8A-7B1F-612B-928FE7F6D0A8}"/>
                </a:ext>
              </a:extLst>
            </p:cNvPr>
            <p:cNvSpPr txBox="1"/>
            <p:nvPr/>
          </p:nvSpPr>
          <p:spPr bwMode="auto">
            <a:xfrm>
              <a:off x="3246774" y="241341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5" name="TextBox 274">
              <a:extLst>
                <a:ext uri="{FF2B5EF4-FFF2-40B4-BE49-F238E27FC236}">
                  <a16:creationId xmlns:a16="http://schemas.microsoft.com/office/drawing/2014/main" id="{FD5569B7-7497-202F-67DC-7D61D9516A28}"/>
                </a:ext>
              </a:extLst>
            </p:cNvPr>
            <p:cNvSpPr txBox="1"/>
            <p:nvPr/>
          </p:nvSpPr>
          <p:spPr bwMode="auto">
            <a:xfrm>
              <a:off x="3283251" y="244586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6" name="TextBox 275">
              <a:extLst>
                <a:ext uri="{FF2B5EF4-FFF2-40B4-BE49-F238E27FC236}">
                  <a16:creationId xmlns:a16="http://schemas.microsoft.com/office/drawing/2014/main" id="{7A2DFF24-B794-2DD0-C1B2-5955D69385D0}"/>
                </a:ext>
              </a:extLst>
            </p:cNvPr>
            <p:cNvSpPr txBox="1"/>
            <p:nvPr/>
          </p:nvSpPr>
          <p:spPr bwMode="auto">
            <a:xfrm>
              <a:off x="3315801" y="246390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7" name="TextBox 276">
              <a:extLst>
                <a:ext uri="{FF2B5EF4-FFF2-40B4-BE49-F238E27FC236}">
                  <a16:creationId xmlns:a16="http://schemas.microsoft.com/office/drawing/2014/main" id="{F34DBFC0-C910-3C81-F273-E3DC251AAE47}"/>
                </a:ext>
              </a:extLst>
            </p:cNvPr>
            <p:cNvSpPr txBox="1"/>
            <p:nvPr/>
          </p:nvSpPr>
          <p:spPr bwMode="auto">
            <a:xfrm>
              <a:off x="3344384" y="246258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8" name="TextBox 277">
              <a:extLst>
                <a:ext uri="{FF2B5EF4-FFF2-40B4-BE49-F238E27FC236}">
                  <a16:creationId xmlns:a16="http://schemas.microsoft.com/office/drawing/2014/main" id="{FE044572-F46B-5A35-B687-D9DCEE71C152}"/>
                </a:ext>
              </a:extLst>
            </p:cNvPr>
            <p:cNvSpPr txBox="1"/>
            <p:nvPr/>
          </p:nvSpPr>
          <p:spPr bwMode="auto">
            <a:xfrm>
              <a:off x="3560230" y="253097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79" name="TextBox 278">
              <a:extLst>
                <a:ext uri="{FF2B5EF4-FFF2-40B4-BE49-F238E27FC236}">
                  <a16:creationId xmlns:a16="http://schemas.microsoft.com/office/drawing/2014/main" id="{D599CAFC-09CB-58DF-EE35-A57C67ABBCD0}"/>
                </a:ext>
              </a:extLst>
            </p:cNvPr>
            <p:cNvSpPr txBox="1"/>
            <p:nvPr/>
          </p:nvSpPr>
          <p:spPr bwMode="auto">
            <a:xfrm>
              <a:off x="3500611" y="252213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0" name="TextBox 279">
              <a:extLst>
                <a:ext uri="{FF2B5EF4-FFF2-40B4-BE49-F238E27FC236}">
                  <a16:creationId xmlns:a16="http://schemas.microsoft.com/office/drawing/2014/main" id="{39BC1434-D427-A08C-0961-67FAD7F4C903}"/>
                </a:ext>
              </a:extLst>
            </p:cNvPr>
            <p:cNvSpPr txBox="1"/>
            <p:nvPr/>
          </p:nvSpPr>
          <p:spPr bwMode="auto">
            <a:xfrm>
              <a:off x="3584255" y="253328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1" name="TextBox 280">
              <a:extLst>
                <a:ext uri="{FF2B5EF4-FFF2-40B4-BE49-F238E27FC236}">
                  <a16:creationId xmlns:a16="http://schemas.microsoft.com/office/drawing/2014/main" id="{9F93EAAD-8FB2-43CE-633D-8D465A3908C2}"/>
                </a:ext>
              </a:extLst>
            </p:cNvPr>
            <p:cNvSpPr txBox="1"/>
            <p:nvPr/>
          </p:nvSpPr>
          <p:spPr bwMode="auto">
            <a:xfrm>
              <a:off x="3651347" y="253328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2" name="TextBox 281">
              <a:extLst>
                <a:ext uri="{FF2B5EF4-FFF2-40B4-BE49-F238E27FC236}">
                  <a16:creationId xmlns:a16="http://schemas.microsoft.com/office/drawing/2014/main" id="{3971AD57-E55E-FA30-6AF0-4C0F338E07ED}"/>
                </a:ext>
              </a:extLst>
            </p:cNvPr>
            <p:cNvSpPr txBox="1"/>
            <p:nvPr/>
          </p:nvSpPr>
          <p:spPr bwMode="auto">
            <a:xfrm>
              <a:off x="3698958" y="254921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3" name="TextBox 282">
              <a:extLst>
                <a:ext uri="{FF2B5EF4-FFF2-40B4-BE49-F238E27FC236}">
                  <a16:creationId xmlns:a16="http://schemas.microsoft.com/office/drawing/2014/main" id="{4BCA60C9-4FE5-34B9-6F59-0D87A1A81420}"/>
                </a:ext>
              </a:extLst>
            </p:cNvPr>
            <p:cNvSpPr txBox="1"/>
            <p:nvPr/>
          </p:nvSpPr>
          <p:spPr bwMode="auto">
            <a:xfrm>
              <a:off x="3721603" y="256244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4" name="TextBox 283">
              <a:extLst>
                <a:ext uri="{FF2B5EF4-FFF2-40B4-BE49-F238E27FC236}">
                  <a16:creationId xmlns:a16="http://schemas.microsoft.com/office/drawing/2014/main" id="{24707015-1BAB-B42D-003A-3D9CE39A115E}"/>
                </a:ext>
              </a:extLst>
            </p:cNvPr>
            <p:cNvSpPr txBox="1"/>
            <p:nvPr/>
          </p:nvSpPr>
          <p:spPr bwMode="auto">
            <a:xfrm>
              <a:off x="3869614" y="270187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5" name="TextBox 284">
              <a:extLst>
                <a:ext uri="{FF2B5EF4-FFF2-40B4-BE49-F238E27FC236}">
                  <a16:creationId xmlns:a16="http://schemas.microsoft.com/office/drawing/2014/main" id="{FE5EC81D-A9CF-4F41-64AE-B4C0813468C5}"/>
                </a:ext>
              </a:extLst>
            </p:cNvPr>
            <p:cNvSpPr txBox="1"/>
            <p:nvPr/>
          </p:nvSpPr>
          <p:spPr bwMode="auto">
            <a:xfrm>
              <a:off x="3920906" y="273172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6" name="TextBox 285">
              <a:extLst>
                <a:ext uri="{FF2B5EF4-FFF2-40B4-BE49-F238E27FC236}">
                  <a16:creationId xmlns:a16="http://schemas.microsoft.com/office/drawing/2014/main" id="{09985E16-CA43-4C53-6E57-EEB8B13FABDE}"/>
                </a:ext>
              </a:extLst>
            </p:cNvPr>
            <p:cNvSpPr txBox="1"/>
            <p:nvPr/>
          </p:nvSpPr>
          <p:spPr bwMode="auto">
            <a:xfrm>
              <a:off x="3946250" y="276659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7" name="TextBox 286">
              <a:extLst>
                <a:ext uri="{FF2B5EF4-FFF2-40B4-BE49-F238E27FC236}">
                  <a16:creationId xmlns:a16="http://schemas.microsoft.com/office/drawing/2014/main" id="{E54FB539-1BFD-279B-F2D9-4826061085BD}"/>
                </a:ext>
              </a:extLst>
            </p:cNvPr>
            <p:cNvSpPr txBox="1"/>
            <p:nvPr/>
          </p:nvSpPr>
          <p:spPr bwMode="auto">
            <a:xfrm>
              <a:off x="3966992" y="277294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8" name="TextBox 287">
              <a:extLst>
                <a:ext uri="{FF2B5EF4-FFF2-40B4-BE49-F238E27FC236}">
                  <a16:creationId xmlns:a16="http://schemas.microsoft.com/office/drawing/2014/main" id="{6EAB6295-2C8A-154E-12DC-906147581E5E}"/>
                </a:ext>
              </a:extLst>
            </p:cNvPr>
            <p:cNvSpPr txBox="1"/>
            <p:nvPr/>
          </p:nvSpPr>
          <p:spPr bwMode="auto">
            <a:xfrm>
              <a:off x="4027650" y="277450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89" name="TextBox 288">
              <a:extLst>
                <a:ext uri="{FF2B5EF4-FFF2-40B4-BE49-F238E27FC236}">
                  <a16:creationId xmlns:a16="http://schemas.microsoft.com/office/drawing/2014/main" id="{05B74289-52E7-0863-05E6-6F0339DA3130}"/>
                </a:ext>
              </a:extLst>
            </p:cNvPr>
            <p:cNvSpPr txBox="1"/>
            <p:nvPr/>
          </p:nvSpPr>
          <p:spPr bwMode="auto">
            <a:xfrm>
              <a:off x="4085792" y="279449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0" name="TextBox 289">
              <a:extLst>
                <a:ext uri="{FF2B5EF4-FFF2-40B4-BE49-F238E27FC236}">
                  <a16:creationId xmlns:a16="http://schemas.microsoft.com/office/drawing/2014/main" id="{C21362B8-F44C-ABB7-A1DD-BD05A52DB7D6}"/>
                </a:ext>
              </a:extLst>
            </p:cNvPr>
            <p:cNvSpPr txBox="1"/>
            <p:nvPr/>
          </p:nvSpPr>
          <p:spPr bwMode="auto">
            <a:xfrm>
              <a:off x="4136967" y="281082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1" name="TextBox 290">
              <a:extLst>
                <a:ext uri="{FF2B5EF4-FFF2-40B4-BE49-F238E27FC236}">
                  <a16:creationId xmlns:a16="http://schemas.microsoft.com/office/drawing/2014/main" id="{C87D0D81-BF6D-56E7-E0C0-BD7089BB321D}"/>
                </a:ext>
              </a:extLst>
            </p:cNvPr>
            <p:cNvSpPr txBox="1"/>
            <p:nvPr/>
          </p:nvSpPr>
          <p:spPr bwMode="auto">
            <a:xfrm>
              <a:off x="4258849" y="285510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2" name="TextBox 291">
              <a:extLst>
                <a:ext uri="{FF2B5EF4-FFF2-40B4-BE49-F238E27FC236}">
                  <a16:creationId xmlns:a16="http://schemas.microsoft.com/office/drawing/2014/main" id="{F61022E8-E56C-235A-73C6-73D9D6242F90}"/>
                </a:ext>
              </a:extLst>
            </p:cNvPr>
            <p:cNvSpPr txBox="1"/>
            <p:nvPr/>
          </p:nvSpPr>
          <p:spPr bwMode="auto">
            <a:xfrm>
              <a:off x="4283156" y="285510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3" name="TextBox 292">
              <a:extLst>
                <a:ext uri="{FF2B5EF4-FFF2-40B4-BE49-F238E27FC236}">
                  <a16:creationId xmlns:a16="http://schemas.microsoft.com/office/drawing/2014/main" id="{9638E7BE-2F3C-25E9-4EB1-34046FC025B2}"/>
                </a:ext>
              </a:extLst>
            </p:cNvPr>
            <p:cNvSpPr txBox="1"/>
            <p:nvPr/>
          </p:nvSpPr>
          <p:spPr bwMode="auto">
            <a:xfrm>
              <a:off x="4339565" y="288596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4" name="TextBox 293">
              <a:extLst>
                <a:ext uri="{FF2B5EF4-FFF2-40B4-BE49-F238E27FC236}">
                  <a16:creationId xmlns:a16="http://schemas.microsoft.com/office/drawing/2014/main" id="{9C6961F1-D7A4-D9A5-EE45-D2ABE52F7A7B}"/>
                </a:ext>
              </a:extLst>
            </p:cNvPr>
            <p:cNvSpPr txBox="1"/>
            <p:nvPr/>
          </p:nvSpPr>
          <p:spPr bwMode="auto">
            <a:xfrm>
              <a:off x="4380540" y="288596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5" name="TextBox 294">
              <a:extLst>
                <a:ext uri="{FF2B5EF4-FFF2-40B4-BE49-F238E27FC236}">
                  <a16:creationId xmlns:a16="http://schemas.microsoft.com/office/drawing/2014/main" id="{C31D9DCC-3E91-AF2C-4C98-5C31E6944E7F}"/>
                </a:ext>
              </a:extLst>
            </p:cNvPr>
            <p:cNvSpPr txBox="1"/>
            <p:nvPr/>
          </p:nvSpPr>
          <p:spPr bwMode="auto">
            <a:xfrm>
              <a:off x="4434295" y="292046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6" name="TextBox 295">
              <a:extLst>
                <a:ext uri="{FF2B5EF4-FFF2-40B4-BE49-F238E27FC236}">
                  <a16:creationId xmlns:a16="http://schemas.microsoft.com/office/drawing/2014/main" id="{AD89ACBB-4B42-DF45-7471-D9351B9FD707}"/>
                </a:ext>
              </a:extLst>
            </p:cNvPr>
            <p:cNvSpPr txBox="1"/>
            <p:nvPr/>
          </p:nvSpPr>
          <p:spPr bwMode="auto">
            <a:xfrm>
              <a:off x="4592852" y="297210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7" name="TextBox 296">
              <a:extLst>
                <a:ext uri="{FF2B5EF4-FFF2-40B4-BE49-F238E27FC236}">
                  <a16:creationId xmlns:a16="http://schemas.microsoft.com/office/drawing/2014/main" id="{B9206BA7-E07D-A3F4-6C2E-B22D0E6C3419}"/>
                </a:ext>
              </a:extLst>
            </p:cNvPr>
            <p:cNvSpPr txBox="1"/>
            <p:nvPr/>
          </p:nvSpPr>
          <p:spPr bwMode="auto">
            <a:xfrm>
              <a:off x="4684896" y="302008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8" name="TextBox 297">
              <a:extLst>
                <a:ext uri="{FF2B5EF4-FFF2-40B4-BE49-F238E27FC236}">
                  <a16:creationId xmlns:a16="http://schemas.microsoft.com/office/drawing/2014/main" id="{89F9351E-FF3B-566F-A0A6-8F5E599E6D44}"/>
                </a:ext>
              </a:extLst>
            </p:cNvPr>
            <p:cNvSpPr txBox="1"/>
            <p:nvPr/>
          </p:nvSpPr>
          <p:spPr bwMode="auto">
            <a:xfrm>
              <a:off x="4723498" y="301384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299" name="TextBox 298">
              <a:extLst>
                <a:ext uri="{FF2B5EF4-FFF2-40B4-BE49-F238E27FC236}">
                  <a16:creationId xmlns:a16="http://schemas.microsoft.com/office/drawing/2014/main" id="{104DD954-1FFE-145A-1D14-105BD981D1A4}"/>
                </a:ext>
              </a:extLst>
            </p:cNvPr>
            <p:cNvSpPr txBox="1"/>
            <p:nvPr/>
          </p:nvSpPr>
          <p:spPr bwMode="auto">
            <a:xfrm>
              <a:off x="4813056" y="305662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0" name="TextBox 299">
              <a:extLst>
                <a:ext uri="{FF2B5EF4-FFF2-40B4-BE49-F238E27FC236}">
                  <a16:creationId xmlns:a16="http://schemas.microsoft.com/office/drawing/2014/main" id="{D859D010-41D9-AD9A-FC15-A151872511AF}"/>
                </a:ext>
              </a:extLst>
            </p:cNvPr>
            <p:cNvSpPr txBox="1"/>
            <p:nvPr/>
          </p:nvSpPr>
          <p:spPr bwMode="auto">
            <a:xfrm>
              <a:off x="4704176" y="301769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1" name="TextBox 300">
              <a:extLst>
                <a:ext uri="{FF2B5EF4-FFF2-40B4-BE49-F238E27FC236}">
                  <a16:creationId xmlns:a16="http://schemas.microsoft.com/office/drawing/2014/main" id="{5E05D52F-4784-34C9-705D-A0B839A06C51}"/>
                </a:ext>
              </a:extLst>
            </p:cNvPr>
            <p:cNvSpPr txBox="1"/>
            <p:nvPr/>
          </p:nvSpPr>
          <p:spPr bwMode="auto">
            <a:xfrm>
              <a:off x="4847482" y="306674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2" name="TextBox 301">
              <a:extLst>
                <a:ext uri="{FF2B5EF4-FFF2-40B4-BE49-F238E27FC236}">
                  <a16:creationId xmlns:a16="http://schemas.microsoft.com/office/drawing/2014/main" id="{AC6280FC-0886-DEA5-5D9E-9EF42D40CFAF}"/>
                </a:ext>
              </a:extLst>
            </p:cNvPr>
            <p:cNvSpPr txBox="1"/>
            <p:nvPr/>
          </p:nvSpPr>
          <p:spPr bwMode="auto">
            <a:xfrm>
              <a:off x="4905299" y="307969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3" name="TextBox 302">
              <a:extLst>
                <a:ext uri="{FF2B5EF4-FFF2-40B4-BE49-F238E27FC236}">
                  <a16:creationId xmlns:a16="http://schemas.microsoft.com/office/drawing/2014/main" id="{0EEA6002-2CE2-A453-920A-E740005FB089}"/>
                </a:ext>
              </a:extLst>
            </p:cNvPr>
            <p:cNvSpPr txBox="1"/>
            <p:nvPr/>
          </p:nvSpPr>
          <p:spPr bwMode="auto">
            <a:xfrm>
              <a:off x="4941885" y="309698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4" name="TextBox 303">
              <a:extLst>
                <a:ext uri="{FF2B5EF4-FFF2-40B4-BE49-F238E27FC236}">
                  <a16:creationId xmlns:a16="http://schemas.microsoft.com/office/drawing/2014/main" id="{C88ABD42-E89D-8F47-9387-BCF7332D4BD5}"/>
                </a:ext>
              </a:extLst>
            </p:cNvPr>
            <p:cNvSpPr txBox="1"/>
            <p:nvPr/>
          </p:nvSpPr>
          <p:spPr bwMode="auto">
            <a:xfrm>
              <a:off x="4978271" y="310705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5" name="TextBox 304">
              <a:extLst>
                <a:ext uri="{FF2B5EF4-FFF2-40B4-BE49-F238E27FC236}">
                  <a16:creationId xmlns:a16="http://schemas.microsoft.com/office/drawing/2014/main" id="{C0B43533-3AE2-E749-27C6-A21ED1827F2E}"/>
                </a:ext>
              </a:extLst>
            </p:cNvPr>
            <p:cNvSpPr txBox="1"/>
            <p:nvPr/>
          </p:nvSpPr>
          <p:spPr bwMode="auto">
            <a:xfrm>
              <a:off x="5102413" y="312319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6" name="TextBox 305">
              <a:extLst>
                <a:ext uri="{FF2B5EF4-FFF2-40B4-BE49-F238E27FC236}">
                  <a16:creationId xmlns:a16="http://schemas.microsoft.com/office/drawing/2014/main" id="{236DC9E6-0793-D968-154E-F405CC227EBF}"/>
                </a:ext>
              </a:extLst>
            </p:cNvPr>
            <p:cNvSpPr txBox="1"/>
            <p:nvPr/>
          </p:nvSpPr>
          <p:spPr bwMode="auto">
            <a:xfrm>
              <a:off x="5232053" y="314737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7" name="TextBox 306">
              <a:extLst>
                <a:ext uri="{FF2B5EF4-FFF2-40B4-BE49-F238E27FC236}">
                  <a16:creationId xmlns:a16="http://schemas.microsoft.com/office/drawing/2014/main" id="{2C75D82B-1BB6-7856-7BEF-2575A7A3BB17}"/>
                </a:ext>
              </a:extLst>
            </p:cNvPr>
            <p:cNvSpPr txBox="1"/>
            <p:nvPr/>
          </p:nvSpPr>
          <p:spPr bwMode="auto">
            <a:xfrm>
              <a:off x="5178050" y="312358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8" name="TextBox 307">
              <a:extLst>
                <a:ext uri="{FF2B5EF4-FFF2-40B4-BE49-F238E27FC236}">
                  <a16:creationId xmlns:a16="http://schemas.microsoft.com/office/drawing/2014/main" id="{8871AEF7-FB2C-8243-6D34-5C78340FD7D3}"/>
                </a:ext>
              </a:extLst>
            </p:cNvPr>
            <p:cNvSpPr txBox="1"/>
            <p:nvPr/>
          </p:nvSpPr>
          <p:spPr bwMode="auto">
            <a:xfrm>
              <a:off x="5267534" y="314653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09" name="TextBox 308">
              <a:extLst>
                <a:ext uri="{FF2B5EF4-FFF2-40B4-BE49-F238E27FC236}">
                  <a16:creationId xmlns:a16="http://schemas.microsoft.com/office/drawing/2014/main" id="{7104219B-3F73-1465-08C4-1D0179E6CE47}"/>
                </a:ext>
              </a:extLst>
            </p:cNvPr>
            <p:cNvSpPr txBox="1"/>
            <p:nvPr/>
          </p:nvSpPr>
          <p:spPr bwMode="auto">
            <a:xfrm>
              <a:off x="5305008" y="314467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0" name="TextBox 309">
              <a:extLst>
                <a:ext uri="{FF2B5EF4-FFF2-40B4-BE49-F238E27FC236}">
                  <a16:creationId xmlns:a16="http://schemas.microsoft.com/office/drawing/2014/main" id="{5E40E9BD-43B7-8309-9014-FB5338F8BE39}"/>
                </a:ext>
              </a:extLst>
            </p:cNvPr>
            <p:cNvSpPr txBox="1"/>
            <p:nvPr/>
          </p:nvSpPr>
          <p:spPr bwMode="auto">
            <a:xfrm>
              <a:off x="5328484" y="314618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1" name="TextBox 310">
              <a:extLst>
                <a:ext uri="{FF2B5EF4-FFF2-40B4-BE49-F238E27FC236}">
                  <a16:creationId xmlns:a16="http://schemas.microsoft.com/office/drawing/2014/main" id="{791F71AA-7823-51E4-1897-5480F55AB63E}"/>
                </a:ext>
              </a:extLst>
            </p:cNvPr>
            <p:cNvSpPr txBox="1"/>
            <p:nvPr/>
          </p:nvSpPr>
          <p:spPr bwMode="auto">
            <a:xfrm>
              <a:off x="5371999" y="314618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2" name="TextBox 311">
              <a:extLst>
                <a:ext uri="{FF2B5EF4-FFF2-40B4-BE49-F238E27FC236}">
                  <a16:creationId xmlns:a16="http://schemas.microsoft.com/office/drawing/2014/main" id="{52C096B4-03B2-7166-E62C-24D03B38784F}"/>
                </a:ext>
              </a:extLst>
            </p:cNvPr>
            <p:cNvSpPr txBox="1"/>
            <p:nvPr/>
          </p:nvSpPr>
          <p:spPr bwMode="auto">
            <a:xfrm>
              <a:off x="5415336" y="314938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3" name="TextBox 312">
              <a:extLst>
                <a:ext uri="{FF2B5EF4-FFF2-40B4-BE49-F238E27FC236}">
                  <a16:creationId xmlns:a16="http://schemas.microsoft.com/office/drawing/2014/main" id="{A3D1BBE0-9C39-C022-27AB-C33F6859878E}"/>
                </a:ext>
              </a:extLst>
            </p:cNvPr>
            <p:cNvSpPr txBox="1"/>
            <p:nvPr/>
          </p:nvSpPr>
          <p:spPr bwMode="auto">
            <a:xfrm>
              <a:off x="5494020" y="314938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4" name="TextBox 313">
              <a:extLst>
                <a:ext uri="{FF2B5EF4-FFF2-40B4-BE49-F238E27FC236}">
                  <a16:creationId xmlns:a16="http://schemas.microsoft.com/office/drawing/2014/main" id="{D0D3AEE0-BC64-8F03-58A1-CF34F54D1748}"/>
                </a:ext>
              </a:extLst>
            </p:cNvPr>
            <p:cNvSpPr txBox="1"/>
            <p:nvPr/>
          </p:nvSpPr>
          <p:spPr bwMode="auto">
            <a:xfrm>
              <a:off x="5646563" y="318755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5" name="TextBox 314">
              <a:extLst>
                <a:ext uri="{FF2B5EF4-FFF2-40B4-BE49-F238E27FC236}">
                  <a16:creationId xmlns:a16="http://schemas.microsoft.com/office/drawing/2014/main" id="{0B4D9E71-11A0-D42C-6184-622CDDE250F0}"/>
                </a:ext>
              </a:extLst>
            </p:cNvPr>
            <p:cNvSpPr txBox="1"/>
            <p:nvPr/>
          </p:nvSpPr>
          <p:spPr bwMode="auto">
            <a:xfrm>
              <a:off x="5697316" y="3236267"/>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6" name="TextBox 315">
              <a:extLst>
                <a:ext uri="{FF2B5EF4-FFF2-40B4-BE49-F238E27FC236}">
                  <a16:creationId xmlns:a16="http://schemas.microsoft.com/office/drawing/2014/main" id="{070B17F2-DA23-1021-8AAF-07AAF6609785}"/>
                </a:ext>
              </a:extLst>
            </p:cNvPr>
            <p:cNvSpPr txBox="1"/>
            <p:nvPr/>
          </p:nvSpPr>
          <p:spPr bwMode="auto">
            <a:xfrm>
              <a:off x="5793656" y="325984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7" name="TextBox 316">
              <a:extLst>
                <a:ext uri="{FF2B5EF4-FFF2-40B4-BE49-F238E27FC236}">
                  <a16:creationId xmlns:a16="http://schemas.microsoft.com/office/drawing/2014/main" id="{39E86382-E102-97A5-F3DD-1B7D1372F41A}"/>
                </a:ext>
              </a:extLst>
            </p:cNvPr>
            <p:cNvSpPr txBox="1"/>
            <p:nvPr/>
          </p:nvSpPr>
          <p:spPr bwMode="auto">
            <a:xfrm>
              <a:off x="5863003" y="325794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8" name="TextBox 317">
              <a:extLst>
                <a:ext uri="{FF2B5EF4-FFF2-40B4-BE49-F238E27FC236}">
                  <a16:creationId xmlns:a16="http://schemas.microsoft.com/office/drawing/2014/main" id="{980086A5-95EE-0BD8-2E39-A83BE780FA7E}"/>
                </a:ext>
              </a:extLst>
            </p:cNvPr>
            <p:cNvSpPr txBox="1"/>
            <p:nvPr/>
          </p:nvSpPr>
          <p:spPr bwMode="auto">
            <a:xfrm>
              <a:off x="5966188" y="336236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19" name="TextBox 318">
              <a:extLst>
                <a:ext uri="{FF2B5EF4-FFF2-40B4-BE49-F238E27FC236}">
                  <a16:creationId xmlns:a16="http://schemas.microsoft.com/office/drawing/2014/main" id="{351F782E-9E58-B66D-BD95-BC2C4F5BC3E8}"/>
                </a:ext>
              </a:extLst>
            </p:cNvPr>
            <p:cNvSpPr txBox="1"/>
            <p:nvPr/>
          </p:nvSpPr>
          <p:spPr bwMode="auto">
            <a:xfrm>
              <a:off x="5985829" y="3362792"/>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0" name="TextBox 319">
              <a:extLst>
                <a:ext uri="{FF2B5EF4-FFF2-40B4-BE49-F238E27FC236}">
                  <a16:creationId xmlns:a16="http://schemas.microsoft.com/office/drawing/2014/main" id="{BF747846-3C27-C5A0-5E7B-578D9CB0BBD1}"/>
                </a:ext>
              </a:extLst>
            </p:cNvPr>
            <p:cNvSpPr txBox="1"/>
            <p:nvPr/>
          </p:nvSpPr>
          <p:spPr bwMode="auto">
            <a:xfrm>
              <a:off x="5901699" y="325274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1" name="TextBox 320">
              <a:extLst>
                <a:ext uri="{FF2B5EF4-FFF2-40B4-BE49-F238E27FC236}">
                  <a16:creationId xmlns:a16="http://schemas.microsoft.com/office/drawing/2014/main" id="{A71FB407-379A-CA20-0E35-BBDEF3440983}"/>
                </a:ext>
              </a:extLst>
            </p:cNvPr>
            <p:cNvSpPr txBox="1"/>
            <p:nvPr/>
          </p:nvSpPr>
          <p:spPr bwMode="auto">
            <a:xfrm>
              <a:off x="5917801" y="332322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2" name="TextBox 321">
              <a:extLst>
                <a:ext uri="{FF2B5EF4-FFF2-40B4-BE49-F238E27FC236}">
                  <a16:creationId xmlns:a16="http://schemas.microsoft.com/office/drawing/2014/main" id="{780730B8-6439-501F-89AC-66D9BC57F234}"/>
                </a:ext>
              </a:extLst>
            </p:cNvPr>
            <p:cNvSpPr txBox="1"/>
            <p:nvPr/>
          </p:nvSpPr>
          <p:spPr bwMode="auto">
            <a:xfrm>
              <a:off x="6046681" y="336102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3" name="TextBox 322">
              <a:extLst>
                <a:ext uri="{FF2B5EF4-FFF2-40B4-BE49-F238E27FC236}">
                  <a16:creationId xmlns:a16="http://schemas.microsoft.com/office/drawing/2014/main" id="{1982770B-3A89-15AE-3528-9BC109B495B5}"/>
                </a:ext>
              </a:extLst>
            </p:cNvPr>
            <p:cNvSpPr txBox="1"/>
            <p:nvPr/>
          </p:nvSpPr>
          <p:spPr bwMode="auto">
            <a:xfrm>
              <a:off x="6079360" y="336401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4" name="TextBox 323">
              <a:extLst>
                <a:ext uri="{FF2B5EF4-FFF2-40B4-BE49-F238E27FC236}">
                  <a16:creationId xmlns:a16="http://schemas.microsoft.com/office/drawing/2014/main" id="{B5F16711-ECF7-F0B2-0220-6D14027AB186}"/>
                </a:ext>
              </a:extLst>
            </p:cNvPr>
            <p:cNvSpPr txBox="1"/>
            <p:nvPr/>
          </p:nvSpPr>
          <p:spPr bwMode="auto">
            <a:xfrm>
              <a:off x="6121668" y="339203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5" name="TextBox 324">
              <a:extLst>
                <a:ext uri="{FF2B5EF4-FFF2-40B4-BE49-F238E27FC236}">
                  <a16:creationId xmlns:a16="http://schemas.microsoft.com/office/drawing/2014/main" id="{BE8F2096-74E1-9963-62A1-10809FE416BB}"/>
                </a:ext>
              </a:extLst>
            </p:cNvPr>
            <p:cNvSpPr txBox="1"/>
            <p:nvPr/>
          </p:nvSpPr>
          <p:spPr bwMode="auto">
            <a:xfrm>
              <a:off x="6167389" y="340011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6" name="TextBox 325">
              <a:extLst>
                <a:ext uri="{FF2B5EF4-FFF2-40B4-BE49-F238E27FC236}">
                  <a16:creationId xmlns:a16="http://schemas.microsoft.com/office/drawing/2014/main" id="{64948153-66B5-5B94-FECA-81DBCE2DA432}"/>
                </a:ext>
              </a:extLst>
            </p:cNvPr>
            <p:cNvSpPr txBox="1"/>
            <p:nvPr/>
          </p:nvSpPr>
          <p:spPr bwMode="auto">
            <a:xfrm>
              <a:off x="6275958" y="3522814"/>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7" name="TextBox 326">
              <a:extLst>
                <a:ext uri="{FF2B5EF4-FFF2-40B4-BE49-F238E27FC236}">
                  <a16:creationId xmlns:a16="http://schemas.microsoft.com/office/drawing/2014/main" id="{B3C22723-16E1-F4ED-3822-759C42AA2DA5}"/>
                </a:ext>
              </a:extLst>
            </p:cNvPr>
            <p:cNvSpPr txBox="1"/>
            <p:nvPr/>
          </p:nvSpPr>
          <p:spPr bwMode="auto">
            <a:xfrm>
              <a:off x="6321299" y="352513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8" name="TextBox 327">
              <a:extLst>
                <a:ext uri="{FF2B5EF4-FFF2-40B4-BE49-F238E27FC236}">
                  <a16:creationId xmlns:a16="http://schemas.microsoft.com/office/drawing/2014/main" id="{B8B7E654-B5B4-7EB1-B284-1547435F2075}"/>
                </a:ext>
              </a:extLst>
            </p:cNvPr>
            <p:cNvSpPr txBox="1"/>
            <p:nvPr/>
          </p:nvSpPr>
          <p:spPr bwMode="auto">
            <a:xfrm>
              <a:off x="6499067" y="351939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29" name="TextBox 328">
              <a:extLst>
                <a:ext uri="{FF2B5EF4-FFF2-40B4-BE49-F238E27FC236}">
                  <a16:creationId xmlns:a16="http://schemas.microsoft.com/office/drawing/2014/main" id="{C568FFCA-DA6A-D587-DCDD-01B989B0FEC0}"/>
                </a:ext>
              </a:extLst>
            </p:cNvPr>
            <p:cNvSpPr txBox="1"/>
            <p:nvPr/>
          </p:nvSpPr>
          <p:spPr bwMode="auto">
            <a:xfrm>
              <a:off x="6374666" y="351939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0" name="TextBox 329">
              <a:extLst>
                <a:ext uri="{FF2B5EF4-FFF2-40B4-BE49-F238E27FC236}">
                  <a16:creationId xmlns:a16="http://schemas.microsoft.com/office/drawing/2014/main" id="{E9917595-4EC3-ABAD-0F8B-DE7453467B0F}"/>
                </a:ext>
              </a:extLst>
            </p:cNvPr>
            <p:cNvSpPr txBox="1"/>
            <p:nvPr/>
          </p:nvSpPr>
          <p:spPr bwMode="auto">
            <a:xfrm>
              <a:off x="6425573" y="351939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1" name="TextBox 330">
              <a:extLst>
                <a:ext uri="{FF2B5EF4-FFF2-40B4-BE49-F238E27FC236}">
                  <a16:creationId xmlns:a16="http://schemas.microsoft.com/office/drawing/2014/main" id="{97347E0E-E28D-7515-09BE-D3D13A0EDCDD}"/>
                </a:ext>
              </a:extLst>
            </p:cNvPr>
            <p:cNvSpPr txBox="1"/>
            <p:nvPr/>
          </p:nvSpPr>
          <p:spPr bwMode="auto">
            <a:xfrm>
              <a:off x="6389316" y="3519391"/>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2" name="TextBox 331">
              <a:extLst>
                <a:ext uri="{FF2B5EF4-FFF2-40B4-BE49-F238E27FC236}">
                  <a16:creationId xmlns:a16="http://schemas.microsoft.com/office/drawing/2014/main" id="{78602ABB-025B-3E4D-4DB0-71824DECAAF5}"/>
                </a:ext>
              </a:extLst>
            </p:cNvPr>
            <p:cNvSpPr txBox="1"/>
            <p:nvPr/>
          </p:nvSpPr>
          <p:spPr bwMode="auto">
            <a:xfrm>
              <a:off x="6406258" y="352074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3" name="TextBox 332">
              <a:extLst>
                <a:ext uri="{FF2B5EF4-FFF2-40B4-BE49-F238E27FC236}">
                  <a16:creationId xmlns:a16="http://schemas.microsoft.com/office/drawing/2014/main" id="{39305619-079C-0DBF-5C99-E8739079E177}"/>
                </a:ext>
              </a:extLst>
            </p:cNvPr>
            <p:cNvSpPr txBox="1"/>
            <p:nvPr/>
          </p:nvSpPr>
          <p:spPr bwMode="auto">
            <a:xfrm>
              <a:off x="6564499" y="352176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4" name="TextBox 333">
              <a:extLst>
                <a:ext uri="{FF2B5EF4-FFF2-40B4-BE49-F238E27FC236}">
                  <a16:creationId xmlns:a16="http://schemas.microsoft.com/office/drawing/2014/main" id="{B1D2A4F3-160B-CD67-D138-8AFA60D6284F}"/>
                </a:ext>
              </a:extLst>
            </p:cNvPr>
            <p:cNvSpPr txBox="1"/>
            <p:nvPr/>
          </p:nvSpPr>
          <p:spPr bwMode="auto">
            <a:xfrm>
              <a:off x="6624656" y="351764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5" name="TextBox 334">
              <a:extLst>
                <a:ext uri="{FF2B5EF4-FFF2-40B4-BE49-F238E27FC236}">
                  <a16:creationId xmlns:a16="http://schemas.microsoft.com/office/drawing/2014/main" id="{68E1B60D-AB51-BFC1-0D5F-076EDCAD04F9}"/>
                </a:ext>
              </a:extLst>
            </p:cNvPr>
            <p:cNvSpPr txBox="1"/>
            <p:nvPr/>
          </p:nvSpPr>
          <p:spPr bwMode="auto">
            <a:xfrm>
              <a:off x="6585671" y="3517649"/>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6" name="TextBox 335">
              <a:extLst>
                <a:ext uri="{FF2B5EF4-FFF2-40B4-BE49-F238E27FC236}">
                  <a16:creationId xmlns:a16="http://schemas.microsoft.com/office/drawing/2014/main" id="{39459AF7-5656-41CB-D0D6-FF95AB6CCE9D}"/>
                </a:ext>
              </a:extLst>
            </p:cNvPr>
            <p:cNvSpPr txBox="1"/>
            <p:nvPr/>
          </p:nvSpPr>
          <p:spPr bwMode="auto">
            <a:xfrm>
              <a:off x="6763850" y="3524255"/>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7" name="TextBox 336">
              <a:extLst>
                <a:ext uri="{FF2B5EF4-FFF2-40B4-BE49-F238E27FC236}">
                  <a16:creationId xmlns:a16="http://schemas.microsoft.com/office/drawing/2014/main" id="{E0D4F087-CC50-2650-2DBE-055D80BBECD7}"/>
                </a:ext>
              </a:extLst>
            </p:cNvPr>
            <p:cNvSpPr txBox="1"/>
            <p:nvPr/>
          </p:nvSpPr>
          <p:spPr bwMode="auto">
            <a:xfrm>
              <a:off x="6790730" y="3525178"/>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8" name="TextBox 337">
              <a:extLst>
                <a:ext uri="{FF2B5EF4-FFF2-40B4-BE49-F238E27FC236}">
                  <a16:creationId xmlns:a16="http://schemas.microsoft.com/office/drawing/2014/main" id="{3A89B1F2-DF2C-9CBE-86AD-98961FCFD3D7}"/>
                </a:ext>
              </a:extLst>
            </p:cNvPr>
            <p:cNvSpPr txBox="1"/>
            <p:nvPr/>
          </p:nvSpPr>
          <p:spPr bwMode="auto">
            <a:xfrm>
              <a:off x="6834109" y="3525410"/>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339" name="TextBox 338">
              <a:extLst>
                <a:ext uri="{FF2B5EF4-FFF2-40B4-BE49-F238E27FC236}">
                  <a16:creationId xmlns:a16="http://schemas.microsoft.com/office/drawing/2014/main" id="{3E7A3BEF-698A-45FA-1855-851519188D22}"/>
                </a:ext>
              </a:extLst>
            </p:cNvPr>
            <p:cNvSpPr txBox="1"/>
            <p:nvPr/>
          </p:nvSpPr>
          <p:spPr bwMode="auto">
            <a:xfrm>
              <a:off x="6862889" y="3528846"/>
              <a:ext cx="1353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grpSp>
      <p:sp>
        <p:nvSpPr>
          <p:cNvPr id="3" name="TextBox 2">
            <a:extLst>
              <a:ext uri="{FF2B5EF4-FFF2-40B4-BE49-F238E27FC236}">
                <a16:creationId xmlns:a16="http://schemas.microsoft.com/office/drawing/2014/main" id="{85408E6D-78BD-EE42-98DA-4B341DDCA3D1}"/>
              </a:ext>
            </a:extLst>
          </p:cNvPr>
          <p:cNvSpPr txBox="1"/>
          <p:nvPr/>
        </p:nvSpPr>
        <p:spPr bwMode="auto">
          <a:xfrm>
            <a:off x="8560975" y="4564918"/>
            <a:ext cx="30790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400" b="0" dirty="0">
                <a:solidFill>
                  <a:schemeClr val="bg1"/>
                </a:solidFill>
                <a:latin typeface="Calibri" panose="020F0502020204030204" pitchFamily="34" charset="0"/>
              </a:rPr>
              <a:t>*Did not cross the predefined boundary for significance of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&lt;.0098).</a:t>
            </a:r>
          </a:p>
        </p:txBody>
      </p:sp>
      <p:graphicFrame>
        <p:nvGraphicFramePr>
          <p:cNvPr id="11" name="Table 10">
            <a:extLst>
              <a:ext uri="{FF2B5EF4-FFF2-40B4-BE49-F238E27FC236}">
                <a16:creationId xmlns:a16="http://schemas.microsoft.com/office/drawing/2014/main" id="{41A8EE0A-AF51-000B-4821-A0E39C6C93E1}"/>
              </a:ext>
            </a:extLst>
          </p:cNvPr>
          <p:cNvGraphicFramePr>
            <a:graphicFrameLocks noGrp="1"/>
          </p:cNvGraphicFramePr>
          <p:nvPr>
            <p:extLst>
              <p:ext uri="{D42A27DB-BD31-4B8C-83A1-F6EECF244321}">
                <p14:modId xmlns:p14="http://schemas.microsoft.com/office/powerpoint/2010/main" val="2844658609"/>
              </p:ext>
            </p:extLst>
          </p:nvPr>
        </p:nvGraphicFramePr>
        <p:xfrm>
          <a:off x="7340294" y="1903602"/>
          <a:ext cx="4508775" cy="1691640"/>
        </p:xfrm>
        <a:graphic>
          <a:graphicData uri="http://schemas.openxmlformats.org/drawingml/2006/table">
            <a:tbl>
              <a:tblPr firstRow="1" bandRow="1">
                <a:tableStyleId>{93296810-A885-4BE3-A3E7-6D5BEEA58F35}</a:tableStyleId>
              </a:tblPr>
              <a:tblGrid>
                <a:gridCol w="1959007">
                  <a:extLst>
                    <a:ext uri="{9D8B030D-6E8A-4147-A177-3AD203B41FA5}">
                      <a16:colId xmlns:a16="http://schemas.microsoft.com/office/drawing/2014/main" val="425555983"/>
                    </a:ext>
                  </a:extLst>
                </a:gridCol>
                <a:gridCol w="1266092">
                  <a:extLst>
                    <a:ext uri="{9D8B030D-6E8A-4147-A177-3AD203B41FA5}">
                      <a16:colId xmlns:a16="http://schemas.microsoft.com/office/drawing/2014/main" val="2107208504"/>
                    </a:ext>
                  </a:extLst>
                </a:gridCol>
                <a:gridCol w="1283676">
                  <a:extLst>
                    <a:ext uri="{9D8B030D-6E8A-4147-A177-3AD203B41FA5}">
                      <a16:colId xmlns:a16="http://schemas.microsoft.com/office/drawing/2014/main" val="1693074162"/>
                    </a:ext>
                  </a:extLst>
                </a:gridCol>
              </a:tblGrid>
              <a:tr h="370840">
                <a:tc>
                  <a:txBody>
                    <a:bodyPr/>
                    <a:lstStyle/>
                    <a:p>
                      <a:endParaRPr lang="en-US"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Inavolisib</a:t>
                      </a:r>
                      <a:br>
                        <a:rPr lang="en-US" sz="1600" dirty="0">
                          <a:solidFill>
                            <a:schemeClr val="bg1"/>
                          </a:solidFill>
                        </a:rPr>
                      </a:br>
                      <a:r>
                        <a:rPr lang="en-US" sz="1600" dirty="0">
                          <a:solidFill>
                            <a:schemeClr val="bg1"/>
                          </a:solidFill>
                        </a:rPr>
                        <a:t>(n = 161)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Placebo</a:t>
                      </a:r>
                      <a:br>
                        <a:rPr lang="en-US" sz="1600" dirty="0">
                          <a:solidFill>
                            <a:schemeClr val="bg1"/>
                          </a:solidFill>
                        </a:rPr>
                      </a:br>
                      <a:r>
                        <a:rPr lang="en-US" sz="1600" dirty="0">
                          <a:solidFill>
                            <a:schemeClr val="bg1"/>
                          </a:solidFill>
                        </a:rPr>
                        <a:t>(n = 164)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38511678"/>
                  </a:ext>
                </a:extLst>
              </a:tr>
              <a:tr h="370840">
                <a:tc>
                  <a:txBody>
                    <a:bodyPr/>
                    <a:lstStyle/>
                    <a:p>
                      <a:r>
                        <a:rPr lang="en-US" sz="1600" dirty="0" err="1">
                          <a:solidFill>
                            <a:schemeClr val="bg1"/>
                          </a:solidFill>
                        </a:rPr>
                        <a:t>mOS</a:t>
                      </a:r>
                      <a:r>
                        <a:rPr lang="en-US" sz="1600" dirty="0">
                          <a:solidFill>
                            <a:schemeClr val="bg1"/>
                          </a:solidFill>
                        </a:rPr>
                        <a:t>, mo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Not reached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31.1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270626229"/>
                  </a:ext>
                </a:extLst>
              </a:tr>
              <a:tr h="370840">
                <a:tc>
                  <a:txBody>
                    <a:bodyPr/>
                    <a:lstStyle/>
                    <a:p>
                      <a:r>
                        <a:rPr lang="en-US" sz="1600" dirty="0">
                          <a:solidFill>
                            <a:schemeClr val="bg1"/>
                          </a:solidFill>
                        </a:rPr>
                        <a:t>HR (95% CI)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rPr>
                        <a:t>0.64 (0.43-0.97)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a:solidFill>
                          <a:schemeClr val="bg1"/>
                        </a:solidFill>
                      </a:endParaRPr>
                    </a:p>
                  </a:txBody>
                  <a:tcPr>
                    <a:noFill/>
                  </a:tcPr>
                </a:tc>
                <a:extLst>
                  <a:ext uri="{0D108BD9-81ED-4DB2-BD59-A6C34878D82A}">
                    <a16:rowId xmlns:a16="http://schemas.microsoft.com/office/drawing/2014/main" val="1129679528"/>
                  </a:ext>
                </a:extLst>
              </a:tr>
              <a:tr h="370840">
                <a:tc>
                  <a:txBody>
                    <a:bodyPr/>
                    <a:lstStyle/>
                    <a:p>
                      <a:r>
                        <a:rPr lang="en-US" sz="1600" i="1" dirty="0">
                          <a:solidFill>
                            <a:schemeClr val="bg1"/>
                          </a:solidFill>
                        </a:rPr>
                        <a:t>P</a:t>
                      </a:r>
                      <a:r>
                        <a:rPr lang="en-US" sz="1600" dirty="0">
                          <a:solidFill>
                            <a:schemeClr val="bg1"/>
                          </a:solidFill>
                        </a:rPr>
                        <a:t> value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rPr>
                        <a:t>.03*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tc>
                <a:extLst>
                  <a:ext uri="{0D108BD9-81ED-4DB2-BD59-A6C34878D82A}">
                    <a16:rowId xmlns:a16="http://schemas.microsoft.com/office/drawing/2014/main" val="4050401364"/>
                  </a:ext>
                </a:extLst>
              </a:tr>
            </a:tbl>
          </a:graphicData>
        </a:graphic>
      </p:graphicFrame>
      <p:sp>
        <p:nvSpPr>
          <p:cNvPr id="8" name="TextBox 7">
            <a:extLst>
              <a:ext uri="{FF2B5EF4-FFF2-40B4-BE49-F238E27FC236}">
                <a16:creationId xmlns:a16="http://schemas.microsoft.com/office/drawing/2014/main" id="{0CAB7304-DFDE-4C0E-6F37-7804FFE50AAB}"/>
              </a:ext>
            </a:extLst>
          </p:cNvPr>
          <p:cNvSpPr txBox="1"/>
          <p:nvPr/>
        </p:nvSpPr>
        <p:spPr bwMode="auto">
          <a:xfrm>
            <a:off x="454938" y="6368710"/>
            <a:ext cx="8197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NEJM. 2024;391:1584. </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7572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02F1C1-9C9B-8173-2539-BAB6BF73D753}"/>
              </a:ext>
            </a:extLst>
          </p:cNvPr>
          <p:cNvSpPr>
            <a:spLocks noGrp="1"/>
          </p:cNvSpPr>
          <p:nvPr>
            <p:ph type="title"/>
          </p:nvPr>
        </p:nvSpPr>
        <p:spPr/>
        <p:txBody>
          <a:bodyPr/>
          <a:lstStyle/>
          <a:p>
            <a:r>
              <a:rPr lang="en-US" dirty="0"/>
              <a:t>INAVO120: AEs</a:t>
            </a:r>
          </a:p>
        </p:txBody>
      </p:sp>
      <p:graphicFrame>
        <p:nvGraphicFramePr>
          <p:cNvPr id="5" name="Content Placeholder 4">
            <a:extLst>
              <a:ext uri="{FF2B5EF4-FFF2-40B4-BE49-F238E27FC236}">
                <a16:creationId xmlns:a16="http://schemas.microsoft.com/office/drawing/2014/main" id="{745F9A02-4C0A-7A78-6B5C-E30593CBD7E7}"/>
              </a:ext>
            </a:extLst>
          </p:cNvPr>
          <p:cNvGraphicFramePr>
            <a:graphicFrameLocks noGrp="1"/>
          </p:cNvGraphicFramePr>
          <p:nvPr>
            <p:ph idx="1"/>
            <p:extLst>
              <p:ext uri="{D42A27DB-BD31-4B8C-83A1-F6EECF244321}">
                <p14:modId xmlns:p14="http://schemas.microsoft.com/office/powerpoint/2010/main" val="2440959413"/>
              </p:ext>
            </p:extLst>
          </p:nvPr>
        </p:nvGraphicFramePr>
        <p:xfrm>
          <a:off x="719137" y="1604530"/>
          <a:ext cx="10787065" cy="4433248"/>
        </p:xfrm>
        <a:graphic>
          <a:graphicData uri="http://schemas.openxmlformats.org/drawingml/2006/table">
            <a:tbl>
              <a:tblPr/>
              <a:tblGrid>
                <a:gridCol w="2931837">
                  <a:extLst>
                    <a:ext uri="{9D8B030D-6E8A-4147-A177-3AD203B41FA5}">
                      <a16:colId xmlns:a16="http://schemas.microsoft.com/office/drawing/2014/main" val="3960097094"/>
                    </a:ext>
                  </a:extLst>
                </a:gridCol>
                <a:gridCol w="2047461">
                  <a:extLst>
                    <a:ext uri="{9D8B030D-6E8A-4147-A177-3AD203B41FA5}">
                      <a16:colId xmlns:a16="http://schemas.microsoft.com/office/drawing/2014/main" val="1632241555"/>
                    </a:ext>
                  </a:extLst>
                </a:gridCol>
                <a:gridCol w="1809847">
                  <a:extLst>
                    <a:ext uri="{9D8B030D-6E8A-4147-A177-3AD203B41FA5}">
                      <a16:colId xmlns:a16="http://schemas.microsoft.com/office/drawing/2014/main" val="3524697024"/>
                    </a:ext>
                  </a:extLst>
                </a:gridCol>
                <a:gridCol w="1998960">
                  <a:extLst>
                    <a:ext uri="{9D8B030D-6E8A-4147-A177-3AD203B41FA5}">
                      <a16:colId xmlns:a16="http://schemas.microsoft.com/office/drawing/2014/main" val="1591201553"/>
                    </a:ext>
                  </a:extLst>
                </a:gridCol>
                <a:gridCol w="1998960">
                  <a:extLst>
                    <a:ext uri="{9D8B030D-6E8A-4147-A177-3AD203B41FA5}">
                      <a16:colId xmlns:a16="http://schemas.microsoft.com/office/drawing/2014/main" val="2206935405"/>
                    </a:ext>
                  </a:extLst>
                </a:gridCol>
              </a:tblGrid>
              <a:tr h="0">
                <a:tc>
                  <a:txBody>
                    <a:bodyPr/>
                    <a:lstStyle/>
                    <a:p>
                      <a:pPr algn="l"/>
                      <a:r>
                        <a:rPr lang="en-US" sz="1400" b="1" dirty="0">
                          <a:solidFill>
                            <a:schemeClr val="tx1"/>
                          </a:solidFill>
                          <a:effectLst/>
                        </a:rPr>
                        <a:t>Adverse Event</a:t>
                      </a:r>
                    </a:p>
                  </a:txBody>
                  <a:tcPr marL="63717" marR="63717" marT="31859" marB="31859">
                    <a:lnL w="7620" cap="flat" cmpd="sng" algn="ctr">
                      <a:solidFill>
                        <a:srgbClr val="E5E5E5"/>
                      </a:solidFill>
                      <a:prstDash val="solid"/>
                      <a:round/>
                      <a:headEnd type="none" w="med" len="med"/>
                      <a:tailEnd type="none" w="med" len="med"/>
                    </a:lnL>
                    <a:lnR>
                      <a:noFill/>
                    </a:lnR>
                    <a:lnT w="7620" cap="flat" cmpd="sng" algn="ctr">
                      <a:solidFill>
                        <a:srgbClr val="E5E5E5"/>
                      </a:solidFill>
                      <a:prstDash val="solid"/>
                      <a:round/>
                      <a:headEnd type="none" w="med" len="med"/>
                      <a:tailEnd type="none" w="med" len="med"/>
                    </a:lnT>
                    <a:lnB>
                      <a:noFill/>
                    </a:lnB>
                    <a:solidFill>
                      <a:schemeClr val="accent3"/>
                    </a:solidFill>
                  </a:tcPr>
                </a:tc>
                <a:tc gridSpan="2">
                  <a:txBody>
                    <a:bodyPr/>
                    <a:lstStyle/>
                    <a:p>
                      <a:pPr algn="ctr"/>
                      <a:r>
                        <a:rPr lang="en-US" sz="1400" b="1" dirty="0">
                          <a:solidFill>
                            <a:schemeClr val="tx1"/>
                          </a:solidFill>
                          <a:effectLst/>
                        </a:rPr>
                        <a:t>Inavolisib (n = 162)</a:t>
                      </a:r>
                    </a:p>
                  </a:txBody>
                  <a:tcPr marL="63717" marR="63717" marT="31859" marB="31859">
                    <a:lnL>
                      <a:noFill/>
                    </a:lnL>
                    <a:lnR>
                      <a:noFill/>
                    </a:lnR>
                    <a:lnT w="7620" cap="flat" cmpd="sng" algn="ctr">
                      <a:solidFill>
                        <a:srgbClr val="E5E5E5"/>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hMerge="1">
                  <a:txBody>
                    <a:bodyPr/>
                    <a:lstStyle/>
                    <a:p>
                      <a:endParaRPr lang="en-US"/>
                    </a:p>
                  </a:txBody>
                  <a:tcPr/>
                </a:tc>
                <a:tc gridSpan="2">
                  <a:txBody>
                    <a:bodyPr/>
                    <a:lstStyle/>
                    <a:p>
                      <a:pPr algn="ctr"/>
                      <a:r>
                        <a:rPr lang="en-US" sz="1400" b="1" dirty="0">
                          <a:solidFill>
                            <a:schemeClr val="tx1"/>
                          </a:solidFill>
                          <a:effectLst/>
                        </a:rPr>
                        <a:t>Placebo (n = 162)</a:t>
                      </a:r>
                    </a:p>
                  </a:txBody>
                  <a:tcPr marL="63717" marR="63717" marT="31859" marB="31859">
                    <a:lnL>
                      <a:noFill/>
                    </a:lnL>
                    <a:lnR w="7620" cap="flat" cmpd="sng" algn="ctr">
                      <a:solidFill>
                        <a:srgbClr val="E5E5E5"/>
                      </a:solidFill>
                      <a:prstDash val="solid"/>
                      <a:round/>
                      <a:headEnd type="none" w="med" len="med"/>
                      <a:tailEnd type="none" w="med" len="med"/>
                    </a:lnR>
                    <a:lnT w="7620" cap="flat" cmpd="sng" algn="ctr">
                      <a:solidFill>
                        <a:srgbClr val="E5E5E5"/>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hMerge="1">
                  <a:txBody>
                    <a:bodyPr/>
                    <a:lstStyle/>
                    <a:p>
                      <a:endParaRPr lang="en-US"/>
                    </a:p>
                  </a:txBody>
                  <a:tcPr/>
                </a:tc>
                <a:extLst>
                  <a:ext uri="{0D108BD9-81ED-4DB2-BD59-A6C34878D82A}">
                    <a16:rowId xmlns:a16="http://schemas.microsoft.com/office/drawing/2014/main" val="4581294"/>
                  </a:ext>
                </a:extLst>
              </a:tr>
              <a:tr h="0">
                <a:tc>
                  <a:txBody>
                    <a:bodyPr/>
                    <a:lstStyle/>
                    <a:p>
                      <a:pPr algn="l"/>
                      <a:r>
                        <a:rPr lang="en-US" sz="1400" b="0" dirty="0">
                          <a:solidFill>
                            <a:schemeClr val="tx1"/>
                          </a:solidFill>
                          <a:effectLst/>
                        </a:rPr>
                        <a:t> </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accent3"/>
                    </a:solidFill>
                  </a:tcPr>
                </a:tc>
                <a:tc>
                  <a:txBody>
                    <a:bodyPr/>
                    <a:lstStyle/>
                    <a:p>
                      <a:pPr algn="ctr"/>
                      <a:r>
                        <a:rPr lang="en-US" sz="1400" b="1" dirty="0">
                          <a:solidFill>
                            <a:schemeClr val="tx1"/>
                          </a:solidFill>
                          <a:effectLst/>
                        </a:rPr>
                        <a:t>Any Grade</a:t>
                      </a:r>
                    </a:p>
                  </a:txBody>
                  <a:tcPr marL="63717" marR="63717" marT="31859" marB="31859">
                    <a:lnL>
                      <a:noFill/>
                    </a:lnL>
                    <a:lnR>
                      <a:noFill/>
                    </a:lnR>
                    <a:lnT w="12700" cap="flat" cmpd="sng" algn="ctr">
                      <a:solidFill>
                        <a:schemeClr val="tx1"/>
                      </a:solidFill>
                      <a:prstDash val="solid"/>
                      <a:round/>
                      <a:headEnd type="none" w="med" len="med"/>
                      <a:tailEnd type="none" w="med" len="med"/>
                    </a:lnT>
                    <a:lnB>
                      <a:noFill/>
                    </a:lnB>
                    <a:solidFill>
                      <a:schemeClr val="accent3"/>
                    </a:solidFill>
                  </a:tcPr>
                </a:tc>
                <a:tc>
                  <a:txBody>
                    <a:bodyPr/>
                    <a:lstStyle/>
                    <a:p>
                      <a:pPr algn="ctr"/>
                      <a:r>
                        <a:rPr lang="en-US" sz="1400" b="1" dirty="0">
                          <a:solidFill>
                            <a:schemeClr val="tx1"/>
                          </a:solidFill>
                          <a:effectLst/>
                        </a:rPr>
                        <a:t>Grade 3 or 4</a:t>
                      </a:r>
                    </a:p>
                  </a:txBody>
                  <a:tcPr marL="63717" marR="63717" marT="31859" marB="31859">
                    <a:lnL>
                      <a:noFill/>
                    </a:lnL>
                    <a:lnR>
                      <a:noFill/>
                    </a:lnR>
                    <a:lnT w="12700" cap="flat" cmpd="sng" algn="ctr">
                      <a:solidFill>
                        <a:schemeClr val="tx1"/>
                      </a:solidFill>
                      <a:prstDash val="solid"/>
                      <a:round/>
                      <a:headEnd type="none" w="med" len="med"/>
                      <a:tailEnd type="none" w="med" len="med"/>
                    </a:lnT>
                    <a:lnB>
                      <a:noFill/>
                    </a:lnB>
                    <a:solidFill>
                      <a:schemeClr val="accent3"/>
                    </a:solidFill>
                  </a:tcPr>
                </a:tc>
                <a:tc>
                  <a:txBody>
                    <a:bodyPr/>
                    <a:lstStyle/>
                    <a:p>
                      <a:pPr algn="ctr"/>
                      <a:r>
                        <a:rPr lang="en-US" sz="1400" b="1" dirty="0">
                          <a:solidFill>
                            <a:schemeClr val="tx1"/>
                          </a:solidFill>
                          <a:effectLst/>
                        </a:rPr>
                        <a:t>Any Grade</a:t>
                      </a:r>
                    </a:p>
                  </a:txBody>
                  <a:tcPr marL="63717" marR="63717" marT="31859" marB="31859">
                    <a:lnL>
                      <a:noFill/>
                    </a:lnL>
                    <a:lnR>
                      <a:noFill/>
                    </a:lnR>
                    <a:lnT w="12700" cap="flat" cmpd="sng" algn="ctr">
                      <a:solidFill>
                        <a:schemeClr val="tx1"/>
                      </a:solidFill>
                      <a:prstDash val="solid"/>
                      <a:round/>
                      <a:headEnd type="none" w="med" len="med"/>
                      <a:tailEnd type="none" w="med" len="med"/>
                    </a:lnT>
                    <a:lnB>
                      <a:noFill/>
                    </a:lnB>
                    <a:solidFill>
                      <a:schemeClr val="accent3"/>
                    </a:solidFill>
                  </a:tcPr>
                </a:tc>
                <a:tc>
                  <a:txBody>
                    <a:bodyPr/>
                    <a:lstStyle/>
                    <a:p>
                      <a:pPr algn="ctr"/>
                      <a:r>
                        <a:rPr lang="en-US" sz="1400" b="1" dirty="0">
                          <a:solidFill>
                            <a:schemeClr val="tx1"/>
                          </a:solidFill>
                          <a:effectLst/>
                        </a:rPr>
                        <a:t>Grade 3 or 4</a:t>
                      </a:r>
                    </a:p>
                  </a:txBody>
                  <a:tcPr marL="63717" marR="63717" marT="31859" marB="31859">
                    <a:lnL>
                      <a:noFill/>
                    </a:lnL>
                    <a:lnR w="7620" cap="flat" cmpd="sng" algn="ctr">
                      <a:solidFill>
                        <a:srgbClr val="E5E5E5"/>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chemeClr val="accent3"/>
                    </a:solidFill>
                  </a:tcPr>
                </a:tc>
                <a:extLst>
                  <a:ext uri="{0D108BD9-81ED-4DB2-BD59-A6C34878D82A}">
                    <a16:rowId xmlns:a16="http://schemas.microsoft.com/office/drawing/2014/main" val="1245361024"/>
                  </a:ext>
                </a:extLst>
              </a:tr>
              <a:tr h="0">
                <a:tc>
                  <a:txBody>
                    <a:bodyPr/>
                    <a:lstStyle/>
                    <a:p>
                      <a:pPr algn="l"/>
                      <a:r>
                        <a:rPr lang="en-US" sz="1400" b="0" dirty="0">
                          <a:solidFill>
                            <a:schemeClr val="bg1"/>
                          </a:solidFill>
                          <a:effectLst/>
                        </a:rPr>
                        <a:t>Neutropenia</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2"/>
                    </a:solidFill>
                  </a:tcPr>
                </a:tc>
                <a:tc>
                  <a:txBody>
                    <a:bodyPr/>
                    <a:lstStyle/>
                    <a:p>
                      <a:pPr algn="ctr"/>
                      <a:r>
                        <a:rPr lang="en-US" sz="1400" b="0" dirty="0">
                          <a:solidFill>
                            <a:schemeClr val="bg1"/>
                          </a:solidFill>
                          <a:effectLst/>
                        </a:rPr>
                        <a:t>144 (88.9)</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130 (80.2)</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147 (90.7)</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127 (78.4)</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2"/>
                    </a:solidFill>
                  </a:tcPr>
                </a:tc>
                <a:extLst>
                  <a:ext uri="{0D108BD9-81ED-4DB2-BD59-A6C34878D82A}">
                    <a16:rowId xmlns:a16="http://schemas.microsoft.com/office/drawing/2014/main" val="468501499"/>
                  </a:ext>
                </a:extLst>
              </a:tr>
              <a:tr h="0">
                <a:tc>
                  <a:txBody>
                    <a:bodyPr/>
                    <a:lstStyle/>
                    <a:p>
                      <a:pPr algn="l"/>
                      <a:r>
                        <a:rPr lang="en-US" sz="1400" b="0" dirty="0">
                          <a:solidFill>
                            <a:schemeClr val="bg1"/>
                          </a:solidFill>
                          <a:effectLst/>
                        </a:rPr>
                        <a:t>Thrombocytopenia</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1">
                        <a:lumMod val="95000"/>
                      </a:schemeClr>
                    </a:solidFill>
                  </a:tcPr>
                </a:tc>
                <a:tc>
                  <a:txBody>
                    <a:bodyPr/>
                    <a:lstStyle/>
                    <a:p>
                      <a:pPr algn="ctr"/>
                      <a:r>
                        <a:rPr lang="en-US" sz="1400" b="0" dirty="0">
                          <a:solidFill>
                            <a:schemeClr val="bg1"/>
                          </a:solidFill>
                          <a:effectLst/>
                        </a:rPr>
                        <a:t>78 (48.1)</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23 (14.2)</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73 (45.1)</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7 (4.3)</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1">
                        <a:lumMod val="95000"/>
                      </a:schemeClr>
                    </a:solidFill>
                  </a:tcPr>
                </a:tc>
                <a:extLst>
                  <a:ext uri="{0D108BD9-81ED-4DB2-BD59-A6C34878D82A}">
                    <a16:rowId xmlns:a16="http://schemas.microsoft.com/office/drawing/2014/main" val="3963579183"/>
                  </a:ext>
                </a:extLst>
              </a:tr>
              <a:tr h="0">
                <a:tc>
                  <a:txBody>
                    <a:bodyPr/>
                    <a:lstStyle/>
                    <a:p>
                      <a:pPr algn="l"/>
                      <a:r>
                        <a:rPr lang="en-US" sz="1400" b="0" dirty="0">
                          <a:solidFill>
                            <a:schemeClr val="bg1"/>
                          </a:solidFill>
                          <a:effectLst/>
                        </a:rPr>
                        <a:t>Stomatitis and mucosal inflammation</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2"/>
                    </a:solidFill>
                  </a:tcPr>
                </a:tc>
                <a:tc>
                  <a:txBody>
                    <a:bodyPr/>
                    <a:lstStyle/>
                    <a:p>
                      <a:pPr algn="ctr"/>
                      <a:r>
                        <a:rPr lang="en-US" sz="1400" b="0" dirty="0">
                          <a:solidFill>
                            <a:schemeClr val="bg1"/>
                          </a:solidFill>
                          <a:effectLst/>
                        </a:rPr>
                        <a:t>83 (51.2)</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9 (5.6)</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43 (26.5)</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0</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2"/>
                    </a:solidFill>
                  </a:tcPr>
                </a:tc>
                <a:extLst>
                  <a:ext uri="{0D108BD9-81ED-4DB2-BD59-A6C34878D82A}">
                    <a16:rowId xmlns:a16="http://schemas.microsoft.com/office/drawing/2014/main" val="2903569372"/>
                  </a:ext>
                </a:extLst>
              </a:tr>
              <a:tr h="0">
                <a:tc>
                  <a:txBody>
                    <a:bodyPr/>
                    <a:lstStyle/>
                    <a:p>
                      <a:pPr algn="l"/>
                      <a:r>
                        <a:rPr lang="en-US" sz="1400" b="0" dirty="0">
                          <a:solidFill>
                            <a:schemeClr val="bg1"/>
                          </a:solidFill>
                          <a:effectLst/>
                        </a:rPr>
                        <a:t>Anemia</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1">
                        <a:lumMod val="95000"/>
                      </a:schemeClr>
                    </a:solidFill>
                  </a:tcPr>
                </a:tc>
                <a:tc>
                  <a:txBody>
                    <a:bodyPr/>
                    <a:lstStyle/>
                    <a:p>
                      <a:pPr algn="ctr"/>
                      <a:r>
                        <a:rPr lang="en-US" sz="1400" b="0" dirty="0">
                          <a:solidFill>
                            <a:schemeClr val="bg1"/>
                          </a:solidFill>
                          <a:effectLst/>
                        </a:rPr>
                        <a:t>60 (37.0)</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10 (6.2)</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59 (36.4)</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3 (1.9)</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1">
                        <a:lumMod val="95000"/>
                      </a:schemeClr>
                    </a:solidFill>
                  </a:tcPr>
                </a:tc>
                <a:extLst>
                  <a:ext uri="{0D108BD9-81ED-4DB2-BD59-A6C34878D82A}">
                    <a16:rowId xmlns:a16="http://schemas.microsoft.com/office/drawing/2014/main" val="3036393404"/>
                  </a:ext>
                </a:extLst>
              </a:tr>
              <a:tr h="0">
                <a:tc>
                  <a:txBody>
                    <a:bodyPr/>
                    <a:lstStyle/>
                    <a:p>
                      <a:pPr algn="l"/>
                      <a:r>
                        <a:rPr lang="en-US" sz="1400" b="0" dirty="0">
                          <a:solidFill>
                            <a:schemeClr val="bg1"/>
                          </a:solidFill>
                          <a:effectLst/>
                        </a:rPr>
                        <a:t>Hyperglycemia</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2"/>
                    </a:solidFill>
                  </a:tcPr>
                </a:tc>
                <a:tc>
                  <a:txBody>
                    <a:bodyPr/>
                    <a:lstStyle/>
                    <a:p>
                      <a:pPr algn="ctr"/>
                      <a:r>
                        <a:rPr lang="en-US" sz="1400" b="0" dirty="0">
                          <a:solidFill>
                            <a:schemeClr val="bg1"/>
                          </a:solidFill>
                          <a:effectLst/>
                        </a:rPr>
                        <a:t>95 (58.6)</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9 (5.6)</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14 (8.6)</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0</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2"/>
                    </a:solidFill>
                  </a:tcPr>
                </a:tc>
                <a:extLst>
                  <a:ext uri="{0D108BD9-81ED-4DB2-BD59-A6C34878D82A}">
                    <a16:rowId xmlns:a16="http://schemas.microsoft.com/office/drawing/2014/main" val="259155072"/>
                  </a:ext>
                </a:extLst>
              </a:tr>
              <a:tr h="0">
                <a:tc>
                  <a:txBody>
                    <a:bodyPr/>
                    <a:lstStyle/>
                    <a:p>
                      <a:pPr algn="l"/>
                      <a:r>
                        <a:rPr lang="en-US" sz="1400" b="0" dirty="0">
                          <a:solidFill>
                            <a:schemeClr val="bg1"/>
                          </a:solidFill>
                          <a:effectLst/>
                        </a:rPr>
                        <a:t>Diarrhea</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1">
                        <a:lumMod val="95000"/>
                      </a:schemeClr>
                    </a:solidFill>
                  </a:tcPr>
                </a:tc>
                <a:tc>
                  <a:txBody>
                    <a:bodyPr/>
                    <a:lstStyle/>
                    <a:p>
                      <a:pPr algn="ctr"/>
                      <a:r>
                        <a:rPr lang="en-US" sz="1400" b="0" dirty="0">
                          <a:solidFill>
                            <a:schemeClr val="bg1"/>
                          </a:solidFill>
                          <a:effectLst/>
                        </a:rPr>
                        <a:t>78 (48.1)</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6 (3.7)</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26 (16.0)</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0</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1">
                        <a:lumMod val="95000"/>
                      </a:schemeClr>
                    </a:solidFill>
                  </a:tcPr>
                </a:tc>
                <a:extLst>
                  <a:ext uri="{0D108BD9-81ED-4DB2-BD59-A6C34878D82A}">
                    <a16:rowId xmlns:a16="http://schemas.microsoft.com/office/drawing/2014/main" val="1806220064"/>
                  </a:ext>
                </a:extLst>
              </a:tr>
              <a:tr h="0">
                <a:tc>
                  <a:txBody>
                    <a:bodyPr/>
                    <a:lstStyle/>
                    <a:p>
                      <a:pPr algn="l"/>
                      <a:r>
                        <a:rPr lang="en-US" sz="1400" b="0" dirty="0">
                          <a:solidFill>
                            <a:schemeClr val="bg1"/>
                          </a:solidFill>
                          <a:effectLst/>
                        </a:rPr>
                        <a:t>Nausea</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2"/>
                    </a:solidFill>
                  </a:tcPr>
                </a:tc>
                <a:tc>
                  <a:txBody>
                    <a:bodyPr/>
                    <a:lstStyle/>
                    <a:p>
                      <a:pPr algn="ctr"/>
                      <a:r>
                        <a:rPr lang="en-US" sz="1400" b="0" dirty="0">
                          <a:solidFill>
                            <a:schemeClr val="bg1"/>
                          </a:solidFill>
                          <a:effectLst/>
                        </a:rPr>
                        <a:t>45 (27.8)</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1 (0.6)</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27 (16.7)</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0</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2"/>
                    </a:solidFill>
                  </a:tcPr>
                </a:tc>
                <a:extLst>
                  <a:ext uri="{0D108BD9-81ED-4DB2-BD59-A6C34878D82A}">
                    <a16:rowId xmlns:a16="http://schemas.microsoft.com/office/drawing/2014/main" val="298236636"/>
                  </a:ext>
                </a:extLst>
              </a:tr>
              <a:tr h="0">
                <a:tc>
                  <a:txBody>
                    <a:bodyPr/>
                    <a:lstStyle/>
                    <a:p>
                      <a:pPr algn="l"/>
                      <a:r>
                        <a:rPr lang="en-US" sz="1400" b="0" dirty="0">
                          <a:solidFill>
                            <a:schemeClr val="bg1"/>
                          </a:solidFill>
                          <a:effectLst/>
                        </a:rPr>
                        <a:t>Rash</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1">
                        <a:lumMod val="95000"/>
                      </a:schemeClr>
                    </a:solidFill>
                  </a:tcPr>
                </a:tc>
                <a:tc>
                  <a:txBody>
                    <a:bodyPr/>
                    <a:lstStyle/>
                    <a:p>
                      <a:pPr algn="ctr"/>
                      <a:r>
                        <a:rPr lang="en-US" sz="1400" b="0" dirty="0">
                          <a:solidFill>
                            <a:schemeClr val="bg1"/>
                          </a:solidFill>
                          <a:effectLst/>
                        </a:rPr>
                        <a:t>41 (25.3)</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0</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28 (17.3)</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0</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1">
                        <a:lumMod val="95000"/>
                      </a:schemeClr>
                    </a:solidFill>
                  </a:tcPr>
                </a:tc>
                <a:extLst>
                  <a:ext uri="{0D108BD9-81ED-4DB2-BD59-A6C34878D82A}">
                    <a16:rowId xmlns:a16="http://schemas.microsoft.com/office/drawing/2014/main" val="3614042122"/>
                  </a:ext>
                </a:extLst>
              </a:tr>
              <a:tr h="0">
                <a:tc>
                  <a:txBody>
                    <a:bodyPr/>
                    <a:lstStyle/>
                    <a:p>
                      <a:pPr algn="l"/>
                      <a:r>
                        <a:rPr lang="en-US" sz="1400" b="0" dirty="0">
                          <a:solidFill>
                            <a:schemeClr val="bg1"/>
                          </a:solidFill>
                          <a:effectLst/>
                        </a:rPr>
                        <a:t>Decreased appetite</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2"/>
                    </a:solidFill>
                  </a:tcPr>
                </a:tc>
                <a:tc>
                  <a:txBody>
                    <a:bodyPr/>
                    <a:lstStyle/>
                    <a:p>
                      <a:pPr algn="ctr"/>
                      <a:r>
                        <a:rPr lang="en-US" sz="1400" b="0" dirty="0">
                          <a:solidFill>
                            <a:schemeClr val="bg1"/>
                          </a:solidFill>
                          <a:effectLst/>
                        </a:rPr>
                        <a:t>38 (23.5)</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0</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14 (8.6)</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0</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2"/>
                    </a:solidFill>
                  </a:tcPr>
                </a:tc>
                <a:extLst>
                  <a:ext uri="{0D108BD9-81ED-4DB2-BD59-A6C34878D82A}">
                    <a16:rowId xmlns:a16="http://schemas.microsoft.com/office/drawing/2014/main" val="630513313"/>
                  </a:ext>
                </a:extLst>
              </a:tr>
              <a:tr h="0">
                <a:tc>
                  <a:txBody>
                    <a:bodyPr/>
                    <a:lstStyle/>
                    <a:p>
                      <a:pPr algn="l"/>
                      <a:r>
                        <a:rPr lang="en-US" sz="1400" b="0" dirty="0">
                          <a:solidFill>
                            <a:schemeClr val="bg1"/>
                          </a:solidFill>
                          <a:effectLst/>
                        </a:rPr>
                        <a:t>Fatigue</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1">
                        <a:lumMod val="95000"/>
                      </a:schemeClr>
                    </a:solidFill>
                  </a:tcPr>
                </a:tc>
                <a:tc>
                  <a:txBody>
                    <a:bodyPr/>
                    <a:lstStyle/>
                    <a:p>
                      <a:pPr algn="ctr"/>
                      <a:r>
                        <a:rPr lang="en-US" sz="1400" b="0" dirty="0">
                          <a:solidFill>
                            <a:schemeClr val="bg1"/>
                          </a:solidFill>
                          <a:effectLst/>
                        </a:rPr>
                        <a:t>38 (23.5)</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0</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21 (13.0)</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2 (1.2)</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1">
                        <a:lumMod val="95000"/>
                      </a:schemeClr>
                    </a:solidFill>
                  </a:tcPr>
                </a:tc>
                <a:extLst>
                  <a:ext uri="{0D108BD9-81ED-4DB2-BD59-A6C34878D82A}">
                    <a16:rowId xmlns:a16="http://schemas.microsoft.com/office/drawing/2014/main" val="1545023160"/>
                  </a:ext>
                </a:extLst>
              </a:tr>
              <a:tr h="0">
                <a:tc>
                  <a:txBody>
                    <a:bodyPr/>
                    <a:lstStyle/>
                    <a:p>
                      <a:pPr algn="l"/>
                      <a:r>
                        <a:rPr lang="en-US" sz="1400" b="0" dirty="0">
                          <a:solidFill>
                            <a:schemeClr val="bg1"/>
                          </a:solidFill>
                          <a:effectLst/>
                        </a:rPr>
                        <a:t>COVID-19</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2"/>
                    </a:solidFill>
                  </a:tcPr>
                </a:tc>
                <a:tc>
                  <a:txBody>
                    <a:bodyPr/>
                    <a:lstStyle/>
                    <a:p>
                      <a:pPr algn="ctr"/>
                      <a:r>
                        <a:rPr lang="en-US" sz="1400" b="0" dirty="0">
                          <a:solidFill>
                            <a:schemeClr val="bg1"/>
                          </a:solidFill>
                          <a:effectLst/>
                        </a:rPr>
                        <a:t>37 (22.8)</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3 (1.9)</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17 (10.5)</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1 (0.6)</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2"/>
                    </a:solidFill>
                  </a:tcPr>
                </a:tc>
                <a:extLst>
                  <a:ext uri="{0D108BD9-81ED-4DB2-BD59-A6C34878D82A}">
                    <a16:rowId xmlns:a16="http://schemas.microsoft.com/office/drawing/2014/main" val="2225267964"/>
                  </a:ext>
                </a:extLst>
              </a:tr>
              <a:tr h="0">
                <a:tc>
                  <a:txBody>
                    <a:bodyPr/>
                    <a:lstStyle/>
                    <a:p>
                      <a:pPr algn="l"/>
                      <a:r>
                        <a:rPr lang="en-US" sz="1400" b="0" dirty="0">
                          <a:solidFill>
                            <a:schemeClr val="bg1"/>
                          </a:solidFill>
                          <a:effectLst/>
                        </a:rPr>
                        <a:t>Headache</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1">
                        <a:lumMod val="95000"/>
                      </a:schemeClr>
                    </a:solidFill>
                  </a:tcPr>
                </a:tc>
                <a:tc>
                  <a:txBody>
                    <a:bodyPr/>
                    <a:lstStyle/>
                    <a:p>
                      <a:pPr algn="ctr"/>
                      <a:r>
                        <a:rPr lang="en-US" sz="1400" b="0" dirty="0">
                          <a:solidFill>
                            <a:schemeClr val="bg1"/>
                          </a:solidFill>
                          <a:effectLst/>
                        </a:rPr>
                        <a:t>34 (21.0)</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0</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22 (13.6)</a:t>
                      </a:r>
                    </a:p>
                  </a:txBody>
                  <a:tcPr marL="63717" marR="63717" marT="31859" marB="31859">
                    <a:lnL>
                      <a:noFill/>
                    </a:lnL>
                    <a:lnR>
                      <a:noFill/>
                    </a:lnR>
                    <a:lnT>
                      <a:noFill/>
                    </a:lnT>
                    <a:lnB>
                      <a:noFill/>
                    </a:lnB>
                    <a:solidFill>
                      <a:schemeClr val="tx1">
                        <a:lumMod val="95000"/>
                      </a:schemeClr>
                    </a:solidFill>
                  </a:tcPr>
                </a:tc>
                <a:tc>
                  <a:txBody>
                    <a:bodyPr/>
                    <a:lstStyle/>
                    <a:p>
                      <a:pPr algn="ctr"/>
                      <a:r>
                        <a:rPr lang="en-US" sz="1400" b="0" dirty="0">
                          <a:solidFill>
                            <a:schemeClr val="bg1"/>
                          </a:solidFill>
                          <a:effectLst/>
                        </a:rPr>
                        <a:t>0</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1">
                        <a:lumMod val="95000"/>
                      </a:schemeClr>
                    </a:solidFill>
                  </a:tcPr>
                </a:tc>
                <a:extLst>
                  <a:ext uri="{0D108BD9-81ED-4DB2-BD59-A6C34878D82A}">
                    <a16:rowId xmlns:a16="http://schemas.microsoft.com/office/drawing/2014/main" val="3268085435"/>
                  </a:ext>
                </a:extLst>
              </a:tr>
              <a:tr h="0">
                <a:tc>
                  <a:txBody>
                    <a:bodyPr/>
                    <a:lstStyle/>
                    <a:p>
                      <a:pPr algn="l"/>
                      <a:r>
                        <a:rPr lang="en-US" sz="1400" b="0" dirty="0">
                          <a:solidFill>
                            <a:schemeClr val="bg1"/>
                          </a:solidFill>
                          <a:effectLst/>
                        </a:rPr>
                        <a:t>Leukopenia</a:t>
                      </a:r>
                    </a:p>
                  </a:txBody>
                  <a:tcPr marL="63717" marR="63717" marT="31859" marB="31859">
                    <a:lnL w="7620" cap="flat" cmpd="sng" algn="ctr">
                      <a:solidFill>
                        <a:srgbClr val="E5E5E5"/>
                      </a:solidFill>
                      <a:prstDash val="solid"/>
                      <a:round/>
                      <a:headEnd type="none" w="med" len="med"/>
                      <a:tailEnd type="none" w="med" len="med"/>
                    </a:lnL>
                    <a:lnR>
                      <a:noFill/>
                    </a:lnR>
                    <a:lnT>
                      <a:noFill/>
                    </a:lnT>
                    <a:lnB>
                      <a:noFill/>
                    </a:lnB>
                    <a:solidFill>
                      <a:schemeClr val="tx2"/>
                    </a:solidFill>
                  </a:tcPr>
                </a:tc>
                <a:tc>
                  <a:txBody>
                    <a:bodyPr/>
                    <a:lstStyle/>
                    <a:p>
                      <a:pPr algn="ctr"/>
                      <a:r>
                        <a:rPr lang="en-US" sz="1400" b="0" dirty="0">
                          <a:solidFill>
                            <a:schemeClr val="bg1"/>
                          </a:solidFill>
                          <a:effectLst/>
                        </a:rPr>
                        <a:t>28 (17.3)</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11 (6.8)</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40 (24.7)</a:t>
                      </a:r>
                    </a:p>
                  </a:txBody>
                  <a:tcPr marL="63717" marR="63717" marT="31859" marB="31859">
                    <a:lnL>
                      <a:noFill/>
                    </a:lnL>
                    <a:lnR>
                      <a:noFill/>
                    </a:lnR>
                    <a:lnT>
                      <a:noFill/>
                    </a:lnT>
                    <a:lnB>
                      <a:noFill/>
                    </a:lnB>
                    <a:solidFill>
                      <a:schemeClr val="tx2"/>
                    </a:solidFill>
                  </a:tcPr>
                </a:tc>
                <a:tc>
                  <a:txBody>
                    <a:bodyPr/>
                    <a:lstStyle/>
                    <a:p>
                      <a:pPr algn="ctr"/>
                      <a:r>
                        <a:rPr lang="en-US" sz="1400" b="0" dirty="0">
                          <a:solidFill>
                            <a:schemeClr val="bg1"/>
                          </a:solidFill>
                          <a:effectLst/>
                        </a:rPr>
                        <a:t>17 (10.5)</a:t>
                      </a:r>
                    </a:p>
                  </a:txBody>
                  <a:tcPr marL="63717" marR="63717" marT="31859" marB="31859">
                    <a:lnL>
                      <a:noFill/>
                    </a:lnL>
                    <a:lnR w="7620" cap="flat" cmpd="sng" algn="ctr">
                      <a:solidFill>
                        <a:srgbClr val="E5E5E5"/>
                      </a:solidFill>
                      <a:prstDash val="solid"/>
                      <a:round/>
                      <a:headEnd type="none" w="med" len="med"/>
                      <a:tailEnd type="none" w="med" len="med"/>
                    </a:lnR>
                    <a:lnT>
                      <a:noFill/>
                    </a:lnT>
                    <a:lnB>
                      <a:noFill/>
                    </a:lnB>
                    <a:solidFill>
                      <a:schemeClr val="tx2"/>
                    </a:solidFill>
                  </a:tcPr>
                </a:tc>
                <a:extLst>
                  <a:ext uri="{0D108BD9-81ED-4DB2-BD59-A6C34878D82A}">
                    <a16:rowId xmlns:a16="http://schemas.microsoft.com/office/drawing/2014/main" val="3324709025"/>
                  </a:ext>
                </a:extLst>
              </a:tr>
              <a:tr h="0">
                <a:tc>
                  <a:txBody>
                    <a:bodyPr/>
                    <a:lstStyle/>
                    <a:p>
                      <a:pPr algn="l"/>
                      <a:r>
                        <a:rPr lang="en-US" sz="1400" b="0" dirty="0">
                          <a:solidFill>
                            <a:schemeClr val="bg1"/>
                          </a:solidFill>
                          <a:effectLst/>
                        </a:rPr>
                        <a:t>Ocular toxic effects</a:t>
                      </a:r>
                    </a:p>
                  </a:txBody>
                  <a:tcPr marL="63717" marR="63717" marT="31859" marB="31859">
                    <a:lnL w="7620" cap="flat" cmpd="sng" algn="ctr">
                      <a:solidFill>
                        <a:srgbClr val="E5E5E5"/>
                      </a:solidFill>
                      <a:prstDash val="solid"/>
                      <a:round/>
                      <a:headEnd type="none" w="med" len="med"/>
                      <a:tailEnd type="none" w="med" len="med"/>
                    </a:lnL>
                    <a:lnR>
                      <a:noFill/>
                    </a:lnR>
                    <a:lnT>
                      <a:noFill/>
                    </a:lnT>
                    <a:lnB w="7620" cap="flat" cmpd="sng" algn="ctr">
                      <a:solidFill>
                        <a:srgbClr val="E5E5E5"/>
                      </a:solidFill>
                      <a:prstDash val="solid"/>
                      <a:round/>
                      <a:headEnd type="none" w="med" len="med"/>
                      <a:tailEnd type="none" w="med" len="med"/>
                    </a:lnB>
                    <a:solidFill>
                      <a:schemeClr val="tx1">
                        <a:lumMod val="95000"/>
                      </a:schemeClr>
                    </a:solidFill>
                  </a:tcPr>
                </a:tc>
                <a:tc>
                  <a:txBody>
                    <a:bodyPr/>
                    <a:lstStyle/>
                    <a:p>
                      <a:pPr algn="ctr"/>
                      <a:r>
                        <a:rPr lang="en-US" sz="1400" b="0" dirty="0">
                          <a:solidFill>
                            <a:schemeClr val="bg1"/>
                          </a:solidFill>
                          <a:effectLst/>
                        </a:rPr>
                        <a:t>36 (22.2)</a:t>
                      </a:r>
                    </a:p>
                  </a:txBody>
                  <a:tcPr marL="63717" marR="63717" marT="31859" marB="31859">
                    <a:lnL>
                      <a:noFill/>
                    </a:lnL>
                    <a:lnR>
                      <a:noFill/>
                    </a:lnR>
                    <a:lnT>
                      <a:noFill/>
                    </a:lnT>
                    <a:lnB w="7620" cap="flat" cmpd="sng" algn="ctr">
                      <a:solidFill>
                        <a:srgbClr val="E5E5E5"/>
                      </a:solidFill>
                      <a:prstDash val="solid"/>
                      <a:round/>
                      <a:headEnd type="none" w="med" len="med"/>
                      <a:tailEnd type="none" w="med" len="med"/>
                    </a:lnB>
                    <a:solidFill>
                      <a:schemeClr val="tx1">
                        <a:lumMod val="95000"/>
                      </a:schemeClr>
                    </a:solidFill>
                  </a:tcPr>
                </a:tc>
                <a:tc>
                  <a:txBody>
                    <a:bodyPr/>
                    <a:lstStyle/>
                    <a:p>
                      <a:pPr algn="ctr"/>
                      <a:r>
                        <a:rPr lang="en-US" sz="1400" b="0" dirty="0">
                          <a:solidFill>
                            <a:schemeClr val="bg1"/>
                          </a:solidFill>
                          <a:effectLst/>
                        </a:rPr>
                        <a:t>0</a:t>
                      </a:r>
                    </a:p>
                  </a:txBody>
                  <a:tcPr marL="63717" marR="63717" marT="31859" marB="31859">
                    <a:lnL>
                      <a:noFill/>
                    </a:lnL>
                    <a:lnR>
                      <a:noFill/>
                    </a:lnR>
                    <a:lnT>
                      <a:noFill/>
                    </a:lnT>
                    <a:lnB w="7620" cap="flat" cmpd="sng" algn="ctr">
                      <a:solidFill>
                        <a:srgbClr val="E5E5E5"/>
                      </a:solidFill>
                      <a:prstDash val="solid"/>
                      <a:round/>
                      <a:headEnd type="none" w="med" len="med"/>
                      <a:tailEnd type="none" w="med" len="med"/>
                    </a:lnB>
                    <a:solidFill>
                      <a:schemeClr val="tx1">
                        <a:lumMod val="95000"/>
                      </a:schemeClr>
                    </a:solidFill>
                  </a:tcPr>
                </a:tc>
                <a:tc>
                  <a:txBody>
                    <a:bodyPr/>
                    <a:lstStyle/>
                    <a:p>
                      <a:pPr algn="ctr"/>
                      <a:r>
                        <a:rPr lang="en-US" sz="1400" b="0" dirty="0">
                          <a:solidFill>
                            <a:schemeClr val="bg1"/>
                          </a:solidFill>
                          <a:effectLst/>
                        </a:rPr>
                        <a:t>21 (13.0)</a:t>
                      </a:r>
                    </a:p>
                  </a:txBody>
                  <a:tcPr marL="63717" marR="63717" marT="31859" marB="31859">
                    <a:lnL>
                      <a:noFill/>
                    </a:lnL>
                    <a:lnR>
                      <a:noFill/>
                    </a:lnR>
                    <a:lnT>
                      <a:noFill/>
                    </a:lnT>
                    <a:lnB w="7620" cap="flat" cmpd="sng" algn="ctr">
                      <a:solidFill>
                        <a:srgbClr val="E5E5E5"/>
                      </a:solidFill>
                      <a:prstDash val="solid"/>
                      <a:round/>
                      <a:headEnd type="none" w="med" len="med"/>
                      <a:tailEnd type="none" w="med" len="med"/>
                    </a:lnB>
                    <a:solidFill>
                      <a:schemeClr val="tx1">
                        <a:lumMod val="95000"/>
                      </a:schemeClr>
                    </a:solidFill>
                  </a:tcPr>
                </a:tc>
                <a:tc>
                  <a:txBody>
                    <a:bodyPr/>
                    <a:lstStyle/>
                    <a:p>
                      <a:pPr algn="ctr"/>
                      <a:r>
                        <a:rPr lang="en-US" sz="1400" b="0" dirty="0">
                          <a:solidFill>
                            <a:schemeClr val="bg1"/>
                          </a:solidFill>
                          <a:effectLst/>
                        </a:rPr>
                        <a:t>0</a:t>
                      </a:r>
                    </a:p>
                  </a:txBody>
                  <a:tcPr marL="63717" marR="63717" marT="31859" marB="31859">
                    <a:lnL>
                      <a:noFill/>
                    </a:lnL>
                    <a:lnR w="7620" cap="flat" cmpd="sng" algn="ctr">
                      <a:solidFill>
                        <a:srgbClr val="E5E5E5"/>
                      </a:solidFill>
                      <a:prstDash val="solid"/>
                      <a:round/>
                      <a:headEnd type="none" w="med" len="med"/>
                      <a:tailEnd type="none" w="med" len="med"/>
                    </a:lnR>
                    <a:lnT>
                      <a:noFill/>
                    </a:lnT>
                    <a:lnB w="7620" cap="flat" cmpd="sng" algn="ctr">
                      <a:solidFill>
                        <a:srgbClr val="E5E5E5"/>
                      </a:solidFill>
                      <a:prstDash val="solid"/>
                      <a:round/>
                      <a:headEnd type="none" w="med" len="med"/>
                      <a:tailEnd type="none" w="med" len="med"/>
                    </a:lnB>
                    <a:solidFill>
                      <a:schemeClr val="tx1">
                        <a:lumMod val="95000"/>
                      </a:schemeClr>
                    </a:solidFill>
                  </a:tcPr>
                </a:tc>
                <a:extLst>
                  <a:ext uri="{0D108BD9-81ED-4DB2-BD59-A6C34878D82A}">
                    <a16:rowId xmlns:a16="http://schemas.microsoft.com/office/drawing/2014/main" val="3688649361"/>
                  </a:ext>
                </a:extLst>
              </a:tr>
            </a:tbl>
          </a:graphicData>
        </a:graphic>
      </p:graphicFrame>
      <p:sp>
        <p:nvSpPr>
          <p:cNvPr id="7" name="TextBox 6">
            <a:extLst>
              <a:ext uri="{FF2B5EF4-FFF2-40B4-BE49-F238E27FC236}">
                <a16:creationId xmlns:a16="http://schemas.microsoft.com/office/drawing/2014/main" id="{33FA54C9-183D-1F00-634B-34B8B2480928}"/>
              </a:ext>
            </a:extLst>
          </p:cNvPr>
          <p:cNvSpPr txBox="1"/>
          <p:nvPr/>
        </p:nvSpPr>
        <p:spPr bwMode="auto">
          <a:xfrm>
            <a:off x="454938" y="6368710"/>
            <a:ext cx="8197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NEJM. 2024;391:1584. </a:t>
            </a: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90523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F0F6D-EE14-965F-242F-4367CBE3C9FA}"/>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44831E0-BA91-0295-4CCD-7BD5F967D05B}"/>
              </a:ext>
            </a:extLst>
          </p:cNvPr>
          <p:cNvSpPr>
            <a:spLocks noGrp="1"/>
          </p:cNvSpPr>
          <p:nvPr>
            <p:ph sz="quarter" idx="4294967295"/>
          </p:nvPr>
        </p:nvSpPr>
        <p:spPr>
          <a:xfrm>
            <a:off x="514351" y="4856674"/>
            <a:ext cx="11283950" cy="1155939"/>
          </a:xfrm>
        </p:spPr>
        <p:txBody>
          <a:bodyPr/>
          <a:lstStyle/>
          <a:p>
            <a:pPr marL="0" indent="0">
              <a:spcBef>
                <a:spcPts val="500"/>
              </a:spcBef>
              <a:buNone/>
            </a:pPr>
            <a:r>
              <a:rPr lang="en-US" sz="2400" b="1" dirty="0">
                <a:solidFill>
                  <a:srgbClr val="00823B"/>
                </a:solidFill>
                <a:hlinkClick r:id="rId3"/>
              </a:rPr>
              <a:t>clinicaloptions.com</a:t>
            </a:r>
            <a:endParaRPr lang="en-US" sz="2400" b="1" dirty="0">
              <a:solidFill>
                <a:srgbClr val="00823B"/>
              </a:solidFill>
            </a:endParaRPr>
          </a:p>
          <a:p>
            <a:pPr marL="0" indent="0">
              <a:spcBef>
                <a:spcPts val="500"/>
              </a:spcBef>
              <a:buNone/>
            </a:pPr>
            <a:r>
              <a:rPr lang="en-US" sz="2400" b="1" u="sng" dirty="0">
                <a:solidFill>
                  <a:srgbClr val="609140"/>
                </a:solidFill>
                <a:hlinkClick r:id="rId4">
                  <a:extLst>
                    <a:ext uri="{A12FA001-AC4F-418D-AE19-62706E023703}">
                      <ahyp:hlinkClr xmlns:ahyp="http://schemas.microsoft.com/office/drawing/2018/hyperlinkcolor" val="tx"/>
                    </a:ext>
                  </a:extLst>
                </a:hlinkClick>
              </a:rPr>
              <a:t>practicingclinicians.com</a:t>
            </a:r>
            <a:endParaRPr lang="en-US" sz="2400" b="1" dirty="0">
              <a:solidFill>
                <a:srgbClr val="00823B"/>
              </a:solidFill>
            </a:endParaRPr>
          </a:p>
          <a:p>
            <a:pPr marL="0" indent="0">
              <a:spcBef>
                <a:spcPts val="500"/>
              </a:spcBef>
              <a:buNone/>
            </a:pPr>
            <a:r>
              <a:rPr lang="en-US" sz="2400" b="1" dirty="0">
                <a:solidFill>
                  <a:srgbClr val="0053A0"/>
                </a:solidFill>
                <a:hlinkClick r:id="rId5">
                  <a:extLst>
                    <a:ext uri="{A12FA001-AC4F-418D-AE19-62706E023703}">
                      <ahyp:hlinkClr xmlns:ahyp="http://schemas.microsoft.com/office/drawing/2018/hyperlinkcolor" val="tx"/>
                    </a:ext>
                  </a:extLst>
                </a:hlinkClick>
              </a:rPr>
              <a:t>proce.com</a:t>
            </a:r>
            <a:endParaRPr lang="en-US" sz="2400" b="1" dirty="0">
              <a:solidFill>
                <a:srgbClr val="0053A0"/>
              </a:solidFill>
            </a:endParaRPr>
          </a:p>
        </p:txBody>
      </p:sp>
      <p:sp>
        <p:nvSpPr>
          <p:cNvPr id="62467" name="Rectangle 10">
            <a:extLst>
              <a:ext uri="{FF2B5EF4-FFF2-40B4-BE49-F238E27FC236}">
                <a16:creationId xmlns:a16="http://schemas.microsoft.com/office/drawing/2014/main" id="{FE2E40E9-9CEC-A7F5-2CD8-4E93BC56CD44}"/>
              </a:ext>
            </a:extLst>
          </p:cNvPr>
          <p:cNvSpPr>
            <a:spLocks noGrp="1" noChangeArrowheads="1"/>
          </p:cNvSpPr>
          <p:nvPr>
            <p:ph type="title"/>
          </p:nvPr>
        </p:nvSpPr>
        <p:spPr bwMode="gray"/>
        <p:txBody>
          <a:bodyPr/>
          <a:lstStyle/>
          <a:p>
            <a:pPr eaLnBrk="1" hangingPunct="1"/>
            <a:r>
              <a:rPr lang="en-US" altLang="en-US" sz="4000" dirty="0"/>
              <a:t>Go Online for More CCO/PCE/</a:t>
            </a:r>
            <a:r>
              <a:rPr lang="en-US" altLang="en-US" sz="4000" dirty="0" err="1"/>
              <a:t>ProCE</a:t>
            </a:r>
            <a:r>
              <a:rPr lang="en-US" altLang="en-US" sz="4000" dirty="0"/>
              <a:t> </a:t>
            </a:r>
            <a:br>
              <a:rPr lang="en-US" altLang="en-US" sz="4000" dirty="0"/>
            </a:br>
            <a:r>
              <a:rPr lang="en-US" altLang="en-US" sz="4000" dirty="0"/>
              <a:t>Coverage of Metastatic Breast Cancer!</a:t>
            </a:r>
          </a:p>
        </p:txBody>
      </p:sp>
      <p:sp>
        <p:nvSpPr>
          <p:cNvPr id="39940" name="Rectangle 2">
            <a:extLst>
              <a:ext uri="{FF2B5EF4-FFF2-40B4-BE49-F238E27FC236}">
                <a16:creationId xmlns:a16="http://schemas.microsoft.com/office/drawing/2014/main" id="{D2CB5067-3C0C-C2BA-6FA7-7D922ABA7448}"/>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Expert-authored text-based modules</a:t>
            </a:r>
          </a:p>
          <a:p>
            <a:pPr>
              <a:buClr>
                <a:schemeClr val="tx2">
                  <a:lumMod val="20000"/>
                  <a:lumOff val="80000"/>
                </a:schemeClr>
              </a:buClr>
              <a:defRPr/>
            </a:pPr>
            <a:r>
              <a:rPr lang="en-US" sz="2200" dirty="0">
                <a:solidFill>
                  <a:srgbClr val="E1471D"/>
                </a:solidFill>
              </a:rPr>
              <a:t>Downloadable </a:t>
            </a:r>
            <a:r>
              <a:rPr lang="en-US" sz="2200" dirty="0" err="1">
                <a:solidFill>
                  <a:srgbClr val="E1471D"/>
                </a:solidFill>
              </a:rPr>
              <a:t>slidesets</a:t>
            </a:r>
            <a:endParaRPr lang="en-US" sz="2200" dirty="0">
              <a:solidFill>
                <a:srgbClr val="E1471D"/>
              </a:solidFill>
            </a:endParaRPr>
          </a:p>
          <a:p>
            <a:pPr>
              <a:buClr>
                <a:schemeClr val="tx2">
                  <a:lumMod val="20000"/>
                  <a:lumOff val="80000"/>
                </a:schemeClr>
              </a:buClr>
              <a:defRPr/>
            </a:pPr>
            <a:r>
              <a:rPr lang="en-US" sz="2200" dirty="0">
                <a:solidFill>
                  <a:srgbClr val="E1471D"/>
                </a:solidFill>
              </a:rPr>
              <a:t>Video module</a:t>
            </a:r>
          </a:p>
          <a:p>
            <a:pPr>
              <a:buClr>
                <a:schemeClr val="tx2">
                  <a:lumMod val="20000"/>
                  <a:lumOff val="80000"/>
                </a:schemeClr>
              </a:buClr>
              <a:defRPr/>
            </a:pPr>
            <a:r>
              <a:rPr lang="en-US" sz="2200" dirty="0">
                <a:solidFill>
                  <a:srgbClr val="E1471D"/>
                </a:solidFill>
              </a:rPr>
              <a:t>Podcasts</a:t>
            </a:r>
          </a:p>
          <a:p>
            <a:pPr>
              <a:buClr>
                <a:schemeClr val="tx2">
                  <a:lumMod val="20000"/>
                  <a:lumOff val="80000"/>
                </a:schemeClr>
              </a:buClr>
              <a:defRPr/>
            </a:pPr>
            <a:r>
              <a:rPr lang="en-US" sz="2200" dirty="0">
                <a:solidFill>
                  <a:srgbClr val="E1471D"/>
                </a:solidFill>
              </a:rPr>
              <a:t>Expert-authored commentary</a:t>
            </a:r>
            <a:endParaRPr lang="en-US" sz="2200" dirty="0"/>
          </a:p>
        </p:txBody>
      </p:sp>
      <p:sp>
        <p:nvSpPr>
          <p:cNvPr id="62469" name="Rectangle 3">
            <a:extLst>
              <a:ext uri="{FF2B5EF4-FFF2-40B4-BE49-F238E27FC236}">
                <a16:creationId xmlns:a16="http://schemas.microsoft.com/office/drawing/2014/main" id="{EDE2E7FF-9663-D5E8-D784-2F9FEDE15C96}"/>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9083837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4ACB096BC55D04A8E203AB26244C9E2" ma:contentTypeVersion="12" ma:contentTypeDescription="Create a new document." ma:contentTypeScope="" ma:versionID="474a2e28cd1f067dceaf48da4ff7dd4a">
  <xsd:schema xmlns:xsd="http://www.w3.org/2001/XMLSchema" xmlns:xs="http://www.w3.org/2001/XMLSchema" xmlns:p="http://schemas.microsoft.com/office/2006/metadata/properties" xmlns:ns2="204a6ca9-c1e1-4b93-96b7-c01a4cc6afcc" xmlns:ns3="22fd6914-46d4-4c7e-bbad-46e82841b69d" targetNamespace="http://schemas.microsoft.com/office/2006/metadata/properties" ma:root="true" ma:fieldsID="0d567179ce0621ce9c9e64d1f7ef366a" ns2:_="" ns3:_="">
    <xsd:import namespace="204a6ca9-c1e1-4b93-96b7-c01a4cc6afcc"/>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4a6ca9-c1e1-4b93-96b7-c01a4cc6af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04a6ca9-c1e1-4b93-96b7-c01a4cc6afcc">
      <Terms xmlns="http://schemas.microsoft.com/office/infopath/2007/PartnerControls"/>
    </lcf76f155ced4ddcb4097134ff3c332f>
    <TaxCatchAll xmlns="22fd6914-46d4-4c7e-bbad-46e82841b69d"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16E0A5-476D-494A-AD87-3CCD339F2E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4a6ca9-c1e1-4b93-96b7-c01a4cc6afcc"/>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purl.org/dc/terms/"/>
    <ds:schemaRef ds:uri="http://schemas.openxmlformats.org/package/2006/metadata/core-properties"/>
    <ds:schemaRef ds:uri="http://www.w3.org/XML/1998/namespace"/>
    <ds:schemaRef ds:uri="http://purl.org/dc/dcmitype/"/>
    <ds:schemaRef ds:uri="http://schemas.microsoft.com/office/2006/documentManagement/types"/>
    <ds:schemaRef ds:uri="http://schemas.microsoft.com/office/2006/metadata/properties"/>
    <ds:schemaRef ds:uri="http://schemas.microsoft.com/office/infopath/2007/PartnerControls"/>
    <ds:schemaRef ds:uri="22fd6914-46d4-4c7e-bbad-46e82841b69d"/>
    <ds:schemaRef ds:uri="204a6ca9-c1e1-4b93-96b7-c01a4cc6afcc"/>
    <ds:schemaRef ds:uri="http://purl.org/dc/elements/1.1/"/>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1927</TotalTime>
  <Words>7041</Words>
  <Application>Microsoft Office PowerPoint</Application>
  <PresentationFormat>Widescreen</PresentationFormat>
  <Paragraphs>1831</Paragraphs>
  <Slides>31</Slides>
  <Notes>30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31</vt:i4>
      </vt:variant>
    </vt:vector>
  </HeadingPairs>
  <TitlesOfParts>
    <vt:vector size="40" baseType="lpstr">
      <vt:lpstr>Aptos</vt:lpstr>
      <vt:lpstr>Arial</vt:lpstr>
      <vt:lpstr>Calibri</vt:lpstr>
      <vt:lpstr>Google Sans</vt:lpstr>
      <vt:lpstr>Times</vt:lpstr>
      <vt:lpstr>Times New Roman</vt:lpstr>
      <vt:lpstr>Wingdings</vt:lpstr>
      <vt:lpstr>2017_HTAA_Diabetes</vt:lpstr>
      <vt:lpstr>1_2017_HTAA_Diabetes</vt:lpstr>
      <vt:lpstr>Optimizing Treatment for Patients With  HR-Positive/HER2-Negative MBC </vt:lpstr>
      <vt:lpstr>About These Slides</vt:lpstr>
      <vt:lpstr>Faculty </vt:lpstr>
      <vt:lpstr>Learning Objectives</vt:lpstr>
      <vt:lpstr>Overview of the Treatment Algorithm for Patients With HR-Positive/HER2-Negative MBC</vt:lpstr>
      <vt:lpstr>Current Treatment Algorithm For Patients With  HR+/HER2- MBC</vt:lpstr>
      <vt:lpstr>Data Supporting Current Management of MBC: First-line Trials of ET + CDK4/6i vs ET in  HR-Positive/HER2-Negative MBC</vt:lpstr>
      <vt:lpstr>PALOMA-2: Letrozole ± Palbociclib in HR+/HER2- ABC</vt:lpstr>
      <vt:lpstr>PALOMA-2: PFS and OS Outcomes in ITT Population</vt:lpstr>
      <vt:lpstr>PALOMA-2: Select AEs</vt:lpstr>
      <vt:lpstr>MONALEESA-2, MONALEESA-3, and MONALEESA-7:  ET ± Ribociclib in HR+/HER2- ABC</vt:lpstr>
      <vt:lpstr>MONALEESA-2, MONALEESA-3, and MONALEESA-7:  PFS and OS Outcomes</vt:lpstr>
      <vt:lpstr>MONALEESA-2, MONALEESA-3, and MONALEESA-7: Select AEs on Ribociclib + ET Arm</vt:lpstr>
      <vt:lpstr>MONARCH 3: ET ± Abemaciclib in HR+/HER2- ABC</vt:lpstr>
      <vt:lpstr>MONARCH 3: PFS and OS Outcomes in ITT Population</vt:lpstr>
      <vt:lpstr>MONARCH 3: Select AEs</vt:lpstr>
      <vt:lpstr>Data Supporting Current Management of MBC: First-line Trials of CDK4/6i + ET vs CT in  HR+/HER2- MBC</vt:lpstr>
      <vt:lpstr>RIGHT Choice: Ribociclib + ET vs Chemotherapy for HR+/HER2- ABC</vt:lpstr>
      <vt:lpstr>RIGHT Choice: PFS and OS Outcomes</vt:lpstr>
      <vt:lpstr>RIGHT Choice: AEs</vt:lpstr>
      <vt:lpstr>PADMA: Palbociclib + ET vs Chemotherapy for HR+/HER2- MBC</vt:lpstr>
      <vt:lpstr>PADMA: TTF Outcome  </vt:lpstr>
      <vt:lpstr>PADMA: PFS and OS Outcomes</vt:lpstr>
      <vt:lpstr>PADMA: Safety Summary</vt:lpstr>
      <vt:lpstr>Data Supporting Current Management of MBC: Role of CDK4/6i + ET in HR+/HER2-  PIK3CA-Mutated MBC</vt:lpstr>
      <vt:lpstr>INAVO120: Palbociclib + Fulvestrant ± Inavolisib for PIK3CA-Mutated MBC</vt:lpstr>
      <vt:lpstr>INAVO120: PFS</vt:lpstr>
      <vt:lpstr>INAVO120: PFS by Subgroups </vt:lpstr>
      <vt:lpstr>INAVO120: OS</vt:lpstr>
      <vt:lpstr>INAVO120: AEs</vt:lpstr>
      <vt:lpstr>Go Online for More CCO/PCE/ProCE  Coverage of Metastatic Breast Cancer!</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Optimizing Treatment For Patients With HR-Positive/HER2-Negative MBC</dc:title>
  <dc:subject/>
  <dc:creator>Preferred User</dc:creator>
  <cp:keywords/>
  <dc:description/>
  <cp:lastModifiedBy>Valerie Wenzel</cp:lastModifiedBy>
  <cp:revision>7</cp:revision>
  <cp:lastPrinted>2016-09-26T20:21:49Z</cp:lastPrinted>
  <dcterms:created xsi:type="dcterms:W3CDTF">2005-05-27T15:08:01Z</dcterms:created>
  <dcterms:modified xsi:type="dcterms:W3CDTF">2025-03-21T14:47:27Z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21dbe0da-0687-46ed-abba-29ef1267cc3e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0x01010014ACB096BC55D04A8E203AB26244C9E2</vt:lpwstr>
  </property>
  <property fmtid="{D5CDD505-2E9C-101B-9397-08002B2CF9AE}" pid="9" name="MediaServiceImageTags">
    <vt:lpwstr/>
  </property>
</Properties>
</file>