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550" r:id="rId6"/>
    <p:sldId id="308" r:id="rId7"/>
    <p:sldId id="543" r:id="rId8"/>
    <p:sldId id="552" r:id="rId9"/>
    <p:sldId id="544" r:id="rId10"/>
    <p:sldId id="553" r:id="rId11"/>
    <p:sldId id="555" r:id="rId12"/>
    <p:sldId id="545" r:id="rId13"/>
    <p:sldId id="546" r:id="rId14"/>
    <p:sldId id="548" r:id="rId15"/>
    <p:sldId id="55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 userDrawn="1">
          <p15:clr>
            <a:srgbClr val="A4A3A4"/>
          </p15:clr>
        </p15:guide>
        <p15:guide id="2" orient="horz" pos="259" userDrawn="1">
          <p15:clr>
            <a:srgbClr val="A4A3A4"/>
          </p15:clr>
        </p15:guide>
        <p15:guide id="3" orient="horz" pos="1022" userDrawn="1">
          <p15:clr>
            <a:srgbClr val="A4A3A4"/>
          </p15:clr>
        </p15:guide>
        <p15:guide id="4" orient="horz" pos="4154" userDrawn="1">
          <p15:clr>
            <a:srgbClr val="A4A3A4"/>
          </p15:clr>
        </p15:guide>
        <p15:guide id="5" orient="horz" pos="3895" userDrawn="1">
          <p15:clr>
            <a:srgbClr val="A4A3A4"/>
          </p15:clr>
        </p15:guide>
        <p15:guide id="6" orient="horz" pos="4032" userDrawn="1">
          <p15:clr>
            <a:srgbClr val="A4A3A4"/>
          </p15:clr>
        </p15:guide>
        <p15:guide id="7" pos="454" userDrawn="1">
          <p15:clr>
            <a:srgbClr val="A4A3A4"/>
          </p15:clr>
        </p15:guide>
        <p15:guide id="8" pos="324" userDrawn="1">
          <p15:clr>
            <a:srgbClr val="A4A3A4"/>
          </p15:clr>
        </p15:guide>
        <p15:guide id="9" pos="3840" userDrawn="1">
          <p15:clr>
            <a:srgbClr val="A4A3A4"/>
          </p15:clr>
        </p15:guide>
        <p15:guide id="10" pos="7402" userDrawn="1">
          <p15:clr>
            <a:srgbClr val="A4A3A4"/>
          </p15:clr>
        </p15:guide>
        <p15:guide id="11" pos="722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Gordon Kelley" initials="GK" lastIdx="8" clrIdx="7">
    <p:extLst>
      <p:ext uri="{19B8F6BF-5375-455C-9EA6-DF929625EA0E}">
        <p15:presenceInfo xmlns:p15="http://schemas.microsoft.com/office/powerpoint/2012/main" userId="S::gkelley@clinicaloptions.com::7e3d11cf-7436-4611-80d7-51121a63678e" providerId="AD"/>
      </p:ext>
    </p:extLst>
  </p:cmAuthor>
  <p:cmAuthor id="2" name=" " initials="MAC" lastIdx="11" clrIdx="1"/>
  <p:cmAuthor id="9" name="Rachael Andrie" initials="RA" lastIdx="6" clrIdx="8">
    <p:extLst>
      <p:ext uri="{19B8F6BF-5375-455C-9EA6-DF929625EA0E}">
        <p15:presenceInfo xmlns:p15="http://schemas.microsoft.com/office/powerpoint/2012/main" userId="S::randrie@clinicaloptions.com::311027c1-cf79-416d-b346-5f38dcd95c11" providerId="AD"/>
      </p:ext>
    </p:extLst>
  </p:cmAuthor>
  <p:cmAuthor id="3" name="Andrew Bowser" initials="AB" lastIdx="1" clrIdx="2"/>
  <p:cmAuthor id="10" name="CLINICALOPTIONS\tquill" initials="C" lastIdx="1" clrIdx="9">
    <p:extLst>
      <p:ext uri="{19B8F6BF-5375-455C-9EA6-DF929625EA0E}">
        <p15:presenceInfo xmlns:p15="http://schemas.microsoft.com/office/powerpoint/2012/main" userId="CLINICALOPTIONS\tquill" providerId="None"/>
      </p:ext>
    </p:extLst>
  </p:cmAuthor>
  <p:cmAuthor id="4" name="Melanie Couton" initials="MAC" lastIdx="1" clrIdx="3"/>
  <p:cmAuthor id="11" name="aboecler@clinicaloptions.com" initials="a" lastIdx="1" clrIdx="10">
    <p:extLst>
      <p:ext uri="{19B8F6BF-5375-455C-9EA6-DF929625EA0E}">
        <p15:presenceInfo xmlns:p15="http://schemas.microsoft.com/office/powerpoint/2012/main" userId="aboecler@clinicaloptions.com"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12" name="Dussadee Royal" initials="DR" lastIdx="2" clrIdx="11">
    <p:extLst>
      <p:ext uri="{19B8F6BF-5375-455C-9EA6-DF929625EA0E}">
        <p15:presenceInfo xmlns:p15="http://schemas.microsoft.com/office/powerpoint/2012/main" userId="S::droyal@clinicaloptions.com::51beead8-6fa0-4b98-aeba-37044af35e17"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69A7BF-D056-4E31-972D-6AC4C585D9A5}" v="182" dt="2022-06-10T18:14:41.9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82381" autoAdjust="0"/>
  </p:normalViewPr>
  <p:slideViewPr>
    <p:cSldViewPr snapToGrid="0">
      <p:cViewPr varScale="1">
        <p:scale>
          <a:sx n="55" d="100"/>
          <a:sy n="55" d="100"/>
        </p:scale>
        <p:origin x="1088" y="36"/>
      </p:cViewPr>
      <p:guideLst>
        <p:guide orient="horz" pos="151"/>
        <p:guide orient="horz" pos="259"/>
        <p:guide orient="horz" pos="1022"/>
        <p:guide orient="horz" pos="4154"/>
        <p:guide orient="horz" pos="3895"/>
        <p:guide orient="horz" pos="4032"/>
        <p:guide pos="454"/>
        <p:guide pos="324"/>
        <p:guide pos="3840"/>
        <p:guide pos="7402"/>
        <p:guide pos="7229"/>
      </p:guideLst>
    </p:cSldViewPr>
  </p:slideViewPr>
  <p:notesTextViewPr>
    <p:cViewPr>
      <p:scale>
        <a:sx n="1" d="1"/>
        <a:sy n="1" d="1"/>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898162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mAb, monoclonal antibody.</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2454859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 complete response; CRh, partial hematologic recovery; DoR, duration of response; DoCR, duration of complete response; EFS, event-free survival; MRD, measurable residual disease; ORR, overall response rate; PD, pharmacodynamics; PFS, progression-free survival; PK, pharmacokinetics; RP2D, recommended phase II dose.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108318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AML, acute myeloid leukemia; CT, chemotherapy; ECOG, Eastern Cooperative Oncology Group; ELN, European Leukemia Net; mut, mutated; NOS, not otherwise specified; PS, performance status; RBC, red blood cell; RT, radiation therapy; VAF, variant allele frequency.</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3868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AML, acute myeloid leukemia; mut, mutated; PD, progressive disease; SCT, stem cell transplantation; TEAE, treatment-emergent adverse event.</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3077754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AML, acute myeloid leukemia; mut, mutated; TEAE, treatment-emergent adverse event.</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038417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 complete response; CRi, complete response with incomplete platelet counts; CRh, complete response with partial hematologic recovery; DoCR, duration of complete response; DoR, duration of response; ITT, intention-to-treat; MLFS, morphologic leukemia–free survival; MRD, measurable residual disease; ORR, overall response rate; OS, overall survival; PFS, progression-free survival; PR, partial response; SCT, </a:t>
            </a:r>
            <a:r>
              <a:rPr lang="en-US" sz="1200" i="1" dirty="0"/>
              <a:t>stem cell transplantation; </a:t>
            </a:r>
            <a:r>
              <a:rPr lang="en-US" i="1" dirty="0"/>
              <a:t>SD, stable disease.</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257231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BL, baseline.</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41093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2733119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Ib Trial of Frontline Anti-CD47 Antibody Magrolimab + Azacitidine in </a:t>
            </a:r>
            <a:r>
              <a:rPr lang="en-US" altLang="en-US" sz="4000" i="1" dirty="0"/>
              <a:t>TP53</a:t>
            </a:r>
            <a:r>
              <a:rPr lang="en-US" altLang="en-US" sz="4000" dirty="0"/>
              <a:t>-Mutated AML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10563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Magrolimab + Azacitidine in </a:t>
            </a:r>
            <a:r>
              <a:rPr lang="en-US" altLang="en-US" i="1" dirty="0"/>
              <a:t>TP53</a:t>
            </a:r>
            <a:r>
              <a:rPr lang="en-US" altLang="en-US" dirty="0"/>
              <a:t>-Mutated AML: </a:t>
            </a:r>
            <a:r>
              <a:rPr lang="en-US" dirty="0"/>
              <a:t>Background</a:t>
            </a:r>
            <a:endParaRPr lang="en-US" altLang="en-US" dirty="0"/>
          </a:p>
        </p:txBody>
      </p:sp>
      <p:sp>
        <p:nvSpPr>
          <p:cNvPr id="3" name="Content Placeholder 2">
            <a:extLst>
              <a:ext uri="{FF2B5EF4-FFF2-40B4-BE49-F238E27FC236}">
                <a16:creationId xmlns:a16="http://schemas.microsoft.com/office/drawing/2014/main" id="{E91B33BE-B63B-6F11-B6F6-90A70FF6D01E}"/>
              </a:ext>
            </a:extLst>
          </p:cNvPr>
          <p:cNvSpPr>
            <a:spLocks noGrp="1"/>
          </p:cNvSpPr>
          <p:nvPr>
            <p:ph idx="1"/>
          </p:nvPr>
        </p:nvSpPr>
        <p:spPr/>
        <p:txBody>
          <a:bodyPr/>
          <a:lstStyle/>
          <a:p>
            <a:r>
              <a:rPr lang="en-US" sz="2600" i="1" dirty="0"/>
              <a:t>TP53 </a:t>
            </a:r>
            <a:r>
              <a:rPr lang="en-US" sz="2600" dirty="0"/>
              <a:t>mutations associated with poor prognosis in patients with newly diagnosed AML</a:t>
            </a:r>
            <a:r>
              <a:rPr lang="en-US" sz="2600" baseline="30000" dirty="0"/>
              <a:t>1</a:t>
            </a:r>
          </a:p>
          <a:p>
            <a:pPr lvl="1"/>
            <a:r>
              <a:rPr lang="en-US" sz="2400" dirty="0"/>
              <a:t>Refractory to available first-line therapies</a:t>
            </a:r>
          </a:p>
          <a:p>
            <a:r>
              <a:rPr lang="en-US" sz="2600" dirty="0"/>
              <a:t>Magrolimab: anti-CD47 mAb</a:t>
            </a:r>
            <a:r>
              <a:rPr lang="en-US" sz="2600" baseline="30000" dirty="0"/>
              <a:t>2</a:t>
            </a:r>
            <a:endParaRPr lang="en-US" sz="2600" dirty="0"/>
          </a:p>
          <a:p>
            <a:pPr lvl="1"/>
            <a:r>
              <a:rPr lang="en-US" sz="2400" dirty="0"/>
              <a:t>Blockade of CD47, a “don’t eat me” signal overexpressed on AML and other cancer cells, leads to macrophage-mediated phagocytosis of tumor cells</a:t>
            </a:r>
          </a:p>
          <a:p>
            <a:pPr lvl="1"/>
            <a:r>
              <a:rPr lang="en-US" sz="2400" dirty="0"/>
              <a:t>Synergistic with azacitidine via its upregulation of “eat me” signals</a:t>
            </a:r>
          </a:p>
          <a:p>
            <a:r>
              <a:rPr lang="en-US" sz="2600" dirty="0"/>
              <a:t>Current phase Ib trial evaluated magrolimab plus azacitidine as frontline therapy in patients with </a:t>
            </a:r>
            <a:r>
              <a:rPr lang="en-US" sz="2600" i="1" dirty="0"/>
              <a:t>TP53</a:t>
            </a:r>
            <a:r>
              <a:rPr lang="en-US" sz="2600" dirty="0"/>
              <a:t>-mutated AML who were ineligible for or refused standard induction therapy</a:t>
            </a:r>
            <a:r>
              <a:rPr lang="en-US" sz="2600" baseline="30000" dirty="0"/>
              <a:t>3</a:t>
            </a:r>
            <a:r>
              <a:rPr lang="en-US" sz="2600" dirty="0"/>
              <a:t>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Döhner. Blood</a:t>
            </a:r>
            <a:r>
              <a:rPr lang="en-US" altLang="en-US" sz="1200" b="0" i="1" spc="-1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2017;129:424. 2. Chao. Front Oncol. 2020;9:1380. 3. Daver. ASCO 2022. Abstr 7020.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Magrolimab + Azacitidine in </a:t>
            </a:r>
            <a:r>
              <a:rPr lang="en-US" altLang="en-US" i="1" dirty="0"/>
              <a:t>TP53</a:t>
            </a:r>
            <a:r>
              <a:rPr lang="en-US" altLang="en-US" dirty="0"/>
              <a:t>-Mutated AML: </a:t>
            </a:r>
            <a:br>
              <a:rPr lang="en-US" altLang="en-US" dirty="0"/>
            </a:br>
            <a:r>
              <a:rPr lang="en-US" dirty="0"/>
              <a:t>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Daver. ASCO 2022. Abstr 7020.</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116B69CB-7218-9473-026C-7C31E0CA0403}"/>
              </a:ext>
            </a:extLst>
          </p:cNvPr>
          <p:cNvSpPr>
            <a:spLocks noGrp="1"/>
          </p:cNvSpPr>
          <p:nvPr>
            <p:ph idx="1"/>
          </p:nvPr>
        </p:nvSpPr>
        <p:spPr>
          <a:xfrm>
            <a:off x="604675" y="1526430"/>
            <a:ext cx="10877529" cy="953254"/>
          </a:xfrm>
        </p:spPr>
        <p:txBody>
          <a:bodyPr/>
          <a:lstStyle/>
          <a:p>
            <a:r>
              <a:rPr lang="en-US" sz="2000" dirty="0"/>
              <a:t>Open-label, multicenter phase Ib study</a:t>
            </a:r>
          </a:p>
          <a:p>
            <a:pPr lvl="1"/>
            <a:r>
              <a:rPr lang="en-US" sz="2000" dirty="0"/>
              <a:t>Data presented from AML expansion cohort</a:t>
            </a:r>
          </a:p>
        </p:txBody>
      </p:sp>
      <p:sp>
        <p:nvSpPr>
          <p:cNvPr id="7" name="Text Box 45">
            <a:extLst>
              <a:ext uri="{FF2B5EF4-FFF2-40B4-BE49-F238E27FC236}">
                <a16:creationId xmlns:a16="http://schemas.microsoft.com/office/drawing/2014/main" id="{51672B89-435F-0304-83A0-572D39AF9168}"/>
              </a:ext>
            </a:extLst>
          </p:cNvPr>
          <p:cNvSpPr txBox="1">
            <a:spLocks noChangeArrowheads="1"/>
          </p:cNvSpPr>
          <p:nvPr/>
        </p:nvSpPr>
        <p:spPr bwMode="auto">
          <a:xfrm>
            <a:off x="92365" y="2946305"/>
            <a:ext cx="168296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Untreated AML ineligible for </a:t>
            </a:r>
            <a:r>
              <a:rPr lang="en-GB" altLang="en-US" sz="1600" dirty="0">
                <a:solidFill>
                  <a:schemeClr val="bg1"/>
                </a:solidFill>
                <a:latin typeface="Calibri" panose="020F0502020204030204" pitchFamily="34" charset="0"/>
              </a:rPr>
              <a:t>standard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induction chemotherapy</a:t>
            </a:r>
          </a:p>
        </p:txBody>
      </p:sp>
      <p:sp>
        <p:nvSpPr>
          <p:cNvPr id="8" name="Rectangle 49">
            <a:extLst>
              <a:ext uri="{FF2B5EF4-FFF2-40B4-BE49-F238E27FC236}">
                <a16:creationId xmlns:a16="http://schemas.microsoft.com/office/drawing/2014/main" id="{96474F05-826E-A0DD-0B19-FF6B6C98A7A0}"/>
              </a:ext>
            </a:extLst>
          </p:cNvPr>
          <p:cNvSpPr>
            <a:spLocks noChangeArrowheads="1"/>
          </p:cNvSpPr>
          <p:nvPr/>
        </p:nvSpPr>
        <p:spPr bwMode="auto">
          <a:xfrm>
            <a:off x="1836466" y="2839672"/>
            <a:ext cx="2651760" cy="151215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Magrolimab</a:t>
            </a:r>
            <a:r>
              <a:rPr lang="en-US" altLang="en-US" sz="1600" dirty="0">
                <a:solidFill>
                  <a:schemeClr val="tx1"/>
                </a:solidFill>
                <a:latin typeface="Calibri" panose="020F0502020204030204" pitchFamily="34" charset="0"/>
              </a:rPr>
              <a:t> IV </a:t>
            </a:r>
            <a:r>
              <a:rPr lang="en-US" altLang="en-US" sz="1600" b="0" dirty="0">
                <a:solidFill>
                  <a:schemeClr val="tx1"/>
                </a:solidFill>
                <a:latin typeface="Calibri" panose="020F0502020204030204" pitchFamily="34" charset="0"/>
              </a:rPr>
              <a:t>1 mg/kg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priming dose D1, 4, then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ramp up to 30 mg/kg Q2W </a:t>
            </a:r>
            <a:r>
              <a:rPr lang="en-US" altLang="en-US" sz="16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Azacitidine</a:t>
            </a:r>
            <a:r>
              <a:rPr lang="en-US" altLang="en-US" sz="1600" dirty="0">
                <a:solidFill>
                  <a:schemeClr val="tx1"/>
                </a:solidFill>
                <a:latin typeface="Calibri" panose="020F0502020204030204" pitchFamily="34" charset="0"/>
              </a:rPr>
              <a:t> SC </a:t>
            </a:r>
            <a:r>
              <a:rPr lang="en-US" altLang="en-US" sz="1600" b="0" dirty="0">
                <a:solidFill>
                  <a:schemeClr val="tx1"/>
                </a:solidFill>
                <a:latin typeface="Calibri" panose="020F0502020204030204" pitchFamily="34" charset="0"/>
              </a:rPr>
              <a:t>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D1-7</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≤18)</a:t>
            </a:r>
            <a:endParaRPr lang="en-US" altLang="en-US" sz="16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3282A3D1-DAF4-0064-1DE7-1CC1EDB22231}"/>
              </a:ext>
            </a:extLst>
          </p:cNvPr>
          <p:cNvSpPr txBox="1"/>
          <p:nvPr/>
        </p:nvSpPr>
        <p:spPr bwMode="auto">
          <a:xfrm>
            <a:off x="2073318" y="2414953"/>
            <a:ext cx="2165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Dose Evaluation</a:t>
            </a:r>
          </a:p>
        </p:txBody>
      </p:sp>
      <p:sp>
        <p:nvSpPr>
          <p:cNvPr id="11" name="TextBox 10">
            <a:extLst>
              <a:ext uri="{FF2B5EF4-FFF2-40B4-BE49-F238E27FC236}">
                <a16:creationId xmlns:a16="http://schemas.microsoft.com/office/drawing/2014/main" id="{161920FD-0167-88B9-7DEF-44ECEDEB78CC}"/>
              </a:ext>
            </a:extLst>
          </p:cNvPr>
          <p:cNvSpPr txBox="1"/>
          <p:nvPr/>
        </p:nvSpPr>
        <p:spPr bwMode="auto">
          <a:xfrm>
            <a:off x="5060993" y="2414953"/>
            <a:ext cx="2745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Dose Expansion</a:t>
            </a:r>
          </a:p>
        </p:txBody>
      </p:sp>
      <p:sp>
        <p:nvSpPr>
          <p:cNvPr id="12" name="Rectangle 49">
            <a:extLst>
              <a:ext uri="{FF2B5EF4-FFF2-40B4-BE49-F238E27FC236}">
                <a16:creationId xmlns:a16="http://schemas.microsoft.com/office/drawing/2014/main" id="{1BE82F5A-7F94-C3FA-E5D8-1BB56D653961}"/>
              </a:ext>
            </a:extLst>
          </p:cNvPr>
          <p:cNvSpPr>
            <a:spLocks noChangeArrowheads="1"/>
          </p:cNvSpPr>
          <p:nvPr/>
        </p:nvSpPr>
        <p:spPr bwMode="auto">
          <a:xfrm>
            <a:off x="5107783" y="2841370"/>
            <a:ext cx="2651760" cy="15087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Magrolimab</a:t>
            </a:r>
            <a:r>
              <a:rPr lang="en-US" altLang="en-US" sz="1600" dirty="0">
                <a:solidFill>
                  <a:schemeClr val="tx1"/>
                </a:solidFill>
                <a:latin typeface="Calibri" panose="020F0502020204030204" pitchFamily="34" charset="0"/>
              </a:rPr>
              <a:t> IV </a:t>
            </a:r>
            <a:r>
              <a:rPr lang="en-US" altLang="en-US" sz="1600" b="0" dirty="0">
                <a:solidFill>
                  <a:schemeClr val="tx1"/>
                </a:solidFill>
                <a:latin typeface="Calibri" panose="020F0502020204030204" pitchFamily="34" charset="0"/>
              </a:rPr>
              <a:t>1 mg/kg</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priming dose D1, 4, then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30 mg/kg QW </a:t>
            </a:r>
            <a:r>
              <a:rPr lang="en-US" altLang="en-US" sz="16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Azacitidine</a:t>
            </a:r>
            <a:r>
              <a:rPr lang="en-US" altLang="en-US" sz="1600" dirty="0">
                <a:solidFill>
                  <a:schemeClr val="tx1"/>
                </a:solidFill>
                <a:latin typeface="Calibri" panose="020F0502020204030204" pitchFamily="34" charset="0"/>
              </a:rPr>
              <a:t> SC </a:t>
            </a:r>
            <a:r>
              <a:rPr lang="en-US" altLang="en-US" sz="1600" b="0" dirty="0">
                <a:solidFill>
                  <a:schemeClr val="tx1"/>
                </a:solidFill>
                <a:latin typeface="Calibri" panose="020F0502020204030204" pitchFamily="34" charset="0"/>
              </a:rPr>
              <a:t>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D1-7</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≤30)</a:t>
            </a:r>
            <a:endParaRPr lang="en-US" altLang="en-US" sz="1600" b="0" dirty="0">
              <a:solidFill>
                <a:schemeClr val="tx1"/>
              </a:solidFill>
              <a:latin typeface="Calibri" panose="020F0502020204030204" pitchFamily="34" charset="0"/>
            </a:endParaRPr>
          </a:p>
        </p:txBody>
      </p:sp>
      <p:sp>
        <p:nvSpPr>
          <p:cNvPr id="13" name="Line 52">
            <a:extLst>
              <a:ext uri="{FF2B5EF4-FFF2-40B4-BE49-F238E27FC236}">
                <a16:creationId xmlns:a16="http://schemas.microsoft.com/office/drawing/2014/main" id="{ED7D211F-A517-6800-7BAA-79CB26EAFFFD}"/>
              </a:ext>
            </a:extLst>
          </p:cNvPr>
          <p:cNvSpPr>
            <a:spLocks noChangeShapeType="1"/>
          </p:cNvSpPr>
          <p:nvPr/>
        </p:nvSpPr>
        <p:spPr bwMode="auto">
          <a:xfrm>
            <a:off x="1375632" y="3595750"/>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1DAB83B7-3FB7-DC3E-C59A-35BD68FD3DB0}"/>
              </a:ext>
            </a:extLst>
          </p:cNvPr>
          <p:cNvSpPr txBox="1"/>
          <p:nvPr/>
        </p:nvSpPr>
        <p:spPr bwMode="auto">
          <a:xfrm>
            <a:off x="8259359" y="2414953"/>
            <a:ext cx="2745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i="1" dirty="0">
                <a:solidFill>
                  <a:schemeClr val="bg1"/>
                </a:solidFill>
                <a:latin typeface="Calibri" panose="020F0502020204030204" pitchFamily="34" charset="0"/>
              </a:rPr>
              <a:t>TP53</a:t>
            </a:r>
            <a:r>
              <a:rPr lang="en-US" b="1" dirty="0">
                <a:solidFill>
                  <a:schemeClr val="bg1"/>
                </a:solidFill>
                <a:latin typeface="Calibri" panose="020F0502020204030204" pitchFamily="34" charset="0"/>
              </a:rPr>
              <a:t>m AML Expansion</a:t>
            </a:r>
          </a:p>
        </p:txBody>
      </p:sp>
      <p:sp>
        <p:nvSpPr>
          <p:cNvPr id="16" name="Rectangle 49">
            <a:extLst>
              <a:ext uri="{FF2B5EF4-FFF2-40B4-BE49-F238E27FC236}">
                <a16:creationId xmlns:a16="http://schemas.microsoft.com/office/drawing/2014/main" id="{5319D5CB-3238-1B3A-EBFE-895DCE5F9A19}"/>
              </a:ext>
            </a:extLst>
          </p:cNvPr>
          <p:cNvSpPr>
            <a:spLocks noChangeArrowheads="1"/>
          </p:cNvSpPr>
          <p:nvPr/>
        </p:nvSpPr>
        <p:spPr bwMode="auto">
          <a:xfrm>
            <a:off x="8306149" y="2841370"/>
            <a:ext cx="2651760" cy="15087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Magrolimab</a:t>
            </a:r>
            <a:r>
              <a:rPr lang="en-US" altLang="en-US" sz="1600" dirty="0">
                <a:solidFill>
                  <a:schemeClr val="tx1"/>
                </a:solidFill>
                <a:latin typeface="Calibri" panose="020F0502020204030204" pitchFamily="34" charset="0"/>
              </a:rPr>
              <a:t> IV </a:t>
            </a:r>
            <a:r>
              <a:rPr lang="en-US" altLang="en-US" sz="1600" b="0" dirty="0">
                <a:solidFill>
                  <a:schemeClr val="tx1"/>
                </a:solidFill>
                <a:latin typeface="Calibri" panose="020F0502020204030204" pitchFamily="34" charset="0"/>
              </a:rPr>
              <a:t>1 mg/kg</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priming dose D1, 4, then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30 mg/kg Q2W </a:t>
            </a:r>
            <a:r>
              <a:rPr lang="en-US" altLang="en-US" sz="16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Azacitidine</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D1-7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72)</a:t>
            </a:r>
          </a:p>
        </p:txBody>
      </p:sp>
      <p:sp>
        <p:nvSpPr>
          <p:cNvPr id="18" name="Line 52">
            <a:extLst>
              <a:ext uri="{FF2B5EF4-FFF2-40B4-BE49-F238E27FC236}">
                <a16:creationId xmlns:a16="http://schemas.microsoft.com/office/drawing/2014/main" id="{5A883F4E-40EB-72F4-C492-4E222852091D}"/>
              </a:ext>
            </a:extLst>
          </p:cNvPr>
          <p:cNvSpPr>
            <a:spLocks noChangeShapeType="1"/>
          </p:cNvSpPr>
          <p:nvPr/>
        </p:nvSpPr>
        <p:spPr bwMode="auto">
          <a:xfrm>
            <a:off x="4631410" y="3595750"/>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 name="Line 52">
            <a:extLst>
              <a:ext uri="{FF2B5EF4-FFF2-40B4-BE49-F238E27FC236}">
                <a16:creationId xmlns:a16="http://schemas.microsoft.com/office/drawing/2014/main" id="{7C3662AE-F92E-76FD-14A7-7A190B8285A3}"/>
              </a:ext>
            </a:extLst>
          </p:cNvPr>
          <p:cNvSpPr>
            <a:spLocks noChangeShapeType="1"/>
          </p:cNvSpPr>
          <p:nvPr/>
        </p:nvSpPr>
        <p:spPr bwMode="auto">
          <a:xfrm>
            <a:off x="7860426" y="3595750"/>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35D3F908-8C81-D550-A72A-20451CE9CE16}"/>
              </a:ext>
            </a:extLst>
          </p:cNvPr>
          <p:cNvSpPr txBox="1"/>
          <p:nvPr/>
        </p:nvSpPr>
        <p:spPr bwMode="auto">
          <a:xfrm>
            <a:off x="4753923" y="4464364"/>
            <a:ext cx="33278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28-day cycles. Q8W/Q12W response assessments.</a:t>
            </a:r>
          </a:p>
        </p:txBody>
      </p:sp>
      <p:sp>
        <p:nvSpPr>
          <p:cNvPr id="21" name="Content Placeholder 2">
            <a:extLst>
              <a:ext uri="{FF2B5EF4-FFF2-40B4-BE49-F238E27FC236}">
                <a16:creationId xmlns:a16="http://schemas.microsoft.com/office/drawing/2014/main" id="{75E68313-80D7-D76B-3F27-981D43673832}"/>
              </a:ext>
            </a:extLst>
          </p:cNvPr>
          <p:cNvSpPr txBox="1">
            <a:spLocks/>
          </p:cNvSpPr>
          <p:nvPr/>
        </p:nvSpPr>
        <p:spPr bwMode="auto">
          <a:xfrm>
            <a:off x="600059" y="4723913"/>
            <a:ext cx="11299667" cy="103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 safety/tolerability, CR rate</a:t>
            </a:r>
          </a:p>
          <a:p>
            <a:r>
              <a:rPr lang="en-US" sz="2000" kern="0" dirty="0"/>
              <a:t>Secondary endpoints: ORR, CRh, DoCR, DoR, PFS, EFS, OS, MRD; PK/PD, immunogenicity of magrolimab </a:t>
            </a:r>
          </a:p>
          <a:p>
            <a:r>
              <a:rPr lang="en-US" sz="2000" kern="0" dirty="0"/>
              <a:t>Exploratory endpoints: CD47 receptor occupancy, immune activity biomarkers, molecular profiling in AML</a:t>
            </a:r>
          </a:p>
        </p:txBody>
      </p:sp>
      <p:sp>
        <p:nvSpPr>
          <p:cNvPr id="22" name="TextBox 21">
            <a:extLst>
              <a:ext uri="{FF2B5EF4-FFF2-40B4-BE49-F238E27FC236}">
                <a16:creationId xmlns:a16="http://schemas.microsoft.com/office/drawing/2014/main" id="{B7C8A47E-7951-1021-5E1A-05D6C82C30BC}"/>
              </a:ext>
            </a:extLst>
          </p:cNvPr>
          <p:cNvSpPr txBox="1"/>
          <p:nvPr/>
        </p:nvSpPr>
        <p:spPr bwMode="auto">
          <a:xfrm>
            <a:off x="4549634" y="3178760"/>
            <a:ext cx="5293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RP2D</a:t>
            </a:r>
          </a:p>
        </p:txBody>
      </p:sp>
      <p:sp>
        <p:nvSpPr>
          <p:cNvPr id="23" name="Text Box 45">
            <a:extLst>
              <a:ext uri="{FF2B5EF4-FFF2-40B4-BE49-F238E27FC236}">
                <a16:creationId xmlns:a16="http://schemas.microsoft.com/office/drawing/2014/main" id="{9BC062AE-D9B8-F12E-1C1C-6C9ECB4D6746}"/>
              </a:ext>
            </a:extLst>
          </p:cNvPr>
          <p:cNvSpPr txBox="1">
            <a:spLocks noChangeArrowheads="1"/>
          </p:cNvSpPr>
          <p:nvPr/>
        </p:nvSpPr>
        <p:spPr bwMode="auto">
          <a:xfrm>
            <a:off x="10970684" y="2725081"/>
            <a:ext cx="1160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a:t>
            </a:r>
          </a:p>
          <a:p>
            <a:pPr algn="ctr">
              <a:lnSpc>
                <a:spcPct val="100000"/>
              </a:lnSpc>
              <a:spcBef>
                <a:spcPct val="0"/>
              </a:spcBef>
              <a:spcAft>
                <a:spcPct val="0"/>
              </a:spcAft>
              <a:buClrTx/>
              <a:buFontTx/>
              <a:buNone/>
            </a:pPr>
            <a:r>
              <a:rPr lang="en-GB" altLang="en-US" sz="1600" i="1" dirty="0">
                <a:solidFill>
                  <a:schemeClr val="bg1"/>
                </a:solidFill>
                <a:latin typeface="Calibri" panose="020F0502020204030204" pitchFamily="34" charset="0"/>
              </a:rPr>
              <a:t>progressive disease</a:t>
            </a:r>
            <a:endParaRPr lang="en-GB" altLang="en-US" sz="1600" b="0" i="1" dirty="0">
              <a:solidFill>
                <a:schemeClr val="bg1"/>
              </a:solidFill>
              <a:latin typeface="Calibri" panose="020F0502020204030204" pitchFamily="34" charset="0"/>
            </a:endParaRPr>
          </a:p>
        </p:txBody>
      </p:sp>
      <p:sp>
        <p:nvSpPr>
          <p:cNvPr id="24" name="Line 52">
            <a:extLst>
              <a:ext uri="{FF2B5EF4-FFF2-40B4-BE49-F238E27FC236}">
                <a16:creationId xmlns:a16="http://schemas.microsoft.com/office/drawing/2014/main" id="{659C7FF7-359F-E38F-462F-7F0574E7C64E}"/>
              </a:ext>
            </a:extLst>
          </p:cNvPr>
          <p:cNvSpPr>
            <a:spLocks noChangeShapeType="1"/>
          </p:cNvSpPr>
          <p:nvPr/>
        </p:nvSpPr>
        <p:spPr bwMode="auto">
          <a:xfrm>
            <a:off x="11004699" y="3584700"/>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445488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Magrolimab + Azacitidine in </a:t>
            </a:r>
            <a:r>
              <a:rPr lang="en-US" altLang="en-US" i="1" dirty="0"/>
              <a:t>TP53</a:t>
            </a:r>
            <a:r>
              <a:rPr lang="en-US" altLang="en-US" dirty="0"/>
              <a:t>-Mutated AML</a:t>
            </a:r>
            <a:r>
              <a:rPr lang="en-US" dirty="0"/>
              <a:t>: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Daver. ASCO 2022. Abstr 7020.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411E914E-3EEF-E87D-BF52-AFF8DC9C70B0}"/>
              </a:ext>
            </a:extLst>
          </p:cNvPr>
          <p:cNvGraphicFramePr>
            <a:graphicFrameLocks/>
          </p:cNvGraphicFramePr>
          <p:nvPr>
            <p:extLst>
              <p:ext uri="{D42A27DB-BD31-4B8C-83A1-F6EECF244321}">
                <p14:modId xmlns:p14="http://schemas.microsoft.com/office/powerpoint/2010/main" val="3610662653"/>
              </p:ext>
            </p:extLst>
          </p:nvPr>
        </p:nvGraphicFramePr>
        <p:xfrm>
          <a:off x="720725" y="1616818"/>
          <a:ext cx="5120006" cy="4264209"/>
        </p:xfrm>
        <a:graphic>
          <a:graphicData uri="http://schemas.openxmlformats.org/drawingml/2006/table">
            <a:tbl>
              <a:tblPr/>
              <a:tblGrid>
                <a:gridCol w="3609185">
                  <a:extLst>
                    <a:ext uri="{9D8B030D-6E8A-4147-A177-3AD203B41FA5}">
                      <a16:colId xmlns:a16="http://schemas.microsoft.com/office/drawing/2014/main" val="20000"/>
                    </a:ext>
                  </a:extLst>
                </a:gridCol>
                <a:gridCol w="1510821">
                  <a:extLst>
                    <a:ext uri="{9D8B030D-6E8A-4147-A177-3AD203B41FA5}">
                      <a16:colId xmlns:a16="http://schemas.microsoft.com/office/drawing/2014/main" val="20001"/>
                    </a:ext>
                  </a:extLst>
                </a:gridCol>
              </a:tblGrid>
              <a:tr h="5486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TP53</a:t>
                      </a:r>
                      <a:r>
                        <a:rPr kumimoji="0" lang="en-US" sz="1600" b="1" i="0" u="none" strike="noStrike" cap="none" normalizeH="0" baseline="0" dirty="0">
                          <a:ln>
                            <a:noFill/>
                          </a:ln>
                          <a:solidFill>
                            <a:schemeClr val="tx1"/>
                          </a:solidFill>
                          <a:effectLst/>
                          <a:latin typeface="Calibri" panose="020F0502020204030204" pitchFamily="34" charset="0"/>
                        </a:rPr>
                        <a:t>-Mut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(31-89)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(56.9)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362972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13.9/70.8/15.3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BM Blast, %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32.5 (3-92)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6683558"/>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AML classification,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Recurrent genetic abnormalities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Myelodysplasia-related changes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prior CT or RT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(47.2)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RBC transfusion dependent,*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8433513"/>
                  </a:ext>
                </a:extLst>
              </a:tr>
              <a:tr h="39624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Platelet transfusion dependent,*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2247557"/>
                  </a:ext>
                </a:extLst>
              </a:tr>
            </a:tbl>
          </a:graphicData>
        </a:graphic>
      </p:graphicFrame>
      <p:graphicFrame>
        <p:nvGraphicFramePr>
          <p:cNvPr id="7" name="Group 3">
            <a:extLst>
              <a:ext uri="{FF2B5EF4-FFF2-40B4-BE49-F238E27FC236}">
                <a16:creationId xmlns:a16="http://schemas.microsoft.com/office/drawing/2014/main" id="{B9A9758D-2B57-5416-0998-5E3D9040FE64}"/>
              </a:ext>
            </a:extLst>
          </p:cNvPr>
          <p:cNvGraphicFramePr>
            <a:graphicFrameLocks/>
          </p:cNvGraphicFramePr>
          <p:nvPr>
            <p:extLst>
              <p:ext uri="{D42A27DB-BD31-4B8C-83A1-F6EECF244321}">
                <p14:modId xmlns:p14="http://schemas.microsoft.com/office/powerpoint/2010/main" val="2250842581"/>
              </p:ext>
            </p:extLst>
          </p:nvPr>
        </p:nvGraphicFramePr>
        <p:xfrm>
          <a:off x="6096000" y="1617842"/>
          <a:ext cx="5386204" cy="4511104"/>
        </p:xfrm>
        <a:graphic>
          <a:graphicData uri="http://schemas.openxmlformats.org/drawingml/2006/table">
            <a:tbl>
              <a:tblPr/>
              <a:tblGrid>
                <a:gridCol w="3708132">
                  <a:extLst>
                    <a:ext uri="{9D8B030D-6E8A-4147-A177-3AD203B41FA5}">
                      <a16:colId xmlns:a16="http://schemas.microsoft.com/office/drawing/2014/main" val="20000"/>
                    </a:ext>
                  </a:extLst>
                </a:gridCol>
                <a:gridCol w="1678072">
                  <a:extLst>
                    <a:ext uri="{9D8B030D-6E8A-4147-A177-3AD203B41FA5}">
                      <a16:colId xmlns:a16="http://schemas.microsoft.com/office/drawing/2014/main" val="20001"/>
                    </a:ext>
                  </a:extLst>
                </a:gridCol>
              </a:tblGrid>
              <a:tr h="5486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TP53</a:t>
                      </a:r>
                      <a:r>
                        <a:rPr kumimoji="0" lang="en-US" sz="1600" b="1" i="0" u="none" strike="noStrike" cap="none" normalizeH="0" baseline="0" dirty="0">
                          <a:ln>
                            <a:noFill/>
                          </a:ln>
                          <a:solidFill>
                            <a:schemeClr val="tx1"/>
                          </a:solidFill>
                          <a:effectLst/>
                          <a:latin typeface="Calibri" panose="020F0502020204030204" pitchFamily="34" charset="0"/>
                        </a:rPr>
                        <a:t>-Mut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 risk by ELN classification,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Favorable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Adverse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(79.2)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047767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Mutations at baseline,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TP53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TET2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DNMT3a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4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VAF burden,</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a:t>
                      </a:r>
                    </a:p>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(23.1-98.7)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34551594"/>
                  </a:ext>
                </a:extLst>
              </a:tr>
            </a:tbl>
          </a:graphicData>
        </a:graphic>
      </p:graphicFrame>
      <p:sp>
        <p:nvSpPr>
          <p:cNvPr id="8" name="TextBox 7">
            <a:extLst>
              <a:ext uri="{FF2B5EF4-FFF2-40B4-BE49-F238E27FC236}">
                <a16:creationId xmlns:a16="http://schemas.microsoft.com/office/drawing/2014/main" id="{B7AD813E-854A-0CE0-D345-70D3DF9B79E9}"/>
              </a:ext>
            </a:extLst>
          </p:cNvPr>
          <p:cNvSpPr txBox="1"/>
          <p:nvPr/>
        </p:nvSpPr>
        <p:spPr bwMode="auto">
          <a:xfrm>
            <a:off x="609759" y="5946305"/>
            <a:ext cx="30783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*Within 4 wk of first study treatment.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1"/>
                </a:solidFill>
                <a:latin typeface="Calibri" panose="020F0502020204030204" pitchFamily="34" charset="0"/>
              </a:rPr>
              <a:t>n = 11.</a:t>
            </a: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Magrolimab + Azacitidine in </a:t>
            </a:r>
            <a:r>
              <a:rPr lang="en-US" altLang="en-US" i="1" dirty="0"/>
              <a:t>TP53</a:t>
            </a:r>
            <a:r>
              <a:rPr lang="en-US" altLang="en-US" dirty="0"/>
              <a:t>-Mutated AML</a:t>
            </a:r>
            <a:r>
              <a:rPr lang="en-US" dirty="0"/>
              <a:t>: </a:t>
            </a:r>
            <a:br>
              <a:rPr lang="en-US" dirty="0"/>
            </a:br>
            <a:r>
              <a:rPr lang="en-US" dirty="0"/>
              <a:t>Patient Disposition and Safety Summary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Daver. ASCO 2022. Abstr 7020.</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191FF9EB-A939-68D7-A419-91451A8616CF}"/>
              </a:ext>
            </a:extLst>
          </p:cNvPr>
          <p:cNvSpPr txBox="1"/>
          <p:nvPr/>
        </p:nvSpPr>
        <p:spPr bwMode="auto">
          <a:xfrm>
            <a:off x="717287" y="5311641"/>
            <a:ext cx="15762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*None due to anemia.</a:t>
            </a:r>
          </a:p>
        </p:txBody>
      </p:sp>
      <p:graphicFrame>
        <p:nvGraphicFramePr>
          <p:cNvPr id="14" name="Group 3">
            <a:extLst>
              <a:ext uri="{FF2B5EF4-FFF2-40B4-BE49-F238E27FC236}">
                <a16:creationId xmlns:a16="http://schemas.microsoft.com/office/drawing/2014/main" id="{AA002079-0EA3-80A6-14EC-8008D344DE41}"/>
              </a:ext>
            </a:extLst>
          </p:cNvPr>
          <p:cNvGraphicFramePr>
            <a:graphicFrameLocks/>
          </p:cNvGraphicFramePr>
          <p:nvPr>
            <p:extLst>
              <p:ext uri="{D42A27DB-BD31-4B8C-83A1-F6EECF244321}">
                <p14:modId xmlns:p14="http://schemas.microsoft.com/office/powerpoint/2010/main" val="3641944397"/>
              </p:ext>
            </p:extLst>
          </p:nvPr>
        </p:nvGraphicFramePr>
        <p:xfrm>
          <a:off x="709797" y="1651440"/>
          <a:ext cx="5386203" cy="4114880"/>
        </p:xfrm>
        <a:graphic>
          <a:graphicData uri="http://schemas.openxmlformats.org/drawingml/2006/table">
            <a:tbl>
              <a:tblPr/>
              <a:tblGrid>
                <a:gridCol w="3697103">
                  <a:extLst>
                    <a:ext uri="{9D8B030D-6E8A-4147-A177-3AD203B41FA5}">
                      <a16:colId xmlns:a16="http://schemas.microsoft.com/office/drawing/2014/main" val="20000"/>
                    </a:ext>
                  </a:extLst>
                </a:gridCol>
                <a:gridCol w="1689100">
                  <a:extLst>
                    <a:ext uri="{9D8B030D-6E8A-4147-A177-3AD203B41FA5}">
                      <a16:colId xmlns:a16="http://schemas.microsoft.com/office/drawing/2014/main" val="20001"/>
                    </a:ext>
                  </a:extLst>
                </a:gridCol>
              </a:tblGrid>
              <a:tr h="143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TP53</a:t>
                      </a:r>
                      <a:r>
                        <a:rPr kumimoji="0" lang="en-US" sz="1600" b="1" i="0" u="none" strike="noStrike" cap="none" normalizeH="0" baseline="0" dirty="0">
                          <a:ln>
                            <a:noFill/>
                          </a:ln>
                          <a:solidFill>
                            <a:schemeClr val="tx1"/>
                          </a:solidFill>
                          <a:effectLst/>
                          <a:latin typeface="Calibri" panose="020F0502020204030204" pitchFamily="34" charset="0"/>
                        </a:rPr>
                        <a:t>-Mut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3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exposure, cycles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77032802"/>
                  </a:ext>
                </a:extLst>
              </a:tr>
              <a:tr h="143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 ≤60 days of first study drug dose,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88028484"/>
                  </a:ext>
                </a:extLst>
              </a:tr>
              <a:tr h="143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Reasons for magrolimab discontinuation,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Lack of efficacy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19714030"/>
                  </a:ext>
                </a:extLst>
              </a:tr>
              <a:tr h="143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 leading to discontinuation,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Magrolimab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Azacitidine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(29.2)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aphicFrame>
        <p:nvGraphicFramePr>
          <p:cNvPr id="15" name="Group 3">
            <a:extLst>
              <a:ext uri="{FF2B5EF4-FFF2-40B4-BE49-F238E27FC236}">
                <a16:creationId xmlns:a16="http://schemas.microsoft.com/office/drawing/2014/main" id="{249A4229-5ACE-2EA4-1D75-DA10B871D4AD}"/>
              </a:ext>
            </a:extLst>
          </p:cNvPr>
          <p:cNvGraphicFramePr>
            <a:graphicFrameLocks/>
          </p:cNvGraphicFramePr>
          <p:nvPr>
            <p:extLst>
              <p:ext uri="{D42A27DB-BD31-4B8C-83A1-F6EECF244321}">
                <p14:modId xmlns:p14="http://schemas.microsoft.com/office/powerpoint/2010/main" val="1976449847"/>
              </p:ext>
            </p:extLst>
          </p:nvPr>
        </p:nvGraphicFramePr>
        <p:xfrm>
          <a:off x="6177724" y="1651440"/>
          <a:ext cx="5386203" cy="2903897"/>
        </p:xfrm>
        <a:graphic>
          <a:graphicData uri="http://schemas.openxmlformats.org/drawingml/2006/table">
            <a:tbl>
              <a:tblPr/>
              <a:tblGrid>
                <a:gridCol w="3424581">
                  <a:extLst>
                    <a:ext uri="{9D8B030D-6E8A-4147-A177-3AD203B41FA5}">
                      <a16:colId xmlns:a16="http://schemas.microsoft.com/office/drawing/2014/main" val="20000"/>
                    </a:ext>
                  </a:extLst>
                </a:gridCol>
                <a:gridCol w="196162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TP53</a:t>
                      </a:r>
                      <a:r>
                        <a:rPr kumimoji="0" lang="en-US" sz="1600" b="1" i="0" u="none" strike="noStrike" cap="none" normalizeH="0" baseline="0" dirty="0">
                          <a:ln>
                            <a:noFill/>
                          </a:ln>
                          <a:solidFill>
                            <a:schemeClr val="tx1"/>
                          </a:solidFill>
                          <a:effectLst/>
                          <a:latin typeface="Calibri" panose="020F0502020204030204" pitchFamily="34" charset="0"/>
                        </a:rPr>
                        <a:t>-Mut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3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3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Magrolimab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Azacitidine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(94.4)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31 (43.1)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34 (47.2)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43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Magrolimab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Azacitidine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(73.6)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43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Leading to death,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71995839"/>
                  </a:ext>
                </a:extLst>
              </a:tr>
            </a:tbl>
          </a:graphicData>
        </a:graphic>
      </p:graphicFrame>
      <p:sp>
        <p:nvSpPr>
          <p:cNvPr id="16" name="TextBox 15">
            <a:extLst>
              <a:ext uri="{FF2B5EF4-FFF2-40B4-BE49-F238E27FC236}">
                <a16:creationId xmlns:a16="http://schemas.microsoft.com/office/drawing/2014/main" id="{A5CDA24A-A6BC-F32A-3854-0D06AF6F75F4}"/>
              </a:ext>
            </a:extLst>
          </p:cNvPr>
          <p:cNvSpPr txBox="1"/>
          <p:nvPr/>
        </p:nvSpPr>
        <p:spPr bwMode="auto">
          <a:xfrm>
            <a:off x="6132004" y="4637974"/>
            <a:ext cx="210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2">
                    <a:lumMod val="10000"/>
                  </a:schemeClr>
                </a:solidFill>
                <a:latin typeface="Calibri" panose="020F0502020204030204" pitchFamily="34" charset="0"/>
              </a:rPr>
              <a:t>*</a:t>
            </a:r>
            <a:r>
              <a:rPr lang="en-US" sz="1200" b="0" dirty="0">
                <a:solidFill>
                  <a:schemeClr val="bg1"/>
                </a:solidFill>
                <a:latin typeface="Calibri" panose="020F0502020204030204" pitchFamily="34" charset="0"/>
              </a:rPr>
              <a:t>None related to magrolimab. </a:t>
            </a:r>
          </a:p>
        </p:txBody>
      </p:sp>
    </p:spTree>
    <p:extLst>
      <p:ext uri="{BB962C8B-B14F-4D97-AF65-F5344CB8AC3E}">
        <p14:creationId xmlns:p14="http://schemas.microsoft.com/office/powerpoint/2010/main" val="3217997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Magrolimab + Azacitidine in </a:t>
            </a:r>
            <a:r>
              <a:rPr lang="en-US" altLang="en-US" i="1" dirty="0"/>
              <a:t>TP53</a:t>
            </a:r>
            <a:r>
              <a:rPr lang="en-US" altLang="en-US" dirty="0"/>
              <a:t>-Mutated AML</a:t>
            </a:r>
            <a:r>
              <a:rPr lang="en-US" dirty="0"/>
              <a:t>: </a:t>
            </a:r>
            <a:br>
              <a:rPr lang="en-US" dirty="0"/>
            </a:br>
            <a:r>
              <a:rPr lang="en-US" dirty="0"/>
              <a:t>TEAEs</a:t>
            </a:r>
            <a:endParaRPr lang="en-US" altLang="en-US" dirty="0"/>
          </a:p>
        </p:txBody>
      </p:sp>
      <p:sp>
        <p:nvSpPr>
          <p:cNvPr id="10" name="Content Placeholder 9">
            <a:extLst>
              <a:ext uri="{FF2B5EF4-FFF2-40B4-BE49-F238E27FC236}">
                <a16:creationId xmlns:a16="http://schemas.microsoft.com/office/drawing/2014/main" id="{F4E6CE41-E897-848F-DE9A-6D024B0A7B16}"/>
              </a:ext>
            </a:extLst>
          </p:cNvPr>
          <p:cNvSpPr>
            <a:spLocks noGrp="1"/>
          </p:cNvSpPr>
          <p:nvPr>
            <p:ph sz="half" idx="1"/>
          </p:nvPr>
        </p:nvSpPr>
        <p:spPr>
          <a:xfrm>
            <a:off x="609759" y="5304592"/>
            <a:ext cx="5309278" cy="962502"/>
          </a:xfrm>
        </p:spPr>
        <p:txBody>
          <a:bodyPr/>
          <a:lstStyle/>
          <a:p>
            <a:r>
              <a:rPr lang="en-US" sz="2400" dirty="0"/>
              <a:t>Anemia: grade 3, n = 19 (26.4%); grade 4, n = 2 (2.8%); no grade 5</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Daver. ASCO 2022. Abstr 7020. Reproduced with permission.</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2C94D38C-664D-9259-3D66-0A456E056D3D}"/>
              </a:ext>
            </a:extLst>
          </p:cNvPr>
          <p:cNvGraphicFramePr>
            <a:graphicFrameLocks/>
          </p:cNvGraphicFramePr>
          <p:nvPr>
            <p:extLst>
              <p:ext uri="{D42A27DB-BD31-4B8C-83A1-F6EECF244321}">
                <p14:modId xmlns:p14="http://schemas.microsoft.com/office/powerpoint/2010/main" val="1852506433"/>
              </p:ext>
            </p:extLst>
          </p:nvPr>
        </p:nvGraphicFramePr>
        <p:xfrm>
          <a:off x="720725" y="1630600"/>
          <a:ext cx="5375275" cy="3596800"/>
        </p:xfrm>
        <a:graphic>
          <a:graphicData uri="http://schemas.openxmlformats.org/drawingml/2006/table">
            <a:tbl>
              <a:tblPr/>
              <a:tblGrid>
                <a:gridCol w="3604127">
                  <a:extLst>
                    <a:ext uri="{9D8B030D-6E8A-4147-A177-3AD203B41FA5}">
                      <a16:colId xmlns:a16="http://schemas.microsoft.com/office/drawing/2014/main" val="20000"/>
                    </a:ext>
                  </a:extLst>
                </a:gridCol>
                <a:gridCol w="177114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Any Grade TEAEs of Interest in ≥10% of Patients (Regardless of Causality),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TP53</a:t>
                      </a:r>
                      <a:r>
                        <a:rPr kumimoji="0" lang="en-US" sz="1600" b="1" i="0" u="none" strike="noStrike" cap="none" normalizeH="0" baseline="0" dirty="0">
                          <a:ln>
                            <a:noFill/>
                          </a:ln>
                          <a:solidFill>
                            <a:schemeClr val="tx1"/>
                          </a:solidFill>
                          <a:effectLst/>
                          <a:latin typeface="Calibri" panose="020F0502020204030204" pitchFamily="34" charset="0"/>
                        </a:rPr>
                        <a:t>-Mut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(45.8)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93838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Blood bilirubin increase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749706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893360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83743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45868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Urinary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0434357"/>
                  </a:ext>
                </a:extLst>
              </a:tr>
            </a:tbl>
          </a:graphicData>
        </a:graphic>
      </p:graphicFrame>
      <p:grpSp>
        <p:nvGrpSpPr>
          <p:cNvPr id="6" name="Group 5">
            <a:extLst>
              <a:ext uri="{FF2B5EF4-FFF2-40B4-BE49-F238E27FC236}">
                <a16:creationId xmlns:a16="http://schemas.microsoft.com/office/drawing/2014/main" id="{2418F527-2BBA-611B-2662-1EBE8A31DEE0}"/>
              </a:ext>
            </a:extLst>
          </p:cNvPr>
          <p:cNvGrpSpPr/>
          <p:nvPr/>
        </p:nvGrpSpPr>
        <p:grpSpPr>
          <a:xfrm>
            <a:off x="6530109" y="1514897"/>
            <a:ext cx="4456093" cy="4809347"/>
            <a:chOff x="6530109" y="1300438"/>
            <a:chExt cx="4456093" cy="4809347"/>
          </a:xfrm>
        </p:grpSpPr>
        <p:sp>
          <p:nvSpPr>
            <p:cNvPr id="2" name="TextBox 1">
              <a:extLst>
                <a:ext uri="{FF2B5EF4-FFF2-40B4-BE49-F238E27FC236}">
                  <a16:creationId xmlns:a16="http://schemas.microsoft.com/office/drawing/2014/main" id="{1C26A5AD-5454-BAFC-CB0D-DED9ECE93037}"/>
                </a:ext>
              </a:extLst>
            </p:cNvPr>
            <p:cNvSpPr txBox="1"/>
            <p:nvPr/>
          </p:nvSpPr>
          <p:spPr bwMode="auto">
            <a:xfrm>
              <a:off x="6530109" y="1300438"/>
              <a:ext cx="4386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Common TEAEs in ≥20% of Patients </a:t>
              </a:r>
            </a:p>
          </p:txBody>
        </p:sp>
        <p:grpSp>
          <p:nvGrpSpPr>
            <p:cNvPr id="8" name="Group 7">
              <a:extLst>
                <a:ext uri="{FF2B5EF4-FFF2-40B4-BE49-F238E27FC236}">
                  <a16:creationId xmlns:a16="http://schemas.microsoft.com/office/drawing/2014/main" id="{FE82DA4B-DE64-FA16-6EFB-75BCCACDD5FB}"/>
                </a:ext>
              </a:extLst>
            </p:cNvPr>
            <p:cNvGrpSpPr/>
            <p:nvPr/>
          </p:nvGrpSpPr>
          <p:grpSpPr>
            <a:xfrm>
              <a:off x="8392431" y="5612281"/>
              <a:ext cx="2593771" cy="276999"/>
              <a:chOff x="3225288" y="5373268"/>
              <a:chExt cx="6882110" cy="196331"/>
            </a:xfrm>
          </p:grpSpPr>
          <p:sp>
            <p:nvSpPr>
              <p:cNvPr id="9" name="TextBox 8">
                <a:extLst>
                  <a:ext uri="{FF2B5EF4-FFF2-40B4-BE49-F238E27FC236}">
                    <a16:creationId xmlns:a16="http://schemas.microsoft.com/office/drawing/2014/main" id="{760DA347-6FF9-D313-5B8D-5EA1F8E8276A}"/>
                  </a:ext>
                </a:extLst>
              </p:cNvPr>
              <p:cNvSpPr txBox="1"/>
              <p:nvPr/>
            </p:nvSpPr>
            <p:spPr bwMode="auto">
              <a:xfrm>
                <a:off x="3225288" y="5373268"/>
                <a:ext cx="657319" cy="19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045AAB4F-F5E6-D828-71E6-2CEC61395C78}"/>
                  </a:ext>
                </a:extLst>
              </p:cNvPr>
              <p:cNvSpPr txBox="1"/>
              <p:nvPr/>
            </p:nvSpPr>
            <p:spPr bwMode="auto">
              <a:xfrm>
                <a:off x="4155911" y="5373268"/>
                <a:ext cx="853473" cy="19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dirty="0">
                    <a:solidFill>
                      <a:schemeClr val="bg1"/>
                    </a:solidFill>
                    <a:latin typeface="Calibri" panose="020F0502020204030204" pitchFamily="34" charset="0"/>
                  </a:rPr>
                  <a:t>10</a:t>
                </a:r>
              </a:p>
            </p:txBody>
          </p:sp>
          <p:sp>
            <p:nvSpPr>
              <p:cNvPr id="12" name="TextBox 11">
                <a:extLst>
                  <a:ext uri="{FF2B5EF4-FFF2-40B4-BE49-F238E27FC236}">
                    <a16:creationId xmlns:a16="http://schemas.microsoft.com/office/drawing/2014/main" id="{692DB526-A30C-7702-8EF9-83B066C51A84}"/>
                  </a:ext>
                </a:extLst>
              </p:cNvPr>
              <p:cNvSpPr txBox="1"/>
              <p:nvPr/>
            </p:nvSpPr>
            <p:spPr bwMode="auto">
              <a:xfrm>
                <a:off x="5165681" y="5373268"/>
                <a:ext cx="853473" cy="19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0</a:t>
                </a:r>
              </a:p>
            </p:txBody>
          </p:sp>
          <p:sp>
            <p:nvSpPr>
              <p:cNvPr id="13" name="TextBox 12">
                <a:extLst>
                  <a:ext uri="{FF2B5EF4-FFF2-40B4-BE49-F238E27FC236}">
                    <a16:creationId xmlns:a16="http://schemas.microsoft.com/office/drawing/2014/main" id="{6ADA6574-796C-9DC2-9881-B5CAFC1B89F1}"/>
                  </a:ext>
                </a:extLst>
              </p:cNvPr>
              <p:cNvSpPr txBox="1"/>
              <p:nvPr/>
            </p:nvSpPr>
            <p:spPr bwMode="auto">
              <a:xfrm>
                <a:off x="6194380" y="5373268"/>
                <a:ext cx="853473" cy="19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dirty="0">
                    <a:solidFill>
                      <a:schemeClr val="bg1"/>
                    </a:solidFill>
                    <a:latin typeface="Calibri" panose="020F0502020204030204" pitchFamily="34" charset="0"/>
                  </a:rPr>
                  <a:t>30</a:t>
                </a:r>
              </a:p>
            </p:txBody>
          </p:sp>
          <p:sp>
            <p:nvSpPr>
              <p:cNvPr id="14" name="TextBox 13">
                <a:extLst>
                  <a:ext uri="{FF2B5EF4-FFF2-40B4-BE49-F238E27FC236}">
                    <a16:creationId xmlns:a16="http://schemas.microsoft.com/office/drawing/2014/main" id="{BC35FC87-4C53-7A19-25D4-3E79D635267B}"/>
                  </a:ext>
                </a:extLst>
              </p:cNvPr>
              <p:cNvSpPr txBox="1"/>
              <p:nvPr/>
            </p:nvSpPr>
            <p:spPr bwMode="auto">
              <a:xfrm>
                <a:off x="7197682" y="5373268"/>
                <a:ext cx="853473" cy="19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56923F6F-DD1C-6094-E62C-B1C3F46BC367}"/>
                  </a:ext>
                </a:extLst>
              </p:cNvPr>
              <p:cNvSpPr txBox="1"/>
              <p:nvPr/>
            </p:nvSpPr>
            <p:spPr bwMode="auto">
              <a:xfrm>
                <a:off x="8207449" y="5373268"/>
                <a:ext cx="853473" cy="19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dirty="0">
                    <a:solidFill>
                      <a:schemeClr val="bg1"/>
                    </a:solidFill>
                    <a:latin typeface="Calibri" panose="020F0502020204030204" pitchFamily="34" charset="0"/>
                  </a:rPr>
                  <a:t>50</a:t>
                </a:r>
              </a:p>
            </p:txBody>
          </p:sp>
          <p:sp>
            <p:nvSpPr>
              <p:cNvPr id="108" name="TextBox 107">
                <a:extLst>
                  <a:ext uri="{FF2B5EF4-FFF2-40B4-BE49-F238E27FC236}">
                    <a16:creationId xmlns:a16="http://schemas.microsoft.com/office/drawing/2014/main" id="{E2B64750-FF56-23F5-4EAE-C4074D7CE707}"/>
                  </a:ext>
                </a:extLst>
              </p:cNvPr>
              <p:cNvSpPr txBox="1"/>
              <p:nvPr/>
            </p:nvSpPr>
            <p:spPr bwMode="auto">
              <a:xfrm>
                <a:off x="9200596" y="5373268"/>
                <a:ext cx="906802" cy="19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dirty="0">
                    <a:solidFill>
                      <a:schemeClr val="bg1"/>
                    </a:solidFill>
                    <a:latin typeface="Calibri" panose="020F0502020204030204" pitchFamily="34" charset="0"/>
                  </a:rPr>
                  <a:t>60</a:t>
                </a:r>
              </a:p>
            </p:txBody>
          </p:sp>
        </p:grpSp>
        <p:sp>
          <p:nvSpPr>
            <p:cNvPr id="16" name="TextBox 15">
              <a:extLst>
                <a:ext uri="{FF2B5EF4-FFF2-40B4-BE49-F238E27FC236}">
                  <a16:creationId xmlns:a16="http://schemas.microsoft.com/office/drawing/2014/main" id="{F3857302-5294-134B-C5AB-1011A20E03AE}"/>
                </a:ext>
              </a:extLst>
            </p:cNvPr>
            <p:cNvSpPr txBox="1"/>
            <p:nvPr/>
          </p:nvSpPr>
          <p:spPr>
            <a:xfrm>
              <a:off x="8835742" y="5802008"/>
              <a:ext cx="1647659" cy="307777"/>
            </a:xfrm>
            <a:prstGeom prst="rect">
              <a:avLst/>
            </a:prstGeom>
            <a:noFill/>
          </p:spPr>
          <p:txBody>
            <a:bodyPr wrap="square">
              <a:spAutoFit/>
            </a:bodyPr>
            <a:lstStyle/>
            <a:p>
              <a:pPr algn="ctr" defTabSz="651529">
                <a:defRPr/>
              </a:pPr>
              <a:r>
                <a:rPr lang="en-US" sz="1400" b="1" dirty="0">
                  <a:solidFill>
                    <a:srgbClr val="000000"/>
                  </a:solidFill>
                  <a:latin typeface="Calibri" panose="020F0502020204030204"/>
                </a:rPr>
                <a:t>Frequency (%)</a:t>
              </a:r>
            </a:p>
          </p:txBody>
        </p:sp>
        <p:grpSp>
          <p:nvGrpSpPr>
            <p:cNvPr id="27" name="Group 26">
              <a:extLst>
                <a:ext uri="{FF2B5EF4-FFF2-40B4-BE49-F238E27FC236}">
                  <a16:creationId xmlns:a16="http://schemas.microsoft.com/office/drawing/2014/main" id="{90379510-F78D-AF59-A9F1-88CB6AF7056D}"/>
                </a:ext>
              </a:extLst>
            </p:cNvPr>
            <p:cNvGrpSpPr/>
            <p:nvPr/>
          </p:nvGrpSpPr>
          <p:grpSpPr>
            <a:xfrm rot="5400000">
              <a:off x="9621940" y="4496224"/>
              <a:ext cx="76204" cy="2293622"/>
              <a:chOff x="1580359" y="2165781"/>
              <a:chExt cx="103516" cy="2951283"/>
            </a:xfrm>
          </p:grpSpPr>
          <p:cxnSp>
            <p:nvCxnSpPr>
              <p:cNvPr id="28" name="Straight Connector 27">
                <a:extLst>
                  <a:ext uri="{FF2B5EF4-FFF2-40B4-BE49-F238E27FC236}">
                    <a16:creationId xmlns:a16="http://schemas.microsoft.com/office/drawing/2014/main" id="{9E781DFE-6657-B1F8-4941-D405C80016B6}"/>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AA970EE-52ED-790F-10B9-9609E4327B1D}"/>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3BA527A-56D7-154F-5D08-972F70F6313B}"/>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0AD27C3-79EE-088D-BB2F-32DA99214806}"/>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AC0CF38-6CD2-0DC8-CD4C-60D96CAE2A5F}"/>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AE6A4F9-3939-9684-4DFB-D6D8A48B8FC5}"/>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E1C19EC-3442-84B8-2617-4ED013D106C0}"/>
                  </a:ext>
                </a:extLst>
              </p:cNvPr>
              <p:cNvCxnSpPr>
                <a:cxnSpLocks/>
              </p:cNvCxnSpPr>
              <p:nvPr/>
            </p:nvCxnSpPr>
            <p:spPr bwMode="auto">
              <a:xfrm>
                <a:off x="1580359" y="2165781"/>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34" name="Freeform: Shape 33">
              <a:extLst>
                <a:ext uri="{FF2B5EF4-FFF2-40B4-BE49-F238E27FC236}">
                  <a16:creationId xmlns:a16="http://schemas.microsoft.com/office/drawing/2014/main" id="{06D6B97B-C3C7-2F06-F13F-101BADF1B410}"/>
                </a:ext>
              </a:extLst>
            </p:cNvPr>
            <p:cNvSpPr/>
            <p:nvPr/>
          </p:nvSpPr>
          <p:spPr bwMode="auto">
            <a:xfrm>
              <a:off x="8513363" y="1655233"/>
              <a:ext cx="2301958" cy="3960043"/>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sp>
          <p:nvSpPr>
            <p:cNvPr id="57" name="TextBox 56">
              <a:extLst>
                <a:ext uri="{FF2B5EF4-FFF2-40B4-BE49-F238E27FC236}">
                  <a16:creationId xmlns:a16="http://schemas.microsoft.com/office/drawing/2014/main" id="{7C1B346B-32BA-2039-90E0-0CA1467889F5}"/>
                </a:ext>
              </a:extLst>
            </p:cNvPr>
            <p:cNvSpPr txBox="1"/>
            <p:nvPr/>
          </p:nvSpPr>
          <p:spPr bwMode="auto">
            <a:xfrm>
              <a:off x="6698799" y="1622425"/>
              <a:ext cx="1784335" cy="4081117"/>
            </a:xfrm>
            <a:prstGeom prst="rect">
              <a:avLst/>
            </a:prstGeom>
            <a:noFill/>
            <a:ln>
              <a:noFill/>
            </a:ln>
          </p:spPr>
          <p:txBody>
            <a:bodyPr wrap="none" rtlCol="0">
              <a:spAutoFit/>
            </a:bodyPr>
            <a:lstStyle/>
            <a:p>
              <a:pPr algn="r">
                <a:lnSpc>
                  <a:spcPct val="90000"/>
                </a:lnSpc>
                <a:buClrTx/>
                <a:buFontTx/>
                <a:buNone/>
              </a:pPr>
              <a:r>
                <a:rPr lang="en-US" sz="1200" b="1" dirty="0">
                  <a:solidFill>
                    <a:schemeClr val="bg1"/>
                  </a:solidFill>
                  <a:latin typeface="Calibri" panose="020F0502020204030204" pitchFamily="34" charset="0"/>
                </a:rPr>
                <a:t>Constipation</a:t>
              </a:r>
            </a:p>
            <a:p>
              <a:pPr algn="r">
                <a:lnSpc>
                  <a:spcPct val="90000"/>
                </a:lnSpc>
                <a:buClrTx/>
                <a:buFontTx/>
                <a:buNone/>
              </a:pPr>
              <a:r>
                <a:rPr lang="en-US" sz="1200" b="1" dirty="0">
                  <a:solidFill>
                    <a:schemeClr val="bg1"/>
                  </a:solidFill>
                  <a:latin typeface="Calibri" panose="020F0502020204030204" pitchFamily="34" charset="0"/>
                </a:rPr>
                <a:t>Diarrhea</a:t>
              </a:r>
            </a:p>
            <a:p>
              <a:pPr algn="r">
                <a:lnSpc>
                  <a:spcPct val="90000"/>
                </a:lnSpc>
                <a:buClrTx/>
                <a:buFontTx/>
                <a:buNone/>
              </a:pPr>
              <a:r>
                <a:rPr lang="en-US" sz="1200" b="1" dirty="0">
                  <a:solidFill>
                    <a:schemeClr val="bg1"/>
                  </a:solidFill>
                  <a:latin typeface="Calibri" panose="020F0502020204030204" pitchFamily="34" charset="0"/>
                </a:rPr>
                <a:t>Febrile neutropenia</a:t>
              </a:r>
            </a:p>
            <a:p>
              <a:pPr algn="r">
                <a:lnSpc>
                  <a:spcPct val="90000"/>
                </a:lnSpc>
                <a:buClrTx/>
                <a:buFontTx/>
                <a:buNone/>
              </a:pPr>
              <a:r>
                <a:rPr lang="en-US" sz="1200" b="1" dirty="0">
                  <a:solidFill>
                    <a:schemeClr val="bg1"/>
                  </a:solidFill>
                  <a:latin typeface="Calibri" panose="020F0502020204030204" pitchFamily="34" charset="0"/>
                </a:rPr>
                <a:t>Nausea</a:t>
              </a:r>
            </a:p>
            <a:p>
              <a:pPr algn="r">
                <a:lnSpc>
                  <a:spcPct val="90000"/>
                </a:lnSpc>
                <a:buClrTx/>
                <a:buFontTx/>
                <a:buNone/>
              </a:pPr>
              <a:r>
                <a:rPr lang="en-US" sz="1200" b="1" dirty="0">
                  <a:solidFill>
                    <a:schemeClr val="bg1"/>
                  </a:solidFill>
                  <a:latin typeface="Calibri" panose="020F0502020204030204" pitchFamily="34" charset="0"/>
                </a:rPr>
                <a:t>Decreased appetite</a:t>
              </a:r>
            </a:p>
            <a:p>
              <a:pPr algn="r">
                <a:lnSpc>
                  <a:spcPct val="90000"/>
                </a:lnSpc>
                <a:buClrTx/>
                <a:buFontTx/>
                <a:buNone/>
              </a:pPr>
              <a:r>
                <a:rPr lang="en-US" sz="1200" b="1" dirty="0">
                  <a:solidFill>
                    <a:schemeClr val="bg1"/>
                  </a:solidFill>
                  <a:latin typeface="Calibri" panose="020F0502020204030204" pitchFamily="34" charset="0"/>
                </a:rPr>
                <a:t>Fatigue</a:t>
              </a:r>
            </a:p>
            <a:p>
              <a:pPr algn="r">
                <a:lnSpc>
                  <a:spcPct val="90000"/>
                </a:lnSpc>
                <a:buClrTx/>
                <a:buFontTx/>
                <a:buNone/>
              </a:pPr>
              <a:r>
                <a:rPr lang="en-US" sz="1200" b="1" dirty="0">
                  <a:solidFill>
                    <a:schemeClr val="bg1"/>
                  </a:solidFill>
                  <a:latin typeface="Calibri" panose="020F0502020204030204" pitchFamily="34" charset="0"/>
                </a:rPr>
                <a:t>Thrombocytopenia</a:t>
              </a:r>
            </a:p>
            <a:p>
              <a:pPr algn="r">
                <a:lnSpc>
                  <a:spcPct val="90000"/>
                </a:lnSpc>
                <a:buClrTx/>
                <a:buFontTx/>
                <a:buNone/>
              </a:pPr>
              <a:r>
                <a:rPr lang="en-US" sz="1200" b="1" dirty="0">
                  <a:solidFill>
                    <a:schemeClr val="bg1"/>
                  </a:solidFill>
                  <a:latin typeface="Calibri" panose="020F0502020204030204" pitchFamily="34" charset="0"/>
                </a:rPr>
                <a:t>Edema peripheral</a:t>
              </a:r>
            </a:p>
            <a:p>
              <a:pPr algn="r">
                <a:lnSpc>
                  <a:spcPct val="90000"/>
                </a:lnSpc>
                <a:buClrTx/>
                <a:buFontTx/>
                <a:buNone/>
              </a:pPr>
              <a:r>
                <a:rPr lang="en-US" sz="1200" b="1" dirty="0">
                  <a:solidFill>
                    <a:schemeClr val="bg1"/>
                  </a:solidFill>
                  <a:latin typeface="Calibri" panose="020F0502020204030204" pitchFamily="34" charset="0"/>
                </a:rPr>
                <a:t>Cough</a:t>
              </a:r>
            </a:p>
            <a:p>
              <a:pPr algn="r">
                <a:lnSpc>
                  <a:spcPct val="90000"/>
                </a:lnSpc>
                <a:buClrTx/>
                <a:buFontTx/>
                <a:buNone/>
              </a:pPr>
              <a:r>
                <a:rPr lang="en-US" sz="1200" b="1" dirty="0">
                  <a:solidFill>
                    <a:schemeClr val="bg1"/>
                  </a:solidFill>
                  <a:latin typeface="Calibri" panose="020F0502020204030204" pitchFamily="34" charset="0"/>
                </a:rPr>
                <a:t>Anemia</a:t>
              </a:r>
            </a:p>
            <a:p>
              <a:pPr algn="r">
                <a:lnSpc>
                  <a:spcPct val="90000"/>
                </a:lnSpc>
                <a:buClrTx/>
                <a:buFontTx/>
                <a:buNone/>
              </a:pPr>
              <a:r>
                <a:rPr lang="en-US" sz="1200" b="1" dirty="0">
                  <a:solidFill>
                    <a:schemeClr val="bg1"/>
                  </a:solidFill>
                  <a:latin typeface="Calibri" panose="020F0502020204030204" pitchFamily="34" charset="0"/>
                </a:rPr>
                <a:t>Pyrexia</a:t>
              </a:r>
            </a:p>
            <a:p>
              <a:pPr algn="r">
                <a:lnSpc>
                  <a:spcPct val="90000"/>
                </a:lnSpc>
                <a:buClrTx/>
                <a:buFontTx/>
                <a:buNone/>
              </a:pPr>
              <a:r>
                <a:rPr lang="en-US" sz="1200" b="1" dirty="0">
                  <a:solidFill>
                    <a:schemeClr val="bg1"/>
                  </a:solidFill>
                  <a:latin typeface="Calibri" panose="020F0502020204030204" pitchFamily="34" charset="0"/>
                </a:rPr>
                <a:t>Dizziness</a:t>
              </a:r>
            </a:p>
            <a:p>
              <a:pPr algn="r">
                <a:lnSpc>
                  <a:spcPct val="90000"/>
                </a:lnSpc>
                <a:buClrTx/>
                <a:buFontTx/>
                <a:buNone/>
              </a:pPr>
              <a:r>
                <a:rPr lang="en-US" sz="1200" b="1" dirty="0">
                  <a:solidFill>
                    <a:schemeClr val="bg1"/>
                  </a:solidFill>
                  <a:latin typeface="Calibri" panose="020F0502020204030204" pitchFamily="34" charset="0"/>
                </a:rPr>
                <a:t>Hypophosphatemia</a:t>
              </a:r>
            </a:p>
            <a:p>
              <a:pPr algn="r">
                <a:lnSpc>
                  <a:spcPct val="90000"/>
                </a:lnSpc>
                <a:buClrTx/>
                <a:buFontTx/>
                <a:buNone/>
              </a:pPr>
              <a:r>
                <a:rPr lang="en-US" sz="1200" b="1" dirty="0">
                  <a:solidFill>
                    <a:schemeClr val="bg1"/>
                  </a:solidFill>
                  <a:latin typeface="Calibri" panose="020F0502020204030204" pitchFamily="34" charset="0"/>
                </a:rPr>
                <a:t>Pneumonia</a:t>
              </a:r>
            </a:p>
            <a:p>
              <a:pPr algn="r">
                <a:lnSpc>
                  <a:spcPct val="90000"/>
                </a:lnSpc>
                <a:buClrTx/>
                <a:buFontTx/>
                <a:buNone/>
              </a:pPr>
              <a:r>
                <a:rPr lang="en-US" sz="1200" b="1" dirty="0">
                  <a:solidFill>
                    <a:schemeClr val="bg1"/>
                  </a:solidFill>
                  <a:latin typeface="Calibri" panose="020F0502020204030204" pitchFamily="34" charset="0"/>
                </a:rPr>
                <a:t>Hypokalemia</a:t>
              </a:r>
            </a:p>
            <a:p>
              <a:pPr algn="r">
                <a:lnSpc>
                  <a:spcPct val="90000"/>
                </a:lnSpc>
                <a:buClrTx/>
                <a:buFontTx/>
                <a:buNone/>
              </a:pPr>
              <a:r>
                <a:rPr lang="en-US" sz="1200" b="1" dirty="0">
                  <a:solidFill>
                    <a:schemeClr val="bg1"/>
                  </a:solidFill>
                  <a:latin typeface="Calibri" panose="020F0502020204030204" pitchFamily="34" charset="0"/>
                </a:rPr>
                <a:t>Headache</a:t>
              </a:r>
            </a:p>
            <a:p>
              <a:pPr algn="r">
                <a:lnSpc>
                  <a:spcPct val="90000"/>
                </a:lnSpc>
                <a:buClrTx/>
                <a:buFontTx/>
                <a:buNone/>
              </a:pPr>
              <a:r>
                <a:rPr lang="en-US" sz="1200" b="1" dirty="0">
                  <a:solidFill>
                    <a:schemeClr val="bg1"/>
                  </a:solidFill>
                  <a:latin typeface="Calibri" panose="020F0502020204030204" pitchFamily="34" charset="0"/>
                </a:rPr>
                <a:t>Vomiting</a:t>
              </a:r>
            </a:p>
            <a:p>
              <a:pPr algn="r">
                <a:lnSpc>
                  <a:spcPct val="90000"/>
                </a:lnSpc>
                <a:buClrTx/>
                <a:buFontTx/>
                <a:buNone/>
              </a:pPr>
              <a:r>
                <a:rPr lang="en-US" sz="1200" b="1" dirty="0">
                  <a:solidFill>
                    <a:schemeClr val="bg1"/>
                  </a:solidFill>
                  <a:latin typeface="Calibri" panose="020F0502020204030204" pitchFamily="34" charset="0"/>
                </a:rPr>
                <a:t>Blood bilirubin increased</a:t>
              </a:r>
            </a:p>
            <a:p>
              <a:pPr algn="r">
                <a:lnSpc>
                  <a:spcPct val="90000"/>
                </a:lnSpc>
                <a:buClrTx/>
                <a:buFontTx/>
                <a:buNone/>
              </a:pPr>
              <a:r>
                <a:rPr lang="en-US" sz="1200" b="1" dirty="0">
                  <a:solidFill>
                    <a:schemeClr val="bg1"/>
                  </a:solidFill>
                  <a:latin typeface="Calibri" panose="020F0502020204030204" pitchFamily="34" charset="0"/>
                </a:rPr>
                <a:t>Abdominal pain</a:t>
              </a:r>
            </a:p>
            <a:p>
              <a:pPr algn="r">
                <a:lnSpc>
                  <a:spcPct val="90000"/>
                </a:lnSpc>
                <a:buClrTx/>
                <a:buFontTx/>
                <a:buNone/>
              </a:pPr>
              <a:r>
                <a:rPr lang="en-US" sz="1200" b="1" dirty="0">
                  <a:solidFill>
                    <a:schemeClr val="bg1"/>
                  </a:solidFill>
                  <a:latin typeface="Calibri" panose="020F0502020204030204" pitchFamily="34" charset="0"/>
                </a:rPr>
                <a:t>Chills</a:t>
              </a:r>
            </a:p>
            <a:p>
              <a:pPr algn="r">
                <a:lnSpc>
                  <a:spcPct val="90000"/>
                </a:lnSpc>
                <a:buClrTx/>
                <a:buFontTx/>
                <a:buNone/>
              </a:pPr>
              <a:r>
                <a:rPr lang="en-US" sz="1200" b="1" dirty="0">
                  <a:solidFill>
                    <a:schemeClr val="bg1"/>
                  </a:solidFill>
                  <a:latin typeface="Calibri" panose="020F0502020204030204" pitchFamily="34" charset="0"/>
                </a:rPr>
                <a:t>Fall</a:t>
              </a:r>
            </a:p>
            <a:p>
              <a:pPr algn="r">
                <a:lnSpc>
                  <a:spcPct val="90000"/>
                </a:lnSpc>
                <a:buClrTx/>
                <a:buFontTx/>
                <a:buNone/>
              </a:pPr>
              <a:r>
                <a:rPr lang="en-US" sz="1200" b="1" dirty="0">
                  <a:solidFill>
                    <a:schemeClr val="bg1"/>
                  </a:solidFill>
                  <a:latin typeface="Calibri" panose="020F0502020204030204" pitchFamily="34" charset="0"/>
                </a:rPr>
                <a:t>Infusion reaction</a:t>
              </a:r>
            </a:p>
            <a:p>
              <a:pPr algn="r">
                <a:lnSpc>
                  <a:spcPct val="90000"/>
                </a:lnSpc>
                <a:buClrTx/>
                <a:buFontTx/>
                <a:buNone/>
              </a:pPr>
              <a:r>
                <a:rPr lang="en-US" sz="1200" b="1" dirty="0">
                  <a:solidFill>
                    <a:schemeClr val="bg1"/>
                  </a:solidFill>
                  <a:latin typeface="Calibri" panose="020F0502020204030204" pitchFamily="34" charset="0"/>
                </a:rPr>
                <a:t>Neutropenia</a:t>
              </a:r>
            </a:p>
            <a:p>
              <a:pPr algn="r">
                <a:lnSpc>
                  <a:spcPct val="90000"/>
                </a:lnSpc>
                <a:buClrTx/>
                <a:buFontTx/>
                <a:buNone/>
              </a:pPr>
              <a:r>
                <a:rPr lang="en-US" sz="1200" b="1" dirty="0">
                  <a:solidFill>
                    <a:schemeClr val="bg1"/>
                  </a:solidFill>
                  <a:latin typeface="Calibri" panose="020F0502020204030204" pitchFamily="34" charset="0"/>
                </a:rPr>
                <a:t>Hypotension</a:t>
              </a:r>
            </a:p>
          </p:txBody>
        </p:sp>
        <p:grpSp>
          <p:nvGrpSpPr>
            <p:cNvPr id="80" name="Group 79">
              <a:extLst>
                <a:ext uri="{FF2B5EF4-FFF2-40B4-BE49-F238E27FC236}">
                  <a16:creationId xmlns:a16="http://schemas.microsoft.com/office/drawing/2014/main" id="{4B2293CD-C602-4898-3AF5-0F88DAD6FB26}"/>
                </a:ext>
              </a:extLst>
            </p:cNvPr>
            <p:cNvGrpSpPr/>
            <p:nvPr/>
          </p:nvGrpSpPr>
          <p:grpSpPr>
            <a:xfrm>
              <a:off x="8432800" y="1666874"/>
              <a:ext cx="80564" cy="3946708"/>
              <a:chOff x="6407710" y="22448"/>
              <a:chExt cx="752547" cy="6398133"/>
            </a:xfrm>
          </p:grpSpPr>
          <p:grpSp>
            <p:nvGrpSpPr>
              <p:cNvPr id="81" name="Group 80">
                <a:extLst>
                  <a:ext uri="{FF2B5EF4-FFF2-40B4-BE49-F238E27FC236}">
                    <a16:creationId xmlns:a16="http://schemas.microsoft.com/office/drawing/2014/main" id="{92DBAC0F-7C90-1159-16D3-7CF4EAFF395F}"/>
                  </a:ext>
                </a:extLst>
              </p:cNvPr>
              <p:cNvGrpSpPr/>
              <p:nvPr/>
            </p:nvGrpSpPr>
            <p:grpSpPr>
              <a:xfrm>
                <a:off x="6407710" y="22448"/>
                <a:ext cx="752547" cy="2919719"/>
                <a:chOff x="1580359" y="-278999"/>
                <a:chExt cx="103516" cy="5396063"/>
              </a:xfrm>
            </p:grpSpPr>
            <p:cxnSp>
              <p:nvCxnSpPr>
                <p:cNvPr id="96" name="Straight Connector 95">
                  <a:extLst>
                    <a:ext uri="{FF2B5EF4-FFF2-40B4-BE49-F238E27FC236}">
                      <a16:creationId xmlns:a16="http://schemas.microsoft.com/office/drawing/2014/main" id="{CEEDCC04-4F88-4A94-9C7B-49FC4A5B2E6E}"/>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F2C1692-B6A6-F24A-8536-34BA36EA47CB}"/>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96AAD8E-1815-A898-B99D-25B5ED53C087}"/>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1E5E58B-DCF4-22CF-6BDA-AFA9476A0048}"/>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FC2B5EE-9E6E-5F81-3192-034465EF3A57}"/>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02A3A0A-A416-8754-0D45-5E5E7265A40E}"/>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F4D78DB-1929-B0DB-9477-DD9367532412}"/>
                    </a:ext>
                  </a:extLst>
                </p:cNvPr>
                <p:cNvCxnSpPr>
                  <a:cxnSpLocks/>
                </p:cNvCxnSpPr>
                <p:nvPr/>
              </p:nvCxnSpPr>
              <p:spPr bwMode="auto">
                <a:xfrm>
                  <a:off x="1580359" y="119544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897BD77-2A63-CE99-BF39-15DF42D7A530}"/>
                    </a:ext>
                  </a:extLst>
                </p:cNvPr>
                <p:cNvCxnSpPr>
                  <a:cxnSpLocks/>
                </p:cNvCxnSpPr>
                <p:nvPr/>
              </p:nvCxnSpPr>
              <p:spPr bwMode="auto">
                <a:xfrm>
                  <a:off x="1580359" y="16867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D8D0F53A-C4ED-A548-CF0A-3F2EE35A052E}"/>
                    </a:ext>
                  </a:extLst>
                </p:cNvPr>
                <p:cNvCxnSpPr>
                  <a:cxnSpLocks/>
                </p:cNvCxnSpPr>
                <p:nvPr/>
              </p:nvCxnSpPr>
              <p:spPr bwMode="auto">
                <a:xfrm>
                  <a:off x="1580359" y="2178123"/>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6267296-32CA-A503-E001-8478CFD51BFC}"/>
                    </a:ext>
                  </a:extLst>
                </p:cNvPr>
                <p:cNvCxnSpPr>
                  <a:cxnSpLocks/>
                </p:cNvCxnSpPr>
                <p:nvPr/>
              </p:nvCxnSpPr>
              <p:spPr bwMode="auto">
                <a:xfrm>
                  <a:off x="1580359" y="-27899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18EFD7C3-847E-572F-E37C-D8DBDB6374F4}"/>
                    </a:ext>
                  </a:extLst>
                </p:cNvPr>
                <p:cNvCxnSpPr>
                  <a:cxnSpLocks/>
                </p:cNvCxnSpPr>
                <p:nvPr/>
              </p:nvCxnSpPr>
              <p:spPr bwMode="auto">
                <a:xfrm>
                  <a:off x="1580359" y="21233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8A10DFB-0FA5-D837-643D-C559A44EC8E3}"/>
                    </a:ext>
                  </a:extLst>
                </p:cNvPr>
                <p:cNvCxnSpPr>
                  <a:cxnSpLocks/>
                </p:cNvCxnSpPr>
                <p:nvPr/>
              </p:nvCxnSpPr>
              <p:spPr bwMode="auto">
                <a:xfrm>
                  <a:off x="1580359" y="703675"/>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AAC54BF5-8561-4E11-8AEA-2AED6539AA97}"/>
                  </a:ext>
                </a:extLst>
              </p:cNvPr>
              <p:cNvGrpSpPr/>
              <p:nvPr/>
            </p:nvGrpSpPr>
            <p:grpSpPr>
              <a:xfrm>
                <a:off x="6407710" y="3216230"/>
                <a:ext cx="752547" cy="3204351"/>
                <a:chOff x="1580359" y="2660386"/>
                <a:chExt cx="103516" cy="5922102"/>
              </a:xfrm>
            </p:grpSpPr>
            <p:cxnSp>
              <p:nvCxnSpPr>
                <p:cNvPr id="83" name="Straight Connector 82">
                  <a:extLst>
                    <a:ext uri="{FF2B5EF4-FFF2-40B4-BE49-F238E27FC236}">
                      <a16:creationId xmlns:a16="http://schemas.microsoft.com/office/drawing/2014/main" id="{A68CD967-7662-6C51-23B6-D2EA9CD19688}"/>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E92741A-B0D3-4A14-68F8-0624F2A82D5E}"/>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4545313-150F-D50F-333C-20EB50BFBCD4}"/>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BF45935-F7F3-3BDD-47AB-C038F67F828D}"/>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3C4A8EB-E0E2-971D-CF35-D30EA6D742E5}"/>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11CC79A-61DB-F60E-6905-5BC07C6DB747}"/>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8252B91-9225-D9B5-CA1F-5FC5A3024794}"/>
                    </a:ext>
                  </a:extLst>
                </p:cNvPr>
                <p:cNvCxnSpPr>
                  <a:cxnSpLocks/>
                </p:cNvCxnSpPr>
                <p:nvPr/>
              </p:nvCxnSpPr>
              <p:spPr bwMode="auto">
                <a:xfrm>
                  <a:off x="1580359" y="560370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DCA873F-F06E-1B86-199F-30B1E8FB10FE}"/>
                    </a:ext>
                  </a:extLst>
                </p:cNvPr>
                <p:cNvCxnSpPr>
                  <a:cxnSpLocks/>
                </p:cNvCxnSpPr>
                <p:nvPr/>
              </p:nvCxnSpPr>
              <p:spPr bwMode="auto">
                <a:xfrm>
                  <a:off x="1580359" y="6095041"/>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0619634-83A3-3001-9A3F-E4BFD1EA4CD4}"/>
                    </a:ext>
                  </a:extLst>
                </p:cNvPr>
                <p:cNvCxnSpPr>
                  <a:cxnSpLocks/>
                </p:cNvCxnSpPr>
                <p:nvPr/>
              </p:nvCxnSpPr>
              <p:spPr bwMode="auto">
                <a:xfrm>
                  <a:off x="1580359" y="659179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EBC84B7-FB27-2557-475D-B265B61EC966}"/>
                    </a:ext>
                  </a:extLst>
                </p:cNvPr>
                <p:cNvCxnSpPr>
                  <a:cxnSpLocks/>
                </p:cNvCxnSpPr>
                <p:nvPr/>
              </p:nvCxnSpPr>
              <p:spPr bwMode="auto">
                <a:xfrm>
                  <a:off x="1580359" y="708312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69856A8-3DE4-5EAD-FFF7-C06D5EE6FB0E}"/>
                    </a:ext>
                  </a:extLst>
                </p:cNvPr>
                <p:cNvCxnSpPr>
                  <a:cxnSpLocks/>
                </p:cNvCxnSpPr>
                <p:nvPr/>
              </p:nvCxnSpPr>
              <p:spPr bwMode="auto">
                <a:xfrm>
                  <a:off x="1580359" y="756976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2FBEB7A-5885-6F05-C167-DA7CC9AF51A2}"/>
                    </a:ext>
                  </a:extLst>
                </p:cNvPr>
                <p:cNvCxnSpPr>
                  <a:cxnSpLocks/>
                </p:cNvCxnSpPr>
                <p:nvPr/>
              </p:nvCxnSpPr>
              <p:spPr bwMode="auto">
                <a:xfrm>
                  <a:off x="1580359" y="806110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F627235-7ABC-2E2F-3903-401B11044620}"/>
                    </a:ext>
                  </a:extLst>
                </p:cNvPr>
                <p:cNvCxnSpPr>
                  <a:cxnSpLocks/>
                </p:cNvCxnSpPr>
                <p:nvPr/>
              </p:nvCxnSpPr>
              <p:spPr bwMode="auto">
                <a:xfrm>
                  <a:off x="1580359" y="8582488"/>
                  <a:ext cx="10351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 name="Group 4">
              <a:extLst>
                <a:ext uri="{FF2B5EF4-FFF2-40B4-BE49-F238E27FC236}">
                  <a16:creationId xmlns:a16="http://schemas.microsoft.com/office/drawing/2014/main" id="{61F80F7E-F515-9D1D-2373-C50B4E359768}"/>
                </a:ext>
              </a:extLst>
            </p:cNvPr>
            <p:cNvGrpSpPr/>
            <p:nvPr/>
          </p:nvGrpSpPr>
          <p:grpSpPr>
            <a:xfrm>
              <a:off x="10066058" y="4376113"/>
              <a:ext cx="779492" cy="1015663"/>
              <a:chOff x="11112424" y="3367995"/>
              <a:chExt cx="779492" cy="1015663"/>
            </a:xfrm>
          </p:grpSpPr>
          <p:sp>
            <p:nvSpPr>
              <p:cNvPr id="18" name="TextBox 17">
                <a:extLst>
                  <a:ext uri="{FF2B5EF4-FFF2-40B4-BE49-F238E27FC236}">
                    <a16:creationId xmlns:a16="http://schemas.microsoft.com/office/drawing/2014/main" id="{A4AA21F2-83C1-3E05-5DBF-09966AD3EDFE}"/>
                  </a:ext>
                </a:extLst>
              </p:cNvPr>
              <p:cNvSpPr txBox="1"/>
              <p:nvPr/>
            </p:nvSpPr>
            <p:spPr bwMode="auto">
              <a:xfrm>
                <a:off x="11215064" y="3367995"/>
                <a:ext cx="67685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200" dirty="0">
                    <a:solidFill>
                      <a:schemeClr val="bg1"/>
                    </a:solidFill>
                    <a:latin typeface="Calibri" panose="020F0502020204030204" pitchFamily="34" charset="0"/>
                  </a:rPr>
                  <a:t>Grade 1</a:t>
                </a:r>
              </a:p>
              <a:p>
                <a:pPr algn="l">
                  <a:lnSpc>
                    <a:spcPct val="100000"/>
                  </a:lnSpc>
                  <a:spcAft>
                    <a:spcPct val="0"/>
                  </a:spcAft>
                  <a:buClrTx/>
                  <a:buFontTx/>
                  <a:buNone/>
                </a:pPr>
                <a:r>
                  <a:rPr lang="en-US" sz="1200" dirty="0">
                    <a:solidFill>
                      <a:schemeClr val="bg1"/>
                    </a:solidFill>
                    <a:latin typeface="Calibri" panose="020F0502020204030204" pitchFamily="34" charset="0"/>
                  </a:rPr>
                  <a:t>Grade 2</a:t>
                </a:r>
              </a:p>
              <a:p>
                <a:pPr algn="l">
                  <a:lnSpc>
                    <a:spcPct val="100000"/>
                  </a:lnSpc>
                  <a:spcAft>
                    <a:spcPct val="0"/>
                  </a:spcAft>
                  <a:buClrTx/>
                  <a:buFontTx/>
                  <a:buNone/>
                </a:pPr>
                <a:r>
                  <a:rPr lang="en-US" sz="1200" dirty="0">
                    <a:solidFill>
                      <a:schemeClr val="bg1"/>
                    </a:solidFill>
                    <a:latin typeface="Calibri" panose="020F0502020204030204" pitchFamily="34" charset="0"/>
                  </a:rPr>
                  <a:t>Grade 3</a:t>
                </a:r>
              </a:p>
              <a:p>
                <a:pPr algn="l">
                  <a:lnSpc>
                    <a:spcPct val="100000"/>
                  </a:lnSpc>
                  <a:spcAft>
                    <a:spcPct val="0"/>
                  </a:spcAft>
                  <a:buClrTx/>
                  <a:buFontTx/>
                  <a:buNone/>
                </a:pPr>
                <a:r>
                  <a:rPr lang="en-US" sz="1200" dirty="0">
                    <a:solidFill>
                      <a:schemeClr val="bg1"/>
                    </a:solidFill>
                    <a:latin typeface="Calibri" panose="020F0502020204030204" pitchFamily="34" charset="0"/>
                  </a:rPr>
                  <a:t>Grade 4</a:t>
                </a:r>
              </a:p>
              <a:p>
                <a:pPr algn="l">
                  <a:lnSpc>
                    <a:spcPct val="100000"/>
                  </a:lnSpc>
                  <a:spcAft>
                    <a:spcPct val="0"/>
                  </a:spcAft>
                  <a:buClrTx/>
                  <a:buFontTx/>
                  <a:buNone/>
                </a:pPr>
                <a:r>
                  <a:rPr lang="en-US" sz="1200" dirty="0">
                    <a:solidFill>
                      <a:schemeClr val="bg1"/>
                    </a:solidFill>
                    <a:latin typeface="Calibri" panose="020F0502020204030204" pitchFamily="34" charset="0"/>
                  </a:rPr>
                  <a:t>Grade 5</a:t>
                </a:r>
              </a:p>
            </p:txBody>
          </p:sp>
          <p:sp>
            <p:nvSpPr>
              <p:cNvPr id="20" name="Rectangle 19">
                <a:extLst>
                  <a:ext uri="{FF2B5EF4-FFF2-40B4-BE49-F238E27FC236}">
                    <a16:creationId xmlns:a16="http://schemas.microsoft.com/office/drawing/2014/main" id="{DCCE2C69-AAF3-D397-5EBC-B12E4E9E7A5B}"/>
                  </a:ext>
                </a:extLst>
              </p:cNvPr>
              <p:cNvSpPr/>
              <p:nvPr/>
            </p:nvSpPr>
            <p:spPr bwMode="auto">
              <a:xfrm>
                <a:off x="11112424" y="3459444"/>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81491303-85CF-4DD0-DE32-2B7C144E933C}"/>
                  </a:ext>
                </a:extLst>
              </p:cNvPr>
              <p:cNvSpPr/>
              <p:nvPr/>
            </p:nvSpPr>
            <p:spPr bwMode="auto">
              <a:xfrm>
                <a:off x="11112424" y="3636968"/>
                <a:ext cx="133350" cy="13335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969DFB35-72DC-7607-FE4F-815C3D21B505}"/>
                  </a:ext>
                </a:extLst>
              </p:cNvPr>
              <p:cNvSpPr/>
              <p:nvPr/>
            </p:nvSpPr>
            <p:spPr bwMode="auto">
              <a:xfrm>
                <a:off x="11112424" y="3818072"/>
                <a:ext cx="133350" cy="13335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A7331D79-9A66-99E8-0E38-943B0DB98D6E}"/>
                  </a:ext>
                </a:extLst>
              </p:cNvPr>
              <p:cNvSpPr/>
              <p:nvPr/>
            </p:nvSpPr>
            <p:spPr bwMode="auto">
              <a:xfrm>
                <a:off x="11112424" y="3995596"/>
                <a:ext cx="133350" cy="13335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C8CC7C5B-7468-24A0-30D0-1AA0FE44FD8F}"/>
                  </a:ext>
                </a:extLst>
              </p:cNvPr>
              <p:cNvSpPr/>
              <p:nvPr/>
            </p:nvSpPr>
            <p:spPr bwMode="auto">
              <a:xfrm>
                <a:off x="11112424" y="4173120"/>
                <a:ext cx="133350" cy="13335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113" name="Rectangle 112">
              <a:extLst>
                <a:ext uri="{FF2B5EF4-FFF2-40B4-BE49-F238E27FC236}">
                  <a16:creationId xmlns:a16="http://schemas.microsoft.com/office/drawing/2014/main" id="{67F75BD8-05D0-530B-DC75-7C41CADA20C9}"/>
                </a:ext>
              </a:extLst>
            </p:cNvPr>
            <p:cNvSpPr/>
            <p:nvPr/>
          </p:nvSpPr>
          <p:spPr bwMode="auto">
            <a:xfrm>
              <a:off x="8527894" y="1691166"/>
              <a:ext cx="1098703"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BA47D1E1-D249-6FC8-570A-D0C448624411}"/>
                </a:ext>
              </a:extLst>
            </p:cNvPr>
            <p:cNvSpPr/>
            <p:nvPr/>
          </p:nvSpPr>
          <p:spPr bwMode="auto">
            <a:xfrm>
              <a:off x="9626597" y="1691166"/>
              <a:ext cx="908050"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D1772BFD-CB8C-B150-9B5E-97308E6AFC6F}"/>
                </a:ext>
              </a:extLst>
            </p:cNvPr>
            <p:cNvSpPr/>
            <p:nvPr/>
          </p:nvSpPr>
          <p:spPr bwMode="auto">
            <a:xfrm>
              <a:off x="8527895" y="1857535"/>
              <a:ext cx="1047906"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44730831-097C-60AF-C883-41C7B35F2636}"/>
                </a:ext>
              </a:extLst>
            </p:cNvPr>
            <p:cNvSpPr/>
            <p:nvPr/>
          </p:nvSpPr>
          <p:spPr bwMode="auto">
            <a:xfrm>
              <a:off x="9575351" y="1857535"/>
              <a:ext cx="692599"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3A860CEA-DA88-6A2B-9BF7-4082BE6906EB}"/>
                </a:ext>
              </a:extLst>
            </p:cNvPr>
            <p:cNvSpPr/>
            <p:nvPr/>
          </p:nvSpPr>
          <p:spPr bwMode="auto">
            <a:xfrm>
              <a:off x="10267950" y="1857535"/>
              <a:ext cx="52917"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87298BA9-5108-F150-8497-7A3148F714B9}"/>
                </a:ext>
              </a:extLst>
            </p:cNvPr>
            <p:cNvSpPr/>
            <p:nvPr/>
          </p:nvSpPr>
          <p:spPr bwMode="auto">
            <a:xfrm>
              <a:off x="8527894" y="2023904"/>
              <a:ext cx="144089"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7392EB68-D290-DC51-0B74-C1D4F8B4F65C}"/>
                </a:ext>
              </a:extLst>
            </p:cNvPr>
            <p:cNvSpPr/>
            <p:nvPr/>
          </p:nvSpPr>
          <p:spPr bwMode="auto">
            <a:xfrm>
              <a:off x="8671983" y="2023904"/>
              <a:ext cx="169334"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004C2CE6-2860-0312-2DA7-35E6750030B8}"/>
                </a:ext>
              </a:extLst>
            </p:cNvPr>
            <p:cNvSpPr/>
            <p:nvPr/>
          </p:nvSpPr>
          <p:spPr bwMode="auto">
            <a:xfrm>
              <a:off x="8841664" y="2026275"/>
              <a:ext cx="1377601"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764D629F-CE92-2EF6-1635-CFF68906F6FC}"/>
                </a:ext>
              </a:extLst>
            </p:cNvPr>
            <p:cNvSpPr/>
            <p:nvPr/>
          </p:nvSpPr>
          <p:spPr bwMode="auto">
            <a:xfrm>
              <a:off x="10219267" y="2023904"/>
              <a:ext cx="52917" cy="11223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19C24E0D-EA56-AEFB-5729-30787DCE24D8}"/>
                </a:ext>
              </a:extLst>
            </p:cNvPr>
            <p:cNvSpPr/>
            <p:nvPr/>
          </p:nvSpPr>
          <p:spPr bwMode="auto">
            <a:xfrm>
              <a:off x="8527895" y="2190273"/>
              <a:ext cx="829888"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29E66125-3339-33B3-71AF-331FE00D05DB}"/>
                </a:ext>
              </a:extLst>
            </p:cNvPr>
            <p:cNvSpPr/>
            <p:nvPr/>
          </p:nvSpPr>
          <p:spPr bwMode="auto">
            <a:xfrm>
              <a:off x="9357783" y="2190273"/>
              <a:ext cx="804334"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91D57E9D-7A86-F9FA-39A7-C1CF2E35D451}"/>
                </a:ext>
              </a:extLst>
            </p:cNvPr>
            <p:cNvSpPr/>
            <p:nvPr/>
          </p:nvSpPr>
          <p:spPr bwMode="auto">
            <a:xfrm>
              <a:off x="8527895" y="2354271"/>
              <a:ext cx="728288"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EFC39438-6F3F-2079-6273-539E84EF9E18}"/>
                </a:ext>
              </a:extLst>
            </p:cNvPr>
            <p:cNvSpPr/>
            <p:nvPr/>
          </p:nvSpPr>
          <p:spPr bwMode="auto">
            <a:xfrm>
              <a:off x="9255252" y="2354271"/>
              <a:ext cx="534331"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4682D8C3-7BFD-D346-F81D-04BABEC4BA8A}"/>
                </a:ext>
              </a:extLst>
            </p:cNvPr>
            <p:cNvSpPr/>
            <p:nvPr/>
          </p:nvSpPr>
          <p:spPr bwMode="auto">
            <a:xfrm>
              <a:off x="9787383" y="2354271"/>
              <a:ext cx="163067"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9C3C5D2D-8793-B91C-EDCA-B51132E138A1}"/>
                </a:ext>
              </a:extLst>
            </p:cNvPr>
            <p:cNvSpPr/>
            <p:nvPr/>
          </p:nvSpPr>
          <p:spPr bwMode="auto">
            <a:xfrm>
              <a:off x="8527895" y="2520097"/>
              <a:ext cx="307072"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71A4FA2E-42F1-F693-FAF1-BD1244BD69F4}"/>
                </a:ext>
              </a:extLst>
            </p:cNvPr>
            <p:cNvSpPr/>
            <p:nvPr/>
          </p:nvSpPr>
          <p:spPr bwMode="auto">
            <a:xfrm>
              <a:off x="8834967" y="2520097"/>
              <a:ext cx="842432"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DAEE9076-B000-9F14-1480-112B7129F916}"/>
                </a:ext>
              </a:extLst>
            </p:cNvPr>
            <p:cNvSpPr/>
            <p:nvPr/>
          </p:nvSpPr>
          <p:spPr bwMode="auto">
            <a:xfrm>
              <a:off x="9680020" y="2520097"/>
              <a:ext cx="270430"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9B585C60-34C3-94F8-249B-1E06F7E3C710}"/>
                </a:ext>
              </a:extLst>
            </p:cNvPr>
            <p:cNvSpPr/>
            <p:nvPr/>
          </p:nvSpPr>
          <p:spPr bwMode="auto">
            <a:xfrm>
              <a:off x="8527894" y="2680219"/>
              <a:ext cx="36576"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3C0E2F6D-CF3B-1F74-7623-83E762DD3702}"/>
                </a:ext>
              </a:extLst>
            </p:cNvPr>
            <p:cNvSpPr/>
            <p:nvPr/>
          </p:nvSpPr>
          <p:spPr bwMode="auto">
            <a:xfrm>
              <a:off x="8565154" y="2680219"/>
              <a:ext cx="59734"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FC6A6557-9645-23B2-DCB3-098B5810143E}"/>
                </a:ext>
              </a:extLst>
            </p:cNvPr>
            <p:cNvSpPr/>
            <p:nvPr/>
          </p:nvSpPr>
          <p:spPr bwMode="auto">
            <a:xfrm>
              <a:off x="8624888" y="2680219"/>
              <a:ext cx="321663"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83CC5E0B-99D0-8472-F410-52250D408926}"/>
                </a:ext>
              </a:extLst>
            </p:cNvPr>
            <p:cNvSpPr/>
            <p:nvPr/>
          </p:nvSpPr>
          <p:spPr bwMode="auto">
            <a:xfrm>
              <a:off x="8942923" y="2680219"/>
              <a:ext cx="799565" cy="11223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4AE4973B-BF94-97F6-F22B-AD7260B9AD36}"/>
                </a:ext>
              </a:extLst>
            </p:cNvPr>
            <p:cNvSpPr/>
            <p:nvPr/>
          </p:nvSpPr>
          <p:spPr bwMode="auto">
            <a:xfrm>
              <a:off x="8527894" y="2846515"/>
              <a:ext cx="947893"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B72E44D6-FD4A-7C09-DECD-3DC168EEF493}"/>
                </a:ext>
              </a:extLst>
            </p:cNvPr>
            <p:cNvSpPr/>
            <p:nvPr/>
          </p:nvSpPr>
          <p:spPr bwMode="auto">
            <a:xfrm>
              <a:off x="9472613" y="2846515"/>
              <a:ext cx="214312"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173F76FC-F1AF-57DE-C9D9-FF18203DB26D}"/>
                </a:ext>
              </a:extLst>
            </p:cNvPr>
            <p:cNvSpPr/>
            <p:nvPr/>
          </p:nvSpPr>
          <p:spPr bwMode="auto">
            <a:xfrm>
              <a:off x="8527895" y="3010507"/>
              <a:ext cx="832006"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FDD4654E-0310-E71E-A129-A6E6860099AB}"/>
                </a:ext>
              </a:extLst>
            </p:cNvPr>
            <p:cNvSpPr/>
            <p:nvPr/>
          </p:nvSpPr>
          <p:spPr bwMode="auto">
            <a:xfrm>
              <a:off x="9361039" y="3010507"/>
              <a:ext cx="321124"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B762E3C9-15A0-85B3-387A-728BB268F117}"/>
                </a:ext>
              </a:extLst>
            </p:cNvPr>
            <p:cNvSpPr/>
            <p:nvPr/>
          </p:nvSpPr>
          <p:spPr bwMode="auto">
            <a:xfrm>
              <a:off x="8527894" y="3168936"/>
              <a:ext cx="995517"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B8528B4A-B883-7B9A-8496-896648B17B2E}"/>
                </a:ext>
              </a:extLst>
            </p:cNvPr>
            <p:cNvSpPr/>
            <p:nvPr/>
          </p:nvSpPr>
          <p:spPr bwMode="auto">
            <a:xfrm>
              <a:off x="9523414" y="3168936"/>
              <a:ext cx="112712" cy="11223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0ABF6338-8FE6-6C86-C26F-C44A490D09B2}"/>
                </a:ext>
              </a:extLst>
            </p:cNvPr>
            <p:cNvSpPr/>
            <p:nvPr/>
          </p:nvSpPr>
          <p:spPr bwMode="auto">
            <a:xfrm>
              <a:off x="8527895" y="3332928"/>
              <a:ext cx="682780"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B248EDD1-EDB5-4644-1559-D7750D77143B}"/>
                </a:ext>
              </a:extLst>
            </p:cNvPr>
            <p:cNvSpPr/>
            <p:nvPr/>
          </p:nvSpPr>
          <p:spPr bwMode="auto">
            <a:xfrm>
              <a:off x="9209340" y="3332928"/>
              <a:ext cx="321124"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8D1D3CD8-AB37-7A87-C5C2-D398F970FB6B}"/>
                </a:ext>
              </a:extLst>
            </p:cNvPr>
            <p:cNvSpPr/>
            <p:nvPr/>
          </p:nvSpPr>
          <p:spPr bwMode="auto">
            <a:xfrm>
              <a:off x="8527894" y="3503718"/>
              <a:ext cx="782785"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C3829459-94C7-EC67-4391-2D0078927947}"/>
                </a:ext>
              </a:extLst>
            </p:cNvPr>
            <p:cNvSpPr/>
            <p:nvPr/>
          </p:nvSpPr>
          <p:spPr bwMode="auto">
            <a:xfrm>
              <a:off x="9310688" y="3503718"/>
              <a:ext cx="219776"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FB6961D5-33E4-0654-1B75-144AE8B19FA8}"/>
                </a:ext>
              </a:extLst>
            </p:cNvPr>
            <p:cNvSpPr/>
            <p:nvPr/>
          </p:nvSpPr>
          <p:spPr bwMode="auto">
            <a:xfrm>
              <a:off x="8527894" y="3665458"/>
              <a:ext cx="307073"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EEE7D605-DB5E-C01A-3D6A-CAC6BA16C859}"/>
                </a:ext>
              </a:extLst>
            </p:cNvPr>
            <p:cNvSpPr/>
            <p:nvPr/>
          </p:nvSpPr>
          <p:spPr bwMode="auto">
            <a:xfrm>
              <a:off x="8834967" y="3665458"/>
              <a:ext cx="102637"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59A90678-331E-4DD7-95C8-B8D4F8DB9651}"/>
                </a:ext>
              </a:extLst>
            </p:cNvPr>
            <p:cNvSpPr/>
            <p:nvPr/>
          </p:nvSpPr>
          <p:spPr bwMode="auto">
            <a:xfrm>
              <a:off x="8937607" y="3665458"/>
              <a:ext cx="592156"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28A44AF0-A10B-D081-846D-52C37AFB33AB}"/>
                </a:ext>
              </a:extLst>
            </p:cNvPr>
            <p:cNvSpPr/>
            <p:nvPr/>
          </p:nvSpPr>
          <p:spPr bwMode="auto">
            <a:xfrm>
              <a:off x="8527894" y="3831976"/>
              <a:ext cx="836769"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B71E480D-DC3E-E5C5-B953-95D48511C323}"/>
                </a:ext>
              </a:extLst>
            </p:cNvPr>
            <p:cNvSpPr/>
            <p:nvPr/>
          </p:nvSpPr>
          <p:spPr bwMode="auto">
            <a:xfrm>
              <a:off x="9365137" y="3831976"/>
              <a:ext cx="163037" cy="11223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8776002F-B82C-16FC-3460-8579C97614AA}"/>
                </a:ext>
              </a:extLst>
            </p:cNvPr>
            <p:cNvSpPr/>
            <p:nvPr/>
          </p:nvSpPr>
          <p:spPr bwMode="auto">
            <a:xfrm>
              <a:off x="8527895" y="3996059"/>
              <a:ext cx="203356"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13804A4F-7F6A-1EB4-227E-53F246D5D638}"/>
                </a:ext>
              </a:extLst>
            </p:cNvPr>
            <p:cNvSpPr/>
            <p:nvPr/>
          </p:nvSpPr>
          <p:spPr bwMode="auto">
            <a:xfrm>
              <a:off x="8731251" y="3996059"/>
              <a:ext cx="633412"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1C6A2265-7E18-92C2-017C-AAE473C98FFB}"/>
                </a:ext>
              </a:extLst>
            </p:cNvPr>
            <p:cNvSpPr/>
            <p:nvPr/>
          </p:nvSpPr>
          <p:spPr bwMode="auto">
            <a:xfrm>
              <a:off x="9364663" y="3996059"/>
              <a:ext cx="63048"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8E35E354-867E-4CBF-5C15-057A2EE58799}"/>
                </a:ext>
              </a:extLst>
            </p:cNvPr>
            <p:cNvSpPr/>
            <p:nvPr/>
          </p:nvSpPr>
          <p:spPr bwMode="auto">
            <a:xfrm>
              <a:off x="9427710" y="3996059"/>
              <a:ext cx="47633" cy="11223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DC97C6A7-D32B-2350-7B2A-DE97368F3B3A}"/>
                </a:ext>
              </a:extLst>
            </p:cNvPr>
            <p:cNvSpPr/>
            <p:nvPr/>
          </p:nvSpPr>
          <p:spPr bwMode="auto">
            <a:xfrm>
              <a:off x="8527894" y="4155995"/>
              <a:ext cx="574825"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6DC28539-84D0-1EF2-FF19-6FA6E972E55E}"/>
                </a:ext>
              </a:extLst>
            </p:cNvPr>
            <p:cNvSpPr/>
            <p:nvPr/>
          </p:nvSpPr>
          <p:spPr bwMode="auto">
            <a:xfrm>
              <a:off x="9102725" y="4155995"/>
              <a:ext cx="369887"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3AE07C66-0903-252F-EAAB-E0B33A40B477}"/>
                </a:ext>
              </a:extLst>
            </p:cNvPr>
            <p:cNvSpPr/>
            <p:nvPr/>
          </p:nvSpPr>
          <p:spPr bwMode="auto">
            <a:xfrm>
              <a:off x="8527894" y="4326660"/>
              <a:ext cx="782783"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9FB224F5-269D-7459-C804-CE7A54FC69A4}"/>
                </a:ext>
              </a:extLst>
            </p:cNvPr>
            <p:cNvSpPr/>
            <p:nvPr/>
          </p:nvSpPr>
          <p:spPr bwMode="auto">
            <a:xfrm>
              <a:off x="9310679" y="4326660"/>
              <a:ext cx="161933"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DCF9E430-3EC7-FBB6-07DD-8198312E4DFA}"/>
                </a:ext>
              </a:extLst>
            </p:cNvPr>
            <p:cNvSpPr/>
            <p:nvPr/>
          </p:nvSpPr>
          <p:spPr bwMode="auto">
            <a:xfrm>
              <a:off x="8527894" y="4491056"/>
              <a:ext cx="203357"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04B6C2D8-4121-DA32-5C53-82A4054CDB27}"/>
                </a:ext>
              </a:extLst>
            </p:cNvPr>
            <p:cNvSpPr/>
            <p:nvPr/>
          </p:nvSpPr>
          <p:spPr bwMode="auto">
            <a:xfrm>
              <a:off x="8731251" y="4491056"/>
              <a:ext cx="478088"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01405F91-1173-D667-844E-61FF1C18F455}"/>
                </a:ext>
              </a:extLst>
            </p:cNvPr>
            <p:cNvSpPr/>
            <p:nvPr/>
          </p:nvSpPr>
          <p:spPr bwMode="auto">
            <a:xfrm>
              <a:off x="9209339" y="4491056"/>
              <a:ext cx="214596"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730FAF01-BB98-88AD-1C80-F54B78BF8A4A}"/>
                </a:ext>
              </a:extLst>
            </p:cNvPr>
            <p:cNvSpPr/>
            <p:nvPr/>
          </p:nvSpPr>
          <p:spPr bwMode="auto">
            <a:xfrm>
              <a:off x="8527894" y="4657261"/>
              <a:ext cx="581766"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4601A00D-1986-0ABA-A0E3-F27EBE837253}"/>
                </a:ext>
              </a:extLst>
            </p:cNvPr>
            <p:cNvSpPr/>
            <p:nvPr/>
          </p:nvSpPr>
          <p:spPr bwMode="auto">
            <a:xfrm>
              <a:off x="9109666" y="4657261"/>
              <a:ext cx="248111"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FE1E9A52-9806-5634-BEA7-E6DDA89D07EC}"/>
                </a:ext>
              </a:extLst>
            </p:cNvPr>
            <p:cNvSpPr/>
            <p:nvPr/>
          </p:nvSpPr>
          <p:spPr bwMode="auto">
            <a:xfrm>
              <a:off x="9357783" y="4657261"/>
              <a:ext cx="66152"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99FB1489-2BC9-D6DA-7154-33B67F9952E8}"/>
                </a:ext>
              </a:extLst>
            </p:cNvPr>
            <p:cNvSpPr/>
            <p:nvPr/>
          </p:nvSpPr>
          <p:spPr bwMode="auto">
            <a:xfrm>
              <a:off x="8527893" y="4820673"/>
              <a:ext cx="629355"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739DFFC7-CE38-8D6C-6826-569301B536F2}"/>
                </a:ext>
              </a:extLst>
            </p:cNvPr>
            <p:cNvSpPr/>
            <p:nvPr/>
          </p:nvSpPr>
          <p:spPr bwMode="auto">
            <a:xfrm>
              <a:off x="9157253" y="4820673"/>
              <a:ext cx="214596"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8903E1BF-66E1-A2B7-969E-A85C9F74D0C3}"/>
                </a:ext>
              </a:extLst>
            </p:cNvPr>
            <p:cNvSpPr/>
            <p:nvPr/>
          </p:nvSpPr>
          <p:spPr bwMode="auto">
            <a:xfrm>
              <a:off x="8527894" y="4976889"/>
              <a:ext cx="517681"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7856D5BF-3CF9-FC4F-5997-B0E8EAE7F103}"/>
                </a:ext>
              </a:extLst>
            </p:cNvPr>
            <p:cNvSpPr/>
            <p:nvPr/>
          </p:nvSpPr>
          <p:spPr bwMode="auto">
            <a:xfrm>
              <a:off x="9045576" y="4976889"/>
              <a:ext cx="163512"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A0283B85-9F92-AA4D-F306-8356FD79585C}"/>
                </a:ext>
              </a:extLst>
            </p:cNvPr>
            <p:cNvSpPr/>
            <p:nvPr/>
          </p:nvSpPr>
          <p:spPr bwMode="auto">
            <a:xfrm>
              <a:off x="9209087" y="4976889"/>
              <a:ext cx="160337"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3C0B53B1-6BD9-6AC7-9028-8FE66C4FBC6F}"/>
                </a:ext>
              </a:extLst>
            </p:cNvPr>
            <p:cNvSpPr/>
            <p:nvPr/>
          </p:nvSpPr>
          <p:spPr bwMode="auto">
            <a:xfrm>
              <a:off x="8527895" y="5150850"/>
              <a:ext cx="255744"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63234DAA-93C8-2C98-36F9-77026278B3DB}"/>
                </a:ext>
              </a:extLst>
            </p:cNvPr>
            <p:cNvSpPr/>
            <p:nvPr/>
          </p:nvSpPr>
          <p:spPr bwMode="auto">
            <a:xfrm>
              <a:off x="8783638" y="5150850"/>
              <a:ext cx="527035"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A7435C17-2AC3-498D-C2DC-0FA103A384C6}"/>
                </a:ext>
              </a:extLst>
            </p:cNvPr>
            <p:cNvSpPr/>
            <p:nvPr/>
          </p:nvSpPr>
          <p:spPr bwMode="auto">
            <a:xfrm>
              <a:off x="9310677" y="5150850"/>
              <a:ext cx="58747"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6AFCDA1D-E725-0F99-0755-A25DDEB90FE6}"/>
                </a:ext>
              </a:extLst>
            </p:cNvPr>
            <p:cNvSpPr/>
            <p:nvPr/>
          </p:nvSpPr>
          <p:spPr bwMode="auto">
            <a:xfrm>
              <a:off x="8527895" y="5313991"/>
              <a:ext cx="96993"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41BA30CB-780C-BAF6-193B-6B7C83C97326}"/>
                </a:ext>
              </a:extLst>
            </p:cNvPr>
            <p:cNvSpPr/>
            <p:nvPr/>
          </p:nvSpPr>
          <p:spPr bwMode="auto">
            <a:xfrm>
              <a:off x="8624889" y="5313991"/>
              <a:ext cx="700318" cy="11223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4964B782-C7EC-477D-C737-263806AD9C7F}"/>
                </a:ext>
              </a:extLst>
            </p:cNvPr>
            <p:cNvSpPr/>
            <p:nvPr/>
          </p:nvSpPr>
          <p:spPr bwMode="auto">
            <a:xfrm>
              <a:off x="8527894" y="5479753"/>
              <a:ext cx="144089" cy="112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B0FD4570-E8C9-12BF-4468-0CADA626CD2E}"/>
                </a:ext>
              </a:extLst>
            </p:cNvPr>
            <p:cNvSpPr/>
            <p:nvPr/>
          </p:nvSpPr>
          <p:spPr bwMode="auto">
            <a:xfrm>
              <a:off x="8671984" y="5479753"/>
              <a:ext cx="373592" cy="11223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7B6A408E-C8B5-EE58-832E-B202B5F9C084}"/>
                </a:ext>
              </a:extLst>
            </p:cNvPr>
            <p:cNvSpPr/>
            <p:nvPr/>
          </p:nvSpPr>
          <p:spPr bwMode="auto">
            <a:xfrm>
              <a:off x="9045576" y="5479753"/>
              <a:ext cx="268278" cy="11223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4115950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Magrolimab + Azacitidine in </a:t>
            </a:r>
            <a:r>
              <a:rPr lang="en-US" altLang="en-US" i="1" dirty="0"/>
              <a:t>TP53</a:t>
            </a:r>
            <a:r>
              <a:rPr lang="en-US" altLang="en-US" dirty="0"/>
              <a:t>-Mutated AML: </a:t>
            </a:r>
            <a:r>
              <a:rPr lang="en-US" dirty="0"/>
              <a:t>Efficacy Summary (ITT Analysis)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0132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Daver. ASCO 2022. Abstr 7020.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E7185404-F988-D903-7CF9-F0C560C0BDFF}"/>
              </a:ext>
            </a:extLst>
          </p:cNvPr>
          <p:cNvGraphicFramePr>
            <a:graphicFrameLocks/>
          </p:cNvGraphicFramePr>
          <p:nvPr>
            <p:extLst>
              <p:ext uri="{D42A27DB-BD31-4B8C-83A1-F6EECF244321}">
                <p14:modId xmlns:p14="http://schemas.microsoft.com/office/powerpoint/2010/main" val="1958776398"/>
              </p:ext>
            </p:extLst>
          </p:nvPr>
        </p:nvGraphicFramePr>
        <p:xfrm>
          <a:off x="720725" y="1622425"/>
          <a:ext cx="6811645" cy="4617670"/>
        </p:xfrm>
        <a:graphic>
          <a:graphicData uri="http://schemas.openxmlformats.org/drawingml/2006/table">
            <a:tbl>
              <a:tblPr/>
              <a:tblGrid>
                <a:gridCol w="4155992">
                  <a:extLst>
                    <a:ext uri="{9D8B030D-6E8A-4147-A177-3AD203B41FA5}">
                      <a16:colId xmlns:a16="http://schemas.microsoft.com/office/drawing/2014/main" val="20000"/>
                    </a:ext>
                  </a:extLst>
                </a:gridCol>
                <a:gridCol w="2655653">
                  <a:extLst>
                    <a:ext uri="{9D8B030D-6E8A-4147-A177-3AD203B41FA5}">
                      <a16:colId xmlns:a16="http://schemas.microsoft.com/office/drawing/2014/main" val="20001"/>
                    </a:ext>
                  </a:extLst>
                </a:gridCol>
              </a:tblGrid>
              <a:tr h="350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TP53</a:t>
                      </a:r>
                      <a:r>
                        <a:rPr kumimoji="0" lang="en-US" sz="1600" b="1" i="0" u="none" strike="noStrike" cap="none" normalizeH="0" baseline="0" dirty="0">
                          <a:ln>
                            <a:noFill/>
                          </a:ln>
                          <a:solidFill>
                            <a:schemeClr val="tx1"/>
                          </a:solidFill>
                          <a:effectLst/>
                          <a:latin typeface="Calibri" panose="020F0502020204030204" pitchFamily="34" charset="0"/>
                        </a:rPr>
                        <a:t>m AML (N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48.6 (36.7-60.7)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962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CR rate, % (n/N)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MRD-negative 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33.3 (24/72)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 (12/24)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CRi/CRh,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9739133"/>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MLFS,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90982986"/>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590778"/>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(6.5-10.4)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8637393"/>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DoCR,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(4.7-10.9)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99983021"/>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CR/CRi,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(5.3-10.9)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5084571"/>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(3.7-9.2)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1812774"/>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(3.7-9.7)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7970454"/>
                  </a:ext>
                </a:extLst>
              </a:tr>
              <a:tr h="287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(6.8-12.8)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8012541"/>
                  </a:ext>
                </a:extLst>
              </a:tr>
            </a:tbl>
          </a:graphicData>
        </a:graphic>
      </p:graphicFrame>
      <p:sp>
        <p:nvSpPr>
          <p:cNvPr id="5" name="Content Placeholder 1">
            <a:extLst>
              <a:ext uri="{FF2B5EF4-FFF2-40B4-BE49-F238E27FC236}">
                <a16:creationId xmlns:a16="http://schemas.microsoft.com/office/drawing/2014/main" id="{E2F5ABF4-F880-364D-5966-AF97BFA8F055}"/>
              </a:ext>
            </a:extLst>
          </p:cNvPr>
          <p:cNvSpPr>
            <a:spLocks noGrp="1"/>
          </p:cNvSpPr>
          <p:nvPr>
            <p:ph idx="1"/>
          </p:nvPr>
        </p:nvSpPr>
        <p:spPr>
          <a:xfrm>
            <a:off x="7886701" y="1522283"/>
            <a:ext cx="3891988" cy="4650686"/>
          </a:xfrm>
        </p:spPr>
        <p:txBody>
          <a:bodyPr/>
          <a:lstStyle/>
          <a:p>
            <a:r>
              <a:rPr lang="en-US" sz="2400" dirty="0"/>
              <a:t>29.7% of patients converted to RBC transfusion independence</a:t>
            </a:r>
          </a:p>
          <a:p>
            <a:r>
              <a:rPr lang="en-US" sz="2400" dirty="0"/>
              <a:t>45.8% of patients converted to platelet transfusion independence</a:t>
            </a:r>
          </a:p>
          <a:p>
            <a:r>
              <a:rPr lang="en-US" sz="2400" dirty="0"/>
              <a:t>9 patients (12.5%) received SCT</a:t>
            </a:r>
          </a:p>
        </p:txBody>
      </p:sp>
    </p:spTree>
    <p:extLst>
      <p:ext uri="{BB962C8B-B14F-4D97-AF65-F5344CB8AC3E}">
        <p14:creationId xmlns:p14="http://schemas.microsoft.com/office/powerpoint/2010/main" val="4130216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Magrolimab + Azacitidine in </a:t>
            </a:r>
            <a:r>
              <a:rPr lang="en-US" altLang="en-US" i="1" dirty="0"/>
              <a:t>TP53</a:t>
            </a:r>
            <a:r>
              <a:rPr lang="en-US" altLang="en-US" dirty="0"/>
              <a:t>-Mutated AML: </a:t>
            </a:r>
            <a:br>
              <a:rPr lang="en-US" altLang="en-US" dirty="0"/>
            </a:br>
            <a:r>
              <a:rPr lang="en-US" dirty="0"/>
              <a:t>Best Change From BL in % Bone Marrow Blasts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Daver. ASCO 2022. Abstr 7020. Reproduced with permission.</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C4581316-0C71-7A08-5547-E1B57F20C1DF}"/>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1024F592-CB86-780A-804B-DF3F8A087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901CB877-8191-D1C0-D79C-50F8FBF7719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917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cxnSp>
        <p:nvCxnSpPr>
          <p:cNvPr id="12" name="Straight Connector 11">
            <a:extLst>
              <a:ext uri="{FF2B5EF4-FFF2-40B4-BE49-F238E27FC236}">
                <a16:creationId xmlns:a16="http://schemas.microsoft.com/office/drawing/2014/main" id="{AD21EB18-B0C7-CC93-E7C4-F4BE657B6C27}"/>
              </a:ext>
            </a:extLst>
          </p:cNvPr>
          <p:cNvCxnSpPr>
            <a:cxnSpLocks/>
          </p:cNvCxnSpPr>
          <p:nvPr/>
        </p:nvCxnSpPr>
        <p:spPr bwMode="auto">
          <a:xfrm>
            <a:off x="2800350" y="1857374"/>
            <a:ext cx="0" cy="3822511"/>
          </a:xfrm>
          <a:prstGeom prst="line">
            <a:avLst/>
          </a:prstGeom>
          <a:noFill/>
          <a:ln w="28575" cap="flat" cmpd="sng" algn="ctr">
            <a:solidFill>
              <a:schemeClr val="bg1"/>
            </a:solidFill>
            <a:prstDash val="solid"/>
            <a:round/>
            <a:headEnd type="none" w="med" len="med"/>
            <a:tailEnd type="none" w="med" len="med"/>
          </a:ln>
          <a:effectLst/>
        </p:spPr>
      </p:cxnSp>
      <p:grpSp>
        <p:nvGrpSpPr>
          <p:cNvPr id="13" name="Group 12">
            <a:extLst>
              <a:ext uri="{FF2B5EF4-FFF2-40B4-BE49-F238E27FC236}">
                <a16:creationId xmlns:a16="http://schemas.microsoft.com/office/drawing/2014/main" id="{A728F289-FD0F-2535-DAAB-3A8E5F9887E5}"/>
              </a:ext>
            </a:extLst>
          </p:cNvPr>
          <p:cNvGrpSpPr/>
          <p:nvPr/>
        </p:nvGrpSpPr>
        <p:grpSpPr>
          <a:xfrm>
            <a:off x="2240581" y="1814068"/>
            <a:ext cx="559769" cy="3913631"/>
            <a:chOff x="7026363" y="2023940"/>
            <a:chExt cx="559769" cy="3934955"/>
          </a:xfrm>
        </p:grpSpPr>
        <p:sp>
          <p:nvSpPr>
            <p:cNvPr id="26" name="TextBox 25">
              <a:extLst>
                <a:ext uri="{FF2B5EF4-FFF2-40B4-BE49-F238E27FC236}">
                  <a16:creationId xmlns:a16="http://schemas.microsoft.com/office/drawing/2014/main" id="{6CB934A1-41DF-9624-6BC6-B3BAF9D86031}"/>
                </a:ext>
              </a:extLst>
            </p:cNvPr>
            <p:cNvSpPr txBox="1"/>
            <p:nvPr/>
          </p:nvSpPr>
          <p:spPr bwMode="auto">
            <a:xfrm>
              <a:off x="7193076" y="23767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74D963AE-CB6A-ED47-D332-C363C29A3DDD}"/>
                </a:ext>
              </a:extLst>
            </p:cNvPr>
            <p:cNvSpPr txBox="1"/>
            <p:nvPr/>
          </p:nvSpPr>
          <p:spPr bwMode="auto">
            <a:xfrm>
              <a:off x="7193076" y="27445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6C15CF3A-0A4A-4595-8925-29EA312CF2EB}"/>
                </a:ext>
              </a:extLst>
            </p:cNvPr>
            <p:cNvSpPr txBox="1"/>
            <p:nvPr/>
          </p:nvSpPr>
          <p:spPr bwMode="auto">
            <a:xfrm>
              <a:off x="7193076" y="3104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1C12C766-4F05-A294-4D3B-F6001F107585}"/>
                </a:ext>
              </a:extLst>
            </p:cNvPr>
            <p:cNvSpPr txBox="1"/>
            <p:nvPr/>
          </p:nvSpPr>
          <p:spPr bwMode="auto">
            <a:xfrm>
              <a:off x="7193076" y="3463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7561F054-6B87-B762-D882-3A76120821BE}"/>
                </a:ext>
              </a:extLst>
            </p:cNvPr>
            <p:cNvSpPr txBox="1"/>
            <p:nvPr/>
          </p:nvSpPr>
          <p:spPr bwMode="auto">
            <a:xfrm>
              <a:off x="7297271" y="38240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6F5D3ED4-53A7-965A-7FD2-340EA3300CC6}"/>
                </a:ext>
              </a:extLst>
            </p:cNvPr>
            <p:cNvSpPr txBox="1"/>
            <p:nvPr/>
          </p:nvSpPr>
          <p:spPr bwMode="auto">
            <a:xfrm>
              <a:off x="7130558" y="41919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B3EEFE56-4E49-7074-F21B-8898DA9E3AC9}"/>
                </a:ext>
              </a:extLst>
            </p:cNvPr>
            <p:cNvSpPr txBox="1"/>
            <p:nvPr/>
          </p:nvSpPr>
          <p:spPr bwMode="auto">
            <a:xfrm>
              <a:off x="7130558" y="4552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B434FBDB-B557-FBE4-EFE2-2C94805060D4}"/>
                </a:ext>
              </a:extLst>
            </p:cNvPr>
            <p:cNvSpPr txBox="1"/>
            <p:nvPr/>
          </p:nvSpPr>
          <p:spPr bwMode="auto">
            <a:xfrm>
              <a:off x="7130558" y="489219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56080C14-8DF2-F419-6E3A-A141441174EA}"/>
                </a:ext>
              </a:extLst>
            </p:cNvPr>
            <p:cNvSpPr txBox="1"/>
            <p:nvPr/>
          </p:nvSpPr>
          <p:spPr bwMode="auto">
            <a:xfrm>
              <a:off x="7130558" y="526007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5" name="TextBox 34">
              <a:extLst>
                <a:ext uri="{FF2B5EF4-FFF2-40B4-BE49-F238E27FC236}">
                  <a16:creationId xmlns:a16="http://schemas.microsoft.com/office/drawing/2014/main" id="{BBB67F4D-E2C6-697F-78F8-6C2C3E3517A8}"/>
                </a:ext>
              </a:extLst>
            </p:cNvPr>
            <p:cNvSpPr txBox="1"/>
            <p:nvPr/>
          </p:nvSpPr>
          <p:spPr bwMode="auto">
            <a:xfrm>
              <a:off x="7026363" y="56203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8" name="TextBox 37">
              <a:extLst>
                <a:ext uri="{FF2B5EF4-FFF2-40B4-BE49-F238E27FC236}">
                  <a16:creationId xmlns:a16="http://schemas.microsoft.com/office/drawing/2014/main" id="{3CD48821-3B94-94D9-E767-4A64E8329931}"/>
                </a:ext>
              </a:extLst>
            </p:cNvPr>
            <p:cNvSpPr txBox="1"/>
            <p:nvPr/>
          </p:nvSpPr>
          <p:spPr bwMode="auto">
            <a:xfrm>
              <a:off x="7088880" y="2023940"/>
              <a:ext cx="497252" cy="34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14" name="Straight Connector 13">
            <a:extLst>
              <a:ext uri="{FF2B5EF4-FFF2-40B4-BE49-F238E27FC236}">
                <a16:creationId xmlns:a16="http://schemas.microsoft.com/office/drawing/2014/main" id="{7F7CFD02-1808-3746-ABDC-75462DB3796E}"/>
              </a:ext>
            </a:extLst>
          </p:cNvPr>
          <p:cNvCxnSpPr>
            <a:cxnSpLocks/>
          </p:cNvCxnSpPr>
          <p:nvPr/>
        </p:nvCxnSpPr>
        <p:spPr bwMode="auto">
          <a:xfrm>
            <a:off x="2782964" y="3775405"/>
            <a:ext cx="6947741" cy="4359"/>
          </a:xfrm>
          <a:prstGeom prst="line">
            <a:avLst/>
          </a:prstGeom>
          <a:noFill/>
          <a:ln w="28575" cap="flat" cmpd="sng" algn="ctr">
            <a:solidFill>
              <a:schemeClr val="bg1"/>
            </a:solidFill>
            <a:prstDash val="solid"/>
            <a:round/>
            <a:headEnd type="none" w="med" len="med"/>
            <a:tailEnd type="none" w="med" len="med"/>
          </a:ln>
          <a:effectLst/>
        </p:spPr>
      </p:cxnSp>
      <p:grpSp>
        <p:nvGrpSpPr>
          <p:cNvPr id="15" name="Group 14">
            <a:extLst>
              <a:ext uri="{FF2B5EF4-FFF2-40B4-BE49-F238E27FC236}">
                <a16:creationId xmlns:a16="http://schemas.microsoft.com/office/drawing/2014/main" id="{48A3A003-324D-1EF3-0C03-0CE9F66A9FB3}"/>
              </a:ext>
            </a:extLst>
          </p:cNvPr>
          <p:cNvGrpSpPr/>
          <p:nvPr/>
        </p:nvGrpSpPr>
        <p:grpSpPr>
          <a:xfrm>
            <a:off x="2730500" y="1978272"/>
            <a:ext cx="69850" cy="3568455"/>
            <a:chOff x="7367435" y="2542403"/>
            <a:chExt cx="1001865" cy="3600435"/>
          </a:xfrm>
        </p:grpSpPr>
        <p:cxnSp>
          <p:nvCxnSpPr>
            <p:cNvPr id="16" name="Straight Connector 15">
              <a:extLst>
                <a:ext uri="{FF2B5EF4-FFF2-40B4-BE49-F238E27FC236}">
                  <a16:creationId xmlns:a16="http://schemas.microsoft.com/office/drawing/2014/main" id="{67ABEC88-8995-9062-DE7E-E5E03BC89DB5}"/>
                </a:ext>
              </a:extLst>
            </p:cNvPr>
            <p:cNvCxnSpPr>
              <a:cxnSpLocks/>
            </p:cNvCxnSpPr>
            <p:nvPr/>
          </p:nvCxnSpPr>
          <p:spPr bwMode="auto">
            <a:xfrm>
              <a:off x="7367435" y="47204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8B758B5-982E-6E0A-B8EE-4FB0C48A27CC}"/>
                </a:ext>
              </a:extLst>
            </p:cNvPr>
            <p:cNvCxnSpPr>
              <a:cxnSpLocks/>
            </p:cNvCxnSpPr>
            <p:nvPr/>
          </p:nvCxnSpPr>
          <p:spPr bwMode="auto">
            <a:xfrm>
              <a:off x="7367435" y="25424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1D04EE4-0D16-A3D5-4655-3AD554E63236}"/>
                </a:ext>
              </a:extLst>
            </p:cNvPr>
            <p:cNvCxnSpPr>
              <a:cxnSpLocks/>
            </p:cNvCxnSpPr>
            <p:nvPr/>
          </p:nvCxnSpPr>
          <p:spPr bwMode="auto">
            <a:xfrm>
              <a:off x="7367435" y="29138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F610BBC-56A3-659F-6F87-D1E7EF5F36BB}"/>
                </a:ext>
              </a:extLst>
            </p:cNvPr>
            <p:cNvCxnSpPr>
              <a:cxnSpLocks/>
            </p:cNvCxnSpPr>
            <p:nvPr/>
          </p:nvCxnSpPr>
          <p:spPr bwMode="auto">
            <a:xfrm>
              <a:off x="7367435" y="32726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7F00213-D6EC-AFBF-492C-CB87A6664573}"/>
                </a:ext>
              </a:extLst>
            </p:cNvPr>
            <p:cNvCxnSpPr>
              <a:cxnSpLocks/>
            </p:cNvCxnSpPr>
            <p:nvPr/>
          </p:nvCxnSpPr>
          <p:spPr bwMode="auto">
            <a:xfrm>
              <a:off x="7367435" y="36314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3F713A1-6D22-72D0-E7D7-FE5ACC174136}"/>
                </a:ext>
              </a:extLst>
            </p:cNvPr>
            <p:cNvCxnSpPr>
              <a:cxnSpLocks/>
            </p:cNvCxnSpPr>
            <p:nvPr/>
          </p:nvCxnSpPr>
          <p:spPr bwMode="auto">
            <a:xfrm>
              <a:off x="7367435" y="39902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5040295-2AB5-A6FD-1C3B-F6D7701C44E8}"/>
                </a:ext>
              </a:extLst>
            </p:cNvPr>
            <p:cNvCxnSpPr>
              <a:cxnSpLocks/>
            </p:cNvCxnSpPr>
            <p:nvPr/>
          </p:nvCxnSpPr>
          <p:spPr bwMode="auto">
            <a:xfrm>
              <a:off x="7367435" y="43616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1DA1447-EED9-F5E8-F871-C17C8A2619DC}"/>
                </a:ext>
              </a:extLst>
            </p:cNvPr>
            <p:cNvCxnSpPr>
              <a:cxnSpLocks/>
            </p:cNvCxnSpPr>
            <p:nvPr/>
          </p:nvCxnSpPr>
          <p:spPr bwMode="auto">
            <a:xfrm>
              <a:off x="7367435" y="50570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6CFC215-EB3B-A7F2-1E6D-2C68419E2A4F}"/>
                </a:ext>
              </a:extLst>
            </p:cNvPr>
            <p:cNvCxnSpPr>
              <a:cxnSpLocks/>
            </p:cNvCxnSpPr>
            <p:nvPr/>
          </p:nvCxnSpPr>
          <p:spPr bwMode="auto">
            <a:xfrm>
              <a:off x="7367435" y="54284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A817D22-C675-44EE-3425-A06C29962B1F}"/>
                </a:ext>
              </a:extLst>
            </p:cNvPr>
            <p:cNvCxnSpPr>
              <a:cxnSpLocks/>
            </p:cNvCxnSpPr>
            <p:nvPr/>
          </p:nvCxnSpPr>
          <p:spPr bwMode="auto">
            <a:xfrm>
              <a:off x="7367435" y="57872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0F2D5B1-4F80-65A6-763B-0D009B533AA6}"/>
                </a:ext>
              </a:extLst>
            </p:cNvPr>
            <p:cNvCxnSpPr>
              <a:cxnSpLocks/>
            </p:cNvCxnSpPr>
            <p:nvPr/>
          </p:nvCxnSpPr>
          <p:spPr bwMode="auto">
            <a:xfrm>
              <a:off x="7367435" y="6142838"/>
              <a:ext cx="1001865" cy="0"/>
            </a:xfrm>
            <a:prstGeom prst="line">
              <a:avLst/>
            </a:prstGeom>
            <a:noFill/>
            <a:ln w="28575" cap="flat" cmpd="sng" algn="ctr">
              <a:solidFill>
                <a:schemeClr val="bg1"/>
              </a:solidFill>
              <a:prstDash val="solid"/>
              <a:round/>
              <a:headEnd type="none" w="med" len="med"/>
              <a:tailEnd type="none" w="med" len="med"/>
            </a:ln>
            <a:effectLst/>
          </p:spPr>
        </p:cxnSp>
      </p:grpSp>
      <p:sp>
        <p:nvSpPr>
          <p:cNvPr id="36" name="TextBox 35">
            <a:extLst>
              <a:ext uri="{FF2B5EF4-FFF2-40B4-BE49-F238E27FC236}">
                <a16:creationId xmlns:a16="http://schemas.microsoft.com/office/drawing/2014/main" id="{92AD67F2-B65B-B67A-02DE-435DCB75FBDC}"/>
              </a:ext>
            </a:extLst>
          </p:cNvPr>
          <p:cNvSpPr txBox="1"/>
          <p:nvPr/>
        </p:nvSpPr>
        <p:spPr bwMode="auto">
          <a:xfrm rot="16200000">
            <a:off x="642400" y="3458800"/>
            <a:ext cx="2829631" cy="646331"/>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b="1" dirty="0">
                <a:solidFill>
                  <a:schemeClr val="bg1"/>
                </a:solidFill>
                <a:latin typeface="Calibri" panose="020F0502020204030204" pitchFamily="34" charset="0"/>
              </a:rPr>
              <a:t>Best Change From Baseline in % Bone Marrow Blasts</a:t>
            </a:r>
          </a:p>
        </p:txBody>
      </p:sp>
      <p:sp>
        <p:nvSpPr>
          <p:cNvPr id="5" name="TextBox 4">
            <a:extLst>
              <a:ext uri="{FF2B5EF4-FFF2-40B4-BE49-F238E27FC236}">
                <a16:creationId xmlns:a16="http://schemas.microsoft.com/office/drawing/2014/main" id="{61E71755-A891-27EF-1A88-4212DE7EB362}"/>
              </a:ext>
            </a:extLst>
          </p:cNvPr>
          <p:cNvSpPr txBox="1"/>
          <p:nvPr/>
        </p:nvSpPr>
        <p:spPr bwMode="auto">
          <a:xfrm>
            <a:off x="5851709" y="3182990"/>
            <a:ext cx="788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 = 50</a:t>
            </a:r>
          </a:p>
        </p:txBody>
      </p:sp>
      <p:sp>
        <p:nvSpPr>
          <p:cNvPr id="6" name="Rectangle 5">
            <a:extLst>
              <a:ext uri="{FF2B5EF4-FFF2-40B4-BE49-F238E27FC236}">
                <a16:creationId xmlns:a16="http://schemas.microsoft.com/office/drawing/2014/main" id="{0C1BA9AE-C09E-77FD-6AF1-831F49F22D8F}"/>
              </a:ext>
            </a:extLst>
          </p:cNvPr>
          <p:cNvSpPr/>
          <p:nvPr/>
        </p:nvSpPr>
        <p:spPr bwMode="auto">
          <a:xfrm>
            <a:off x="2817737" y="1978272"/>
            <a:ext cx="104188" cy="17815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F58D4052-6EBB-5DC5-827E-E42A448331DD}"/>
              </a:ext>
            </a:extLst>
          </p:cNvPr>
          <p:cNvSpPr/>
          <p:nvPr/>
        </p:nvSpPr>
        <p:spPr bwMode="auto">
          <a:xfrm>
            <a:off x="2959055" y="2901950"/>
            <a:ext cx="104188" cy="8578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66F55305-20CD-AD25-F1CA-0470B1D23B87}"/>
              </a:ext>
            </a:extLst>
          </p:cNvPr>
          <p:cNvSpPr/>
          <p:nvPr/>
        </p:nvSpPr>
        <p:spPr bwMode="auto">
          <a:xfrm>
            <a:off x="3102989" y="3500967"/>
            <a:ext cx="104188" cy="25883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8458CD81-0C89-6CE9-1FA2-E1333300D263}"/>
              </a:ext>
            </a:extLst>
          </p:cNvPr>
          <p:cNvSpPr/>
          <p:nvPr/>
        </p:nvSpPr>
        <p:spPr bwMode="auto">
          <a:xfrm>
            <a:off x="3500923" y="3779925"/>
            <a:ext cx="104188" cy="5260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0E6F83AD-811C-7D3B-D4F6-1FB50660EF72}"/>
              </a:ext>
            </a:extLst>
          </p:cNvPr>
          <p:cNvSpPr/>
          <p:nvPr/>
        </p:nvSpPr>
        <p:spPr bwMode="auto">
          <a:xfrm>
            <a:off x="3640623" y="3779924"/>
            <a:ext cx="104188" cy="16977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155C6128-5B56-F1BE-8F7B-C9A55AD9A004}"/>
              </a:ext>
            </a:extLst>
          </p:cNvPr>
          <p:cNvSpPr/>
          <p:nvPr/>
        </p:nvSpPr>
        <p:spPr bwMode="auto">
          <a:xfrm>
            <a:off x="3778207" y="3779924"/>
            <a:ext cx="104188" cy="32640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7D8D5209-44F9-C34F-B512-D943A12CF145}"/>
              </a:ext>
            </a:extLst>
          </p:cNvPr>
          <p:cNvSpPr/>
          <p:nvPr/>
        </p:nvSpPr>
        <p:spPr bwMode="auto">
          <a:xfrm>
            <a:off x="3915790" y="3779924"/>
            <a:ext cx="104188" cy="32640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311EB289-A45C-C1C6-94BC-1A5F35F2F082}"/>
              </a:ext>
            </a:extLst>
          </p:cNvPr>
          <p:cNvSpPr/>
          <p:nvPr/>
        </p:nvSpPr>
        <p:spPr bwMode="auto">
          <a:xfrm>
            <a:off x="4053373" y="3779924"/>
            <a:ext cx="104188" cy="8047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EB0F58B2-98A9-306A-826B-A29E2F5155DF}"/>
              </a:ext>
            </a:extLst>
          </p:cNvPr>
          <p:cNvSpPr/>
          <p:nvPr/>
        </p:nvSpPr>
        <p:spPr bwMode="auto">
          <a:xfrm>
            <a:off x="4186723" y="3779924"/>
            <a:ext cx="104188" cy="10714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435393C-EF3A-9B16-7A8A-7734728203CC}"/>
              </a:ext>
            </a:extLst>
          </p:cNvPr>
          <p:cNvSpPr/>
          <p:nvPr/>
        </p:nvSpPr>
        <p:spPr bwMode="auto">
          <a:xfrm>
            <a:off x="4320072" y="3779924"/>
            <a:ext cx="104188" cy="109052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9E210534-1563-63CB-8971-E519F80988B4}"/>
              </a:ext>
            </a:extLst>
          </p:cNvPr>
          <p:cNvSpPr/>
          <p:nvPr/>
        </p:nvSpPr>
        <p:spPr bwMode="auto">
          <a:xfrm>
            <a:off x="4461889" y="3779923"/>
            <a:ext cx="104188" cy="112439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5DCC6D3A-43B1-EA86-40B9-B17EEBC48919}"/>
              </a:ext>
            </a:extLst>
          </p:cNvPr>
          <p:cNvSpPr/>
          <p:nvPr/>
        </p:nvSpPr>
        <p:spPr bwMode="auto">
          <a:xfrm>
            <a:off x="4597355" y="3779923"/>
            <a:ext cx="104188" cy="115614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897A22E0-CE1C-AD57-26F3-09B3EC6F8AED}"/>
              </a:ext>
            </a:extLst>
          </p:cNvPr>
          <p:cNvSpPr/>
          <p:nvPr/>
        </p:nvSpPr>
        <p:spPr bwMode="auto">
          <a:xfrm>
            <a:off x="4732822" y="3779923"/>
            <a:ext cx="104188" cy="122599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E69DAA41-E4E8-31E2-E481-56D9C09E4789}"/>
              </a:ext>
            </a:extLst>
          </p:cNvPr>
          <p:cNvSpPr/>
          <p:nvPr/>
        </p:nvSpPr>
        <p:spPr bwMode="auto">
          <a:xfrm>
            <a:off x="4866172" y="3779922"/>
            <a:ext cx="104188" cy="128102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4DBAEA7B-7E28-4DAF-AD91-93ACB3D55DA0}"/>
              </a:ext>
            </a:extLst>
          </p:cNvPr>
          <p:cNvSpPr/>
          <p:nvPr/>
        </p:nvSpPr>
        <p:spPr bwMode="auto">
          <a:xfrm>
            <a:off x="5003756" y="3779922"/>
            <a:ext cx="104188" cy="142919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142755CC-AD30-B75E-B573-8D84AA3FA454}"/>
              </a:ext>
            </a:extLst>
          </p:cNvPr>
          <p:cNvSpPr/>
          <p:nvPr/>
        </p:nvSpPr>
        <p:spPr bwMode="auto">
          <a:xfrm>
            <a:off x="5143456" y="3779922"/>
            <a:ext cx="104188" cy="145036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C2980449-4FCD-CC31-18DB-957A960AA8EC}"/>
              </a:ext>
            </a:extLst>
          </p:cNvPr>
          <p:cNvSpPr/>
          <p:nvPr/>
        </p:nvSpPr>
        <p:spPr bwMode="auto">
          <a:xfrm>
            <a:off x="5278922" y="3779922"/>
            <a:ext cx="104188" cy="148634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164DE0B4-C52B-1ACC-0F78-29137D3C9537}"/>
              </a:ext>
            </a:extLst>
          </p:cNvPr>
          <p:cNvSpPr/>
          <p:nvPr/>
        </p:nvSpPr>
        <p:spPr bwMode="auto">
          <a:xfrm>
            <a:off x="5418622" y="3779922"/>
            <a:ext cx="104188" cy="150539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EEFA4311-1EC8-F10B-D699-1B624A5B4CCD}"/>
              </a:ext>
            </a:extLst>
          </p:cNvPr>
          <p:cNvSpPr/>
          <p:nvPr/>
        </p:nvSpPr>
        <p:spPr bwMode="auto">
          <a:xfrm>
            <a:off x="5549166" y="3779922"/>
            <a:ext cx="104188" cy="154561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92F91F42-3D15-00EA-6DA3-843E17B4EE3A}"/>
              </a:ext>
            </a:extLst>
          </p:cNvPr>
          <p:cNvSpPr/>
          <p:nvPr/>
        </p:nvSpPr>
        <p:spPr bwMode="auto">
          <a:xfrm>
            <a:off x="5686749" y="3779922"/>
            <a:ext cx="104188" cy="156677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4D75735-904B-5B78-4002-BC733737E50B}"/>
              </a:ext>
            </a:extLst>
          </p:cNvPr>
          <p:cNvSpPr/>
          <p:nvPr/>
        </p:nvSpPr>
        <p:spPr bwMode="auto">
          <a:xfrm>
            <a:off x="5828267" y="3779921"/>
            <a:ext cx="104188" cy="158794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7A13B28E-C2B8-8F41-E9D2-4E6B472AD6D2}"/>
              </a:ext>
            </a:extLst>
          </p:cNvPr>
          <p:cNvSpPr/>
          <p:nvPr/>
        </p:nvSpPr>
        <p:spPr bwMode="auto">
          <a:xfrm>
            <a:off x="5963733" y="3779921"/>
            <a:ext cx="104188" cy="158794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2ED16489-7E46-2E1E-81EB-6E3EECAA8A89}"/>
              </a:ext>
            </a:extLst>
          </p:cNvPr>
          <p:cNvSpPr/>
          <p:nvPr/>
        </p:nvSpPr>
        <p:spPr bwMode="auto">
          <a:xfrm>
            <a:off x="6101317" y="3779921"/>
            <a:ext cx="104188" cy="158794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72A052CF-6BD5-D873-1BC2-74BB9A208B1D}"/>
              </a:ext>
            </a:extLst>
          </p:cNvPr>
          <p:cNvSpPr/>
          <p:nvPr/>
        </p:nvSpPr>
        <p:spPr bwMode="auto">
          <a:xfrm>
            <a:off x="6234667" y="3779921"/>
            <a:ext cx="104188" cy="162392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5556044E-F37E-BF95-4806-6A49EEB8E7F8}"/>
              </a:ext>
            </a:extLst>
          </p:cNvPr>
          <p:cNvSpPr/>
          <p:nvPr/>
        </p:nvSpPr>
        <p:spPr bwMode="auto">
          <a:xfrm>
            <a:off x="6372250" y="3779921"/>
            <a:ext cx="104188" cy="16683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B80B7AF5-66A2-9E69-ECE0-CD2042AF74C0}"/>
              </a:ext>
            </a:extLst>
          </p:cNvPr>
          <p:cNvSpPr/>
          <p:nvPr/>
        </p:nvSpPr>
        <p:spPr bwMode="auto">
          <a:xfrm>
            <a:off x="6509834" y="3779921"/>
            <a:ext cx="104188" cy="16726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DFCFDAE7-C9C9-82FD-306C-E7CFD112B1E6}"/>
              </a:ext>
            </a:extLst>
          </p:cNvPr>
          <p:cNvSpPr/>
          <p:nvPr/>
        </p:nvSpPr>
        <p:spPr bwMode="auto">
          <a:xfrm>
            <a:off x="6649534" y="3779921"/>
            <a:ext cx="104188" cy="169166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DBCA229B-C999-0011-C3BF-37115644C72E}"/>
              </a:ext>
            </a:extLst>
          </p:cNvPr>
          <p:cNvSpPr/>
          <p:nvPr/>
        </p:nvSpPr>
        <p:spPr bwMode="auto">
          <a:xfrm>
            <a:off x="6782884" y="3779921"/>
            <a:ext cx="104188" cy="169589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674B07FC-772C-A59E-AFBC-41DCCA84BBFC}"/>
              </a:ext>
            </a:extLst>
          </p:cNvPr>
          <p:cNvSpPr/>
          <p:nvPr/>
        </p:nvSpPr>
        <p:spPr bwMode="auto">
          <a:xfrm>
            <a:off x="6916234" y="3779921"/>
            <a:ext cx="104188" cy="169589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CDD08D48-203F-227E-618A-0668632A961F}"/>
              </a:ext>
            </a:extLst>
          </p:cNvPr>
          <p:cNvSpPr/>
          <p:nvPr/>
        </p:nvSpPr>
        <p:spPr bwMode="auto">
          <a:xfrm>
            <a:off x="7051701" y="3779921"/>
            <a:ext cx="104188" cy="169589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758C33A4-8F35-4CD1-D306-908A32EC55A9}"/>
              </a:ext>
            </a:extLst>
          </p:cNvPr>
          <p:cNvSpPr/>
          <p:nvPr/>
        </p:nvSpPr>
        <p:spPr bwMode="auto">
          <a:xfrm>
            <a:off x="7189284" y="3779921"/>
            <a:ext cx="104188" cy="169589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D6B181B6-81A2-EDAC-2D9C-FC84A03FA753}"/>
              </a:ext>
            </a:extLst>
          </p:cNvPr>
          <p:cNvSpPr/>
          <p:nvPr/>
        </p:nvSpPr>
        <p:spPr bwMode="auto">
          <a:xfrm>
            <a:off x="7326868" y="3779921"/>
            <a:ext cx="104188" cy="171494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5A76AE2B-C1F5-3F87-4372-14ABEE85C384}"/>
              </a:ext>
            </a:extLst>
          </p:cNvPr>
          <p:cNvSpPr/>
          <p:nvPr/>
        </p:nvSpPr>
        <p:spPr bwMode="auto">
          <a:xfrm>
            <a:off x="7470802" y="3779920"/>
            <a:ext cx="104188" cy="172341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F199683D-554D-81D8-4B48-5B7A25CBB049}"/>
              </a:ext>
            </a:extLst>
          </p:cNvPr>
          <p:cNvSpPr/>
          <p:nvPr/>
        </p:nvSpPr>
        <p:spPr bwMode="auto">
          <a:xfrm>
            <a:off x="7599919" y="3779921"/>
            <a:ext cx="104188" cy="172553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9EE37D3F-329C-6EF8-82F2-DD9260EE68FC}"/>
              </a:ext>
            </a:extLst>
          </p:cNvPr>
          <p:cNvSpPr/>
          <p:nvPr/>
        </p:nvSpPr>
        <p:spPr bwMode="auto">
          <a:xfrm>
            <a:off x="7743852" y="3779920"/>
            <a:ext cx="104188" cy="17276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08D28267-C132-0AF4-1B42-D421E018772C}"/>
              </a:ext>
            </a:extLst>
          </p:cNvPr>
          <p:cNvSpPr/>
          <p:nvPr/>
        </p:nvSpPr>
        <p:spPr bwMode="auto">
          <a:xfrm>
            <a:off x="7879319" y="3779920"/>
            <a:ext cx="104188" cy="173823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046BC523-2949-2CF3-61C1-7F215D9278E1}"/>
              </a:ext>
            </a:extLst>
          </p:cNvPr>
          <p:cNvSpPr/>
          <p:nvPr/>
        </p:nvSpPr>
        <p:spPr bwMode="auto">
          <a:xfrm>
            <a:off x="8016602" y="3779920"/>
            <a:ext cx="104188" cy="173823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0C8F8D18-5F31-F0EA-F8E0-5F4990E3103D}"/>
              </a:ext>
            </a:extLst>
          </p:cNvPr>
          <p:cNvSpPr/>
          <p:nvPr/>
        </p:nvSpPr>
        <p:spPr bwMode="auto">
          <a:xfrm>
            <a:off x="8149952" y="3779920"/>
            <a:ext cx="104188" cy="173823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98C0315C-B3AB-4212-9703-860D51EADDEC}"/>
              </a:ext>
            </a:extLst>
          </p:cNvPr>
          <p:cNvSpPr/>
          <p:nvPr/>
        </p:nvSpPr>
        <p:spPr bwMode="auto">
          <a:xfrm>
            <a:off x="8285418" y="3779919"/>
            <a:ext cx="104188" cy="175939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8D254335-8917-4CA2-3068-9C02E7CFA9CB}"/>
              </a:ext>
            </a:extLst>
          </p:cNvPr>
          <p:cNvSpPr/>
          <p:nvPr/>
        </p:nvSpPr>
        <p:spPr bwMode="auto">
          <a:xfrm>
            <a:off x="8418768" y="3779919"/>
            <a:ext cx="104188" cy="175939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38959AF7-5169-312D-10D1-D4D6A98D8C0E}"/>
              </a:ext>
            </a:extLst>
          </p:cNvPr>
          <p:cNvSpPr/>
          <p:nvPr/>
        </p:nvSpPr>
        <p:spPr bwMode="auto">
          <a:xfrm>
            <a:off x="8562701" y="3779919"/>
            <a:ext cx="104188" cy="17742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312A3AE0-A759-31BF-8812-067E18A35EB1}"/>
              </a:ext>
            </a:extLst>
          </p:cNvPr>
          <p:cNvSpPr/>
          <p:nvPr/>
        </p:nvSpPr>
        <p:spPr bwMode="auto">
          <a:xfrm>
            <a:off x="8696051" y="3779919"/>
            <a:ext cx="104188" cy="17742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BF639D1B-9A52-4189-C936-74F2F87D0C18}"/>
              </a:ext>
            </a:extLst>
          </p:cNvPr>
          <p:cNvSpPr/>
          <p:nvPr/>
        </p:nvSpPr>
        <p:spPr bwMode="auto">
          <a:xfrm>
            <a:off x="8835751" y="3779919"/>
            <a:ext cx="104188" cy="17805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D10CC942-89ED-9008-ECED-7F3D1C0B7821}"/>
              </a:ext>
            </a:extLst>
          </p:cNvPr>
          <p:cNvSpPr/>
          <p:nvPr/>
        </p:nvSpPr>
        <p:spPr bwMode="auto">
          <a:xfrm>
            <a:off x="8966985" y="3779919"/>
            <a:ext cx="104188" cy="17805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3AA8B016-BCF3-3129-8B6F-2AAF22822DDD}"/>
              </a:ext>
            </a:extLst>
          </p:cNvPr>
          <p:cNvSpPr/>
          <p:nvPr/>
        </p:nvSpPr>
        <p:spPr bwMode="auto">
          <a:xfrm>
            <a:off x="9102452" y="3779919"/>
            <a:ext cx="104188" cy="17805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2BE9097A-0EF6-2765-4618-D8FE81FACA67}"/>
              </a:ext>
            </a:extLst>
          </p:cNvPr>
          <p:cNvSpPr/>
          <p:nvPr/>
        </p:nvSpPr>
        <p:spPr bwMode="auto">
          <a:xfrm>
            <a:off x="9246385" y="3779919"/>
            <a:ext cx="104188" cy="17805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EE61C2FA-BC3F-64E1-AE81-629B64AE769E}"/>
              </a:ext>
            </a:extLst>
          </p:cNvPr>
          <p:cNvSpPr/>
          <p:nvPr/>
        </p:nvSpPr>
        <p:spPr bwMode="auto">
          <a:xfrm>
            <a:off x="9383967" y="3779919"/>
            <a:ext cx="104188" cy="17805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7BB26C4-D3C3-1FB2-6B28-438411D2E07F}"/>
              </a:ext>
            </a:extLst>
          </p:cNvPr>
          <p:cNvSpPr/>
          <p:nvPr/>
        </p:nvSpPr>
        <p:spPr bwMode="auto">
          <a:xfrm>
            <a:off x="9515200" y="3779919"/>
            <a:ext cx="104188" cy="17805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647328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Magrolimab + Azacitidine in </a:t>
            </a:r>
            <a:r>
              <a:rPr lang="en-US" altLang="en-US" i="1" dirty="0"/>
              <a:t>TP53</a:t>
            </a:r>
            <a:r>
              <a:rPr lang="en-US" altLang="en-US" dirty="0"/>
              <a:t>-Mutated AML: </a:t>
            </a:r>
            <a:r>
              <a:rPr lang="en-US" dirty="0"/>
              <a:t>Conclusions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Daver. ASCO 2022. Abstr 7020.</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50CB0B84-9AE6-DCB2-751A-AE3C26C3D843}"/>
              </a:ext>
            </a:extLst>
          </p:cNvPr>
          <p:cNvSpPr>
            <a:spLocks noGrp="1"/>
          </p:cNvSpPr>
          <p:nvPr>
            <p:ph idx="1"/>
          </p:nvPr>
        </p:nvSpPr>
        <p:spPr/>
        <p:txBody>
          <a:bodyPr>
            <a:normAutofit/>
          </a:bodyPr>
          <a:lstStyle/>
          <a:p>
            <a:r>
              <a:rPr lang="en-US" sz="2600" dirty="0"/>
              <a:t>Investigators concluded that magrolimab + azacitidine demonstrated an acceptable safety/tolerability profile in patients with untreated </a:t>
            </a:r>
            <a:r>
              <a:rPr lang="en-US" sz="2600" i="1" dirty="0"/>
              <a:t>TP53</a:t>
            </a:r>
            <a:r>
              <a:rPr lang="en-US" sz="2600" dirty="0"/>
              <a:t>-mutated AML who were ineligible for or refused standard induction therapy</a:t>
            </a:r>
          </a:p>
          <a:p>
            <a:r>
              <a:rPr lang="en-US" sz="2600" dirty="0"/>
              <a:t>Magrolimab + azacitidine also showed promising efficacy</a:t>
            </a:r>
          </a:p>
          <a:p>
            <a:pPr lvl="1"/>
            <a:r>
              <a:rPr lang="en-US" sz="2400" dirty="0"/>
              <a:t>CR rate: 33.3 % </a:t>
            </a:r>
          </a:p>
          <a:p>
            <a:r>
              <a:rPr lang="en-US" sz="2600" dirty="0"/>
              <a:t>Phase III ENHANCE-2 trial is evaluating first-line magrolimab + azacitidine for </a:t>
            </a:r>
            <a:r>
              <a:rPr lang="en-US" sz="2600" i="1" dirty="0"/>
              <a:t>TP53</a:t>
            </a:r>
            <a:r>
              <a:rPr lang="en-US" sz="2600" dirty="0"/>
              <a:t>-mutated AML (NCT04778397)</a:t>
            </a: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7961ACDA6EE54181FFD54D3062CB95" ma:contentTypeVersion="1" ma:contentTypeDescription="Create a new document." ma:contentTypeScope="" ma:versionID="7db189fe0326d377ae190f57fac84fb9">
  <xsd:schema xmlns:xsd="http://www.w3.org/2001/XMLSchema" xmlns:xs="http://www.w3.org/2001/XMLSchema" xmlns:p="http://schemas.microsoft.com/office/2006/metadata/properties" xmlns:ns2="d54cbe69-32bd-412a-b004-9152f949605e" xmlns:ns3="9efd9a31-bd9a-46c2-a84b-58b45d83604b" targetNamespace="http://schemas.microsoft.com/office/2006/metadata/properties" ma:root="true" ma:fieldsID="adc1fd0ac96a23d73604e774a88acb28" ns2:_="" ns3:_="">
    <xsd:import namespace="d54cbe69-32bd-412a-b004-9152f949605e"/>
    <xsd:import namespace="9efd9a31-bd9a-46c2-a84b-58b45d83604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efd9a31-bd9a-46c2-a84b-58b45d83604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9efd9a31-bd9a-46c2-a84b-58b45d83604b">Conference Capsule Slides</Document_x0020_Category>
    <_dlc_DocId xmlns="d54cbe69-32bd-412a-b004-9152f949605e">56M7VY3CDVN5-1391548136-2</_dlc_DocId>
    <_dlc_DocIdUrl xmlns="d54cbe69-32bd-412a-b004-9152f949605e">
      <Url>https://intranet.clinicaloptions.com/mews/oncology/ONC_2022_ASCO_CF_(PRP5083)/LEUK_7020_Daver/_layouts/15/DocIdRedir.aspx?ID=56M7VY3CDVN5-1391548136-2</Url>
      <Description>56M7VY3CDVN5-1391548136-2</Description>
    </_dlc_DocIdUrl>
  </documentManagement>
</p:properties>
</file>

<file path=customXml/itemProps1.xml><?xml version="1.0" encoding="utf-8"?>
<ds:datastoreItem xmlns:ds="http://schemas.openxmlformats.org/officeDocument/2006/customXml" ds:itemID="{F102FE81-E39E-4F57-8ED4-E1C251DF19C0}">
  <ds:schemaRefs>
    <ds:schemaRef ds:uri="http://schemas.microsoft.com/sharepoint/v3/contenttype/forms"/>
  </ds:schemaRefs>
</ds:datastoreItem>
</file>

<file path=customXml/itemProps2.xml><?xml version="1.0" encoding="utf-8"?>
<ds:datastoreItem xmlns:ds="http://schemas.openxmlformats.org/officeDocument/2006/customXml" ds:itemID="{98B26BC0-6DA3-4A9A-AC3F-6B13DA8821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efd9a31-bd9a-46c2-a84b-58b45d8360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21937D-83A8-4012-9688-9EF695C4DF51}">
  <ds:schemaRefs>
    <ds:schemaRef ds:uri="http://schemas.microsoft.com/sharepoint/events"/>
  </ds:schemaRefs>
</ds:datastoreItem>
</file>

<file path=customXml/itemProps4.xml><?xml version="1.0" encoding="utf-8"?>
<ds:datastoreItem xmlns:ds="http://schemas.openxmlformats.org/officeDocument/2006/customXml" ds:itemID="{1341222F-79EC-496C-B701-7973AA526CED}">
  <ds:schemaRefs>
    <ds:schemaRef ds:uri="9efd9a31-bd9a-46c2-a84b-58b45d83604b"/>
    <ds:schemaRef ds:uri="http://purl.org/dc/dcmitype/"/>
    <ds:schemaRef ds:uri="http://www.w3.org/XML/1998/namespace"/>
    <ds:schemaRef ds:uri="http://purl.org/dc/elements/1.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d54cbe69-32bd-412a-b004-9152f949605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1789</TotalTime>
  <Words>1844</Words>
  <Application>Microsoft Office PowerPoint</Application>
  <PresentationFormat>Widescreen</PresentationFormat>
  <Paragraphs>298</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Ib Trial of Frontline Anti-CD47 Antibody Magrolimab + Azacitidine in TP53-Mutated AML</vt:lpstr>
      <vt:lpstr>About These Slides</vt:lpstr>
      <vt:lpstr>Magrolimab + Azacitidine in TP53-Mutated AML: Background</vt:lpstr>
      <vt:lpstr>Magrolimab + Azacitidine in TP53-Mutated AML:  Study Design</vt:lpstr>
      <vt:lpstr>Magrolimab + Azacitidine in TP53-Mutated AML: Baseline Characteristics</vt:lpstr>
      <vt:lpstr>Magrolimab + Azacitidine in TP53-Mutated AML:  Patient Disposition and Safety Summary</vt:lpstr>
      <vt:lpstr>Magrolimab + Azacitidine in TP53-Mutated AML:  TEAEs</vt:lpstr>
      <vt:lpstr>Magrolimab + Azacitidine in TP53-Mutated AML: Efficacy Summary (ITT Analysis)</vt:lpstr>
      <vt:lpstr>Magrolimab + Azacitidine in TP53-Mutated AML:  Best Change From BL in % Bone Marrow Blasts</vt:lpstr>
      <vt:lpstr>Magrolimab + Azacitidine in TP53-Mutated AML: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Ib Trial of Frontline Anti-CD47 Antibody Magrolimab + Azacitidine in TP53-Mutated AML</dc:title>
  <dc:creator>Timothy Quill</dc:creator>
  <cp:lastModifiedBy>vwenzel@clinicaloptions.com</cp:lastModifiedBy>
  <cp:revision>10</cp:revision>
  <dcterms:created xsi:type="dcterms:W3CDTF">2022-06-02T23:20:10Z</dcterms:created>
  <dcterms:modified xsi:type="dcterms:W3CDTF">2022-06-10T21:07:13Z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0x010100D47961ACDA6EE54181FFD54D3062CB95</vt:lpwstr>
  </property>
  <property fmtid="{D5CDD505-2E9C-101B-9397-08002B2CF9AE}" pid="3" name="_dlc_DocIdItemGuid">
    <vt:lpwstr>f29892a6-8dcd-4ddb-84e0-34f423174c51</vt:lpwstr>
  </property>
</Properties>
</file>