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9"/>
  </p:notesMasterIdLst>
  <p:handoutMasterIdLst>
    <p:handoutMasterId r:id="rId40"/>
  </p:handoutMasterIdLst>
  <p:sldIdLst>
    <p:sldId id="1993219086" r:id="rId7"/>
    <p:sldId id="1993219105" r:id="rId8"/>
    <p:sldId id="4613" r:id="rId9"/>
    <p:sldId id="1993219237" r:id="rId10"/>
    <p:sldId id="1993219264" r:id="rId11"/>
    <p:sldId id="1993219262" r:id="rId12"/>
    <p:sldId id="1993219263" r:id="rId13"/>
    <p:sldId id="1993219179" r:id="rId14"/>
    <p:sldId id="1993219241" r:id="rId15"/>
    <p:sldId id="1993219253" r:id="rId16"/>
    <p:sldId id="1993219187" r:id="rId17"/>
    <p:sldId id="1993219245" r:id="rId18"/>
    <p:sldId id="262" r:id="rId19"/>
    <p:sldId id="1993219260" r:id="rId20"/>
    <p:sldId id="1993219188" r:id="rId21"/>
    <p:sldId id="1993219190" r:id="rId22"/>
    <p:sldId id="1993219256" r:id="rId23"/>
    <p:sldId id="1993219160" r:id="rId24"/>
    <p:sldId id="1993219196" r:id="rId25"/>
    <p:sldId id="1993219198" r:id="rId26"/>
    <p:sldId id="1993219199" r:id="rId27"/>
    <p:sldId id="1993219200" r:id="rId28"/>
    <p:sldId id="1993219201" r:id="rId29"/>
    <p:sldId id="1993219259" r:id="rId30"/>
    <p:sldId id="1993219248" r:id="rId31"/>
    <p:sldId id="1993219261" r:id="rId32"/>
    <p:sldId id="1993219242" r:id="rId33"/>
    <p:sldId id="1993219243" r:id="rId34"/>
    <p:sldId id="1993219254" r:id="rId35"/>
    <p:sldId id="1993219258" r:id="rId36"/>
    <p:sldId id="1993219084" r:id="rId37"/>
    <p:sldId id="318" r:id="rId38"/>
  </p:sldIdLst>
  <p:sldSz cx="12192000" cy="6858000"/>
  <p:notesSz cx="7315200" cy="9601200"/>
  <p:custDataLst>
    <p:tags r:id="rId4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8C3E633A-6ECA-48EC-8E4D-4A4C4EFA03D8}">
          <p14:sldIdLst>
            <p14:sldId id="1993219086"/>
            <p14:sldId id="1993219105"/>
            <p14:sldId id="4613"/>
            <p14:sldId id="1993219237"/>
            <p14:sldId id="1993219264"/>
            <p14:sldId id="1993219262"/>
            <p14:sldId id="1993219263"/>
            <p14:sldId id="1993219179"/>
            <p14:sldId id="1993219241"/>
            <p14:sldId id="1993219253"/>
            <p14:sldId id="1993219187"/>
            <p14:sldId id="1993219245"/>
            <p14:sldId id="262"/>
            <p14:sldId id="1993219260"/>
            <p14:sldId id="1993219188"/>
            <p14:sldId id="1993219190"/>
            <p14:sldId id="1993219256"/>
            <p14:sldId id="1993219160"/>
            <p14:sldId id="1993219196"/>
            <p14:sldId id="1993219198"/>
            <p14:sldId id="1993219199"/>
            <p14:sldId id="1993219200"/>
            <p14:sldId id="1993219201"/>
            <p14:sldId id="1993219259"/>
            <p14:sldId id="1993219248"/>
            <p14:sldId id="1993219261"/>
            <p14:sldId id="1993219242"/>
            <p14:sldId id="1993219243"/>
            <p14:sldId id="1993219254"/>
            <p14:sldId id="1993219258"/>
            <p14:sldId id="1993219084"/>
            <p14:sldId id="318"/>
          </p14:sldIdLst>
        </p14:section>
        <p14:section name="Template slides" id="{C2636010-F097-4430-9CC8-EB7BEC5E80CA}">
          <p14:sldIdLst/>
        </p14:section>
      </p14:sectionLst>
    </p:ex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88" userDrawn="1">
          <p15:clr>
            <a:srgbClr val="A4A3A4"/>
          </p15:clr>
        </p15:guide>
        <p15:guide id="7" orient="horz" userDrawn="1">
          <p15:clr>
            <a:srgbClr val="A4A3A4"/>
          </p15:clr>
        </p15:guide>
        <p15:guide id="8" pos="312" userDrawn="1">
          <p15:clr>
            <a:srgbClr val="A4A3A4"/>
          </p15:clr>
        </p15:guide>
        <p15:guide id="9" pos="7416" userDrawn="1">
          <p15:clr>
            <a:srgbClr val="A4A3A4"/>
          </p15:clr>
        </p15:guide>
        <p15:guide id="10" pos="456" userDrawn="1">
          <p15:clr>
            <a:srgbClr val="A4A3A4"/>
          </p15:clr>
        </p15:guide>
        <p15:guide id="11" pos="3864"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nnifer Swanson" initials="JS" lastIdx="208" clrIdx="12">
    <p:extLst>
      <p:ext uri="{19B8F6BF-5375-455C-9EA6-DF929625EA0E}">
        <p15:presenceInfo xmlns:p15="http://schemas.microsoft.com/office/powerpoint/2012/main" userId="S::jswanson@clinicaloptions.com::de29bbcd-be0a-4ba1-9c58-595da9e8410c" providerId="AD"/>
      </p:ext>
    </p:extLst>
  </p:cmAuthor>
  <p:cmAuthor id="14" name="Brittany Salatino" initials="BS" lastIdx="20" clrIdx="13">
    <p:extLst>
      <p:ext uri="{19B8F6BF-5375-455C-9EA6-DF929625EA0E}">
        <p15:presenceInfo xmlns:p15="http://schemas.microsoft.com/office/powerpoint/2012/main" userId="S::bsalatino@clinicaloptions.com::acf53b8f-10a6-4003-b8f1-19b4ef5a869d" providerId="AD"/>
      </p:ext>
    </p:extLst>
  </p:cmAuthor>
  <p:cmAuthor id="15" name="CLINICALOPTIONS\jeimers" initials="C" lastIdx="1" clrIdx="14">
    <p:extLst>
      <p:ext uri="{19B8F6BF-5375-455C-9EA6-DF929625EA0E}">
        <p15:presenceInfo xmlns:p15="http://schemas.microsoft.com/office/powerpoint/2012/main" userId="CLINICALOPTIONS\jeimers" providerId="None"/>
      </p:ext>
    </p:extLst>
  </p:cmAuthor>
  <p:cmAuthor id="16" name="aboecler@clinicaloptions.com" initials="a" lastIdx="15" clrIdx="15">
    <p:extLst>
      <p:ext uri="{19B8F6BF-5375-455C-9EA6-DF929625EA0E}">
        <p15:presenceInfo xmlns:p15="http://schemas.microsoft.com/office/powerpoint/2012/main" userId="aboecler@clinicaloptions.com" providerId="None"/>
      </p:ext>
    </p:extLst>
  </p:cmAuthor>
  <p:cmAuthor id="17" name="Robert S. Brown" initials="RSB" lastIdx="2" clrIdx="16">
    <p:extLst>
      <p:ext uri="{19B8F6BF-5375-455C-9EA6-DF929625EA0E}">
        <p15:presenceInfo xmlns:p15="http://schemas.microsoft.com/office/powerpoint/2012/main" userId="S::rsb2005@med.cornell.edu::9b740c82-b47d-47b4-b4d8-67f264006691" providerId="AD"/>
      </p:ext>
    </p:extLst>
  </p:cmAuthor>
  <p:cmAuthor id="18" name="Paul Y Kwo" initials="PYK" lastIdx="3" clrIdx="17">
    <p:extLst>
      <p:ext uri="{19B8F6BF-5375-455C-9EA6-DF929625EA0E}">
        <p15:presenceInfo xmlns:p15="http://schemas.microsoft.com/office/powerpoint/2012/main" userId="S::pkwo@stanford.edu::cddb52d6-2dfc-4d46-b884-50cca9d027f6" providerId="AD"/>
      </p:ext>
    </p:extLst>
  </p:cmAuthor>
  <p:cmAuthor id="19" name="Jennifer Swanson" initials="JLRS" lastIdx="78" clrIdx="18">
    <p:extLst>
      <p:ext uri="{19B8F6BF-5375-455C-9EA6-DF929625EA0E}">
        <p15:presenceInfo xmlns:p15="http://schemas.microsoft.com/office/powerpoint/2012/main" userId="Jennifer Swanson" providerId="None"/>
      </p:ext>
    </p:extLst>
  </p:cmAuthor>
  <p:cmAuthor id="20" name="Melanie Couton" initials="MC" lastIdx="6" clrIdx="19">
    <p:extLst>
      <p:ext uri="{19B8F6BF-5375-455C-9EA6-DF929625EA0E}">
        <p15:presenceInfo xmlns:p15="http://schemas.microsoft.com/office/powerpoint/2012/main" userId="ef8730672ba86646" providerId="Windows Live"/>
      </p:ext>
    </p:extLst>
  </p:cmAuthor>
  <p:cmAuthor id="21" name="Ed King" initials="EK" lastIdx="10" clrIdx="20">
    <p:extLst>
      <p:ext uri="{19B8F6BF-5375-455C-9EA6-DF929625EA0E}">
        <p15:presenceInfo xmlns:p15="http://schemas.microsoft.com/office/powerpoint/2012/main" userId="Ed King" providerId="None"/>
      </p:ext>
    </p:extLst>
  </p:cmAuthor>
  <p:cmAuthor id="22" name="Petra Cravens" initials="PC" lastIdx="17" clrIdx="21">
    <p:extLst>
      <p:ext uri="{19B8F6BF-5375-455C-9EA6-DF929625EA0E}">
        <p15:presenceInfo xmlns:p15="http://schemas.microsoft.com/office/powerpoint/2012/main" userId="S::pcravens@clinicaloptions.com::0f94dabc-c4d7-4fca-87b1-40ee2dc417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0000"/>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B4179A-71C0-47B6-8BA2-467D7C202171}" v="357" dt="2021-06-18T16:54:27.57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98" autoAdjust="0"/>
    <p:restoredTop sz="81256" autoAdjust="0"/>
  </p:normalViewPr>
  <p:slideViewPr>
    <p:cSldViewPr snapToGrid="0" showGuides="1">
      <p:cViewPr varScale="1">
        <p:scale>
          <a:sx n="106" d="100"/>
          <a:sy n="106" d="100"/>
        </p:scale>
        <p:origin x="120" y="96"/>
      </p:cViewPr>
      <p:guideLst>
        <p:guide orient="horz" pos="4152"/>
        <p:guide orient="horz" pos="1008"/>
        <p:guide orient="horz" pos="4032"/>
        <p:guide orient="horz" pos="151"/>
        <p:guide orient="horz" pos="258"/>
        <p:guide orient="horz" pos="3888"/>
        <p:guide orient="horz"/>
        <p:guide pos="312"/>
        <p:guide pos="7416"/>
        <p:guide pos="456"/>
        <p:guide pos="3864"/>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151" d="100"/>
          <a:sy n="151" d="100"/>
        </p:scale>
        <p:origin x="1928" y="20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HCC (肝細胞がん)</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a:t>
            </a:fld>
            <a:endParaRPr/>
          </a:p>
        </p:txBody>
      </p:sp>
    </p:spTree>
    <p:extLst>
      <p:ext uri="{BB962C8B-B14F-4D97-AF65-F5344CB8AC3E}">
        <p14:creationId xmlns:p14="http://schemas.microsoft.com/office/powerpoint/2010/main" val="322459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ja-JP">
                <a:solidFill>
                  <a:srgbClr val="FEFDDE"/>
                </a:solidFill>
                <a:latin typeface="Arial" panose="020B0604020202020204" pitchFamily="34" charset="0"/>
              </a:rPr>
              <a:t>免責事項： Clinical Care Options のウェブサイトで公表される資料は、 CCO 資料の著者の見解を反映するものであり、Clinical Care Options, LLC、CME 提供者、または教育資金を提供している会社の見解を反映するものではありません。資料は、米国食品医薬品局から承認されていない治療製品の使用と用量について記述している可能性があります。何らかの治療製品を使用する前に、有資格の医療従事者に相談すべきです。読者は、患者を治療する前に、またはこれらの資料に記載されているいずれかの療法を使用する前に、すべての情報とデータを検証すべきです。</a:t>
            </a:r>
          </a:p>
          <a:p>
            <a:endParaRPr lang="en-US" altLang="en-US" dirty="0">
              <a:latin typeface="Arial" panose="020B0604020202020204" pitchFamily="34" charset="0"/>
            </a:endParaRPr>
          </a:p>
        </p:txBody>
      </p:sp>
    </p:spTree>
    <p:extLst>
      <p:ext uri="{BB962C8B-B14F-4D97-AF65-F5344CB8AC3E}">
        <p14:creationId xmlns:p14="http://schemas.microsoft.com/office/powerpoint/2010/main" val="2077347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eaLnBrk="1" hangingPunct="1"/>
            <a:r>
              <a:rPr lang="ja-JP">
                <a:latin typeface="Arial" panose="020B0604020202020204" pitchFamily="34" charset="0"/>
              </a:rPr>
              <a:t>このスライドは、これらのスライド作成に協力された教授陣とスタッフの開示情報を一覧しています。</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ASR (年齢で標準化した比率)。</a:t>
            </a:r>
          </a:p>
          <a:p>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0909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API：アジア太平洋諸島の人民；HCC：肝細胞がん；OR：オッズ比；SEER：</a:t>
            </a:r>
            <a:r>
              <a:rPr lang="ja-JP" b="0" i="1">
                <a:solidFill>
                  <a:srgbClr val="4D5156"/>
                </a:solidFill>
                <a:effectLst/>
                <a:latin typeface="Roboto" panose="02000000000000000000" pitchFamily="2" charset="0"/>
              </a:rPr>
              <a:t>検査、疫学および最終結果</a:t>
            </a:r>
          </a:p>
          <a:p>
            <a:endParaRPr lang="en-US" i="1" dirty="0"/>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6</a:t>
            </a:fld>
            <a:endParaRPr/>
          </a:p>
        </p:txBody>
      </p:sp>
    </p:spTree>
    <p:extLst>
      <p:ext uri="{BB962C8B-B14F-4D97-AF65-F5344CB8AC3E}">
        <p14:creationId xmlns:p14="http://schemas.microsoft.com/office/powerpoint/2010/main" val="1886194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API：アジア太平洋諸島の人民；HCC：肝細胞がん；OR：オッズ比；SEER：</a:t>
            </a:r>
            <a:r>
              <a:rPr lang="ja-JP" b="0" i="1">
                <a:solidFill>
                  <a:srgbClr val="4D5156"/>
                </a:solidFill>
                <a:effectLst/>
                <a:latin typeface="Roboto" panose="02000000000000000000" pitchFamily="2" charset="0"/>
              </a:rPr>
              <a:t>検査、疫学および最終結果</a:t>
            </a:r>
          </a:p>
          <a:p>
            <a:endParaRPr lang="en-US" i="1" dirty="0"/>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7</a:t>
            </a:fld>
            <a:endParaRPr/>
          </a:p>
        </p:txBody>
      </p:sp>
    </p:spTree>
    <p:extLst>
      <p:ext uri="{BB962C8B-B14F-4D97-AF65-F5344CB8AC3E}">
        <p14:creationId xmlns:p14="http://schemas.microsoft.com/office/powerpoint/2010/main" val="714490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kumimoji="0" lang="ja-JP" sz="1200" b="0" i="1" u="none" strike="noStrike" kern="0" cap="none" spc="0" normalizeH="0" baseline="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HBeAg：B 型肝炎 e 抗原；HBsAg： B 型肝炎表面抗原；HCC：肝細胞がん</a:t>
            </a:r>
          </a:p>
          <a:p>
            <a:endPar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8</a:t>
            </a:fld>
            <a:endParaRPr/>
          </a:p>
        </p:txBody>
      </p:sp>
    </p:spTree>
    <p:extLst>
      <p:ext uri="{BB962C8B-B14F-4D97-AF65-F5344CB8AC3E}">
        <p14:creationId xmlns:p14="http://schemas.microsoft.com/office/powerpoint/2010/main" val="2509378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HBsAg： B 型肝炎表面抗原；HCC：肝細胞がん；hx：履歴</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9</a:t>
            </a:fld>
            <a:endParaRPr/>
          </a:p>
        </p:txBody>
      </p:sp>
    </p:spTree>
    <p:extLst>
      <p:ext uri="{BB962C8B-B14F-4D97-AF65-F5344CB8AC3E}">
        <p14:creationId xmlns:p14="http://schemas.microsoft.com/office/powerpoint/2010/main" val="268722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HBC： B 型肝炎ウイルス；HCC：肝細胞がん；HCV：C 型肝炎ウイルス；OR：オッズ比</a:t>
            </a:r>
          </a:p>
          <a:p>
            <a:endParaRPr lang="en-US" i="1" dirty="0"/>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10</a:t>
            </a:fld>
            <a:endParaRPr/>
          </a:p>
        </p:txBody>
      </p:sp>
    </p:spTree>
    <p:extLst>
      <p:ext uri="{BB962C8B-B14F-4D97-AF65-F5344CB8AC3E}">
        <p14:creationId xmlns:p14="http://schemas.microsoft.com/office/powerpoint/2010/main" val="1900444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ETV：エンテカビル；HBC:  B 型肝炎ウイルス；HCC：肝細胞がん；LAM：ラミブジン；NA：ヌクレオチ（シ）ド類似体</a:t>
            </a:r>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11</a:t>
            </a:fld>
            <a:endParaRPr/>
          </a:p>
        </p:txBody>
      </p:sp>
    </p:spTree>
    <p:extLst>
      <p:ext uri="{BB962C8B-B14F-4D97-AF65-F5344CB8AC3E}">
        <p14:creationId xmlns:p14="http://schemas.microsoft.com/office/powerpoint/2010/main" val="3211854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APASL：</a:t>
            </a:r>
            <a:r>
              <a:rPr lang="ja-JP" b="0" i="1">
                <a:solidFill>
                  <a:srgbClr val="143E93"/>
                </a:solidFill>
                <a:effectLst/>
                <a:latin typeface="open-sans"/>
              </a:rPr>
              <a:t>アジア太平洋肝臓学会；HBV：B 型肝炎ウイルス；HCC：肝細胞</a:t>
            </a:r>
          </a:p>
          <a:p>
            <a:endParaRPr lang="en-US" b="0" i="1" dirty="0">
              <a:solidFill>
                <a:srgbClr val="143E93"/>
              </a:solidFill>
              <a:effectLst/>
              <a:latin typeface="open-sans"/>
            </a:endParaRP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12</a:t>
            </a:fld>
            <a:endParaRPr/>
          </a:p>
        </p:txBody>
      </p:sp>
    </p:spTree>
    <p:extLst>
      <p:ext uri="{BB962C8B-B14F-4D97-AF65-F5344CB8AC3E}">
        <p14:creationId xmlns:p14="http://schemas.microsoft.com/office/powerpoint/2010/main" val="3033545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ETV：エンテカビル；HBV： B 型肝炎ウイルス；HCC：肝細胞がん；HCV：C 型肝炎ウイルス；HDV： D 型肝炎ウイルス；TDF：テノホビルジソプロキシルフマル酸塩</a:t>
            </a:r>
          </a:p>
          <a:p>
            <a:endParaRPr lang="en-US" b="0" i="1" dirty="0">
              <a:solidFill>
                <a:srgbClr val="143E93"/>
              </a:solidFill>
              <a:effectLst/>
              <a:latin typeface="open-sans"/>
            </a:endParaRPr>
          </a:p>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13</a:t>
            </a:fld>
            <a:endParaRPr/>
          </a:p>
        </p:txBody>
      </p:sp>
    </p:spTree>
    <p:extLst>
      <p:ext uri="{BB962C8B-B14F-4D97-AF65-F5344CB8AC3E}">
        <p14:creationId xmlns:p14="http://schemas.microsoft.com/office/powerpoint/2010/main" val="3397349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ETV：エンテカビル；HBV： B 型肝炎ウイルス；HCC：肝細胞がん；TDF：テノホビルジソプロキシルフマル酸塩 </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14</a:t>
            </a:fld>
            <a:endParaRPr/>
          </a:p>
        </p:txBody>
      </p:sp>
    </p:spTree>
    <p:extLst>
      <p:ext uri="{BB962C8B-B14F-4D97-AF65-F5344CB8AC3E}">
        <p14:creationId xmlns:p14="http://schemas.microsoft.com/office/powerpoint/2010/main" val="176121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ETV：エンテカビル；HCC：肝細胞がん；SE：標準誤差；TDF：テノホビルジソプロキシルフマル酸塩 </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15</a:t>
            </a:fld>
            <a:endParaRPr/>
          </a:p>
        </p:txBody>
      </p:sp>
    </p:spTree>
    <p:extLst>
      <p:ext uri="{BB962C8B-B14F-4D97-AF65-F5344CB8AC3E}">
        <p14:creationId xmlns:p14="http://schemas.microsoft.com/office/powerpoint/2010/main" val="3900897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kumimoji="0" lang="ja-JP" sz="1200" b="0" i="1" u="none" strike="noStrike" kern="0" cap="none" spc="0" normalizeH="0" baseline="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HBsAg：B 型肝炎表面抗原；HBV：B 型肝炎ウイルス；HCC：肝細胞がん；HCV：C 型肝炎ウイルス；HDV：D 型肝炎ウイルス；NAFLD：非アルコール性脂肪性肝疾患</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16</a:t>
            </a:fld>
            <a:endParaRPr/>
          </a:p>
        </p:txBody>
      </p:sp>
    </p:spTree>
    <p:extLst>
      <p:ext uri="{BB962C8B-B14F-4D97-AF65-F5344CB8AC3E}">
        <p14:creationId xmlns:p14="http://schemas.microsoft.com/office/powerpoint/2010/main" val="2270763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HBsAg：B 型肝炎表面抗原；HBV： B 型肝炎ウイルス；HCC：肝細胞がん</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17</a:t>
            </a:fld>
            <a:endParaRPr/>
          </a:p>
        </p:txBody>
      </p:sp>
    </p:spTree>
    <p:extLst>
      <p:ext uri="{BB962C8B-B14F-4D97-AF65-F5344CB8AC3E}">
        <p14:creationId xmlns:p14="http://schemas.microsoft.com/office/powerpoint/2010/main" val="1048721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HCC (肝細胞がん)</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4367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US：超音波</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19</a:t>
            </a:fld>
            <a:endParaRPr/>
          </a:p>
        </p:txBody>
      </p:sp>
    </p:spTree>
    <p:extLst>
      <p:ext uri="{BB962C8B-B14F-4D97-AF65-F5344CB8AC3E}">
        <p14:creationId xmlns:p14="http://schemas.microsoft.com/office/powerpoint/2010/main" val="2352286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i="1"/>
              <a:t>AFP：α-フェトプロテイン；HCC：肝細胞がん</a:t>
            </a:r>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20</a:t>
            </a:fld>
            <a:endParaRPr/>
          </a:p>
        </p:txBody>
      </p:sp>
    </p:spTree>
    <p:extLst>
      <p:ext uri="{BB962C8B-B14F-4D97-AF65-F5344CB8AC3E}">
        <p14:creationId xmlns:p14="http://schemas.microsoft.com/office/powerpoint/2010/main" val="3523922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i="1"/>
              <a:t>DCP：デス-γ- カルボキシプロトロンビン；HCC：肝細胞がん</a:t>
            </a:r>
          </a:p>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21</a:t>
            </a:fld>
            <a:endParaRPr/>
          </a:p>
        </p:txBody>
      </p:sp>
    </p:spTree>
    <p:extLst>
      <p:ext uri="{BB962C8B-B14F-4D97-AF65-F5344CB8AC3E}">
        <p14:creationId xmlns:p14="http://schemas.microsoft.com/office/powerpoint/2010/main" val="2919478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AFP：α-フェトプロテイン；DCP： </a:t>
            </a:r>
            <a:r>
              <a:rPr lang="ja-JP" sz="1200" i="1"/>
              <a:t>デ-</a:t>
            </a:r>
            <a:r>
              <a:rPr lang="ja-JP" i="1"/>
              <a:t>γ</a:t>
            </a:r>
            <a:r>
              <a:rPr lang="ja-JP" sz="1200" i="1"/>
              <a:t>-カルボキシプロトロンビン； </a:t>
            </a:r>
            <a:r>
              <a:rPr lang="ja-JP" i="1"/>
              <a:t>HCC：肝細胞がん</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22</a:t>
            </a:fld>
            <a:endParaRPr/>
          </a:p>
        </p:txBody>
      </p:sp>
    </p:spTree>
    <p:extLst>
      <p:ext uri="{BB962C8B-B14F-4D97-AF65-F5344CB8AC3E}">
        <p14:creationId xmlns:p14="http://schemas.microsoft.com/office/powerpoint/2010/main" val="3938582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AFP：α-フェトプロテイン；AUROC：</a:t>
            </a:r>
            <a:r>
              <a:rPr lang="ja-JP" sz="1200" i="1"/>
              <a:t>受信者動作特性曲線下面積；</a:t>
            </a:r>
            <a:r>
              <a:rPr lang="ja-JP" i="1"/>
              <a:t>CLD：慢性管疾患；DCP：</a:t>
            </a:r>
            <a:r>
              <a:rPr lang="ja-JP" sz="1200" i="1"/>
              <a:t>デス-</a:t>
            </a:r>
            <a:r>
              <a:rPr lang="ja-JP" i="1"/>
              <a:t>γ</a:t>
            </a:r>
            <a:r>
              <a:rPr lang="ja-JP" sz="1200" i="1"/>
              <a:t>-カルボキシプロトロンビン；</a:t>
            </a:r>
            <a:r>
              <a:rPr lang="ja-JP" i="1"/>
              <a:t>HCC：肝細胞がん</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23</a:t>
            </a:fld>
            <a:endParaRPr/>
          </a:p>
        </p:txBody>
      </p:sp>
    </p:spTree>
    <p:extLst>
      <p:ext uri="{BB962C8B-B14F-4D97-AF65-F5344CB8AC3E}">
        <p14:creationId xmlns:p14="http://schemas.microsoft.com/office/powerpoint/2010/main" val="3907903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ja-JP" sz="1200" b="0" i="1" u="none" strike="noStrike" kern="0" cap="none" spc="0" normalizeH="0" baseline="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AFP：α-フェトプロテイン；</a:t>
            </a:r>
            <a:r>
              <a:rPr lang="ja-JP" i="1"/>
              <a:t>APASL： </a:t>
            </a:r>
            <a:r>
              <a:rPr lang="ja-JP" b="0" i="1">
                <a:solidFill>
                  <a:srgbClr val="143E93"/>
                </a:solidFill>
                <a:effectLst/>
                <a:latin typeface="open-sans"/>
              </a:rPr>
              <a:t>アジア太平洋肝臓学会；</a:t>
            </a:r>
            <a:r>
              <a:rPr kumimoji="0" lang="ja-JP" sz="1200" b="0" i="1" u="none" strike="noStrike" kern="0" cap="none" spc="0" normalizeH="0" baseline="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HBsAg： B 型肝炎表面抗原、HCC：肝細胞、US：超音波</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6994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kumimoji="0" lang="ja-JP" sz="1200" b="0" i="1" u="none" strike="noStrike" kern="0" cap="none" spc="0" normalizeH="0" baseline="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AFP： α-フェトプロテイン；ALT：アラニンアミノトランスフェラーゼ；CHB：慢性 B 型肝炎；HBsAg： B 型肝炎表面抗原；HCC：肝細胞がん</a:t>
            </a:r>
          </a:p>
          <a:p>
            <a:endPar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endParaRPr>
          </a:p>
          <a:p>
            <a:endPar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25</a:t>
            </a:fld>
            <a:endParaRPr/>
          </a:p>
        </p:txBody>
      </p:sp>
    </p:spTree>
    <p:extLst>
      <p:ext uri="{BB962C8B-B14F-4D97-AF65-F5344CB8AC3E}">
        <p14:creationId xmlns:p14="http://schemas.microsoft.com/office/powerpoint/2010/main" val="3341888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ja-JP" sz="1200" b="0" i="1" u="none" strike="noStrike" kern="0" cap="none" spc="0" normalizeH="0" baseline="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AFP：α-フェトプロテイン；</a:t>
            </a:r>
            <a:r>
              <a:rPr lang="ja-JP" i="1"/>
              <a:t>APASL：</a:t>
            </a:r>
            <a:r>
              <a:rPr lang="ja-JP" b="0" i="1">
                <a:solidFill>
                  <a:srgbClr val="143E93"/>
                </a:solidFill>
                <a:effectLst/>
                <a:latin typeface="open-sans"/>
              </a:rPr>
              <a:t>アジア太平洋肝臓学会；HCC：肝細胞；NA：ヌクレオチ（シ）ド類似体；US：超音波</a:t>
            </a:r>
          </a:p>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26</a:t>
            </a:fld>
            <a:endParaRPr/>
          </a:p>
        </p:txBody>
      </p:sp>
    </p:spTree>
    <p:extLst>
      <p:ext uri="{BB962C8B-B14F-4D97-AF65-F5344CB8AC3E}">
        <p14:creationId xmlns:p14="http://schemas.microsoft.com/office/powerpoint/2010/main" val="25498566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CEUS：造影剤強化超音波；DN：異形成小塊；EOB：エトキシベンジル；HCC：肝細胞がん；MDCT：多検出器 CT；US：超音波</a:t>
            </a:r>
          </a:p>
          <a:p>
            <a:endParaRPr lang="en-US" i="1" dirty="0"/>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27</a:t>
            </a:fld>
            <a:endParaRPr/>
          </a:p>
        </p:txBody>
      </p:sp>
    </p:spTree>
    <p:extLst>
      <p:ext uri="{BB962C8B-B14F-4D97-AF65-F5344CB8AC3E}">
        <p14:creationId xmlns:p14="http://schemas.microsoft.com/office/powerpoint/2010/main" val="3255719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DN：異形成小塊；HCC：肝細胞がん；US：超音波</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28</a:t>
            </a:fld>
            <a:endParaRPr/>
          </a:p>
        </p:txBody>
      </p:sp>
    </p:spTree>
    <p:extLst>
      <p:ext uri="{BB962C8B-B14F-4D97-AF65-F5344CB8AC3E}">
        <p14:creationId xmlns:p14="http://schemas.microsoft.com/office/powerpoint/2010/main" val="2931059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APASL：</a:t>
            </a:r>
            <a:r>
              <a:rPr lang="ja-JP" b="0" i="1">
                <a:solidFill>
                  <a:srgbClr val="143E93"/>
                </a:solidFill>
                <a:effectLst/>
                <a:latin typeface="open-sans"/>
              </a:rPr>
              <a:t>アジア太平洋肝臓学会</a:t>
            </a:r>
            <a:r>
              <a:rPr lang="ja-JP" b="0" i="1">
                <a:solidFill>
                  <a:srgbClr val="4D5156"/>
                </a:solidFill>
                <a:effectLst/>
                <a:latin typeface="Roboto"/>
              </a:rPr>
              <a:t>；BSC：最善の支持療法；HCC：肝細胞がん；RFA：高周波焼灼術；TACE：</a:t>
            </a:r>
            <a:r>
              <a:rPr lang="ja-JP" b="0" i="1">
                <a:solidFill>
                  <a:srgbClr val="4D5156"/>
                </a:solidFill>
                <a:effectLst/>
                <a:latin typeface="Roboto" panose="02000000000000000000" pitchFamily="2" charset="0"/>
              </a:rPr>
              <a:t>経動脈的化学塞栓療法</a:t>
            </a:r>
          </a:p>
          <a:p>
            <a:endParaRPr lang="en-US" b="0" i="1" dirty="0">
              <a:solidFill>
                <a:srgbClr val="4D5156"/>
              </a:solidFill>
              <a:effectLst/>
              <a:latin typeface="Roboto" panose="02000000000000000000" pitchFamily="2" charset="0"/>
            </a:endParaRPr>
          </a:p>
          <a:p>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29</a:t>
            </a:fld>
            <a:endParaRPr/>
          </a:p>
        </p:txBody>
      </p:sp>
    </p:spTree>
    <p:extLst>
      <p:ext uri="{BB962C8B-B14F-4D97-AF65-F5344CB8AC3E}">
        <p14:creationId xmlns:p14="http://schemas.microsoft.com/office/powerpoint/2010/main" val="3258343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APASL：</a:t>
            </a:r>
            <a:r>
              <a:rPr lang="ja-JP" b="0" i="1">
                <a:solidFill>
                  <a:srgbClr val="143E93"/>
                </a:solidFill>
                <a:effectLst/>
                <a:latin typeface="open-sans"/>
              </a:rPr>
              <a:t>アジア太平洋肝臓学会；</a:t>
            </a:r>
            <a:r>
              <a:rPr lang="ja-JP" b="0" i="1">
                <a:solidFill>
                  <a:srgbClr val="4D5156"/>
                </a:solidFill>
                <a:effectLst/>
                <a:latin typeface="Roboto"/>
              </a:rPr>
              <a:t>HCC：肝細胞がん；RFA：</a:t>
            </a:r>
            <a:r>
              <a:rPr lang="ja-JP" b="0" i="1">
                <a:solidFill>
                  <a:srgbClr val="5F6368"/>
                </a:solidFill>
                <a:effectLst/>
                <a:latin typeface="Roboto" panose="02000000000000000000" pitchFamily="2" charset="0"/>
              </a:rPr>
              <a:t>高周波焼灼術；</a:t>
            </a:r>
            <a:r>
              <a:rPr lang="ja-JP" b="0" i="1">
                <a:solidFill>
                  <a:srgbClr val="4D5156"/>
                </a:solidFill>
                <a:effectLst/>
                <a:latin typeface="Roboto"/>
              </a:rPr>
              <a:t>TACE：</a:t>
            </a:r>
            <a:r>
              <a:rPr lang="ja-JP" b="0" i="1">
                <a:solidFill>
                  <a:srgbClr val="4D5156"/>
                </a:solidFill>
                <a:effectLst/>
                <a:latin typeface="Roboto" panose="02000000000000000000" pitchFamily="2" charset="0"/>
              </a:rPr>
              <a:t>経動脈的化学塞栓療法</a:t>
            </a:r>
          </a:p>
        </p:txBody>
      </p:sp>
      <p:sp>
        <p:nvSpPr>
          <p:cNvPr id="4" name="Slide Number Placeholder 3"/>
          <p:cNvSpPr>
            <a:spLocks noGrp="1"/>
          </p:cNvSpPr>
          <p:nvPr>
            <p:ph type="sldNum" sz="quarter" idx="5"/>
          </p:nvPr>
        </p:nvSpPr>
        <p:spPr/>
        <p:txBody>
          <a:bodyPr/>
          <a:lstStyle/>
          <a:p>
            <a:pPr rtl="0">
              <a:defRPr/>
            </a:pPr>
            <a:fld id="{2FB72F01-6714-4A31-8C22-8E0F1B091B56}" type="slidenum">
              <a:rPr/>
              <a:pPr>
                <a:defRPr/>
              </a:pPr>
              <a:t>30</a:t>
            </a:fld>
            <a:endParaRPr/>
          </a:p>
        </p:txBody>
      </p:sp>
    </p:spTree>
    <p:extLst>
      <p:ext uri="{BB962C8B-B14F-4D97-AF65-F5344CB8AC3E}">
        <p14:creationId xmlns:p14="http://schemas.microsoft.com/office/powerpoint/2010/main" val="10624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i="1"/>
              <a:t>HBV： B 型肝炎ウイルス；HCC：肝細胞がん</a:t>
            </a:r>
          </a:p>
          <a:p>
            <a:endParaRPr lang="en-US" i="1" dirty="0"/>
          </a:p>
          <a:p>
            <a:endParaRPr lang="en-US" sz="1200" dirty="0"/>
          </a:p>
          <a:p>
            <a:endParaRPr lang="en-US" sz="1200" dirty="0"/>
          </a:p>
          <a:p>
            <a:endParaRPr lang="en-US" sz="1200" dirty="0"/>
          </a:p>
          <a:p>
            <a:endParaRPr lang="en-US" sz="1200"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7667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745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2069DC3-A737-4CB0-AF56-8023E042E6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875"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DFB95A80-B595-483B-BBF5-74747F345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9015"/>
            <a:ext cx="2673350" cy="94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EB91F2-D0BD-480B-AADA-78C2658541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A890B2B0-5EA8-4F11-809B-189B7105E283}"/>
              </a:ext>
            </a:extLst>
          </p:cNvPr>
          <p:cNvCxnSpPr/>
          <p:nvPr userDrawn="1"/>
        </p:nvCxnSpPr>
        <p:spPr>
          <a:xfrm>
            <a:off x="1" y="6589713"/>
            <a:ext cx="12192000" cy="0"/>
          </a:xfrm>
          <a:prstGeom prst="line">
            <a:avLst/>
          </a:prstGeom>
          <a:ln w="19050">
            <a:solidFill>
              <a:srgbClr val="0085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A12D99C-CF53-4903-8E65-D5A1413FCF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853F"/>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5" name="Picture 9" descr="CCO_HEP_RGB.jpg">
            <a:extLst>
              <a:ext uri="{FF2B5EF4-FFF2-40B4-BE49-F238E27FC236}">
                <a16:creationId xmlns:a16="http://schemas.microsoft.com/office/drawing/2014/main" id="{B61C0BE3-2B0D-4468-B8B7-836BF79809C3}"/>
              </a:ext>
            </a:extLst>
          </p:cNvPr>
          <p:cNvPicPr>
            <a:picLocks noChangeAspect="1"/>
          </p:cNvPicPr>
          <p:nvPr userDrawn="1"/>
        </p:nvPicPr>
        <p:blipFill>
          <a:blip r:embed="rId3">
            <a:extLst>
              <a:ext uri="{28A0092B-C50C-407E-A947-70E740481C1C}">
                <a14:useLocalDpi xmlns:a14="http://schemas.microsoft.com/office/drawing/2010/main" val="0"/>
              </a:ext>
            </a:extLst>
          </a:blip>
          <a:srcRect t="48615"/>
          <a:stretch>
            <a:fillRect/>
          </a:stretch>
        </p:blipFill>
        <p:spPr bwMode="auto">
          <a:xfrm>
            <a:off x="8140700" y="5930900"/>
            <a:ext cx="36861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6B5B1E8D-4769-4B1C-A30F-94F399EA1CE7}"/>
              </a:ext>
            </a:extLst>
          </p:cNvPr>
          <p:cNvCxnSpPr/>
          <p:nvPr userDrawn="1"/>
        </p:nvCxnSpPr>
        <p:spPr>
          <a:xfrm>
            <a:off x="1" y="6745288"/>
            <a:ext cx="12192000" cy="0"/>
          </a:xfrm>
          <a:prstGeom prst="line">
            <a:avLst/>
          </a:prstGeom>
          <a:ln w="19050">
            <a:solidFill>
              <a:srgbClr val="0085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clinicaloptions.com/hepatitis/programs/hcc-and-hbv" TargetMode="External"/><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pPr rtl="0"/>
            <a:r>
              <a:rPr lang="ja-JP" sz="4000" dirty="0"/>
              <a:t>B 型肝炎の状況における HCC：</a:t>
            </a:r>
            <a:br>
              <a:rPr lang="en-US" altLang="en-US" sz="4000" dirty="0"/>
            </a:br>
            <a:r>
              <a:rPr lang="ja-JP" sz="4000" dirty="0"/>
              <a:t> アジア太平洋地域での考慮点</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26505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ja-JP"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このプログラムは、Gilead Sciences, Inc. からの教育資金援助によって支援されています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rtl="0">
              <a:buSzPct val="100000"/>
              <a:defRPr/>
            </a:pPr>
            <a:r>
              <a:rPr lang="ja-JP" dirty="0"/>
              <a:t>同僚または患者に対する非商業的プレゼンテーションに、これらのスライドの一部または全部をご自由に使用、改訂、共有してください</a:t>
            </a:r>
          </a:p>
          <a:p>
            <a:pPr rtl="0" eaLnBrk="1" hangingPunct="1">
              <a:defRPr/>
            </a:pPr>
            <a:r>
              <a:rPr lang="ja-JP" dirty="0"/>
              <a:t>弊社のスライドを使用する際は、情報元を保持してください：</a:t>
            </a:r>
            <a:br>
              <a:rPr lang="en-US" altLang="en-US" dirty="0"/>
            </a:br>
            <a:br>
              <a:rPr lang="en-US" altLang="en-US" dirty="0"/>
            </a:br>
            <a:endParaRPr lang="en-US" altLang="en-US" dirty="0"/>
          </a:p>
          <a:p>
            <a:pPr eaLnBrk="1" hangingPunct="1">
              <a:defRPr/>
            </a:pPr>
            <a:endParaRPr lang="en-US" altLang="en-US" sz="2000" dirty="0"/>
          </a:p>
          <a:p>
            <a:pPr rtl="0" eaLnBrk="1" hangingPunct="1">
              <a:defRPr/>
            </a:pPr>
            <a:r>
              <a:rPr lang="ja-JP" dirty="0"/>
              <a:t>これらのスライドは、許可なしで出版、オンラインへの掲載、または商業用プレゼンテーションに使用することはできません。詳細については、</a:t>
            </a:r>
            <a:r>
              <a:rPr lang="ja-JP" dirty="0">
                <a:hlinkClick r:id="rId3"/>
              </a:rPr>
              <a:t>permissions@clinicaloptions.com</a:t>
            </a:r>
            <a:r>
              <a:rPr lang="ja-JP" dirty="0"/>
              <a:t> にお問い合わせください。</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rtl="0" eaLnBrk="1" hangingPunct="1"/>
            <a:r>
              <a:rPr lang="ja-JP" dirty="0"/>
              <a:t>これらのスライドについて</a:t>
            </a:r>
          </a:p>
        </p:txBody>
      </p:sp>
      <p:grpSp>
        <p:nvGrpSpPr>
          <p:cNvPr id="10" name="Group 9">
            <a:extLst>
              <a:ext uri="{FF2B5EF4-FFF2-40B4-BE49-F238E27FC236}">
                <a16:creationId xmlns:a16="http://schemas.microsoft.com/office/drawing/2014/main" id="{96DB69A7-B825-4BDE-A505-F28D727F32D9}"/>
              </a:ext>
            </a:extLst>
          </p:cNvPr>
          <p:cNvGrpSpPr>
            <a:grpSpLocks/>
          </p:cNvGrpSpPr>
          <p:nvPr/>
        </p:nvGrpSpPr>
        <p:grpSpPr bwMode="auto">
          <a:xfrm>
            <a:off x="3057703" y="3686098"/>
            <a:ext cx="4340575" cy="605804"/>
            <a:chOff x="8431884" y="4462885"/>
            <a:chExt cx="3390285" cy="474799"/>
          </a:xfrm>
        </p:grpSpPr>
        <p:pic>
          <p:nvPicPr>
            <p:cNvPr id="11" name="Picture 9">
              <a:extLst>
                <a:ext uri="{FF2B5EF4-FFF2-40B4-BE49-F238E27FC236}">
                  <a16:creationId xmlns:a16="http://schemas.microsoft.com/office/drawing/2014/main" id="{091ECCD4-D0A3-4706-8732-AD2EB8098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31101" y="4462885"/>
              <a:ext cx="591068" cy="19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07AF2FB1-85CB-495F-965A-4D8555D698A7}"/>
                </a:ext>
              </a:extLst>
            </p:cNvPr>
            <p:cNvSpPr>
              <a:spLocks noChangeArrowheads="1"/>
            </p:cNvSpPr>
            <p:nvPr/>
          </p:nvSpPr>
          <p:spPr bwMode="auto">
            <a:xfrm>
              <a:off x="8431884" y="4624098"/>
              <a:ext cx="2717860" cy="313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20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20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p>
          </p:txBody>
        </p:sp>
      </p:grpSp>
    </p:spTree>
    <p:extLst>
      <p:ext uri="{BB962C8B-B14F-4D97-AF65-F5344CB8AC3E}">
        <p14:creationId xmlns:p14="http://schemas.microsoft.com/office/powerpoint/2010/main" val="173806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5CDF-A117-42BE-899C-A7263F2A0769}"/>
              </a:ext>
            </a:extLst>
          </p:cNvPr>
          <p:cNvSpPr>
            <a:spLocks noGrp="1"/>
          </p:cNvSpPr>
          <p:nvPr>
            <p:ph type="title"/>
          </p:nvPr>
        </p:nvSpPr>
        <p:spPr/>
        <p:txBody>
          <a:bodyPr/>
          <a:lstStyle/>
          <a:p>
            <a:pPr rtl="0"/>
            <a:r>
              <a:rPr lang="ja-JP" dirty="0"/>
              <a:t>教授陣</a:t>
            </a:r>
          </a:p>
        </p:txBody>
      </p:sp>
      <p:sp>
        <p:nvSpPr>
          <p:cNvPr id="3" name="Content Placeholder 2">
            <a:extLst>
              <a:ext uri="{FF2B5EF4-FFF2-40B4-BE49-F238E27FC236}">
                <a16:creationId xmlns:a16="http://schemas.microsoft.com/office/drawing/2014/main" id="{DF3DDCAE-ED8F-488C-8E9B-2FD6EC208E23}"/>
              </a:ext>
            </a:extLst>
          </p:cNvPr>
          <p:cNvSpPr>
            <a:spLocks noGrp="1"/>
          </p:cNvSpPr>
          <p:nvPr>
            <p:ph idx="1"/>
          </p:nvPr>
        </p:nvSpPr>
        <p:spPr>
          <a:xfrm>
            <a:off x="624995" y="1502887"/>
            <a:ext cx="10877529" cy="4650686"/>
          </a:xfrm>
        </p:spPr>
        <p:txBody>
          <a:bodyPr/>
          <a:lstStyle/>
          <a:p>
            <a:pPr marL="0" indent="0" rtl="0">
              <a:buNone/>
            </a:pPr>
            <a:r>
              <a:rPr lang="ja-JP" b="1" dirty="0">
                <a:solidFill>
                  <a:schemeClr val="accent3"/>
                </a:solidFill>
              </a:rPr>
              <a:t>Grace LH Wong, MD</a:t>
            </a:r>
            <a:br>
              <a:rPr lang="en-US" altLang="en-US" b="1" dirty="0">
                <a:solidFill>
                  <a:schemeClr val="accent3"/>
                </a:solidFill>
              </a:rPr>
            </a:br>
            <a:r>
              <a:rPr lang="ja-JP" sz="2600" i="1" dirty="0"/>
              <a:t>教授</a:t>
            </a:r>
            <a:br>
              <a:rPr lang="en-US" sz="2600" dirty="0"/>
            </a:br>
            <a:r>
              <a:rPr lang="ja-JP" sz="2600" dirty="0"/>
              <a:t>胃腸および肝臓学科</a:t>
            </a:r>
            <a:br>
              <a:rPr lang="en-US" sz="2600" dirty="0"/>
            </a:br>
            <a:r>
              <a:rPr lang="ja-JP" sz="2600" dirty="0"/>
              <a:t>医学と療法学部</a:t>
            </a:r>
            <a:br>
              <a:rPr lang="en-US" sz="2600" dirty="0"/>
            </a:br>
            <a:r>
              <a:rPr lang="ja-JP" sz="2600" dirty="0"/>
              <a:t>The Chinese University of Hong Kong</a:t>
            </a:r>
            <a:br>
              <a:rPr lang="en-US" sz="2600" dirty="0"/>
            </a:br>
            <a:r>
              <a:rPr lang="ja-JP" sz="2600" i="1" dirty="0"/>
              <a:t>名誉顧問</a:t>
            </a:r>
            <a:br>
              <a:rPr lang="en-US" sz="2600" dirty="0"/>
            </a:br>
            <a:r>
              <a:rPr lang="ja-JP" sz="2600" dirty="0"/>
              <a:t>胃腸および肝臓学科</a:t>
            </a:r>
            <a:br>
              <a:rPr lang="en-US" sz="2600" dirty="0"/>
            </a:br>
            <a:r>
              <a:rPr lang="ja-JP" sz="2600" dirty="0"/>
              <a:t>医学と療法学部</a:t>
            </a:r>
            <a:br>
              <a:rPr lang="en-US" sz="2600" dirty="0"/>
            </a:br>
            <a:r>
              <a:rPr lang="ja-JP" sz="2600" dirty="0"/>
              <a:t>Prince of Wales Hospital</a:t>
            </a:r>
            <a:br>
              <a:rPr lang="en-US" sz="2600" dirty="0"/>
            </a:br>
            <a:r>
              <a:rPr lang="ja-JP" sz="2600" dirty="0"/>
              <a:t>香港</a:t>
            </a:r>
          </a:p>
          <a:p>
            <a:endParaRPr lang="en-US" dirty="0"/>
          </a:p>
        </p:txBody>
      </p:sp>
    </p:spTree>
    <p:extLst>
      <p:ext uri="{BB962C8B-B14F-4D97-AF65-F5344CB8AC3E}">
        <p14:creationId xmlns:p14="http://schemas.microsoft.com/office/powerpoint/2010/main" val="221848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rtl="0" eaLnBrk="1" hangingPunct="1"/>
            <a:r>
              <a:rPr lang="ja-JP" dirty="0"/>
              <a:t>教授陣の開示</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14835" y="1513047"/>
            <a:ext cx="10877529" cy="4650686"/>
          </a:xfrm>
        </p:spPr>
        <p:txBody>
          <a:bodyPr rtlCol="0">
            <a:normAutofit/>
          </a:bodyPr>
          <a:lstStyle/>
          <a:p>
            <a:pPr marL="0" lvl="0" indent="0" rtl="0">
              <a:spcAft>
                <a:spcPts val="200"/>
              </a:spcAft>
              <a:buClr>
                <a:srgbClr val="000000"/>
              </a:buClr>
              <a:buNone/>
              <a:defRPr/>
            </a:pPr>
            <a:r>
              <a:rPr kumimoji="0" lang="ja-JP" b="1" i="0" u="none" strike="noStrike" kern="0" cap="none" spc="0" normalizeH="0" baseline="0" dirty="0">
                <a:ln>
                  <a:noFill/>
                </a:ln>
                <a:solidFill>
                  <a:srgbClr val="E1471D"/>
                </a:solidFill>
                <a:effectLst/>
                <a:uLnTx/>
                <a:uFillTx/>
              </a:rPr>
              <a:t>Grace </a:t>
            </a:r>
            <a:r>
              <a:rPr lang="ja-JP" b="1" dirty="0">
                <a:solidFill>
                  <a:srgbClr val="E1471D"/>
                </a:solidFill>
              </a:rPr>
              <a:t>LH </a:t>
            </a:r>
            <a:r>
              <a:rPr kumimoji="0" lang="ja-JP" b="1" i="0" u="none" strike="noStrike" kern="0" cap="none" spc="0" normalizeH="0" baseline="0" dirty="0">
                <a:ln>
                  <a:noFill/>
                </a:ln>
                <a:solidFill>
                  <a:srgbClr val="E1471D"/>
                </a:solidFill>
                <a:effectLst/>
                <a:uLnTx/>
                <a:uFillTx/>
              </a:rPr>
              <a:t>Wong, </a:t>
            </a:r>
            <a:r>
              <a:rPr lang="ja-JP" b="1" dirty="0">
                <a:solidFill>
                  <a:srgbClr val="E1471D"/>
                </a:solidFill>
              </a:rPr>
              <a:t>MD</a:t>
            </a:r>
            <a:r>
              <a:rPr kumimoji="0" lang="ja-JP" b="0" i="0" u="none" strike="noStrike" kern="0" cap="none" spc="0" normalizeH="0" baseline="0" dirty="0">
                <a:ln>
                  <a:noFill/>
                </a:ln>
                <a:solidFill>
                  <a:srgbClr val="000000"/>
                </a:solidFill>
                <a:effectLst/>
                <a:uLnTx/>
                <a:uFillTx/>
                <a:latin typeface="Calibri" panose="020F0502020204030204" pitchFamily="34" charset="0"/>
                <a:ea typeface="+mn-ea"/>
                <a:cs typeface="+mn-cs"/>
              </a:rPr>
              <a:t>は、AbbVie と Gilead Sciences から研究費補助、Gilead Sciences と Janssen からコンサルタント料、Abbott、AbbVie、Bristol-Myers Squibb、Echosens、Furui から非-CME/CE サービス料を受領したことを開示しました。</a:t>
            </a:r>
          </a:p>
          <a:p>
            <a:pPr marL="0" indent="0">
              <a:buNone/>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ject 1" descr="preencoded.png">
            <a:extLst>
              <a:ext uri="{FF2B5EF4-FFF2-40B4-BE49-F238E27FC236}">
                <a16:creationId xmlns:a16="http://schemas.microsoft.com/office/drawing/2014/main" id="{80F0B719-54ED-428D-AA47-3DCFC8D66DAA}"/>
              </a:ext>
            </a:extLst>
          </p:cNvPr>
          <p:cNvPicPr>
            <a:picLocks noGrp="1" noChangeAspect="1"/>
          </p:cNvPicPr>
          <p:nvPr>
            <p:ph idx="4294967295"/>
          </p:nvPr>
        </p:nvPicPr>
        <p:blipFill rotWithShape="1">
          <a:blip r:embed="rId3"/>
          <a:srcRect t="7548" r="1445" b="12649"/>
          <a:stretch/>
        </p:blipFill>
        <p:spPr>
          <a:xfrm>
            <a:off x="734658" y="1525104"/>
            <a:ext cx="10722684" cy="5066195"/>
          </a:xfrm>
          <a:prstGeom prst="rect">
            <a:avLst/>
          </a:prstGeom>
        </p:spPr>
      </p:pic>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a:xfrm>
            <a:off x="609759" y="238127"/>
            <a:ext cx="11399361" cy="1103313"/>
          </a:xfrm>
        </p:spPr>
        <p:txBody>
          <a:bodyPr/>
          <a:lstStyle/>
          <a:p>
            <a:pPr rtl="0"/>
            <a:r>
              <a:rPr lang="ja-JP" dirty="0"/>
              <a:t>GLOBOCAN 2020 推定肝臓がん発症率（全性別と年齢）アジアとアフリカで最高</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8697809" y="6216652"/>
            <a:ext cx="3079361" cy="447822"/>
            <a:chOff x="8799765" y="3551529"/>
            <a:chExt cx="3079361"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p>
          </p:txBody>
        </p:sp>
      </p:grpSp>
      <p:sp>
        <p:nvSpPr>
          <p:cNvPr id="9" name="Rectangle 8">
            <a:extLst>
              <a:ext uri="{FF2B5EF4-FFF2-40B4-BE49-F238E27FC236}">
                <a16:creationId xmlns:a16="http://schemas.microsoft.com/office/drawing/2014/main" id="{B941B029-BA27-9147-B424-593DBF7B8275}"/>
              </a:ext>
            </a:extLst>
          </p:cNvPr>
          <p:cNvSpPr/>
          <p:nvPr/>
        </p:nvSpPr>
        <p:spPr bwMode="auto">
          <a:xfrm>
            <a:off x="734658" y="5299144"/>
            <a:ext cx="2962384" cy="116305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5" name="Group 14">
            <a:extLst>
              <a:ext uri="{FF2B5EF4-FFF2-40B4-BE49-F238E27FC236}">
                <a16:creationId xmlns:a16="http://schemas.microsoft.com/office/drawing/2014/main" id="{36DDDCAC-7239-9749-AB8D-FE3B34931B62}"/>
              </a:ext>
            </a:extLst>
          </p:cNvPr>
          <p:cNvGrpSpPr/>
          <p:nvPr/>
        </p:nvGrpSpPr>
        <p:grpSpPr>
          <a:xfrm>
            <a:off x="1120600" y="4680190"/>
            <a:ext cx="2893807" cy="1547034"/>
            <a:chOff x="651829" y="6634812"/>
            <a:chExt cx="2893807" cy="1547034"/>
          </a:xfrm>
        </p:grpSpPr>
        <p:sp>
          <p:nvSpPr>
            <p:cNvPr id="3" name="TextBox 2">
              <a:extLst>
                <a:ext uri="{FF2B5EF4-FFF2-40B4-BE49-F238E27FC236}">
                  <a16:creationId xmlns:a16="http://schemas.microsoft.com/office/drawing/2014/main" id="{2BD8E957-98C6-9141-83EE-9D97AEFB3309}"/>
                </a:ext>
              </a:extLst>
            </p:cNvPr>
            <p:cNvSpPr txBox="1"/>
            <p:nvPr/>
          </p:nvSpPr>
          <p:spPr bwMode="auto">
            <a:xfrm>
              <a:off x="651829" y="6634812"/>
              <a:ext cx="28938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ja-JP" sz="1600" b="0" i="0" u="none" strike="noStrike" kern="1200" cap="none" spc="0" normalizeH="0" baseline="0" dirty="0">
                  <a:ln>
                    <a:noFill/>
                  </a:ln>
                  <a:solidFill>
                    <a:srgbClr val="000000"/>
                  </a:solidFill>
                  <a:effectLst/>
                  <a:uLnTx/>
                  <a:uFillTx/>
                  <a:latin typeface="Calibri" panose="020F0502020204030204" pitchFamily="34" charset="0"/>
                  <a:ea typeface="+mn-ea"/>
                  <a:cs typeface="+mn-cs"/>
                </a:rPr>
                <a:t>ASR（世界）／100,000</a:t>
              </a:r>
            </a:p>
          </p:txBody>
        </p:sp>
        <p:sp>
          <p:nvSpPr>
            <p:cNvPr id="11" name="TextBox 10">
              <a:extLst>
                <a:ext uri="{FF2B5EF4-FFF2-40B4-BE49-F238E27FC236}">
                  <a16:creationId xmlns:a16="http://schemas.microsoft.com/office/drawing/2014/main" id="{0668812C-389B-304C-B73F-636B09636C5D}"/>
                </a:ext>
              </a:extLst>
            </p:cNvPr>
            <p:cNvSpPr txBox="1"/>
            <p:nvPr/>
          </p:nvSpPr>
          <p:spPr bwMode="auto">
            <a:xfrm>
              <a:off x="876890" y="7066156"/>
              <a:ext cx="957432" cy="1115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5000"/>
                </a:lnSpc>
                <a:spcBef>
                  <a:spcPct val="50000"/>
                </a:spcBef>
                <a:spcAft>
                  <a:spcPct val="0"/>
                </a:spcAft>
                <a:buClrTx/>
                <a:buSzTx/>
                <a:buFontTx/>
                <a:buNone/>
                <a:tabLst/>
                <a:defRPr/>
              </a:pP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 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6.1-8.9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4.8-6.1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3.7-4.8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&lt; 3.7</a:t>
              </a:r>
            </a:p>
          </p:txBody>
        </p:sp>
        <p:sp>
          <p:nvSpPr>
            <p:cNvPr id="10" name="TextBox 9">
              <a:extLst>
                <a:ext uri="{FF2B5EF4-FFF2-40B4-BE49-F238E27FC236}">
                  <a16:creationId xmlns:a16="http://schemas.microsoft.com/office/drawing/2014/main" id="{4CFFC5DB-C2D6-1A46-B680-CBE93641C02D}"/>
                </a:ext>
              </a:extLst>
            </p:cNvPr>
            <p:cNvSpPr txBox="1"/>
            <p:nvPr/>
          </p:nvSpPr>
          <p:spPr bwMode="auto">
            <a:xfrm>
              <a:off x="1927789" y="7639303"/>
              <a:ext cx="13449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該当せず</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ja-JP" sz="1400" b="0" i="0" u="none" strike="noStrike" kern="1200" cap="none" spc="0" normalizeH="0" baseline="0">
                  <a:ln>
                    <a:noFill/>
                  </a:ln>
                  <a:solidFill>
                    <a:srgbClr val="000000"/>
                  </a:solidFill>
                  <a:effectLst/>
                  <a:uLnTx/>
                  <a:uFillTx/>
                  <a:latin typeface="Calibri" panose="020F0502020204030204" pitchFamily="34" charset="0"/>
                  <a:ea typeface="+mn-ea"/>
                  <a:cs typeface="+mn-cs"/>
                </a:rPr>
                <a:t>データなし</a:t>
              </a:r>
            </a:p>
          </p:txBody>
        </p:sp>
      </p:grpSp>
      <p:grpSp>
        <p:nvGrpSpPr>
          <p:cNvPr id="21" name="Group 20">
            <a:extLst>
              <a:ext uri="{FF2B5EF4-FFF2-40B4-BE49-F238E27FC236}">
                <a16:creationId xmlns:a16="http://schemas.microsoft.com/office/drawing/2014/main" id="{3707EEFB-00CF-5A49-B226-B379A19745C8}"/>
              </a:ext>
            </a:extLst>
          </p:cNvPr>
          <p:cNvGrpSpPr/>
          <p:nvPr/>
        </p:nvGrpSpPr>
        <p:grpSpPr>
          <a:xfrm>
            <a:off x="1181870" y="5166384"/>
            <a:ext cx="157569" cy="948402"/>
            <a:chOff x="734658" y="2787779"/>
            <a:chExt cx="146304" cy="880597"/>
          </a:xfrm>
        </p:grpSpPr>
        <p:sp>
          <p:nvSpPr>
            <p:cNvPr id="16" name="Rectangle 15">
              <a:extLst>
                <a:ext uri="{FF2B5EF4-FFF2-40B4-BE49-F238E27FC236}">
                  <a16:creationId xmlns:a16="http://schemas.microsoft.com/office/drawing/2014/main" id="{077E60FA-D84A-B945-B4BC-21BD494909A0}"/>
                </a:ext>
              </a:extLst>
            </p:cNvPr>
            <p:cNvSpPr/>
            <p:nvPr/>
          </p:nvSpPr>
          <p:spPr bwMode="auto">
            <a:xfrm>
              <a:off x="734658" y="2787779"/>
              <a:ext cx="146304" cy="146304"/>
            </a:xfrm>
            <a:prstGeom prst="rect">
              <a:avLst/>
            </a:prstGeom>
            <a:solidFill>
              <a:srgbClr val="08529D"/>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33E28142-822A-774A-99B2-A742411EC032}"/>
                </a:ext>
              </a:extLst>
            </p:cNvPr>
            <p:cNvSpPr/>
            <p:nvPr/>
          </p:nvSpPr>
          <p:spPr bwMode="auto">
            <a:xfrm>
              <a:off x="734658" y="2971352"/>
              <a:ext cx="146304" cy="146304"/>
            </a:xfrm>
            <a:prstGeom prst="rect">
              <a:avLst/>
            </a:prstGeom>
            <a:solidFill>
              <a:srgbClr val="3182BD"/>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AECF4B63-CADB-8340-B534-912AC9889FA9}"/>
                </a:ext>
              </a:extLst>
            </p:cNvPr>
            <p:cNvSpPr/>
            <p:nvPr/>
          </p:nvSpPr>
          <p:spPr bwMode="auto">
            <a:xfrm>
              <a:off x="734658" y="3154925"/>
              <a:ext cx="146304" cy="146304"/>
            </a:xfrm>
            <a:prstGeom prst="rect">
              <a:avLst/>
            </a:prstGeom>
            <a:solidFill>
              <a:srgbClr val="6BAFD6"/>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A4637927-25E6-8A4F-B1FD-C41C8EFDB29F}"/>
                </a:ext>
              </a:extLst>
            </p:cNvPr>
            <p:cNvSpPr/>
            <p:nvPr/>
          </p:nvSpPr>
          <p:spPr bwMode="auto">
            <a:xfrm>
              <a:off x="734658" y="3338498"/>
              <a:ext cx="146304" cy="146304"/>
            </a:xfrm>
            <a:prstGeom prst="rect">
              <a:avLst/>
            </a:prstGeom>
            <a:solidFill>
              <a:srgbClr val="9CCAE2"/>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F7D0A074-6AB1-814A-BDDF-0E1D1CD4927E}"/>
                </a:ext>
              </a:extLst>
            </p:cNvPr>
            <p:cNvSpPr/>
            <p:nvPr/>
          </p:nvSpPr>
          <p:spPr bwMode="auto">
            <a:xfrm>
              <a:off x="734658" y="3522072"/>
              <a:ext cx="146304" cy="146304"/>
            </a:xfrm>
            <a:prstGeom prst="rect">
              <a:avLst/>
            </a:prstGeom>
            <a:solidFill>
              <a:srgbClr val="C6DBF0"/>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4" name="Group 23">
            <a:extLst>
              <a:ext uri="{FF2B5EF4-FFF2-40B4-BE49-F238E27FC236}">
                <a16:creationId xmlns:a16="http://schemas.microsoft.com/office/drawing/2014/main" id="{16E5005A-F4AA-7C4E-A19E-F8F76F86B4B5}"/>
              </a:ext>
            </a:extLst>
          </p:cNvPr>
          <p:cNvGrpSpPr/>
          <p:nvPr/>
        </p:nvGrpSpPr>
        <p:grpSpPr>
          <a:xfrm>
            <a:off x="2239696" y="5758709"/>
            <a:ext cx="157569" cy="355278"/>
            <a:chOff x="1212209" y="6014573"/>
            <a:chExt cx="157569" cy="355278"/>
          </a:xfrm>
        </p:grpSpPr>
        <p:sp>
          <p:nvSpPr>
            <p:cNvPr id="22" name="Rectangle 21">
              <a:extLst>
                <a:ext uri="{FF2B5EF4-FFF2-40B4-BE49-F238E27FC236}">
                  <a16:creationId xmlns:a16="http://schemas.microsoft.com/office/drawing/2014/main" id="{647E8C1F-50FA-B24D-A181-E91DD07A9A34}"/>
                </a:ext>
              </a:extLst>
            </p:cNvPr>
            <p:cNvSpPr/>
            <p:nvPr/>
          </p:nvSpPr>
          <p:spPr bwMode="auto">
            <a:xfrm>
              <a:off x="1212209" y="6014573"/>
              <a:ext cx="157569" cy="157569"/>
            </a:xfrm>
            <a:prstGeom prst="rect">
              <a:avLst/>
            </a:prstGeom>
            <a:solidFill>
              <a:srgbClr val="7D7D7D"/>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F8801D45-BF91-4746-960C-BEED28938C51}"/>
                </a:ext>
              </a:extLst>
            </p:cNvPr>
            <p:cNvSpPr/>
            <p:nvPr/>
          </p:nvSpPr>
          <p:spPr bwMode="auto">
            <a:xfrm>
              <a:off x="1212209" y="6212282"/>
              <a:ext cx="157569" cy="157569"/>
            </a:xfrm>
            <a:prstGeom prst="rect">
              <a:avLst/>
            </a:prstGeom>
            <a:solidFill>
              <a:srgbClr val="F0F0F0"/>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6571" y="6410888"/>
            <a:ext cx="8010525" cy="276999"/>
          </a:xfrm>
          <a:prstGeom prst="rect">
            <a:avLst/>
          </a:prstGeom>
          <a:solidFill>
            <a:schemeClr val="tx1"/>
          </a:solid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200" b="0" i="0" u="none" strike="noStrike" kern="1200" cap="none" spc="0" normalizeH="0" baseline="0" dirty="0">
                <a:ln>
                  <a:noFill/>
                </a:ln>
                <a:solidFill>
                  <a:schemeClr val="bg2"/>
                </a:solidFill>
                <a:effectLst/>
                <a:uLnTx/>
                <a:uFillTx/>
                <a:latin typeface="Calibri" panose="020F0502020204030204" pitchFamily="34" charset="0"/>
                <a:ea typeface="+mn-ea"/>
                <a:cs typeface="Arial" panose="020B0604020202020204" pitchFamily="34" charset="0"/>
              </a:rPr>
              <a:t>GLOBOCAN 2020. http://gco.iarc.fr/today.</a:t>
            </a:r>
          </a:p>
        </p:txBody>
      </p:sp>
    </p:spTree>
    <p:extLst>
      <p:ext uri="{BB962C8B-B14F-4D97-AF65-F5344CB8AC3E}">
        <p14:creationId xmlns:p14="http://schemas.microsoft.com/office/powerpoint/2010/main" val="160119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a:xfrm>
            <a:off x="609759" y="238127"/>
            <a:ext cx="10872445" cy="1103313"/>
          </a:xfrm>
        </p:spPr>
        <p:txBody>
          <a:bodyPr/>
          <a:lstStyle/>
          <a:p>
            <a:pPr rtl="0"/>
            <a:r>
              <a:rPr lang="ja-JP" dirty="0"/>
              <a:t>HCC の疫病学</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a:xfrm>
            <a:off x="623086" y="1510730"/>
            <a:ext cx="10880568" cy="4678738"/>
          </a:xfrm>
        </p:spPr>
        <p:txBody>
          <a:bodyPr/>
          <a:lstStyle/>
          <a:p>
            <a:pPr rtl="0"/>
            <a:r>
              <a:rPr lang="ja-JP" sz="2200" dirty="0"/>
              <a:t>世界中の大半の HCC 症例は、サブサハラのアフリカとアジアの開発途上国で起こり、約 80% が慢性の HBV または HCV 感染症と関連している</a:t>
            </a:r>
          </a:p>
          <a:p>
            <a:pPr lvl="1" rtl="0"/>
            <a:r>
              <a:rPr lang="ja-JP" sz="2000" dirty="0"/>
              <a:t>未治療の HBV と HCV 感染症は肝硬変につながり、HCC 患者の 80% から 90% に肝硬変が存在する</a:t>
            </a:r>
          </a:p>
          <a:p>
            <a:pPr lvl="1" rtl="0"/>
            <a:r>
              <a:rPr lang="ja-JP" sz="2000" dirty="0"/>
              <a:t>大半の HCC は進行ステージで検出され、HCC を非常に致死的ながんにしている</a:t>
            </a:r>
          </a:p>
          <a:p>
            <a:pPr rtl="0"/>
            <a:r>
              <a:rPr lang="ja-JP" sz="2200" dirty="0"/>
              <a:t>HCV は、南北アメリカ大陸、欧州、日本における HCC の主要な原因であるが、HBV は、サブサハラのアフリカとアジアにおける主要な原因である</a:t>
            </a:r>
          </a:p>
          <a:p>
            <a:pPr lvl="1" rtl="0"/>
            <a:r>
              <a:rPr lang="ja-JP" sz="2000" dirty="0"/>
              <a:t>世界的に、HBV 感染患者の 75% がアジア人である</a:t>
            </a:r>
          </a:p>
          <a:p>
            <a:pPr rtl="0"/>
            <a:r>
              <a:rPr lang="ja-JP" sz="2200" dirty="0"/>
              <a:t>HCC 発症の年齢分布は地域により異なり、その原因の一部は、感染時期とウイルスの遺伝子型である</a:t>
            </a:r>
          </a:p>
          <a:p>
            <a:pPr lvl="1" rtl="0"/>
            <a:r>
              <a:rPr lang="ja-JP" sz="2000" dirty="0"/>
              <a:t>高率の HCC が存在するアジアの地域では、 HBV は大半が母親から子供への伝播によって獲得される</a:t>
            </a:r>
          </a:p>
          <a:p>
            <a:endParaRPr lang="en-US" sz="2200" dirty="0"/>
          </a:p>
          <a:p>
            <a:endParaRPr lang="en-US" sz="2200" baseline="30000" dirty="0"/>
          </a:p>
          <a:p>
            <a:pPr lvl="1"/>
            <a:endParaRPr lang="en-US" sz="2400" dirty="0"/>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4176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El-Serag. Gastroenterology. 2012;142:1264. Yang. Nat Rev Gastroenterol Hepatol. 2010;7:448. </a:t>
            </a:r>
          </a:p>
        </p:txBody>
      </p:sp>
      <p:grpSp>
        <p:nvGrpSpPr>
          <p:cNvPr id="10" name="Group 7">
            <a:extLst>
              <a:ext uri="{FF2B5EF4-FFF2-40B4-BE49-F238E27FC236}">
                <a16:creationId xmlns:a16="http://schemas.microsoft.com/office/drawing/2014/main" id="{41D5D0D9-72FD-4912-84EC-FCDA7C80D542}"/>
              </a:ext>
            </a:extLst>
          </p:cNvPr>
          <p:cNvGrpSpPr>
            <a:grpSpLocks/>
          </p:cNvGrpSpPr>
          <p:nvPr/>
        </p:nvGrpSpPr>
        <p:grpSpPr bwMode="auto">
          <a:xfrm>
            <a:off x="8697809" y="6216652"/>
            <a:ext cx="3079361" cy="447822"/>
            <a:chOff x="8799765" y="3551529"/>
            <a:chExt cx="3079361" cy="448324"/>
          </a:xfrm>
        </p:grpSpPr>
        <p:pic>
          <p:nvPicPr>
            <p:cNvPr id="11" name="Picture 10">
              <a:extLst>
                <a:ext uri="{FF2B5EF4-FFF2-40B4-BE49-F238E27FC236}">
                  <a16:creationId xmlns:a16="http://schemas.microsoft.com/office/drawing/2014/main" id="{65CE3BEB-E1EA-4E4D-BEF6-CF3D0650763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AD518AD2-7A09-49EB-AA76-C3CA3D020188}"/>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142318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a:xfrm>
            <a:off x="609759" y="238127"/>
            <a:ext cx="10872445" cy="1103313"/>
          </a:xfrm>
        </p:spPr>
        <p:txBody>
          <a:bodyPr/>
          <a:lstStyle/>
          <a:p>
            <a:pPr rtl="0"/>
            <a:r>
              <a:rPr lang="ja-JP" dirty="0"/>
              <a:t>人種、出身国、 &lt;40 歳での HCC </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a:xfrm>
            <a:off x="601820" y="1510730"/>
            <a:ext cx="5130765" cy="4678738"/>
          </a:xfrm>
        </p:spPr>
        <p:txBody>
          <a:bodyPr/>
          <a:lstStyle/>
          <a:p>
            <a:pPr rtl="0"/>
            <a:r>
              <a:rPr lang="ja-JP" sz="2000" dirty="0"/>
              <a:t>Yangらは、米国 SEER プログラムに 2000年～2012年に登録した 59,907名の患者における HCC 診断時の年齢に関して、人種と出生国の影響を検査した</a:t>
            </a:r>
          </a:p>
          <a:p>
            <a:pPr rtl="0"/>
            <a:r>
              <a:rPr lang="ja-JP" sz="2000" dirty="0"/>
              <a:t>HBV 関連の HCC は、他の病因による HCC よりも若年で発症し、出生時に HBV を獲得する（アジア）または幼児時代に HBV 風土病地域で過ごす (アフリカ）ことが原因の可能性がある</a:t>
            </a:r>
          </a:p>
          <a:p>
            <a:pPr lvl="1" rtl="0"/>
            <a:r>
              <a:rPr lang="ja-JP" sz="1800" dirty="0"/>
              <a:t>&lt;40 歳で HCC 診断を受けた患者の比率は API で最も高く（2.8%）、これに対し黒人（1.8%）、ヒスパニック（1.6%）、白人（1.8%）であった</a:t>
            </a:r>
          </a:p>
          <a:p>
            <a:pPr rtl="0"/>
            <a:r>
              <a:rPr lang="ja-JP" sz="2000" dirty="0"/>
              <a:t>HBV 遺伝子型とアフラトキシン B の曝露もまた一定の出身国での若齢での HCC 発症に寄与している可能性がある</a:t>
            </a:r>
          </a:p>
        </p:txBody>
      </p:sp>
      <p:graphicFrame>
        <p:nvGraphicFramePr>
          <p:cNvPr id="11" name="Group 3">
            <a:extLst>
              <a:ext uri="{FF2B5EF4-FFF2-40B4-BE49-F238E27FC236}">
                <a16:creationId xmlns:a16="http://schemas.microsoft.com/office/drawing/2014/main" id="{238F3D13-940F-43DB-B9D0-E4EF467DF363}"/>
              </a:ext>
            </a:extLst>
          </p:cNvPr>
          <p:cNvGraphicFramePr>
            <a:graphicFrameLocks noGrp="1"/>
          </p:cNvGraphicFramePr>
          <p:nvPr>
            <p:ph sz="half" idx="2"/>
            <p:extLst>
              <p:ext uri="{D42A27DB-BD31-4B8C-83A1-F6EECF244321}">
                <p14:modId xmlns:p14="http://schemas.microsoft.com/office/powerpoint/2010/main" val="797670551"/>
              </p:ext>
            </p:extLst>
          </p:nvPr>
        </p:nvGraphicFramePr>
        <p:xfrm>
          <a:off x="5986131" y="1600200"/>
          <a:ext cx="5500855" cy="3840528"/>
        </p:xfrm>
        <a:graphic>
          <a:graphicData uri="http://schemas.openxmlformats.org/drawingml/2006/table">
            <a:tbl>
              <a:tblPr/>
              <a:tblGrid>
                <a:gridCol w="2143819">
                  <a:extLst>
                    <a:ext uri="{9D8B030D-6E8A-4147-A177-3AD203B41FA5}">
                      <a16:colId xmlns:a16="http://schemas.microsoft.com/office/drawing/2014/main" val="20000"/>
                    </a:ext>
                  </a:extLst>
                </a:gridCol>
                <a:gridCol w="2143819">
                  <a:extLst>
                    <a:ext uri="{9D8B030D-6E8A-4147-A177-3AD203B41FA5}">
                      <a16:colId xmlns:a16="http://schemas.microsoft.com/office/drawing/2014/main" val="20001"/>
                    </a:ext>
                  </a:extLst>
                </a:gridCol>
                <a:gridCol w="1213217">
                  <a:extLst>
                    <a:ext uri="{9D8B030D-6E8A-4147-A177-3AD203B41FA5}">
                      <a16:colId xmlns:a16="http://schemas.microsoft.com/office/drawing/2014/main" val="20002"/>
                    </a:ext>
                  </a:extLst>
                </a:gridCol>
              </a:tblGrid>
              <a:tr h="325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1" i="0" u="none" strike="noStrike" cap="none" normalizeH="0" baseline="0" dirty="0">
                          <a:ln>
                            <a:noFill/>
                          </a:ln>
                          <a:solidFill>
                            <a:schemeClr val="tx1"/>
                          </a:solidFill>
                          <a:effectLst/>
                          <a:latin typeface="Calibri" panose="020F0502020204030204" pitchFamily="34" charset="0"/>
                        </a:rPr>
                        <a:t>特徴</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1" i="0" u="none" strike="noStrike" cap="none" normalizeH="0" baseline="0" dirty="0">
                          <a:ln>
                            <a:noFill/>
                          </a:ln>
                          <a:solidFill>
                            <a:schemeClr val="tx1"/>
                          </a:solidFill>
                          <a:effectLst/>
                          <a:latin typeface="Calibri" panose="020F0502020204030204" pitchFamily="34" charset="0"/>
                        </a:rPr>
                        <a:t>&lt;40 歳での HCC に対する調整 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1" i="1" u="none" strike="noStrike" cap="none" normalizeH="0" baseline="0" dirty="0">
                          <a:ln>
                            <a:noFill/>
                          </a:ln>
                          <a:solidFill>
                            <a:schemeClr val="tx1"/>
                          </a:solidFill>
                          <a:effectLst/>
                          <a:latin typeface="Calibri" panose="020F0502020204030204" pitchFamily="34" charset="0"/>
                        </a:rPr>
                        <a:t>P </a:t>
                      </a:r>
                      <a:r>
                        <a:rPr kumimoji="0" lang="ja-JP" sz="1800" b="1" i="0" u="none" strike="noStrike" cap="none" normalizeH="0" baseline="0" dirty="0">
                          <a:ln>
                            <a:noFill/>
                          </a:ln>
                          <a:solidFill>
                            <a:schemeClr val="tx1"/>
                          </a:solidFill>
                          <a:effectLst/>
                          <a:latin typeface="Calibri" panose="020F0502020204030204" pitchFamily="34" charset="0"/>
                        </a:rPr>
                        <a:t>値</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423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人種</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白人（参照）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ヒスパニック</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黒人</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1" i="0" u="none" strike="noStrike" cap="none" normalizeH="0" baseline="0">
                          <a:ln>
                            <a:noFill/>
                          </a:ln>
                          <a:solidFill>
                            <a:schemeClr val="accent3"/>
                          </a:solidFill>
                          <a:effectLst/>
                          <a:latin typeface="Calibri" panose="020F0502020204030204" pitchFamily="34" charset="0"/>
                        </a:rPr>
                        <a:t>API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1.15 (0.92～1.41)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1.84 (1.53～2.20)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1" i="0" u="none" strike="noStrike" cap="none" normalizeH="0" baseline="0">
                          <a:ln>
                            <a:noFill/>
                          </a:ln>
                          <a:solidFill>
                            <a:schemeClr val="accent3"/>
                          </a:solidFill>
                          <a:effectLst/>
                          <a:latin typeface="Calibri" panose="020F0502020204030204" pitchFamily="34" charset="0"/>
                        </a:rPr>
                        <a:t>1.92 (1.55～2.37)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dirty="0">
                          <a:ln>
                            <a:noFill/>
                          </a:ln>
                          <a:solidFill>
                            <a:schemeClr val="bg2">
                              <a:lumMod val="10000"/>
                            </a:schemeClr>
                          </a:solidFill>
                          <a:effectLst/>
                          <a:latin typeface="Calibri" panose="020F0502020204030204" pitchFamily="34" charset="0"/>
                        </a:rPr>
                        <a:t>0.21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1" i="0" u="none" strike="noStrike" cap="none" normalizeH="0" baseline="0" dirty="0">
                          <a:ln>
                            <a:noFill/>
                          </a:ln>
                          <a:solidFill>
                            <a:schemeClr val="accent3"/>
                          </a:solidFill>
                          <a:effectLst/>
                          <a:latin typeface="Calibri" panose="020F0502020204030204" pitchFamily="34" charset="0"/>
                        </a:rPr>
                        <a:t>&lt;0.01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18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出生地域</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米国（参照）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東南アジア</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東アジア</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ja-JP"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その他のアジア</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1.70 (1.30～2.23)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1.66 (1.24～2.21)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a:ln>
                            <a:noFill/>
                          </a:ln>
                          <a:solidFill>
                            <a:schemeClr val="bg2">
                              <a:lumMod val="10000"/>
                            </a:schemeClr>
                          </a:solidFill>
                          <a:effectLst/>
                          <a:latin typeface="Calibri" panose="020F0502020204030204" pitchFamily="34" charset="0"/>
                        </a:rPr>
                        <a:t>1.73 (0.95～2.88)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800" b="0" i="0" u="none" strike="noStrike" cap="none" normalizeH="0" baseline="0" dirty="0">
                          <a:ln>
                            <a:noFill/>
                          </a:ln>
                          <a:solidFill>
                            <a:schemeClr val="bg2">
                              <a:lumMod val="10000"/>
                            </a:schemeClr>
                          </a:solidFill>
                          <a:effectLst/>
                          <a:latin typeface="Calibri" panose="020F0502020204030204" pitchFamily="34" charset="0"/>
                        </a:rPr>
                        <a:t>0.05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4176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dirty="0">
                <a:solidFill>
                  <a:schemeClr val="bg2"/>
                </a:solidFill>
                <a:latin typeface="Calibri" panose="020F0502020204030204" pitchFamily="34" charset="0"/>
              </a:rPr>
              <a:t>Yang. Cancer. 2017;123:81.</a:t>
            </a:r>
          </a:p>
        </p:txBody>
      </p:sp>
      <p:grpSp>
        <p:nvGrpSpPr>
          <p:cNvPr id="10" name="Group 7">
            <a:extLst>
              <a:ext uri="{FF2B5EF4-FFF2-40B4-BE49-F238E27FC236}">
                <a16:creationId xmlns:a16="http://schemas.microsoft.com/office/drawing/2014/main" id="{19E7E7A9-12D0-41E8-9702-B83D76B27927}"/>
              </a:ext>
            </a:extLst>
          </p:cNvPr>
          <p:cNvGrpSpPr>
            <a:grpSpLocks/>
          </p:cNvGrpSpPr>
          <p:nvPr/>
        </p:nvGrpSpPr>
        <p:grpSpPr bwMode="auto">
          <a:xfrm>
            <a:off x="8697809" y="6216652"/>
            <a:ext cx="3079361" cy="447822"/>
            <a:chOff x="8799765" y="3551529"/>
            <a:chExt cx="3079361" cy="448324"/>
          </a:xfrm>
        </p:grpSpPr>
        <p:pic>
          <p:nvPicPr>
            <p:cNvPr id="12" name="Picture 11">
              <a:extLst>
                <a:ext uri="{FF2B5EF4-FFF2-40B4-BE49-F238E27FC236}">
                  <a16:creationId xmlns:a16="http://schemas.microsoft.com/office/drawing/2014/main" id="{25DA8E57-F33F-4A32-8410-12C2425F3F4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5447B1DB-D7E4-4552-910A-B7462FA71BF5}"/>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653990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pPr rtl="0"/>
            <a:r>
              <a:rPr lang="ja-JP" dirty="0"/>
              <a:t>REVEAL：慢性 B 型肝炎の罹患者間の HCC リスク</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idx="1"/>
          </p:nvPr>
        </p:nvSpPr>
        <p:spPr>
          <a:xfrm>
            <a:off x="604675" y="1513047"/>
            <a:ext cx="11168225" cy="814839"/>
          </a:xfrm>
        </p:spPr>
        <p:txBody>
          <a:bodyPr/>
          <a:lstStyle/>
          <a:p>
            <a:pPr rtl="0"/>
            <a:r>
              <a:rPr lang="ja-JP" sz="2600" dirty="0"/>
              <a:t>台湾における 3653 例の未治療で HBsAg-陽性の成人が、平均 11.4年間経過観察され、登録時 85% HBeAg 陰性</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2801" y="641854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Chen. JAMA. 2006;295:65.</a:t>
            </a:r>
          </a:p>
        </p:txBody>
      </p:sp>
      <p:cxnSp>
        <p:nvCxnSpPr>
          <p:cNvPr id="12" name="Straight Connector 46">
            <a:extLst>
              <a:ext uri="{FF2B5EF4-FFF2-40B4-BE49-F238E27FC236}">
                <a16:creationId xmlns:a16="http://schemas.microsoft.com/office/drawing/2014/main" id="{4FE25110-3DD3-487A-AA15-F9076A98CCD1}"/>
              </a:ext>
            </a:extLst>
          </p:cNvPr>
          <p:cNvCxnSpPr>
            <a:cxnSpLocks noChangeShapeType="1"/>
          </p:cNvCxnSpPr>
          <p:nvPr/>
        </p:nvCxnSpPr>
        <p:spPr bwMode="auto">
          <a:xfrm rot="5400000">
            <a:off x="739877" y="4283521"/>
            <a:ext cx="295767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 name="Straight Connector 47">
            <a:extLst>
              <a:ext uri="{FF2B5EF4-FFF2-40B4-BE49-F238E27FC236}">
                <a16:creationId xmlns:a16="http://schemas.microsoft.com/office/drawing/2014/main" id="{BE24B1FB-716F-4FB6-BA40-DA08B317CB6B}"/>
              </a:ext>
            </a:extLst>
          </p:cNvPr>
          <p:cNvCxnSpPr>
            <a:cxnSpLocks noChangeShapeType="1"/>
          </p:cNvCxnSpPr>
          <p:nvPr/>
        </p:nvCxnSpPr>
        <p:spPr bwMode="auto">
          <a:xfrm>
            <a:off x="2153930" y="2817464"/>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4" name="Straight Connector 48">
            <a:extLst>
              <a:ext uri="{FF2B5EF4-FFF2-40B4-BE49-F238E27FC236}">
                <a16:creationId xmlns:a16="http://schemas.microsoft.com/office/drawing/2014/main" id="{C5960D16-2C28-4832-B0B5-45911DAB330A}"/>
              </a:ext>
            </a:extLst>
          </p:cNvPr>
          <p:cNvCxnSpPr>
            <a:cxnSpLocks noChangeShapeType="1"/>
          </p:cNvCxnSpPr>
          <p:nvPr/>
        </p:nvCxnSpPr>
        <p:spPr bwMode="auto">
          <a:xfrm>
            <a:off x="2153930" y="3236337"/>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Straight Connector 49">
            <a:extLst>
              <a:ext uri="{FF2B5EF4-FFF2-40B4-BE49-F238E27FC236}">
                <a16:creationId xmlns:a16="http://schemas.microsoft.com/office/drawing/2014/main" id="{69069F89-88B3-4CA6-8D6C-D7F4E8AD6C0C}"/>
              </a:ext>
            </a:extLst>
          </p:cNvPr>
          <p:cNvCxnSpPr>
            <a:cxnSpLocks noChangeShapeType="1"/>
          </p:cNvCxnSpPr>
          <p:nvPr/>
        </p:nvCxnSpPr>
        <p:spPr bwMode="auto">
          <a:xfrm>
            <a:off x="2153930" y="3655211"/>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6" name="Straight Connector 50">
            <a:extLst>
              <a:ext uri="{FF2B5EF4-FFF2-40B4-BE49-F238E27FC236}">
                <a16:creationId xmlns:a16="http://schemas.microsoft.com/office/drawing/2014/main" id="{E2F97B36-15C1-485F-A2E2-9380F776FF8E}"/>
              </a:ext>
            </a:extLst>
          </p:cNvPr>
          <p:cNvCxnSpPr>
            <a:cxnSpLocks noChangeShapeType="1"/>
          </p:cNvCxnSpPr>
          <p:nvPr/>
        </p:nvCxnSpPr>
        <p:spPr bwMode="auto">
          <a:xfrm>
            <a:off x="2153930" y="4072664"/>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7" name="Straight Connector 51">
            <a:extLst>
              <a:ext uri="{FF2B5EF4-FFF2-40B4-BE49-F238E27FC236}">
                <a16:creationId xmlns:a16="http://schemas.microsoft.com/office/drawing/2014/main" id="{F0441DCC-28CA-4D32-AB90-1A9F3BCF3677}"/>
              </a:ext>
            </a:extLst>
          </p:cNvPr>
          <p:cNvCxnSpPr>
            <a:cxnSpLocks noChangeShapeType="1"/>
          </p:cNvCxnSpPr>
          <p:nvPr/>
        </p:nvCxnSpPr>
        <p:spPr bwMode="auto">
          <a:xfrm>
            <a:off x="2153930" y="4491536"/>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8" name="Straight Connector 52">
            <a:extLst>
              <a:ext uri="{FF2B5EF4-FFF2-40B4-BE49-F238E27FC236}">
                <a16:creationId xmlns:a16="http://schemas.microsoft.com/office/drawing/2014/main" id="{724455A4-EF91-48FA-85D8-DB9674BCD043}"/>
              </a:ext>
            </a:extLst>
          </p:cNvPr>
          <p:cNvCxnSpPr>
            <a:cxnSpLocks noChangeShapeType="1"/>
          </p:cNvCxnSpPr>
          <p:nvPr/>
        </p:nvCxnSpPr>
        <p:spPr bwMode="auto">
          <a:xfrm>
            <a:off x="2153930" y="4908991"/>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9" name="Straight Connector 53">
            <a:extLst>
              <a:ext uri="{FF2B5EF4-FFF2-40B4-BE49-F238E27FC236}">
                <a16:creationId xmlns:a16="http://schemas.microsoft.com/office/drawing/2014/main" id="{C5DB3872-E356-4209-8872-B122287EB17F}"/>
              </a:ext>
            </a:extLst>
          </p:cNvPr>
          <p:cNvCxnSpPr>
            <a:cxnSpLocks noChangeShapeType="1"/>
          </p:cNvCxnSpPr>
          <p:nvPr/>
        </p:nvCxnSpPr>
        <p:spPr bwMode="auto">
          <a:xfrm>
            <a:off x="2153930" y="5327865"/>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0" name="Straight Connector 54">
            <a:extLst>
              <a:ext uri="{FF2B5EF4-FFF2-40B4-BE49-F238E27FC236}">
                <a16:creationId xmlns:a16="http://schemas.microsoft.com/office/drawing/2014/main" id="{99175FAB-7F49-4C32-B1A9-703AE1EFF575}"/>
              </a:ext>
            </a:extLst>
          </p:cNvPr>
          <p:cNvCxnSpPr>
            <a:cxnSpLocks noChangeShapeType="1"/>
          </p:cNvCxnSpPr>
          <p:nvPr/>
        </p:nvCxnSpPr>
        <p:spPr bwMode="auto">
          <a:xfrm>
            <a:off x="2153930" y="5746738"/>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1" name="Straight Connector 55">
            <a:extLst>
              <a:ext uri="{FF2B5EF4-FFF2-40B4-BE49-F238E27FC236}">
                <a16:creationId xmlns:a16="http://schemas.microsoft.com/office/drawing/2014/main" id="{BC5DE8E6-059B-4D15-A29D-A13D925B1FDF}"/>
              </a:ext>
            </a:extLst>
          </p:cNvPr>
          <p:cNvCxnSpPr>
            <a:cxnSpLocks noChangeShapeType="1"/>
          </p:cNvCxnSpPr>
          <p:nvPr/>
        </p:nvCxnSpPr>
        <p:spPr bwMode="auto">
          <a:xfrm rot="5400000">
            <a:off x="2189714" y="5784367"/>
            <a:ext cx="5821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2" name="Straight Connector 56">
            <a:extLst>
              <a:ext uri="{FF2B5EF4-FFF2-40B4-BE49-F238E27FC236}">
                <a16:creationId xmlns:a16="http://schemas.microsoft.com/office/drawing/2014/main" id="{29F74A61-1E45-402A-8FB3-2D03B92B35EA}"/>
              </a:ext>
            </a:extLst>
          </p:cNvPr>
          <p:cNvCxnSpPr>
            <a:cxnSpLocks noChangeShapeType="1"/>
          </p:cNvCxnSpPr>
          <p:nvPr/>
        </p:nvCxnSpPr>
        <p:spPr bwMode="auto">
          <a:xfrm rot="5400000">
            <a:off x="5103441" y="5773007"/>
            <a:ext cx="5821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3" name="TextBox 58">
            <a:extLst>
              <a:ext uri="{FF2B5EF4-FFF2-40B4-BE49-F238E27FC236}">
                <a16:creationId xmlns:a16="http://schemas.microsoft.com/office/drawing/2014/main" id="{CB1479E8-D0E8-4488-B13A-8E45D7A4936E}"/>
              </a:ext>
            </a:extLst>
          </p:cNvPr>
          <p:cNvSpPr txBox="1">
            <a:spLocks noChangeArrowheads="1"/>
          </p:cNvSpPr>
          <p:nvPr/>
        </p:nvSpPr>
        <p:spPr bwMode="auto">
          <a:xfrm>
            <a:off x="1728179" y="263452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7.0</a:t>
            </a:r>
          </a:p>
        </p:txBody>
      </p:sp>
      <p:sp>
        <p:nvSpPr>
          <p:cNvPr id="24" name="TextBox 59">
            <a:extLst>
              <a:ext uri="{FF2B5EF4-FFF2-40B4-BE49-F238E27FC236}">
                <a16:creationId xmlns:a16="http://schemas.microsoft.com/office/drawing/2014/main" id="{2C6E91E1-31B1-452F-BD33-617E630F94F6}"/>
              </a:ext>
            </a:extLst>
          </p:cNvPr>
          <p:cNvSpPr txBox="1">
            <a:spLocks noChangeArrowheads="1"/>
          </p:cNvSpPr>
          <p:nvPr/>
        </p:nvSpPr>
        <p:spPr bwMode="auto">
          <a:xfrm>
            <a:off x="1728179" y="305283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36.0</a:t>
            </a:r>
          </a:p>
        </p:txBody>
      </p:sp>
      <p:sp>
        <p:nvSpPr>
          <p:cNvPr id="25" name="TextBox 60">
            <a:extLst>
              <a:ext uri="{FF2B5EF4-FFF2-40B4-BE49-F238E27FC236}">
                <a16:creationId xmlns:a16="http://schemas.microsoft.com/office/drawing/2014/main" id="{B840C860-AE8A-4081-96A8-FA74C7B5C719}"/>
              </a:ext>
            </a:extLst>
          </p:cNvPr>
          <p:cNvSpPr txBox="1">
            <a:spLocks noChangeArrowheads="1"/>
          </p:cNvSpPr>
          <p:nvPr/>
        </p:nvSpPr>
        <p:spPr bwMode="auto">
          <a:xfrm>
            <a:off x="1728179" y="347114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5.0</a:t>
            </a:r>
          </a:p>
        </p:txBody>
      </p:sp>
      <p:sp>
        <p:nvSpPr>
          <p:cNvPr id="26" name="TextBox 61">
            <a:extLst>
              <a:ext uri="{FF2B5EF4-FFF2-40B4-BE49-F238E27FC236}">
                <a16:creationId xmlns:a16="http://schemas.microsoft.com/office/drawing/2014/main" id="{FC870B5C-ED04-48D2-8FDF-247612C11C20}"/>
              </a:ext>
            </a:extLst>
          </p:cNvPr>
          <p:cNvSpPr txBox="1">
            <a:spLocks noChangeArrowheads="1"/>
          </p:cNvSpPr>
          <p:nvPr/>
        </p:nvSpPr>
        <p:spPr bwMode="auto">
          <a:xfrm>
            <a:off x="1728179" y="388945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4.0</a:t>
            </a:r>
          </a:p>
        </p:txBody>
      </p:sp>
      <p:sp>
        <p:nvSpPr>
          <p:cNvPr id="27" name="TextBox 62">
            <a:extLst>
              <a:ext uri="{FF2B5EF4-FFF2-40B4-BE49-F238E27FC236}">
                <a16:creationId xmlns:a16="http://schemas.microsoft.com/office/drawing/2014/main" id="{4F07988D-0D59-4E4C-9844-4036F566BFA3}"/>
              </a:ext>
            </a:extLst>
          </p:cNvPr>
          <p:cNvSpPr txBox="1">
            <a:spLocks noChangeArrowheads="1"/>
          </p:cNvSpPr>
          <p:nvPr/>
        </p:nvSpPr>
        <p:spPr bwMode="auto">
          <a:xfrm>
            <a:off x="1728179" y="430776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3.0</a:t>
            </a:r>
          </a:p>
        </p:txBody>
      </p:sp>
      <p:sp>
        <p:nvSpPr>
          <p:cNvPr id="28" name="TextBox 63">
            <a:extLst>
              <a:ext uri="{FF2B5EF4-FFF2-40B4-BE49-F238E27FC236}">
                <a16:creationId xmlns:a16="http://schemas.microsoft.com/office/drawing/2014/main" id="{8593D64F-E09F-4B90-BBD0-2141FCA7D795}"/>
              </a:ext>
            </a:extLst>
          </p:cNvPr>
          <p:cNvSpPr txBox="1">
            <a:spLocks noChangeArrowheads="1"/>
          </p:cNvSpPr>
          <p:nvPr/>
        </p:nvSpPr>
        <p:spPr bwMode="auto">
          <a:xfrm>
            <a:off x="1728179" y="472606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2.0</a:t>
            </a:r>
          </a:p>
        </p:txBody>
      </p:sp>
      <p:sp>
        <p:nvSpPr>
          <p:cNvPr id="29" name="TextBox 64">
            <a:extLst>
              <a:ext uri="{FF2B5EF4-FFF2-40B4-BE49-F238E27FC236}">
                <a16:creationId xmlns:a16="http://schemas.microsoft.com/office/drawing/2014/main" id="{78419843-2FA8-41DE-AEE9-D620EF249156}"/>
              </a:ext>
            </a:extLst>
          </p:cNvPr>
          <p:cNvSpPr txBox="1">
            <a:spLocks noChangeArrowheads="1"/>
          </p:cNvSpPr>
          <p:nvPr/>
        </p:nvSpPr>
        <p:spPr bwMode="auto">
          <a:xfrm>
            <a:off x="1728179" y="514437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1.0</a:t>
            </a:r>
          </a:p>
        </p:txBody>
      </p:sp>
      <p:sp>
        <p:nvSpPr>
          <p:cNvPr id="30" name="TextBox 65">
            <a:extLst>
              <a:ext uri="{FF2B5EF4-FFF2-40B4-BE49-F238E27FC236}">
                <a16:creationId xmlns:a16="http://schemas.microsoft.com/office/drawing/2014/main" id="{3D617772-D7CB-4532-83E7-CB4BF7E4632E}"/>
              </a:ext>
            </a:extLst>
          </p:cNvPr>
          <p:cNvSpPr txBox="1">
            <a:spLocks noChangeArrowheads="1"/>
          </p:cNvSpPr>
          <p:nvPr/>
        </p:nvSpPr>
        <p:spPr bwMode="auto">
          <a:xfrm>
            <a:off x="1723844" y="5562681"/>
            <a:ext cx="4833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0</a:t>
            </a:r>
          </a:p>
        </p:txBody>
      </p:sp>
      <p:sp>
        <p:nvSpPr>
          <p:cNvPr id="33" name="Rectangle 32">
            <a:extLst>
              <a:ext uri="{FF2B5EF4-FFF2-40B4-BE49-F238E27FC236}">
                <a16:creationId xmlns:a16="http://schemas.microsoft.com/office/drawing/2014/main" id="{CE58D6E4-DCBA-4081-8276-D7E34B756C6E}"/>
              </a:ext>
            </a:extLst>
          </p:cNvPr>
          <p:cNvSpPr/>
          <p:nvPr/>
        </p:nvSpPr>
        <p:spPr bwMode="auto">
          <a:xfrm>
            <a:off x="3680559" y="3034709"/>
            <a:ext cx="856265" cy="2721969"/>
          </a:xfrm>
          <a:prstGeom prst="rect">
            <a:avLst/>
          </a:prstGeom>
          <a:solidFill>
            <a:schemeClr val="accent3"/>
          </a:solidFill>
          <a:ln w="3175" cap="flat" cmpd="sng" algn="ctr">
            <a:solidFill>
              <a:srgbClr val="000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83" b="1" i="0" u="none" strike="noStrike" kern="1200" cap="none" spc="0" normalizeH="0" baseline="0" noProof="0" dirty="0">
              <a:ln>
                <a:noFill/>
              </a:ln>
              <a:solidFill>
                <a:srgbClr val="000000"/>
              </a:solidFill>
              <a:effectLst/>
              <a:uLnTx/>
              <a:uFillTx/>
              <a:latin typeface="Calibri Regular" charset="0"/>
              <a:ea typeface="+mn-ea"/>
              <a:cs typeface="Arial" panose="020B0604020202020204" pitchFamily="34" charset="0"/>
            </a:endParaRPr>
          </a:p>
        </p:txBody>
      </p:sp>
      <p:sp>
        <p:nvSpPr>
          <p:cNvPr id="34" name="Rectangle 69">
            <a:extLst>
              <a:ext uri="{FF2B5EF4-FFF2-40B4-BE49-F238E27FC236}">
                <a16:creationId xmlns:a16="http://schemas.microsoft.com/office/drawing/2014/main" id="{8565D165-B60E-4A42-8540-B0914E7BC773}"/>
              </a:ext>
            </a:extLst>
          </p:cNvPr>
          <p:cNvSpPr>
            <a:spLocks noChangeArrowheads="1"/>
          </p:cNvSpPr>
          <p:nvPr/>
        </p:nvSpPr>
        <p:spPr bwMode="auto">
          <a:xfrm>
            <a:off x="2856687" y="5633146"/>
            <a:ext cx="815423" cy="123533"/>
          </a:xfrm>
          <a:prstGeom prst="rect">
            <a:avLst/>
          </a:prstGeom>
          <a:solidFill>
            <a:schemeClr val="accent1"/>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cxnSp>
        <p:nvCxnSpPr>
          <p:cNvPr id="35" name="Straight Connector 57">
            <a:extLst>
              <a:ext uri="{FF2B5EF4-FFF2-40B4-BE49-F238E27FC236}">
                <a16:creationId xmlns:a16="http://schemas.microsoft.com/office/drawing/2014/main" id="{E1205BCF-B3E2-4E35-B436-46921F804769}"/>
              </a:ext>
            </a:extLst>
          </p:cNvPr>
          <p:cNvCxnSpPr>
            <a:cxnSpLocks noChangeShapeType="1"/>
          </p:cNvCxnSpPr>
          <p:nvPr/>
        </p:nvCxnSpPr>
        <p:spPr bwMode="auto">
          <a:xfrm>
            <a:off x="2213080" y="5746738"/>
            <a:ext cx="29293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6" name="TextBox 70">
            <a:extLst>
              <a:ext uri="{FF2B5EF4-FFF2-40B4-BE49-F238E27FC236}">
                <a16:creationId xmlns:a16="http://schemas.microsoft.com/office/drawing/2014/main" id="{A4D0575D-0D1A-45A2-94DC-DD40CA5D7D0D}"/>
              </a:ext>
            </a:extLst>
          </p:cNvPr>
          <p:cNvSpPr txBox="1">
            <a:spLocks noChangeArrowheads="1"/>
          </p:cNvSpPr>
          <p:nvPr/>
        </p:nvSpPr>
        <p:spPr bwMode="auto">
          <a:xfrm>
            <a:off x="2750479" y="5762358"/>
            <a:ext cx="10118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ja-JP" sz="1800" i="0" u="none" strike="noStrike" kern="1200" cap="none" spc="0" normalizeH="0" baseline="0" dirty="0">
                <a:ln>
                  <a:noFill/>
                </a:ln>
                <a:solidFill>
                  <a:srgbClr val="000000"/>
                </a:solidFill>
                <a:effectLst/>
                <a:uLnTx/>
                <a:uFillTx/>
                <a:latin typeface="Calibri" panose="020F0502020204030204" pitchFamily="34" charset="0"/>
                <a:cs typeface="Calibri" panose="020F0502020204030204" pitchFamily="34" charset="0"/>
              </a:rPr>
              <a:t>無し</a:t>
            </a:r>
          </a:p>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ja-JP" sz="1800" i="0" u="none" strike="noStrike" kern="1200" cap="none" spc="0" normalizeH="0" baseline="0" dirty="0">
                <a:ln>
                  <a:noFill/>
                </a:ln>
                <a:solidFill>
                  <a:srgbClr val="000000"/>
                </a:solidFill>
                <a:effectLst/>
                <a:uLnTx/>
                <a:uFillTx/>
                <a:latin typeface="Calibri" panose="020F0502020204030204" pitchFamily="34" charset="0"/>
                <a:cs typeface="Calibri" panose="020F0502020204030204" pitchFamily="34" charset="0"/>
              </a:rPr>
              <a:t>肝硬変</a:t>
            </a:r>
          </a:p>
        </p:txBody>
      </p:sp>
      <p:sp>
        <p:nvSpPr>
          <p:cNvPr id="37" name="TextBox 70">
            <a:extLst>
              <a:ext uri="{FF2B5EF4-FFF2-40B4-BE49-F238E27FC236}">
                <a16:creationId xmlns:a16="http://schemas.microsoft.com/office/drawing/2014/main" id="{6B445148-0EF4-4A10-9330-441FF9B83DE3}"/>
              </a:ext>
            </a:extLst>
          </p:cNvPr>
          <p:cNvSpPr txBox="1">
            <a:spLocks noChangeArrowheads="1"/>
          </p:cNvSpPr>
          <p:nvPr/>
        </p:nvSpPr>
        <p:spPr bwMode="auto">
          <a:xfrm>
            <a:off x="3623780" y="5751753"/>
            <a:ext cx="1011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ja-JP" sz="1800" i="0" u="none" strike="noStrike" kern="1200" cap="none" spc="0" normalizeH="0" baseline="0" dirty="0">
                <a:ln>
                  <a:noFill/>
                </a:ln>
                <a:solidFill>
                  <a:srgbClr val="000000"/>
                </a:solidFill>
                <a:effectLst/>
                <a:uLnTx/>
                <a:uFillTx/>
                <a:latin typeface="Calibri" panose="020F0502020204030204" pitchFamily="34" charset="0"/>
                <a:cs typeface="Calibri" panose="020F0502020204030204" pitchFamily="34" charset="0"/>
              </a:rPr>
              <a:t>肝硬変</a:t>
            </a:r>
          </a:p>
        </p:txBody>
      </p:sp>
      <p:sp>
        <p:nvSpPr>
          <p:cNvPr id="39" name="Text Box 5">
            <a:extLst>
              <a:ext uri="{FF2B5EF4-FFF2-40B4-BE49-F238E27FC236}">
                <a16:creationId xmlns:a16="http://schemas.microsoft.com/office/drawing/2014/main" id="{73626476-D09B-48DB-BAE6-AA1913BA5751}"/>
              </a:ext>
            </a:extLst>
          </p:cNvPr>
          <p:cNvSpPr txBox="1">
            <a:spLocks noChangeArrowheads="1"/>
          </p:cNvSpPr>
          <p:nvPr/>
        </p:nvSpPr>
        <p:spPr bwMode="auto">
          <a:xfrm>
            <a:off x="7834433" y="5792875"/>
            <a:ext cx="30014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ja-JP" sz="1800" i="0" u="none" strike="noStrike" kern="1200" cap="none" spc="0" normalizeH="0" baseline="0" dirty="0">
                <a:ln>
                  <a:noFill/>
                </a:ln>
                <a:solidFill>
                  <a:srgbClr val="000000"/>
                </a:solidFill>
                <a:effectLst/>
                <a:uLnTx/>
                <a:uFillTx/>
                <a:latin typeface="Calibri" panose="020F0502020204030204" pitchFamily="34" charset="0"/>
                <a:cs typeface="Calibri" panose="020F0502020204030204" pitchFamily="34" charset="0"/>
              </a:rPr>
              <a:t>HBV DNA（コピー/mL）</a:t>
            </a:r>
          </a:p>
        </p:txBody>
      </p:sp>
      <p:sp>
        <p:nvSpPr>
          <p:cNvPr id="41" name="Text Box 10">
            <a:extLst>
              <a:ext uri="{FF2B5EF4-FFF2-40B4-BE49-F238E27FC236}">
                <a16:creationId xmlns:a16="http://schemas.microsoft.com/office/drawing/2014/main" id="{39B1D3BD-BE43-4633-9CDB-3020A86751B0}"/>
              </a:ext>
            </a:extLst>
          </p:cNvPr>
          <p:cNvSpPr txBox="1">
            <a:spLocks noChangeArrowheads="1"/>
          </p:cNvSpPr>
          <p:nvPr/>
        </p:nvSpPr>
        <p:spPr bwMode="auto">
          <a:xfrm>
            <a:off x="8205112" y="2918740"/>
            <a:ext cx="18966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ts val="180"/>
              </a:spcBef>
              <a:spcAft>
                <a:spcPct val="0"/>
              </a:spcAft>
              <a:buClrTx/>
              <a:buSzTx/>
              <a:buFontTx/>
              <a:buNone/>
              <a:tabLst/>
              <a:defRPr/>
            </a:pPr>
            <a:r>
              <a:rPr kumimoji="0" lang="ja-JP" sz="1600" b="0" i="0" u="none" strike="noStrike" kern="1200" cap="none" spc="0" normalizeH="0" baseline="0" dirty="0">
                <a:ln>
                  <a:noFill/>
                </a:ln>
                <a:solidFill>
                  <a:srgbClr val="000000"/>
                </a:solidFill>
                <a:effectLst/>
                <a:uLnTx/>
                <a:uFillTx/>
                <a:latin typeface="Calibri Regular" charset="0"/>
                <a:ea typeface="ＭＳ Ｐゴシック" charset="-128"/>
                <a:cs typeface="Arial" panose="020B0604020202020204" pitchFamily="34" charset="0"/>
              </a:rPr>
              <a:t>&lt;300</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ja-JP" sz="1600" b="0" i="0" u="none" strike="noStrike" kern="1200" cap="none" spc="0" normalizeH="0" baseline="0" dirty="0">
                <a:ln>
                  <a:noFill/>
                </a:ln>
                <a:solidFill>
                  <a:srgbClr val="000000"/>
                </a:solidFill>
                <a:effectLst/>
                <a:uLnTx/>
                <a:uFillTx/>
                <a:latin typeface="Calibri Regular" charset="0"/>
                <a:ea typeface="ＭＳ Ｐゴシック" charset="-128"/>
                <a:cs typeface="Arial" panose="020B0604020202020204" pitchFamily="34" charset="0"/>
              </a:rPr>
              <a:t>300-9999</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ja-JP" sz="1600" b="0" i="0" u="none" strike="noStrike" kern="1200" cap="none" spc="0" normalizeH="0" baseline="0" dirty="0">
                <a:ln>
                  <a:noFill/>
                </a:ln>
                <a:solidFill>
                  <a:srgbClr val="000000"/>
                </a:solidFill>
                <a:effectLst/>
                <a:uLnTx/>
                <a:uFillTx/>
                <a:latin typeface="Calibri Regular" charset="0"/>
                <a:ea typeface="ＭＳ Ｐゴシック" charset="-128"/>
                <a:cs typeface="Arial" panose="020B0604020202020204" pitchFamily="34" charset="0"/>
              </a:rPr>
              <a:t>10,000-99,999</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ja-JP" sz="1600" b="0" i="0" u="none" strike="noStrike" kern="1200" cap="none" spc="0" normalizeH="0" baseline="0" dirty="0">
                <a:ln>
                  <a:noFill/>
                </a:ln>
                <a:solidFill>
                  <a:srgbClr val="000000"/>
                </a:solidFill>
                <a:effectLst/>
                <a:uLnTx/>
                <a:uFillTx/>
                <a:latin typeface="Calibri Regular" charset="0"/>
                <a:ea typeface="ＭＳ Ｐゴシック" charset="-128"/>
                <a:cs typeface="Arial" panose="020B0604020202020204" pitchFamily="34" charset="0"/>
              </a:rPr>
              <a:t>100,000-999,999</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ja-JP" sz="1600" b="0" i="0" u="none" strike="noStrike" kern="1200" cap="none" spc="0" normalizeH="0" baseline="0" dirty="0">
                <a:ln>
                  <a:noFill/>
                </a:ln>
                <a:solidFill>
                  <a:srgbClr val="000000"/>
                </a:solidFill>
                <a:effectLst/>
                <a:uLnTx/>
                <a:uFillTx/>
                <a:latin typeface="Calibri Regular" charset="0"/>
                <a:ea typeface="ＭＳ Ｐゴシック" charset="-128"/>
                <a:cs typeface="Arial" panose="020B0604020202020204" pitchFamily="34" charset="0"/>
              </a:rPr>
              <a:t>≥1 百万</a:t>
            </a:r>
          </a:p>
        </p:txBody>
      </p:sp>
      <p:cxnSp>
        <p:nvCxnSpPr>
          <p:cNvPr id="42" name="Straight Connector 13">
            <a:extLst>
              <a:ext uri="{FF2B5EF4-FFF2-40B4-BE49-F238E27FC236}">
                <a16:creationId xmlns:a16="http://schemas.microsoft.com/office/drawing/2014/main" id="{E6C0D8D3-95C2-451C-880D-92550997E580}"/>
              </a:ext>
            </a:extLst>
          </p:cNvPr>
          <p:cNvCxnSpPr>
            <a:cxnSpLocks noChangeShapeType="1"/>
          </p:cNvCxnSpPr>
          <p:nvPr/>
        </p:nvCxnSpPr>
        <p:spPr bwMode="auto">
          <a:xfrm rot="5400000">
            <a:off x="6457412" y="4436008"/>
            <a:ext cx="27540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18">
            <a:extLst>
              <a:ext uri="{FF2B5EF4-FFF2-40B4-BE49-F238E27FC236}">
                <a16:creationId xmlns:a16="http://schemas.microsoft.com/office/drawing/2014/main" id="{4EB62BA6-DFCC-4D8A-8A56-3428C459CE0F}"/>
              </a:ext>
            </a:extLst>
          </p:cNvPr>
          <p:cNvCxnSpPr>
            <a:cxnSpLocks noChangeShapeType="1"/>
          </p:cNvCxnSpPr>
          <p:nvPr/>
        </p:nvCxnSpPr>
        <p:spPr bwMode="auto">
          <a:xfrm>
            <a:off x="7768086" y="3070886"/>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4" name="Straight Connector 19">
            <a:extLst>
              <a:ext uri="{FF2B5EF4-FFF2-40B4-BE49-F238E27FC236}">
                <a16:creationId xmlns:a16="http://schemas.microsoft.com/office/drawing/2014/main" id="{6873B1E9-FB83-4DFB-BE62-971227142059}"/>
              </a:ext>
            </a:extLst>
          </p:cNvPr>
          <p:cNvCxnSpPr>
            <a:cxnSpLocks noChangeShapeType="1"/>
          </p:cNvCxnSpPr>
          <p:nvPr/>
        </p:nvCxnSpPr>
        <p:spPr bwMode="auto">
          <a:xfrm>
            <a:off x="7768086" y="3460922"/>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5" name="Straight Connector 20">
            <a:extLst>
              <a:ext uri="{FF2B5EF4-FFF2-40B4-BE49-F238E27FC236}">
                <a16:creationId xmlns:a16="http://schemas.microsoft.com/office/drawing/2014/main" id="{72713522-DAC1-4FF7-9FF0-6209A442BE4C}"/>
              </a:ext>
            </a:extLst>
          </p:cNvPr>
          <p:cNvCxnSpPr>
            <a:cxnSpLocks noChangeShapeType="1"/>
          </p:cNvCxnSpPr>
          <p:nvPr/>
        </p:nvCxnSpPr>
        <p:spPr bwMode="auto">
          <a:xfrm>
            <a:off x="7768086" y="3849634"/>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6" name="Straight Connector 21">
            <a:extLst>
              <a:ext uri="{FF2B5EF4-FFF2-40B4-BE49-F238E27FC236}">
                <a16:creationId xmlns:a16="http://schemas.microsoft.com/office/drawing/2014/main" id="{FEDEEE3E-B596-431A-8D34-D5877DBC813F}"/>
              </a:ext>
            </a:extLst>
          </p:cNvPr>
          <p:cNvCxnSpPr>
            <a:cxnSpLocks noChangeShapeType="1"/>
          </p:cNvCxnSpPr>
          <p:nvPr/>
        </p:nvCxnSpPr>
        <p:spPr bwMode="auto">
          <a:xfrm>
            <a:off x="7768086" y="4239668"/>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7" name="Straight Connector 22">
            <a:extLst>
              <a:ext uri="{FF2B5EF4-FFF2-40B4-BE49-F238E27FC236}">
                <a16:creationId xmlns:a16="http://schemas.microsoft.com/office/drawing/2014/main" id="{C75AD6D9-B290-46B7-92FC-BA251D50EA99}"/>
              </a:ext>
            </a:extLst>
          </p:cNvPr>
          <p:cNvCxnSpPr>
            <a:cxnSpLocks noChangeShapeType="1"/>
          </p:cNvCxnSpPr>
          <p:nvPr/>
        </p:nvCxnSpPr>
        <p:spPr bwMode="auto">
          <a:xfrm>
            <a:off x="7768086" y="4628381"/>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Straight Connector 23">
            <a:extLst>
              <a:ext uri="{FF2B5EF4-FFF2-40B4-BE49-F238E27FC236}">
                <a16:creationId xmlns:a16="http://schemas.microsoft.com/office/drawing/2014/main" id="{7E288673-9D5E-4C6F-ACBC-90D874721BA6}"/>
              </a:ext>
            </a:extLst>
          </p:cNvPr>
          <p:cNvCxnSpPr>
            <a:cxnSpLocks noChangeShapeType="1"/>
          </p:cNvCxnSpPr>
          <p:nvPr/>
        </p:nvCxnSpPr>
        <p:spPr bwMode="auto">
          <a:xfrm>
            <a:off x="7768086" y="5018416"/>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9" name="Straight Connector 24">
            <a:extLst>
              <a:ext uri="{FF2B5EF4-FFF2-40B4-BE49-F238E27FC236}">
                <a16:creationId xmlns:a16="http://schemas.microsoft.com/office/drawing/2014/main" id="{5BC67D7C-4039-4C62-A4D6-B48281B77F0A}"/>
              </a:ext>
            </a:extLst>
          </p:cNvPr>
          <p:cNvCxnSpPr>
            <a:cxnSpLocks noChangeShapeType="1"/>
          </p:cNvCxnSpPr>
          <p:nvPr/>
        </p:nvCxnSpPr>
        <p:spPr bwMode="auto">
          <a:xfrm>
            <a:off x="7768086" y="5408450"/>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0" name="Straight Connector 25">
            <a:extLst>
              <a:ext uri="{FF2B5EF4-FFF2-40B4-BE49-F238E27FC236}">
                <a16:creationId xmlns:a16="http://schemas.microsoft.com/office/drawing/2014/main" id="{05093D94-73B0-44A1-B439-13DFAAEDA536}"/>
              </a:ext>
            </a:extLst>
          </p:cNvPr>
          <p:cNvCxnSpPr>
            <a:cxnSpLocks noChangeShapeType="1"/>
          </p:cNvCxnSpPr>
          <p:nvPr/>
        </p:nvCxnSpPr>
        <p:spPr bwMode="auto">
          <a:xfrm>
            <a:off x="7768086" y="5805096"/>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1" name="Straight Connector 26">
            <a:extLst>
              <a:ext uri="{FF2B5EF4-FFF2-40B4-BE49-F238E27FC236}">
                <a16:creationId xmlns:a16="http://schemas.microsoft.com/office/drawing/2014/main" id="{35C8F0CB-5E3E-47F7-80EF-5667FDC66F56}"/>
              </a:ext>
            </a:extLst>
          </p:cNvPr>
          <p:cNvCxnSpPr>
            <a:cxnSpLocks noChangeShapeType="1"/>
          </p:cNvCxnSpPr>
          <p:nvPr/>
        </p:nvCxnSpPr>
        <p:spPr bwMode="auto">
          <a:xfrm rot="5400000">
            <a:off x="7803664" y="5832861"/>
            <a:ext cx="5288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27">
            <a:extLst>
              <a:ext uri="{FF2B5EF4-FFF2-40B4-BE49-F238E27FC236}">
                <a16:creationId xmlns:a16="http://schemas.microsoft.com/office/drawing/2014/main" id="{1526B316-865E-4251-9F64-D765C9478A79}"/>
              </a:ext>
            </a:extLst>
          </p:cNvPr>
          <p:cNvCxnSpPr>
            <a:cxnSpLocks noChangeShapeType="1"/>
          </p:cNvCxnSpPr>
          <p:nvPr/>
        </p:nvCxnSpPr>
        <p:spPr bwMode="auto">
          <a:xfrm rot="5400000">
            <a:off x="10809476" y="5822284"/>
            <a:ext cx="5288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53" name="Rectangle 28">
            <a:extLst>
              <a:ext uri="{FF2B5EF4-FFF2-40B4-BE49-F238E27FC236}">
                <a16:creationId xmlns:a16="http://schemas.microsoft.com/office/drawing/2014/main" id="{8BD8F6E6-2789-4924-AE50-69A352000DA6}"/>
              </a:ext>
            </a:extLst>
          </p:cNvPr>
          <p:cNvSpPr>
            <a:spLocks noChangeArrowheads="1"/>
          </p:cNvSpPr>
          <p:nvPr/>
        </p:nvSpPr>
        <p:spPr bwMode="auto">
          <a:xfrm>
            <a:off x="10015236" y="3552149"/>
            <a:ext cx="458661" cy="2247659"/>
          </a:xfrm>
          <a:prstGeom prst="rect">
            <a:avLst/>
          </a:prstGeom>
          <a:solidFill>
            <a:schemeClr val="accent2"/>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54" name="Rectangle 29">
            <a:extLst>
              <a:ext uri="{FF2B5EF4-FFF2-40B4-BE49-F238E27FC236}">
                <a16:creationId xmlns:a16="http://schemas.microsoft.com/office/drawing/2014/main" id="{897C9BF1-EEA8-4507-BB44-18F1AECB6968}"/>
              </a:ext>
            </a:extLst>
          </p:cNvPr>
          <p:cNvSpPr>
            <a:spLocks noChangeArrowheads="1"/>
          </p:cNvSpPr>
          <p:nvPr/>
        </p:nvSpPr>
        <p:spPr bwMode="auto">
          <a:xfrm>
            <a:off x="9555133" y="4038701"/>
            <a:ext cx="458661" cy="1761106"/>
          </a:xfrm>
          <a:prstGeom prst="rect">
            <a:avLst/>
          </a:prstGeom>
          <a:solidFill>
            <a:schemeClr val="accent1"/>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55" name="Rectangle 30">
            <a:extLst>
              <a:ext uri="{FF2B5EF4-FFF2-40B4-BE49-F238E27FC236}">
                <a16:creationId xmlns:a16="http://schemas.microsoft.com/office/drawing/2014/main" id="{54AFE553-0C94-4044-BE6B-33964D90B9DB}"/>
              </a:ext>
            </a:extLst>
          </p:cNvPr>
          <p:cNvSpPr>
            <a:spLocks noChangeArrowheads="1"/>
          </p:cNvSpPr>
          <p:nvPr/>
        </p:nvSpPr>
        <p:spPr bwMode="auto">
          <a:xfrm>
            <a:off x="9095029" y="5227317"/>
            <a:ext cx="458661" cy="572491"/>
          </a:xfrm>
          <a:prstGeom prst="rect">
            <a:avLst/>
          </a:prstGeom>
          <a:solidFill>
            <a:schemeClr val="accent3"/>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56" name="Rectangle 55">
            <a:extLst>
              <a:ext uri="{FF2B5EF4-FFF2-40B4-BE49-F238E27FC236}">
                <a16:creationId xmlns:a16="http://schemas.microsoft.com/office/drawing/2014/main" id="{2013F9D2-5823-43A1-BE5A-32881065AC7B}"/>
              </a:ext>
            </a:extLst>
          </p:cNvPr>
          <p:cNvSpPr/>
          <p:nvPr/>
        </p:nvSpPr>
        <p:spPr bwMode="auto">
          <a:xfrm>
            <a:off x="8636369" y="5585620"/>
            <a:ext cx="458661" cy="220800"/>
          </a:xfrm>
          <a:prstGeom prst="rect">
            <a:avLst/>
          </a:prstGeom>
          <a:solidFill>
            <a:schemeClr val="accent4"/>
          </a:solidFill>
          <a:ln w="3175" cap="flat" cmpd="sng" algn="ctr">
            <a:solidFill>
              <a:srgbClr val="000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83" b="1" i="0" u="none" strike="noStrike" kern="1200" cap="none" spc="0" normalizeH="0" baseline="0" noProof="0" dirty="0">
              <a:ln>
                <a:noFill/>
              </a:ln>
              <a:solidFill>
                <a:srgbClr val="000000"/>
              </a:solidFill>
              <a:effectLst/>
              <a:uLnTx/>
              <a:uFillTx/>
              <a:latin typeface="Calibri Regular" charset="0"/>
              <a:ea typeface="+mn-ea"/>
              <a:cs typeface="Arial" panose="020B0604020202020204" pitchFamily="34" charset="0"/>
            </a:endParaRPr>
          </a:p>
        </p:txBody>
      </p:sp>
      <p:sp>
        <p:nvSpPr>
          <p:cNvPr id="57" name="Rectangle 32">
            <a:extLst>
              <a:ext uri="{FF2B5EF4-FFF2-40B4-BE49-F238E27FC236}">
                <a16:creationId xmlns:a16="http://schemas.microsoft.com/office/drawing/2014/main" id="{C2709EFE-D0A8-4208-9555-3DF48F66E0D0}"/>
              </a:ext>
            </a:extLst>
          </p:cNvPr>
          <p:cNvSpPr>
            <a:spLocks noChangeArrowheads="1"/>
          </p:cNvSpPr>
          <p:nvPr/>
        </p:nvSpPr>
        <p:spPr bwMode="auto">
          <a:xfrm>
            <a:off x="8176266" y="5577686"/>
            <a:ext cx="458661" cy="222121"/>
          </a:xfrm>
          <a:prstGeom prst="rect">
            <a:avLst/>
          </a:prstGeom>
          <a:solidFill>
            <a:schemeClr val="accent5"/>
          </a:solidFill>
          <a:ln w="317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cxnSp>
        <p:nvCxnSpPr>
          <p:cNvPr id="58" name="Straight Connector 15">
            <a:extLst>
              <a:ext uri="{FF2B5EF4-FFF2-40B4-BE49-F238E27FC236}">
                <a16:creationId xmlns:a16="http://schemas.microsoft.com/office/drawing/2014/main" id="{3D9A10F7-DBD7-4620-8AE9-C5FD6B20EE1B}"/>
              </a:ext>
            </a:extLst>
          </p:cNvPr>
          <p:cNvCxnSpPr>
            <a:cxnSpLocks noChangeShapeType="1"/>
          </p:cNvCxnSpPr>
          <p:nvPr/>
        </p:nvCxnSpPr>
        <p:spPr bwMode="auto">
          <a:xfrm>
            <a:off x="7828663" y="5798486"/>
            <a:ext cx="300004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59" name="Rectangle 33">
            <a:extLst>
              <a:ext uri="{FF2B5EF4-FFF2-40B4-BE49-F238E27FC236}">
                <a16:creationId xmlns:a16="http://schemas.microsoft.com/office/drawing/2014/main" id="{109C71DA-8096-4187-872F-8B4AAC7E5BC2}"/>
              </a:ext>
            </a:extLst>
          </p:cNvPr>
          <p:cNvSpPr>
            <a:spLocks noChangeArrowheads="1"/>
          </p:cNvSpPr>
          <p:nvPr/>
        </p:nvSpPr>
        <p:spPr bwMode="auto">
          <a:xfrm>
            <a:off x="8092612" y="3032148"/>
            <a:ext cx="134136" cy="137160"/>
          </a:xfrm>
          <a:prstGeom prst="rect">
            <a:avLst/>
          </a:prstGeom>
          <a:solidFill>
            <a:schemeClr val="accent5"/>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0" name="Rectangle 59">
            <a:extLst>
              <a:ext uri="{FF2B5EF4-FFF2-40B4-BE49-F238E27FC236}">
                <a16:creationId xmlns:a16="http://schemas.microsoft.com/office/drawing/2014/main" id="{6F6545FA-B83D-40B2-9E87-0AAD432435A0}"/>
              </a:ext>
            </a:extLst>
          </p:cNvPr>
          <p:cNvSpPr/>
          <p:nvPr/>
        </p:nvSpPr>
        <p:spPr bwMode="auto">
          <a:xfrm>
            <a:off x="8092612" y="3274996"/>
            <a:ext cx="134136" cy="137160"/>
          </a:xfrm>
          <a:prstGeom prst="rect">
            <a:avLst/>
          </a:prstGeom>
          <a:solidFill>
            <a:schemeClr val="accent4"/>
          </a:solidFill>
          <a:ln w="9525" cap="flat" cmpd="sng" algn="ctr">
            <a:solidFill>
              <a:schemeClr val="bg1"/>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83" b="1" i="0" u="none" strike="noStrike" kern="1200" cap="none" spc="0" normalizeH="0" baseline="0" noProof="0" dirty="0">
              <a:ln>
                <a:noFill/>
              </a:ln>
              <a:solidFill>
                <a:srgbClr val="000000"/>
              </a:solidFill>
              <a:effectLst/>
              <a:uLnTx/>
              <a:uFillTx/>
              <a:latin typeface="Calibri Regular" charset="0"/>
              <a:ea typeface="+mn-ea"/>
              <a:cs typeface="Arial" panose="020B0604020202020204" pitchFamily="34" charset="0"/>
            </a:endParaRPr>
          </a:p>
        </p:txBody>
      </p:sp>
      <p:sp>
        <p:nvSpPr>
          <p:cNvPr id="61" name="Rectangle 35">
            <a:extLst>
              <a:ext uri="{FF2B5EF4-FFF2-40B4-BE49-F238E27FC236}">
                <a16:creationId xmlns:a16="http://schemas.microsoft.com/office/drawing/2014/main" id="{F3BB8D14-B5EC-48C8-B647-1D9404CF67F4}"/>
              </a:ext>
            </a:extLst>
          </p:cNvPr>
          <p:cNvSpPr>
            <a:spLocks noChangeArrowheads="1"/>
          </p:cNvSpPr>
          <p:nvPr/>
        </p:nvSpPr>
        <p:spPr bwMode="auto">
          <a:xfrm>
            <a:off x="8092612" y="3517844"/>
            <a:ext cx="134136" cy="137160"/>
          </a:xfrm>
          <a:prstGeom prst="rect">
            <a:avLst/>
          </a:prstGeom>
          <a:solidFill>
            <a:schemeClr val="accent3"/>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2" name="Rectangle 36">
            <a:extLst>
              <a:ext uri="{FF2B5EF4-FFF2-40B4-BE49-F238E27FC236}">
                <a16:creationId xmlns:a16="http://schemas.microsoft.com/office/drawing/2014/main" id="{84894C8A-C0EE-4C2A-AAC6-D7F2BAAB81AF}"/>
              </a:ext>
            </a:extLst>
          </p:cNvPr>
          <p:cNvSpPr>
            <a:spLocks noChangeArrowheads="1"/>
          </p:cNvSpPr>
          <p:nvPr/>
        </p:nvSpPr>
        <p:spPr bwMode="auto">
          <a:xfrm>
            <a:off x="8092612" y="3760692"/>
            <a:ext cx="134136" cy="137160"/>
          </a:xfrm>
          <a:prstGeom prst="rect">
            <a:avLst/>
          </a:prstGeom>
          <a:solidFill>
            <a:schemeClr val="accent1"/>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3" name="Rectangle 37">
            <a:extLst>
              <a:ext uri="{FF2B5EF4-FFF2-40B4-BE49-F238E27FC236}">
                <a16:creationId xmlns:a16="http://schemas.microsoft.com/office/drawing/2014/main" id="{2F29058B-B724-4041-95A0-A0B07722749A}"/>
              </a:ext>
            </a:extLst>
          </p:cNvPr>
          <p:cNvSpPr>
            <a:spLocks noChangeArrowheads="1"/>
          </p:cNvSpPr>
          <p:nvPr/>
        </p:nvSpPr>
        <p:spPr bwMode="auto">
          <a:xfrm>
            <a:off x="8092612" y="4003541"/>
            <a:ext cx="134136" cy="137160"/>
          </a:xfrm>
          <a:prstGeom prst="rect">
            <a:avLst/>
          </a:prstGeom>
          <a:solidFill>
            <a:schemeClr val="accent2"/>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4" name="TextBox 38">
            <a:extLst>
              <a:ext uri="{FF2B5EF4-FFF2-40B4-BE49-F238E27FC236}">
                <a16:creationId xmlns:a16="http://schemas.microsoft.com/office/drawing/2014/main" id="{F5AC0C64-551E-4280-AA37-222D90C4CAD9}"/>
              </a:ext>
            </a:extLst>
          </p:cNvPr>
          <p:cNvSpPr txBox="1">
            <a:spLocks noChangeArrowheads="1"/>
          </p:cNvSpPr>
          <p:nvPr/>
        </p:nvSpPr>
        <p:spPr bwMode="auto">
          <a:xfrm>
            <a:off x="7344299" y="288635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1.4</a:t>
            </a:r>
          </a:p>
        </p:txBody>
      </p:sp>
      <p:sp>
        <p:nvSpPr>
          <p:cNvPr id="65" name="TextBox 39">
            <a:extLst>
              <a:ext uri="{FF2B5EF4-FFF2-40B4-BE49-F238E27FC236}">
                <a16:creationId xmlns:a16="http://schemas.microsoft.com/office/drawing/2014/main" id="{B43BA85A-CA3E-4999-B079-81B1074D3580}"/>
              </a:ext>
            </a:extLst>
          </p:cNvPr>
          <p:cNvSpPr txBox="1">
            <a:spLocks noChangeArrowheads="1"/>
          </p:cNvSpPr>
          <p:nvPr/>
        </p:nvSpPr>
        <p:spPr bwMode="auto">
          <a:xfrm>
            <a:off x="7344299" y="327703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1.2</a:t>
            </a:r>
          </a:p>
        </p:txBody>
      </p:sp>
      <p:sp>
        <p:nvSpPr>
          <p:cNvPr id="66" name="TextBox 40">
            <a:extLst>
              <a:ext uri="{FF2B5EF4-FFF2-40B4-BE49-F238E27FC236}">
                <a16:creationId xmlns:a16="http://schemas.microsoft.com/office/drawing/2014/main" id="{B3AAC838-689E-4350-8173-8F5CE0C3D3AD}"/>
              </a:ext>
            </a:extLst>
          </p:cNvPr>
          <p:cNvSpPr txBox="1">
            <a:spLocks noChangeArrowheads="1"/>
          </p:cNvSpPr>
          <p:nvPr/>
        </p:nvSpPr>
        <p:spPr bwMode="auto">
          <a:xfrm>
            <a:off x="7344299" y="366771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1.0</a:t>
            </a:r>
          </a:p>
        </p:txBody>
      </p:sp>
      <p:sp>
        <p:nvSpPr>
          <p:cNvPr id="67" name="TextBox 41">
            <a:extLst>
              <a:ext uri="{FF2B5EF4-FFF2-40B4-BE49-F238E27FC236}">
                <a16:creationId xmlns:a16="http://schemas.microsoft.com/office/drawing/2014/main" id="{88FD7AB9-CED4-4247-845C-4EF6EC505815}"/>
              </a:ext>
            </a:extLst>
          </p:cNvPr>
          <p:cNvSpPr txBox="1">
            <a:spLocks noChangeArrowheads="1"/>
          </p:cNvSpPr>
          <p:nvPr/>
        </p:nvSpPr>
        <p:spPr bwMode="auto">
          <a:xfrm>
            <a:off x="7344299" y="405839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0.8</a:t>
            </a:r>
          </a:p>
        </p:txBody>
      </p:sp>
      <p:sp>
        <p:nvSpPr>
          <p:cNvPr id="68" name="TextBox 42">
            <a:extLst>
              <a:ext uri="{FF2B5EF4-FFF2-40B4-BE49-F238E27FC236}">
                <a16:creationId xmlns:a16="http://schemas.microsoft.com/office/drawing/2014/main" id="{491883D3-84B6-41BB-8E08-4F0115283624}"/>
              </a:ext>
            </a:extLst>
          </p:cNvPr>
          <p:cNvSpPr txBox="1">
            <a:spLocks noChangeArrowheads="1"/>
          </p:cNvSpPr>
          <p:nvPr/>
        </p:nvSpPr>
        <p:spPr bwMode="auto">
          <a:xfrm>
            <a:off x="7344299" y="444907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0.6</a:t>
            </a:r>
          </a:p>
        </p:txBody>
      </p:sp>
      <p:sp>
        <p:nvSpPr>
          <p:cNvPr id="69" name="TextBox 43">
            <a:extLst>
              <a:ext uri="{FF2B5EF4-FFF2-40B4-BE49-F238E27FC236}">
                <a16:creationId xmlns:a16="http://schemas.microsoft.com/office/drawing/2014/main" id="{E3736851-6210-4449-9447-4D66199888F3}"/>
              </a:ext>
            </a:extLst>
          </p:cNvPr>
          <p:cNvSpPr txBox="1">
            <a:spLocks noChangeArrowheads="1"/>
          </p:cNvSpPr>
          <p:nvPr/>
        </p:nvSpPr>
        <p:spPr bwMode="auto">
          <a:xfrm>
            <a:off x="7344299" y="483975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0.4</a:t>
            </a:r>
          </a:p>
        </p:txBody>
      </p:sp>
      <p:sp>
        <p:nvSpPr>
          <p:cNvPr id="70" name="TextBox 44">
            <a:extLst>
              <a:ext uri="{FF2B5EF4-FFF2-40B4-BE49-F238E27FC236}">
                <a16:creationId xmlns:a16="http://schemas.microsoft.com/office/drawing/2014/main" id="{0BC65124-3731-46D0-B7B4-A6DDA8B8286E}"/>
              </a:ext>
            </a:extLst>
          </p:cNvPr>
          <p:cNvSpPr txBox="1">
            <a:spLocks noChangeArrowheads="1"/>
          </p:cNvSpPr>
          <p:nvPr/>
        </p:nvSpPr>
        <p:spPr bwMode="auto">
          <a:xfrm>
            <a:off x="7344299" y="523043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0.2</a:t>
            </a:r>
          </a:p>
        </p:txBody>
      </p:sp>
      <p:sp>
        <p:nvSpPr>
          <p:cNvPr id="71" name="TextBox 45">
            <a:extLst>
              <a:ext uri="{FF2B5EF4-FFF2-40B4-BE49-F238E27FC236}">
                <a16:creationId xmlns:a16="http://schemas.microsoft.com/office/drawing/2014/main" id="{C0EF1884-3F69-429E-A96D-FBA5FDED41A3}"/>
              </a:ext>
            </a:extLst>
          </p:cNvPr>
          <p:cNvSpPr txBox="1">
            <a:spLocks noChangeArrowheads="1"/>
          </p:cNvSpPr>
          <p:nvPr/>
        </p:nvSpPr>
        <p:spPr bwMode="auto">
          <a:xfrm>
            <a:off x="7397772" y="5621108"/>
            <a:ext cx="422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ja-JP" sz="1800" b="0" i="0" u="none" strike="noStrike" kern="1200" cap="none" spc="0" normalizeH="0" baseline="0">
                <a:ln>
                  <a:noFill/>
                </a:ln>
                <a:solidFill>
                  <a:srgbClr val="000000"/>
                </a:solidFill>
                <a:effectLst/>
                <a:uLnTx/>
                <a:uFillTx/>
                <a:latin typeface="Calibri Regular" charset="0"/>
                <a:ea typeface="ＭＳ Ｐゴシック" charset="-128"/>
                <a:cs typeface="Arial" panose="020B0604020202020204" pitchFamily="34" charset="0"/>
              </a:rPr>
              <a:t>0</a:t>
            </a:r>
          </a:p>
        </p:txBody>
      </p:sp>
      <p:sp>
        <p:nvSpPr>
          <p:cNvPr id="76" name="Text Box 5">
            <a:extLst>
              <a:ext uri="{FF2B5EF4-FFF2-40B4-BE49-F238E27FC236}">
                <a16:creationId xmlns:a16="http://schemas.microsoft.com/office/drawing/2014/main" id="{4851FEFF-2EE4-43EB-A678-87230375E596}"/>
              </a:ext>
            </a:extLst>
          </p:cNvPr>
          <p:cNvSpPr txBox="1">
            <a:spLocks noChangeArrowheads="1"/>
          </p:cNvSpPr>
          <p:nvPr/>
        </p:nvSpPr>
        <p:spPr bwMode="auto">
          <a:xfrm>
            <a:off x="1643667" y="2337826"/>
            <a:ext cx="4356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ja-JP" sz="1800" i="0" u="none" strike="noStrike" kern="1200" cap="none" spc="0" normalizeH="0" baseline="0" dirty="0">
                <a:ln>
                  <a:noFill/>
                </a:ln>
                <a:solidFill>
                  <a:srgbClr val="000000"/>
                </a:solidFill>
                <a:effectLst/>
                <a:uLnTx/>
                <a:uFillTx/>
                <a:latin typeface="Calibri" panose="020F0502020204030204" pitchFamily="34" charset="0"/>
                <a:cs typeface="Calibri" panose="020F0502020204030204" pitchFamily="34" charset="0"/>
              </a:rPr>
              <a:t>肝硬変</a:t>
            </a:r>
            <a:r>
              <a:rPr lang="ja-JP" sz="1800" dirty="0">
                <a:solidFill>
                  <a:srgbClr val="000000"/>
                </a:solidFill>
                <a:latin typeface="Calibri" panose="020F0502020204030204" pitchFamily="34" charset="0"/>
                <a:cs typeface="Calibri" panose="020F0502020204030204" pitchFamily="34" charset="0"/>
              </a:rPr>
              <a:t>の有無別 HCC 発症率</a:t>
            </a:r>
          </a:p>
        </p:txBody>
      </p:sp>
      <p:sp>
        <p:nvSpPr>
          <p:cNvPr id="77" name="Text Box 5">
            <a:extLst>
              <a:ext uri="{FF2B5EF4-FFF2-40B4-BE49-F238E27FC236}">
                <a16:creationId xmlns:a16="http://schemas.microsoft.com/office/drawing/2014/main" id="{69050922-DCC2-4ED1-BE0D-BFD1C82EBA76}"/>
              </a:ext>
            </a:extLst>
          </p:cNvPr>
          <p:cNvSpPr txBox="1">
            <a:spLocks noChangeArrowheads="1"/>
          </p:cNvSpPr>
          <p:nvPr/>
        </p:nvSpPr>
        <p:spPr bwMode="auto">
          <a:xfrm>
            <a:off x="6841790" y="2314335"/>
            <a:ext cx="4506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 typeface="Arial" charset="0"/>
              <a:buNone/>
              <a:tabLst/>
              <a:defRPr/>
            </a:pPr>
            <a:r>
              <a:rPr lang="ja-JP" sz="1800" dirty="0">
                <a:solidFill>
                  <a:srgbClr val="000000"/>
                </a:solidFill>
                <a:latin typeface="Calibri" panose="020F0502020204030204" pitchFamily="34" charset="0"/>
                <a:cs typeface="Calibri" panose="020F0502020204030204" pitchFamily="34" charset="0"/>
              </a:rPr>
              <a:t>登録時の HBV DNA レベル別 HCC 発症率</a:t>
            </a:r>
          </a:p>
        </p:txBody>
      </p:sp>
      <p:sp>
        <p:nvSpPr>
          <p:cNvPr id="2" name="TextBox 1">
            <a:extLst>
              <a:ext uri="{FF2B5EF4-FFF2-40B4-BE49-F238E27FC236}">
                <a16:creationId xmlns:a16="http://schemas.microsoft.com/office/drawing/2014/main" id="{C8D1F838-3A18-47EB-A0A3-4B5C4797517C}"/>
              </a:ext>
            </a:extLst>
          </p:cNvPr>
          <p:cNvSpPr txBox="1"/>
          <p:nvPr/>
        </p:nvSpPr>
        <p:spPr>
          <a:xfrm>
            <a:off x="1182002" y="2804684"/>
            <a:ext cx="461665" cy="2957674"/>
          </a:xfrm>
          <a:prstGeom prst="rect">
            <a:avLst/>
          </a:prstGeom>
          <a:noFill/>
        </p:spPr>
        <p:txBody>
          <a:bodyPr vert="vert270" wrap="square" numCol="1" rtlCol="0">
            <a:spAutoFit/>
          </a:bodyPr>
          <a:lstStyle/>
          <a:p>
            <a:pPr algn="ctr" rtl="0"/>
            <a:r>
              <a:rPr lang="ja-JP">
                <a:solidFill>
                  <a:schemeClr val="bg1"/>
                </a:solidFill>
                <a:latin typeface="Calibri" panose="020F0502020204030204" pitchFamily="34" charset="0"/>
                <a:cs typeface="Calibri" panose="020F0502020204030204" pitchFamily="34" charset="0"/>
              </a:rPr>
              <a:t>% /年</a:t>
            </a:r>
          </a:p>
        </p:txBody>
      </p:sp>
      <p:sp>
        <p:nvSpPr>
          <p:cNvPr id="73" name="TextBox 72">
            <a:extLst>
              <a:ext uri="{FF2B5EF4-FFF2-40B4-BE49-F238E27FC236}">
                <a16:creationId xmlns:a16="http://schemas.microsoft.com/office/drawing/2014/main" id="{4B08A03F-9E9D-43E1-9A5B-EC3108C118D6}"/>
              </a:ext>
            </a:extLst>
          </p:cNvPr>
          <p:cNvSpPr txBox="1"/>
          <p:nvPr/>
        </p:nvSpPr>
        <p:spPr>
          <a:xfrm>
            <a:off x="6810259" y="3080143"/>
            <a:ext cx="461665" cy="2732886"/>
          </a:xfrm>
          <a:prstGeom prst="rect">
            <a:avLst/>
          </a:prstGeom>
          <a:solidFill>
            <a:schemeClr val="tx1"/>
          </a:solidFill>
        </p:spPr>
        <p:txBody>
          <a:bodyPr vert="vert270" wrap="square" numCol="1" rtlCol="0">
            <a:spAutoFit/>
          </a:bodyPr>
          <a:lstStyle/>
          <a:p>
            <a:pPr algn="ctr" rtl="0"/>
            <a:r>
              <a:rPr lang="ja-JP">
                <a:solidFill>
                  <a:schemeClr val="bg1"/>
                </a:solidFill>
                <a:latin typeface="Calibri" panose="020F0502020204030204" pitchFamily="34" charset="0"/>
                <a:cs typeface="Calibri" panose="020F0502020204030204" pitchFamily="34" charset="0"/>
              </a:rPr>
              <a:t>% /年</a:t>
            </a:r>
          </a:p>
        </p:txBody>
      </p:sp>
      <p:grpSp>
        <p:nvGrpSpPr>
          <p:cNvPr id="72" name="Group 7">
            <a:extLst>
              <a:ext uri="{FF2B5EF4-FFF2-40B4-BE49-F238E27FC236}">
                <a16:creationId xmlns:a16="http://schemas.microsoft.com/office/drawing/2014/main" id="{6E41AE3D-7991-4F12-A9DF-6E269E0095B7}"/>
              </a:ext>
            </a:extLst>
          </p:cNvPr>
          <p:cNvGrpSpPr>
            <a:grpSpLocks/>
          </p:cNvGrpSpPr>
          <p:nvPr/>
        </p:nvGrpSpPr>
        <p:grpSpPr bwMode="auto">
          <a:xfrm>
            <a:off x="8697809" y="6216652"/>
            <a:ext cx="3079361" cy="447822"/>
            <a:chOff x="8799765" y="3551529"/>
            <a:chExt cx="3079361" cy="448324"/>
          </a:xfrm>
        </p:grpSpPr>
        <p:pic>
          <p:nvPicPr>
            <p:cNvPr id="74" name="Picture 73">
              <a:extLst>
                <a:ext uri="{FF2B5EF4-FFF2-40B4-BE49-F238E27FC236}">
                  <a16:creationId xmlns:a16="http://schemas.microsoft.com/office/drawing/2014/main" id="{6189B753-7CC1-4BD5-A682-D5B2033C141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5" name="Rectangle 8">
              <a:extLst>
                <a:ext uri="{FF2B5EF4-FFF2-40B4-BE49-F238E27FC236}">
                  <a16:creationId xmlns:a16="http://schemas.microsoft.com/office/drawing/2014/main" id="{E05BBC15-20CC-4B79-A39B-3FCB6E108C3C}"/>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25444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pPr rtl="0"/>
            <a:r>
              <a:rPr lang="ja-JP" dirty="0"/>
              <a:t>HCC のリスクと HCC の家族歴</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3706" y="64176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Loomba. Clin Gastroenterol Hepatol. 2013;11:1636. Tong. Hepatol Int. 2013;7:1019.</a:t>
            </a:r>
          </a:p>
        </p:txBody>
      </p:sp>
      <p:sp>
        <p:nvSpPr>
          <p:cNvPr id="3" name="TextBox 2">
            <a:extLst>
              <a:ext uri="{FF2B5EF4-FFF2-40B4-BE49-F238E27FC236}">
                <a16:creationId xmlns:a16="http://schemas.microsoft.com/office/drawing/2014/main" id="{FA615A66-45B6-487B-863D-73FDABDDDE18}"/>
              </a:ext>
            </a:extLst>
          </p:cNvPr>
          <p:cNvSpPr txBox="1"/>
          <p:nvPr/>
        </p:nvSpPr>
        <p:spPr>
          <a:xfrm>
            <a:off x="6956224" y="1344539"/>
            <a:ext cx="4544493" cy="369332"/>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家族内の HCC 発症の年齢分布</a:t>
            </a:r>
          </a:p>
        </p:txBody>
      </p:sp>
      <p:sp>
        <p:nvSpPr>
          <p:cNvPr id="12" name="TextBox 11">
            <a:extLst>
              <a:ext uri="{FF2B5EF4-FFF2-40B4-BE49-F238E27FC236}">
                <a16:creationId xmlns:a16="http://schemas.microsoft.com/office/drawing/2014/main" id="{F1815756-88DB-466A-8A55-842B1FF287EC}"/>
              </a:ext>
            </a:extLst>
          </p:cNvPr>
          <p:cNvSpPr txBox="1"/>
          <p:nvPr/>
        </p:nvSpPr>
        <p:spPr>
          <a:xfrm>
            <a:off x="1292046" y="5863889"/>
            <a:ext cx="4192609" cy="369332"/>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経過観察期間（年）</a:t>
            </a:r>
          </a:p>
        </p:txBody>
      </p:sp>
      <p:sp>
        <p:nvSpPr>
          <p:cNvPr id="13" name="TextBox 12">
            <a:extLst>
              <a:ext uri="{FF2B5EF4-FFF2-40B4-BE49-F238E27FC236}">
                <a16:creationId xmlns:a16="http://schemas.microsoft.com/office/drawing/2014/main" id="{43AC4950-CA36-4E42-9D18-CEED1AD7FE7C}"/>
              </a:ext>
            </a:extLst>
          </p:cNvPr>
          <p:cNvSpPr txBox="1"/>
          <p:nvPr/>
        </p:nvSpPr>
        <p:spPr>
          <a:xfrm>
            <a:off x="6974292" y="5852891"/>
            <a:ext cx="4508096" cy="369332"/>
          </a:xfrm>
          <a:prstGeom prst="rect">
            <a:avLst/>
          </a:prstGeom>
          <a:noFill/>
        </p:spPr>
        <p:txBody>
          <a:bodyPr wrap="square" numCol="1" rtlCol="0">
            <a:spAutoFit/>
          </a:bodyPr>
          <a:lstStyle/>
          <a:p>
            <a:pPr algn="ctr" rtl="0"/>
            <a:r>
              <a:rPr lang="ja-JP">
                <a:solidFill>
                  <a:schemeClr val="bg1"/>
                </a:solidFill>
                <a:latin typeface="Calibri" panose="020F0502020204030204" pitchFamily="34" charset="0"/>
                <a:cs typeface="Calibri" panose="020F0502020204030204" pitchFamily="34" charset="0"/>
              </a:rPr>
              <a:t>年齢間隔（年）</a:t>
            </a:r>
          </a:p>
        </p:txBody>
      </p:sp>
      <p:sp>
        <p:nvSpPr>
          <p:cNvPr id="14" name="TextBox 13">
            <a:extLst>
              <a:ext uri="{FF2B5EF4-FFF2-40B4-BE49-F238E27FC236}">
                <a16:creationId xmlns:a16="http://schemas.microsoft.com/office/drawing/2014/main" id="{991032A1-C60C-43AF-B471-8EA00E2AB364}"/>
              </a:ext>
            </a:extLst>
          </p:cNvPr>
          <p:cNvSpPr txBox="1"/>
          <p:nvPr/>
        </p:nvSpPr>
        <p:spPr>
          <a:xfrm>
            <a:off x="1104996" y="1365513"/>
            <a:ext cx="4789013" cy="646331"/>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HCC の家族歴別  HCC のリスク</a:t>
            </a:r>
            <a:br>
              <a:rPr lang="en-US" dirty="0">
                <a:solidFill>
                  <a:schemeClr val="bg1"/>
                </a:solidFill>
                <a:latin typeface="Calibri" panose="020F0502020204030204" pitchFamily="34" charset="0"/>
                <a:cs typeface="Calibri" panose="020F0502020204030204" pitchFamily="34" charset="0"/>
              </a:rPr>
            </a:br>
            <a:r>
              <a:rPr lang="ja-JP" dirty="0">
                <a:solidFill>
                  <a:schemeClr val="bg1"/>
                </a:solidFill>
                <a:latin typeface="Calibri" panose="020F0502020204030204" pitchFamily="34" charset="0"/>
                <a:cs typeface="Calibri" panose="020F0502020204030204" pitchFamily="34" charset="0"/>
              </a:rPr>
              <a:t>と HBsAg 血清状態</a:t>
            </a:r>
          </a:p>
        </p:txBody>
      </p:sp>
      <p:grpSp>
        <p:nvGrpSpPr>
          <p:cNvPr id="48" name="Group 47">
            <a:extLst>
              <a:ext uri="{FF2B5EF4-FFF2-40B4-BE49-F238E27FC236}">
                <a16:creationId xmlns:a16="http://schemas.microsoft.com/office/drawing/2014/main" id="{2A509C83-ED02-4FA5-B4DF-EE1B28A688DC}"/>
              </a:ext>
            </a:extLst>
          </p:cNvPr>
          <p:cNvGrpSpPr/>
          <p:nvPr/>
        </p:nvGrpSpPr>
        <p:grpSpPr>
          <a:xfrm>
            <a:off x="6977935" y="5553941"/>
            <a:ext cx="4177792" cy="84859"/>
            <a:chOff x="6977935" y="5553941"/>
            <a:chExt cx="4177792" cy="84859"/>
          </a:xfrm>
        </p:grpSpPr>
        <p:cxnSp>
          <p:nvCxnSpPr>
            <p:cNvPr id="17" name="Straight Connector 16">
              <a:extLst>
                <a:ext uri="{FF2B5EF4-FFF2-40B4-BE49-F238E27FC236}">
                  <a16:creationId xmlns:a16="http://schemas.microsoft.com/office/drawing/2014/main" id="{918707FE-483B-4396-B043-D85B518277C3}"/>
                </a:ext>
              </a:extLst>
            </p:cNvPr>
            <p:cNvCxnSpPr>
              <a:cxnSpLocks/>
            </p:cNvCxnSpPr>
            <p:nvPr/>
          </p:nvCxnSpPr>
          <p:spPr bwMode="auto">
            <a:xfrm>
              <a:off x="7571640"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42D7FD3-4081-4C65-B98A-5D5CD2CF4FF0}"/>
                </a:ext>
              </a:extLst>
            </p:cNvPr>
            <p:cNvCxnSpPr>
              <a:cxnSpLocks/>
            </p:cNvCxnSpPr>
            <p:nvPr/>
          </p:nvCxnSpPr>
          <p:spPr bwMode="auto">
            <a:xfrm>
              <a:off x="8168988"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D43D675-F832-4FB2-A03D-C70909883B7B}"/>
                </a:ext>
              </a:extLst>
            </p:cNvPr>
            <p:cNvCxnSpPr>
              <a:cxnSpLocks/>
            </p:cNvCxnSpPr>
            <p:nvPr/>
          </p:nvCxnSpPr>
          <p:spPr bwMode="auto">
            <a:xfrm>
              <a:off x="8766336"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B83CEF3-FB6D-4A9E-976F-65C5603AE6BB}"/>
                </a:ext>
              </a:extLst>
            </p:cNvPr>
            <p:cNvCxnSpPr>
              <a:cxnSpLocks/>
            </p:cNvCxnSpPr>
            <p:nvPr/>
          </p:nvCxnSpPr>
          <p:spPr bwMode="auto">
            <a:xfrm>
              <a:off x="9363684"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478625B-A265-480F-B71E-211C2B5F6BE0}"/>
                </a:ext>
              </a:extLst>
            </p:cNvPr>
            <p:cNvCxnSpPr>
              <a:cxnSpLocks/>
            </p:cNvCxnSpPr>
            <p:nvPr/>
          </p:nvCxnSpPr>
          <p:spPr bwMode="auto">
            <a:xfrm>
              <a:off x="9961032"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52892D6-F7A2-43D3-AD1A-D8D00C9C4163}"/>
                </a:ext>
              </a:extLst>
            </p:cNvPr>
            <p:cNvCxnSpPr>
              <a:cxnSpLocks/>
            </p:cNvCxnSpPr>
            <p:nvPr/>
          </p:nvCxnSpPr>
          <p:spPr bwMode="auto">
            <a:xfrm>
              <a:off x="10558380"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E5428AB-850D-42F6-8C3A-56D00D61ED95}"/>
                </a:ext>
              </a:extLst>
            </p:cNvPr>
            <p:cNvCxnSpPr>
              <a:cxnSpLocks/>
            </p:cNvCxnSpPr>
            <p:nvPr/>
          </p:nvCxnSpPr>
          <p:spPr bwMode="auto">
            <a:xfrm>
              <a:off x="11155727"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849B336-5329-4CD8-A592-A28C9A98DA3C}"/>
                </a:ext>
              </a:extLst>
            </p:cNvPr>
            <p:cNvCxnSpPr>
              <a:cxnSpLocks/>
            </p:cNvCxnSpPr>
            <p:nvPr/>
          </p:nvCxnSpPr>
          <p:spPr bwMode="auto">
            <a:xfrm>
              <a:off x="6977935" y="5553941"/>
              <a:ext cx="0" cy="84859"/>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107E500F-D166-4C56-BFBD-6798A9272B91}"/>
              </a:ext>
            </a:extLst>
          </p:cNvPr>
          <p:cNvGrpSpPr/>
          <p:nvPr/>
        </p:nvGrpSpPr>
        <p:grpSpPr>
          <a:xfrm>
            <a:off x="6889431" y="1981014"/>
            <a:ext cx="84859" cy="3572928"/>
            <a:chOff x="7147213" y="1981014"/>
            <a:chExt cx="84859" cy="3572928"/>
          </a:xfrm>
        </p:grpSpPr>
        <p:cxnSp>
          <p:nvCxnSpPr>
            <p:cNvPr id="26" name="Straight Connector 25">
              <a:extLst>
                <a:ext uri="{FF2B5EF4-FFF2-40B4-BE49-F238E27FC236}">
                  <a16:creationId xmlns:a16="http://schemas.microsoft.com/office/drawing/2014/main" id="{955EBACC-B454-4E5D-9B9A-82B916B3C86A}"/>
                </a:ext>
              </a:extLst>
            </p:cNvPr>
            <p:cNvCxnSpPr>
              <a:cxnSpLocks/>
            </p:cNvCxnSpPr>
            <p:nvPr/>
          </p:nvCxnSpPr>
          <p:spPr bwMode="auto">
            <a:xfrm rot="5400000">
              <a:off x="7189643" y="5511512"/>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480729C-E6D6-4FEA-BBF3-6522FA6249A7}"/>
                </a:ext>
              </a:extLst>
            </p:cNvPr>
            <p:cNvCxnSpPr>
              <a:cxnSpLocks/>
            </p:cNvCxnSpPr>
            <p:nvPr/>
          </p:nvCxnSpPr>
          <p:spPr bwMode="auto">
            <a:xfrm rot="5400000">
              <a:off x="7189643" y="4618280"/>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54E350F-F23B-43D6-AD40-4FC5693648E0}"/>
                </a:ext>
              </a:extLst>
            </p:cNvPr>
            <p:cNvCxnSpPr>
              <a:cxnSpLocks/>
            </p:cNvCxnSpPr>
            <p:nvPr/>
          </p:nvCxnSpPr>
          <p:spPr bwMode="auto">
            <a:xfrm rot="5400000">
              <a:off x="7189643" y="372504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D78061A-25FE-4458-A5BE-D503FCA00A17}"/>
                </a:ext>
              </a:extLst>
            </p:cNvPr>
            <p:cNvCxnSpPr>
              <a:cxnSpLocks/>
            </p:cNvCxnSpPr>
            <p:nvPr/>
          </p:nvCxnSpPr>
          <p:spPr bwMode="auto">
            <a:xfrm rot="5400000">
              <a:off x="7189643" y="2831816"/>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FDD4677-0BBA-49CF-AFC7-5227B33E0B41}"/>
                </a:ext>
              </a:extLst>
            </p:cNvPr>
            <p:cNvCxnSpPr>
              <a:cxnSpLocks/>
            </p:cNvCxnSpPr>
            <p:nvPr/>
          </p:nvCxnSpPr>
          <p:spPr bwMode="auto">
            <a:xfrm rot="5400000">
              <a:off x="7189643" y="1938584"/>
              <a:ext cx="0" cy="84859"/>
            </a:xfrm>
            <a:prstGeom prst="line">
              <a:avLst/>
            </a:prstGeom>
            <a:noFill/>
            <a:ln w="28575" cap="flat" cmpd="sng" algn="ctr">
              <a:solidFill>
                <a:schemeClr val="bg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275DC1F5-BC7C-4506-B054-FC09CFC2FF37}"/>
              </a:ext>
            </a:extLst>
          </p:cNvPr>
          <p:cNvSpPr/>
          <p:nvPr/>
        </p:nvSpPr>
        <p:spPr bwMode="auto">
          <a:xfrm>
            <a:off x="7478715" y="5372100"/>
            <a:ext cx="185190" cy="186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7CC61213-F3B5-4902-87AC-6F01979E8FC6}"/>
              </a:ext>
            </a:extLst>
          </p:cNvPr>
          <p:cNvSpPr/>
          <p:nvPr/>
        </p:nvSpPr>
        <p:spPr bwMode="auto">
          <a:xfrm>
            <a:off x="8075795" y="4834466"/>
            <a:ext cx="185190" cy="7237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7219A660-CA3F-4B06-8FC5-7B0615E8A802}"/>
              </a:ext>
            </a:extLst>
          </p:cNvPr>
          <p:cNvSpPr/>
          <p:nvPr/>
        </p:nvSpPr>
        <p:spPr bwMode="auto">
          <a:xfrm>
            <a:off x="8672874" y="4660709"/>
            <a:ext cx="185190" cy="8974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6C41B179-8C00-4B31-8754-02E731F739DD}"/>
              </a:ext>
            </a:extLst>
          </p:cNvPr>
          <p:cNvSpPr/>
          <p:nvPr/>
        </p:nvSpPr>
        <p:spPr bwMode="auto">
          <a:xfrm>
            <a:off x="9269955" y="3399369"/>
            <a:ext cx="185190" cy="21588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132A681E-7FBB-460F-BF08-059141CC98CE}"/>
              </a:ext>
            </a:extLst>
          </p:cNvPr>
          <p:cNvSpPr/>
          <p:nvPr/>
        </p:nvSpPr>
        <p:spPr bwMode="auto">
          <a:xfrm>
            <a:off x="9869413" y="4301067"/>
            <a:ext cx="185190" cy="12571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C4CA9E5B-FD2E-404D-924D-C39C0C321AFE}"/>
              </a:ext>
            </a:extLst>
          </p:cNvPr>
          <p:cNvSpPr/>
          <p:nvPr/>
        </p:nvSpPr>
        <p:spPr bwMode="auto">
          <a:xfrm>
            <a:off x="10463856" y="5372100"/>
            <a:ext cx="185190" cy="186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AEB9F5E8-8956-42CA-98C6-5800135483F5}"/>
              </a:ext>
            </a:extLst>
          </p:cNvPr>
          <p:cNvSpPr/>
          <p:nvPr/>
        </p:nvSpPr>
        <p:spPr bwMode="auto">
          <a:xfrm>
            <a:off x="11062774" y="5372100"/>
            <a:ext cx="185190" cy="186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BC71E9F4-3CD6-423C-A45E-A9DE80B2FA19}"/>
              </a:ext>
            </a:extLst>
          </p:cNvPr>
          <p:cNvSpPr/>
          <p:nvPr/>
        </p:nvSpPr>
        <p:spPr bwMode="auto">
          <a:xfrm>
            <a:off x="8486692" y="5372097"/>
            <a:ext cx="185190" cy="181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5261719-D6CA-468E-AB6A-8B68F6A67E2F}"/>
              </a:ext>
            </a:extLst>
          </p:cNvPr>
          <p:cNvSpPr/>
          <p:nvPr/>
        </p:nvSpPr>
        <p:spPr bwMode="auto">
          <a:xfrm>
            <a:off x="9086014" y="5372098"/>
            <a:ext cx="185190" cy="181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F9D89931-34F9-479B-8DF5-223959C2BE72}"/>
              </a:ext>
            </a:extLst>
          </p:cNvPr>
          <p:cNvSpPr/>
          <p:nvPr/>
        </p:nvSpPr>
        <p:spPr bwMode="auto">
          <a:xfrm>
            <a:off x="9684261" y="5017438"/>
            <a:ext cx="185190" cy="5365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7A808CE9-24D9-4F00-AA4C-21C82D3882CD}"/>
              </a:ext>
            </a:extLst>
          </p:cNvPr>
          <p:cNvSpPr/>
          <p:nvPr/>
        </p:nvSpPr>
        <p:spPr bwMode="auto">
          <a:xfrm>
            <a:off x="10277139" y="5186024"/>
            <a:ext cx="185190" cy="3693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21345A99-DE06-4260-9F56-18F9F4D04A83}"/>
              </a:ext>
            </a:extLst>
          </p:cNvPr>
          <p:cNvSpPr/>
          <p:nvPr/>
        </p:nvSpPr>
        <p:spPr bwMode="auto">
          <a:xfrm>
            <a:off x="10876415" y="5372099"/>
            <a:ext cx="185190" cy="181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E418F7FA-F369-4C9B-8391-18D11D1CFD47}"/>
              </a:ext>
            </a:extLst>
          </p:cNvPr>
          <p:cNvSpPr/>
          <p:nvPr/>
        </p:nvSpPr>
        <p:spPr bwMode="auto">
          <a:xfrm>
            <a:off x="9454279" y="5181512"/>
            <a:ext cx="185190" cy="3724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9EB3EC7-5A59-4A23-8896-9A5DA1BF06D2}"/>
              </a:ext>
            </a:extLst>
          </p:cNvPr>
          <p:cNvSpPr/>
          <p:nvPr/>
        </p:nvSpPr>
        <p:spPr bwMode="auto">
          <a:xfrm>
            <a:off x="10053360" y="3763092"/>
            <a:ext cx="185190" cy="17908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F9A6530D-7D65-4C27-8411-387EA25DF1C8}"/>
              </a:ext>
            </a:extLst>
          </p:cNvPr>
          <p:cNvSpPr/>
          <p:nvPr/>
        </p:nvSpPr>
        <p:spPr bwMode="auto">
          <a:xfrm>
            <a:off x="10649378" y="1981013"/>
            <a:ext cx="185190" cy="35729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5CE5701A-6D8F-4530-BF68-E8EAC48DF0FE}"/>
              </a:ext>
            </a:extLst>
          </p:cNvPr>
          <p:cNvSpPr/>
          <p:nvPr/>
        </p:nvSpPr>
        <p:spPr bwMode="auto">
          <a:xfrm>
            <a:off x="11248965" y="4301067"/>
            <a:ext cx="185190" cy="125378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Freeform: Shape 8">
            <a:extLst>
              <a:ext uri="{FF2B5EF4-FFF2-40B4-BE49-F238E27FC236}">
                <a16:creationId xmlns:a16="http://schemas.microsoft.com/office/drawing/2014/main" id="{8E1C1AE4-8FDC-4D5A-91D5-93C7C5CBFBDE}"/>
              </a:ext>
            </a:extLst>
          </p:cNvPr>
          <p:cNvSpPr/>
          <p:nvPr/>
        </p:nvSpPr>
        <p:spPr bwMode="auto">
          <a:xfrm>
            <a:off x="6974743" y="1782041"/>
            <a:ext cx="4507646" cy="3771900"/>
          </a:xfrm>
          <a:custGeom>
            <a:avLst/>
            <a:gdLst>
              <a:gd name="connsiteX0" fmla="*/ 0 w 3725141"/>
              <a:gd name="connsiteY0" fmla="*/ 0 h 3771900"/>
              <a:gd name="connsiteX1" fmla="*/ 0 w 3725141"/>
              <a:gd name="connsiteY1" fmla="*/ 3771900 h 3771900"/>
              <a:gd name="connsiteX2" fmla="*/ 3725141 w 3725141"/>
              <a:gd name="connsiteY2" fmla="*/ 3771900 h 3771900"/>
            </a:gdLst>
            <a:ahLst/>
            <a:cxnLst>
              <a:cxn ang="0">
                <a:pos x="connsiteX0" y="connsiteY0"/>
              </a:cxn>
              <a:cxn ang="0">
                <a:pos x="connsiteX1" y="connsiteY1"/>
              </a:cxn>
              <a:cxn ang="0">
                <a:pos x="connsiteX2" y="connsiteY2"/>
              </a:cxn>
            </a:cxnLst>
            <a:rect l="l" t="t" r="r" b="b"/>
            <a:pathLst>
              <a:path w="3725141" h="3771900">
                <a:moveTo>
                  <a:pt x="0" y="0"/>
                </a:moveTo>
                <a:lnTo>
                  <a:pt x="0" y="3771900"/>
                </a:lnTo>
                <a:lnTo>
                  <a:pt x="3725141" y="3771900"/>
                </a:lnTo>
              </a:path>
            </a:pathLst>
          </a:custGeom>
          <a:noFill/>
          <a:ln w="28575">
            <a:solidFill>
              <a:schemeClr val="bg1"/>
            </a:solidFill>
            <a:miter lim="800000"/>
            <a:headEnd/>
            <a:tailEnd/>
          </a:ln>
        </p:spPr>
        <p:txBody>
          <a:bodyPr rtlCol="0" anchor="ctr"/>
          <a:lstStyle/>
          <a:p>
            <a:pPr algn="ctr"/>
            <a:endParaRPr lang="en-US" dirty="0"/>
          </a:p>
        </p:txBody>
      </p:sp>
      <p:sp>
        <p:nvSpPr>
          <p:cNvPr id="49" name="TextBox 48">
            <a:extLst>
              <a:ext uri="{FF2B5EF4-FFF2-40B4-BE49-F238E27FC236}">
                <a16:creationId xmlns:a16="http://schemas.microsoft.com/office/drawing/2014/main" id="{F1223104-4B9F-48F9-9249-805B55F31222}"/>
              </a:ext>
            </a:extLst>
          </p:cNvPr>
          <p:cNvSpPr txBox="1"/>
          <p:nvPr/>
        </p:nvSpPr>
        <p:spPr>
          <a:xfrm>
            <a:off x="7107383" y="5573116"/>
            <a:ext cx="919593" cy="584775"/>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10〜19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C143F904-716D-4C01-8A4B-0BDE603B3D4A}"/>
              </a:ext>
            </a:extLst>
          </p:cNvPr>
          <p:cNvSpPr txBox="1"/>
          <p:nvPr/>
        </p:nvSpPr>
        <p:spPr>
          <a:xfrm>
            <a:off x="7705994" y="5573116"/>
            <a:ext cx="919593" cy="584775"/>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20〜29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2C8F5AF2-4722-4B14-BA1D-6685B6FD5821}"/>
              </a:ext>
            </a:extLst>
          </p:cNvPr>
          <p:cNvSpPr txBox="1"/>
          <p:nvPr/>
        </p:nvSpPr>
        <p:spPr>
          <a:xfrm>
            <a:off x="8304605" y="5573116"/>
            <a:ext cx="919593" cy="584775"/>
          </a:xfrm>
          <a:prstGeom prst="rect">
            <a:avLst/>
          </a:prstGeom>
          <a:noFill/>
        </p:spPr>
        <p:txBody>
          <a:bodyPr wrap="square" numCol="1" rtlCol="0">
            <a:spAutoFit/>
          </a:bodyPr>
          <a:lstStyle/>
          <a:p>
            <a:pPr algn="ctr" rtl="0"/>
            <a:r>
              <a:rPr lang="ja-JP" sz="1600" b="0" dirty="0">
                <a:solidFill>
                  <a:schemeClr val="bg1"/>
                </a:solidFill>
                <a:latin typeface="Calibri" panose="020F0502020204030204" pitchFamily="34" charset="0"/>
                <a:cs typeface="Calibri" panose="020F0502020204030204" pitchFamily="34" charset="0"/>
              </a:rPr>
              <a:t>30〜39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2466F262-47E3-4F0F-96E5-4847572A8D29}"/>
              </a:ext>
            </a:extLst>
          </p:cNvPr>
          <p:cNvSpPr txBox="1"/>
          <p:nvPr/>
        </p:nvSpPr>
        <p:spPr>
          <a:xfrm>
            <a:off x="8903216" y="5573116"/>
            <a:ext cx="919593" cy="584775"/>
          </a:xfrm>
          <a:prstGeom prst="rect">
            <a:avLst/>
          </a:prstGeom>
          <a:noFill/>
        </p:spPr>
        <p:txBody>
          <a:bodyPr wrap="square" numCol="1" rtlCol="0">
            <a:spAutoFit/>
          </a:bodyPr>
          <a:lstStyle/>
          <a:p>
            <a:pPr algn="ctr" rtl="0"/>
            <a:r>
              <a:rPr lang="ja-JP" sz="1600" b="0" dirty="0">
                <a:solidFill>
                  <a:schemeClr val="bg1"/>
                </a:solidFill>
                <a:latin typeface="Calibri" panose="020F0502020204030204" pitchFamily="34" charset="0"/>
                <a:cs typeface="Calibri" panose="020F0502020204030204" pitchFamily="34" charset="0"/>
              </a:rPr>
              <a:t>40〜49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E96B995B-5839-408C-B223-86DEDCD321E0}"/>
              </a:ext>
            </a:extLst>
          </p:cNvPr>
          <p:cNvSpPr txBox="1"/>
          <p:nvPr/>
        </p:nvSpPr>
        <p:spPr>
          <a:xfrm>
            <a:off x="9501827" y="5573116"/>
            <a:ext cx="919593" cy="584775"/>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50〜59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7FC05E57-2EB7-48B6-9B77-6D6DE29BF227}"/>
              </a:ext>
            </a:extLst>
          </p:cNvPr>
          <p:cNvSpPr txBox="1"/>
          <p:nvPr/>
        </p:nvSpPr>
        <p:spPr>
          <a:xfrm>
            <a:off x="10100438" y="5573116"/>
            <a:ext cx="919593" cy="584775"/>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60〜69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38F346E1-7A89-41D2-BAF3-18F48344BB72}"/>
              </a:ext>
            </a:extLst>
          </p:cNvPr>
          <p:cNvSpPr txBox="1"/>
          <p:nvPr/>
        </p:nvSpPr>
        <p:spPr>
          <a:xfrm>
            <a:off x="10699049" y="5573116"/>
            <a:ext cx="919593" cy="584775"/>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70〜79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69E00490-8573-41D2-BECF-547B4CDF25CE}"/>
              </a:ext>
            </a:extLst>
          </p:cNvPr>
          <p:cNvSpPr txBox="1"/>
          <p:nvPr/>
        </p:nvSpPr>
        <p:spPr>
          <a:xfrm>
            <a:off x="6480124" y="5385744"/>
            <a:ext cx="476101"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a:t>
            </a:r>
          </a:p>
        </p:txBody>
      </p:sp>
      <p:sp>
        <p:nvSpPr>
          <p:cNvPr id="57" name="TextBox 56">
            <a:extLst>
              <a:ext uri="{FF2B5EF4-FFF2-40B4-BE49-F238E27FC236}">
                <a16:creationId xmlns:a16="http://schemas.microsoft.com/office/drawing/2014/main" id="{B92B4346-265E-489A-A009-013D92A01E4D}"/>
              </a:ext>
            </a:extLst>
          </p:cNvPr>
          <p:cNvSpPr txBox="1"/>
          <p:nvPr/>
        </p:nvSpPr>
        <p:spPr>
          <a:xfrm>
            <a:off x="6480124" y="4493058"/>
            <a:ext cx="476101"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5</a:t>
            </a:r>
          </a:p>
        </p:txBody>
      </p:sp>
      <p:sp>
        <p:nvSpPr>
          <p:cNvPr id="58" name="TextBox 57">
            <a:extLst>
              <a:ext uri="{FF2B5EF4-FFF2-40B4-BE49-F238E27FC236}">
                <a16:creationId xmlns:a16="http://schemas.microsoft.com/office/drawing/2014/main" id="{640283E7-444F-45E0-93C7-BCB692962160}"/>
              </a:ext>
            </a:extLst>
          </p:cNvPr>
          <p:cNvSpPr txBox="1"/>
          <p:nvPr/>
        </p:nvSpPr>
        <p:spPr>
          <a:xfrm>
            <a:off x="6480124" y="3600371"/>
            <a:ext cx="476101"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10</a:t>
            </a:r>
          </a:p>
        </p:txBody>
      </p:sp>
      <p:sp>
        <p:nvSpPr>
          <p:cNvPr id="59" name="TextBox 58">
            <a:extLst>
              <a:ext uri="{FF2B5EF4-FFF2-40B4-BE49-F238E27FC236}">
                <a16:creationId xmlns:a16="http://schemas.microsoft.com/office/drawing/2014/main" id="{11FB85D1-A405-42A1-A829-C846AB64DC53}"/>
              </a:ext>
            </a:extLst>
          </p:cNvPr>
          <p:cNvSpPr txBox="1"/>
          <p:nvPr/>
        </p:nvSpPr>
        <p:spPr>
          <a:xfrm>
            <a:off x="6480124" y="2707684"/>
            <a:ext cx="476101"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15</a:t>
            </a:r>
          </a:p>
        </p:txBody>
      </p:sp>
      <p:sp>
        <p:nvSpPr>
          <p:cNvPr id="60" name="TextBox 59">
            <a:extLst>
              <a:ext uri="{FF2B5EF4-FFF2-40B4-BE49-F238E27FC236}">
                <a16:creationId xmlns:a16="http://schemas.microsoft.com/office/drawing/2014/main" id="{3966B5AB-CC77-4360-97E2-49713943B5C9}"/>
              </a:ext>
            </a:extLst>
          </p:cNvPr>
          <p:cNvSpPr txBox="1"/>
          <p:nvPr/>
        </p:nvSpPr>
        <p:spPr>
          <a:xfrm>
            <a:off x="6480124" y="1814997"/>
            <a:ext cx="476101"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20</a:t>
            </a:r>
          </a:p>
        </p:txBody>
      </p:sp>
      <p:sp>
        <p:nvSpPr>
          <p:cNvPr id="61" name="TextBox 60">
            <a:extLst>
              <a:ext uri="{FF2B5EF4-FFF2-40B4-BE49-F238E27FC236}">
                <a16:creationId xmlns:a16="http://schemas.microsoft.com/office/drawing/2014/main" id="{A42979F5-1D16-427F-B9F8-333296564546}"/>
              </a:ext>
            </a:extLst>
          </p:cNvPr>
          <p:cNvSpPr txBox="1"/>
          <p:nvPr/>
        </p:nvSpPr>
        <p:spPr>
          <a:xfrm rot="16200000">
            <a:off x="4498500" y="3332554"/>
            <a:ext cx="3791076" cy="646331"/>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一親等で HCC を有する家族の数が ≥1（n = 44）</a:t>
            </a:r>
          </a:p>
        </p:txBody>
      </p:sp>
      <p:grpSp>
        <p:nvGrpSpPr>
          <p:cNvPr id="82" name="Group 81">
            <a:extLst>
              <a:ext uri="{FF2B5EF4-FFF2-40B4-BE49-F238E27FC236}">
                <a16:creationId xmlns:a16="http://schemas.microsoft.com/office/drawing/2014/main" id="{E3461A52-BD6E-4C58-B5AF-FA6A829FA355}"/>
              </a:ext>
            </a:extLst>
          </p:cNvPr>
          <p:cNvGrpSpPr/>
          <p:nvPr/>
        </p:nvGrpSpPr>
        <p:grpSpPr>
          <a:xfrm>
            <a:off x="7226938" y="1988330"/>
            <a:ext cx="1352349" cy="830997"/>
            <a:chOff x="7767205" y="1831067"/>
            <a:chExt cx="1352349" cy="830997"/>
          </a:xfrm>
        </p:grpSpPr>
        <p:grpSp>
          <p:nvGrpSpPr>
            <p:cNvPr id="81" name="Group 80">
              <a:extLst>
                <a:ext uri="{FF2B5EF4-FFF2-40B4-BE49-F238E27FC236}">
                  <a16:creationId xmlns:a16="http://schemas.microsoft.com/office/drawing/2014/main" id="{443061FD-D1FB-41A7-8AAB-438EF40FDA0C}"/>
                </a:ext>
              </a:extLst>
            </p:cNvPr>
            <p:cNvGrpSpPr/>
            <p:nvPr/>
          </p:nvGrpSpPr>
          <p:grpSpPr>
            <a:xfrm>
              <a:off x="7767205" y="1939668"/>
              <a:ext cx="119518" cy="614292"/>
              <a:chOff x="7767205" y="1939668"/>
              <a:chExt cx="119518" cy="614292"/>
            </a:xfrm>
          </p:grpSpPr>
          <p:sp>
            <p:nvSpPr>
              <p:cNvPr id="77" name="Rectangle 76">
                <a:extLst>
                  <a:ext uri="{FF2B5EF4-FFF2-40B4-BE49-F238E27FC236}">
                    <a16:creationId xmlns:a16="http://schemas.microsoft.com/office/drawing/2014/main" id="{0E784871-F1F8-43B6-A427-C0746D948968}"/>
                  </a:ext>
                </a:extLst>
              </p:cNvPr>
              <p:cNvSpPr/>
              <p:nvPr/>
            </p:nvSpPr>
            <p:spPr bwMode="auto">
              <a:xfrm>
                <a:off x="7767205" y="1939668"/>
                <a:ext cx="119518" cy="11951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161849E-1417-4938-B736-50C989A8B038}"/>
                  </a:ext>
                </a:extLst>
              </p:cNvPr>
              <p:cNvSpPr/>
              <p:nvPr/>
            </p:nvSpPr>
            <p:spPr bwMode="auto">
              <a:xfrm>
                <a:off x="7767205" y="2187055"/>
                <a:ext cx="119518" cy="1195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616D13D2-C51D-49E8-B1DC-BC1D2B32AA8B}"/>
                  </a:ext>
                </a:extLst>
              </p:cNvPr>
              <p:cNvSpPr/>
              <p:nvPr/>
            </p:nvSpPr>
            <p:spPr bwMode="auto">
              <a:xfrm>
                <a:off x="7767205" y="2434442"/>
                <a:ext cx="119518" cy="1195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0" name="TextBox 79">
              <a:extLst>
                <a:ext uri="{FF2B5EF4-FFF2-40B4-BE49-F238E27FC236}">
                  <a16:creationId xmlns:a16="http://schemas.microsoft.com/office/drawing/2014/main" id="{352ED80E-7874-40F1-B491-EABF969176C3}"/>
                </a:ext>
              </a:extLst>
            </p:cNvPr>
            <p:cNvSpPr txBox="1"/>
            <p:nvPr/>
          </p:nvSpPr>
          <p:spPr>
            <a:xfrm>
              <a:off x="7853259" y="1831067"/>
              <a:ext cx="1266295" cy="830997"/>
            </a:xfrm>
            <a:prstGeom prst="rect">
              <a:avLst/>
            </a:prstGeom>
            <a:noFill/>
          </p:spPr>
          <p:txBody>
            <a:bodyPr wrap="square" numCol="1" rtlCol="0">
              <a:spAutoFit/>
            </a:bodyPr>
            <a:lstStyle/>
            <a:p>
              <a:pPr algn="l" rtl="0"/>
              <a:r>
                <a:rPr lang="ja-JP" sz="1600" b="0" dirty="0">
                  <a:solidFill>
                    <a:schemeClr val="bg1"/>
                  </a:solidFill>
                  <a:latin typeface="Calibri" panose="020F0502020204030204" pitchFamily="34" charset="0"/>
                  <a:cs typeface="Calibri" panose="020F0502020204030204" pitchFamily="34" charset="0"/>
                </a:rPr>
                <a:t>親</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息子</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娘</a:t>
              </a:r>
            </a:p>
          </p:txBody>
        </p:sp>
      </p:grpSp>
      <p:grpSp>
        <p:nvGrpSpPr>
          <p:cNvPr id="147" name="Group 146">
            <a:extLst>
              <a:ext uri="{FF2B5EF4-FFF2-40B4-BE49-F238E27FC236}">
                <a16:creationId xmlns:a16="http://schemas.microsoft.com/office/drawing/2014/main" id="{35CC74B4-C232-44A7-8B7E-0CD4B417E68A}"/>
              </a:ext>
            </a:extLst>
          </p:cNvPr>
          <p:cNvGrpSpPr/>
          <p:nvPr/>
        </p:nvGrpSpPr>
        <p:grpSpPr>
          <a:xfrm>
            <a:off x="765268" y="1627291"/>
            <a:ext cx="5198213" cy="4282078"/>
            <a:chOff x="587930" y="1627291"/>
            <a:chExt cx="5198213" cy="4282078"/>
          </a:xfrm>
        </p:grpSpPr>
        <p:sp>
          <p:nvSpPr>
            <p:cNvPr id="84" name="Freeform: Shape 83">
              <a:extLst>
                <a:ext uri="{FF2B5EF4-FFF2-40B4-BE49-F238E27FC236}">
                  <a16:creationId xmlns:a16="http://schemas.microsoft.com/office/drawing/2014/main" id="{1DDF9520-0200-4B17-9E1B-6EA8E093AEC0}"/>
                </a:ext>
              </a:extLst>
            </p:cNvPr>
            <p:cNvSpPr/>
            <p:nvPr/>
          </p:nvSpPr>
          <p:spPr bwMode="auto">
            <a:xfrm>
              <a:off x="1293779" y="1782040"/>
              <a:ext cx="4192621" cy="3771898"/>
            </a:xfrm>
            <a:custGeom>
              <a:avLst/>
              <a:gdLst>
                <a:gd name="connsiteX0" fmla="*/ 0 w 4192621"/>
                <a:gd name="connsiteY0" fmla="*/ 0 h 3005847"/>
                <a:gd name="connsiteX1" fmla="*/ 0 w 4192621"/>
                <a:gd name="connsiteY1" fmla="*/ 3005847 h 3005847"/>
                <a:gd name="connsiteX2" fmla="*/ 4192621 w 4192621"/>
                <a:gd name="connsiteY2" fmla="*/ 3005847 h 3005847"/>
              </a:gdLst>
              <a:ahLst/>
              <a:cxnLst>
                <a:cxn ang="0">
                  <a:pos x="connsiteX0" y="connsiteY0"/>
                </a:cxn>
                <a:cxn ang="0">
                  <a:pos x="connsiteX1" y="connsiteY1"/>
                </a:cxn>
                <a:cxn ang="0">
                  <a:pos x="connsiteX2" y="connsiteY2"/>
                </a:cxn>
              </a:cxnLst>
              <a:rect l="l" t="t" r="r" b="b"/>
              <a:pathLst>
                <a:path w="4192621" h="3005847">
                  <a:moveTo>
                    <a:pt x="0" y="0"/>
                  </a:moveTo>
                  <a:lnTo>
                    <a:pt x="0" y="3005847"/>
                  </a:lnTo>
                  <a:lnTo>
                    <a:pt x="4192621" y="3005847"/>
                  </a:lnTo>
                </a:path>
              </a:pathLst>
            </a:custGeom>
            <a:noFill/>
            <a:ln w="28575">
              <a:solidFill>
                <a:schemeClr val="bg1"/>
              </a:solidFill>
              <a:miter lim="800000"/>
              <a:headEnd/>
              <a:tailEnd/>
            </a:ln>
          </p:spPr>
          <p:txBody>
            <a:bodyPr rtlCol="0" anchor="ctr"/>
            <a:lstStyle/>
            <a:p>
              <a:pPr algn="ctr"/>
              <a:endParaRPr lang="en-US" dirty="0"/>
            </a:p>
          </p:txBody>
        </p:sp>
        <p:grpSp>
          <p:nvGrpSpPr>
            <p:cNvPr id="95" name="Group 94">
              <a:extLst>
                <a:ext uri="{FF2B5EF4-FFF2-40B4-BE49-F238E27FC236}">
                  <a16:creationId xmlns:a16="http://schemas.microsoft.com/office/drawing/2014/main" id="{BC2B70CC-1F2C-4EA3-9B6A-D8211A791766}"/>
                </a:ext>
              </a:extLst>
            </p:cNvPr>
            <p:cNvGrpSpPr/>
            <p:nvPr/>
          </p:nvGrpSpPr>
          <p:grpSpPr>
            <a:xfrm>
              <a:off x="1296279" y="5551258"/>
              <a:ext cx="3976112" cy="84859"/>
              <a:chOff x="1296279" y="5551258"/>
              <a:chExt cx="3976112" cy="84859"/>
            </a:xfrm>
          </p:grpSpPr>
          <p:cxnSp>
            <p:nvCxnSpPr>
              <p:cNvPr id="85" name="Straight Connector 84">
                <a:extLst>
                  <a:ext uri="{FF2B5EF4-FFF2-40B4-BE49-F238E27FC236}">
                    <a16:creationId xmlns:a16="http://schemas.microsoft.com/office/drawing/2014/main" id="{D986694E-E03E-43F1-AF0F-5A1D426EEA8B}"/>
                  </a:ext>
                </a:extLst>
              </p:cNvPr>
              <p:cNvCxnSpPr>
                <a:cxnSpLocks/>
              </p:cNvCxnSpPr>
              <p:nvPr/>
            </p:nvCxnSpPr>
            <p:spPr bwMode="auto">
              <a:xfrm>
                <a:off x="5272391"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8AF0AD2-3DEE-4E5A-B12B-763BD5DB56C5}"/>
                  </a:ext>
                </a:extLst>
              </p:cNvPr>
              <p:cNvCxnSpPr>
                <a:cxnSpLocks/>
              </p:cNvCxnSpPr>
              <p:nvPr/>
            </p:nvCxnSpPr>
            <p:spPr bwMode="auto">
              <a:xfrm>
                <a:off x="4830134"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F52BC7E-810E-4CF6-9EC1-4CE20D83196A}"/>
                  </a:ext>
                </a:extLst>
              </p:cNvPr>
              <p:cNvCxnSpPr>
                <a:cxnSpLocks/>
              </p:cNvCxnSpPr>
              <p:nvPr/>
            </p:nvCxnSpPr>
            <p:spPr bwMode="auto">
              <a:xfrm>
                <a:off x="4387873"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DC3ABFA-C433-4548-A022-55401D4CF971}"/>
                  </a:ext>
                </a:extLst>
              </p:cNvPr>
              <p:cNvCxnSpPr>
                <a:cxnSpLocks/>
              </p:cNvCxnSpPr>
              <p:nvPr/>
            </p:nvCxnSpPr>
            <p:spPr bwMode="auto">
              <a:xfrm>
                <a:off x="3945612"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E577257-79E0-4AF9-ABD6-A84B4DBB69BC}"/>
                  </a:ext>
                </a:extLst>
              </p:cNvPr>
              <p:cNvCxnSpPr>
                <a:cxnSpLocks/>
              </p:cNvCxnSpPr>
              <p:nvPr/>
            </p:nvCxnSpPr>
            <p:spPr bwMode="auto">
              <a:xfrm>
                <a:off x="3503351"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46CE59F-BEA2-43AA-B8BD-8899E789EE42}"/>
                  </a:ext>
                </a:extLst>
              </p:cNvPr>
              <p:cNvCxnSpPr>
                <a:cxnSpLocks/>
              </p:cNvCxnSpPr>
              <p:nvPr/>
            </p:nvCxnSpPr>
            <p:spPr bwMode="auto">
              <a:xfrm>
                <a:off x="3061090"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2263558-D210-474B-A588-ED7D0BF835DF}"/>
                  </a:ext>
                </a:extLst>
              </p:cNvPr>
              <p:cNvCxnSpPr>
                <a:cxnSpLocks/>
              </p:cNvCxnSpPr>
              <p:nvPr/>
            </p:nvCxnSpPr>
            <p:spPr bwMode="auto">
              <a:xfrm>
                <a:off x="2618829"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B525044-B866-413D-809F-7954A2ADE487}"/>
                  </a:ext>
                </a:extLst>
              </p:cNvPr>
              <p:cNvCxnSpPr>
                <a:cxnSpLocks/>
              </p:cNvCxnSpPr>
              <p:nvPr/>
            </p:nvCxnSpPr>
            <p:spPr bwMode="auto">
              <a:xfrm>
                <a:off x="2176568"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A581A78-6DAC-4241-AABE-F22C4FD43A43}"/>
                  </a:ext>
                </a:extLst>
              </p:cNvPr>
              <p:cNvCxnSpPr>
                <a:cxnSpLocks/>
              </p:cNvCxnSpPr>
              <p:nvPr/>
            </p:nvCxnSpPr>
            <p:spPr bwMode="auto">
              <a:xfrm>
                <a:off x="1734307"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79F00F9-4F08-4CAF-B024-3F413F194B4A}"/>
                  </a:ext>
                </a:extLst>
              </p:cNvPr>
              <p:cNvCxnSpPr>
                <a:cxnSpLocks/>
              </p:cNvCxnSpPr>
              <p:nvPr/>
            </p:nvCxnSpPr>
            <p:spPr bwMode="auto">
              <a:xfrm>
                <a:off x="1296279" y="5551258"/>
                <a:ext cx="0" cy="84859"/>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99FD54DB-2504-474B-93D0-CCAD7E5743D6}"/>
                </a:ext>
              </a:extLst>
            </p:cNvPr>
            <p:cNvGrpSpPr/>
            <p:nvPr/>
          </p:nvGrpSpPr>
          <p:grpSpPr>
            <a:xfrm>
              <a:off x="1207186" y="1794280"/>
              <a:ext cx="84859" cy="3644175"/>
              <a:chOff x="1207186" y="1794280"/>
              <a:chExt cx="84859" cy="3644175"/>
            </a:xfrm>
          </p:grpSpPr>
          <p:cxnSp>
            <p:nvCxnSpPr>
              <p:cNvPr id="96" name="Straight Connector 95">
                <a:extLst>
                  <a:ext uri="{FF2B5EF4-FFF2-40B4-BE49-F238E27FC236}">
                    <a16:creationId xmlns:a16="http://schemas.microsoft.com/office/drawing/2014/main" id="{FB001AC4-125C-44E5-B09C-6D02131F3412}"/>
                  </a:ext>
                </a:extLst>
              </p:cNvPr>
              <p:cNvCxnSpPr>
                <a:cxnSpLocks/>
              </p:cNvCxnSpPr>
              <p:nvPr/>
            </p:nvCxnSpPr>
            <p:spPr bwMode="auto">
              <a:xfrm rot="5400000">
                <a:off x="1249616" y="5396025"/>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2EB2D36-DCA1-4F57-A195-E5F8A9BB2D5E}"/>
                  </a:ext>
                </a:extLst>
              </p:cNvPr>
              <p:cNvCxnSpPr>
                <a:cxnSpLocks/>
              </p:cNvCxnSpPr>
              <p:nvPr/>
            </p:nvCxnSpPr>
            <p:spPr bwMode="auto">
              <a:xfrm rot="5400000">
                <a:off x="1249616" y="4991114"/>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99AA360-276B-4B09-B864-23137B7B54B8}"/>
                  </a:ext>
                </a:extLst>
              </p:cNvPr>
              <p:cNvCxnSpPr>
                <a:cxnSpLocks/>
              </p:cNvCxnSpPr>
              <p:nvPr/>
            </p:nvCxnSpPr>
            <p:spPr bwMode="auto">
              <a:xfrm rot="5400000">
                <a:off x="1249616" y="4586206"/>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D3E8808-3EB8-4593-ABD5-998C18EDCC6B}"/>
                  </a:ext>
                </a:extLst>
              </p:cNvPr>
              <p:cNvCxnSpPr>
                <a:cxnSpLocks/>
              </p:cNvCxnSpPr>
              <p:nvPr/>
            </p:nvCxnSpPr>
            <p:spPr bwMode="auto">
              <a:xfrm rot="5400000">
                <a:off x="1249616" y="418129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8C5F81A-86C5-48D3-B98C-78857F25EED0}"/>
                  </a:ext>
                </a:extLst>
              </p:cNvPr>
              <p:cNvCxnSpPr>
                <a:cxnSpLocks/>
              </p:cNvCxnSpPr>
              <p:nvPr/>
            </p:nvCxnSpPr>
            <p:spPr bwMode="auto">
              <a:xfrm rot="5400000">
                <a:off x="1249616" y="3776390"/>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022A28D-52A5-4184-80A1-EEAF38474120}"/>
                  </a:ext>
                </a:extLst>
              </p:cNvPr>
              <p:cNvCxnSpPr>
                <a:cxnSpLocks/>
              </p:cNvCxnSpPr>
              <p:nvPr/>
            </p:nvCxnSpPr>
            <p:spPr bwMode="auto">
              <a:xfrm rot="5400000">
                <a:off x="1249616" y="3371482"/>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5C4DC0B-C53A-4334-AA74-58B8430379D6}"/>
                  </a:ext>
                </a:extLst>
              </p:cNvPr>
              <p:cNvCxnSpPr>
                <a:cxnSpLocks/>
              </p:cNvCxnSpPr>
              <p:nvPr/>
            </p:nvCxnSpPr>
            <p:spPr bwMode="auto">
              <a:xfrm rot="5400000">
                <a:off x="1249616" y="2966574"/>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F4707DF-CCB6-425E-A23A-1615B5730DB8}"/>
                  </a:ext>
                </a:extLst>
              </p:cNvPr>
              <p:cNvCxnSpPr>
                <a:cxnSpLocks/>
              </p:cNvCxnSpPr>
              <p:nvPr/>
            </p:nvCxnSpPr>
            <p:spPr bwMode="auto">
              <a:xfrm rot="5400000">
                <a:off x="1249616" y="2561666"/>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D2DFDC8-827D-4655-AF2F-C916BC5C95A0}"/>
                  </a:ext>
                </a:extLst>
              </p:cNvPr>
              <p:cNvCxnSpPr>
                <a:cxnSpLocks/>
              </p:cNvCxnSpPr>
              <p:nvPr/>
            </p:nvCxnSpPr>
            <p:spPr bwMode="auto">
              <a:xfrm rot="5400000">
                <a:off x="1249616" y="21567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2903A3B-771F-4BF2-91A0-5165B202F4CC}"/>
                  </a:ext>
                </a:extLst>
              </p:cNvPr>
              <p:cNvCxnSpPr>
                <a:cxnSpLocks/>
              </p:cNvCxnSpPr>
              <p:nvPr/>
            </p:nvCxnSpPr>
            <p:spPr bwMode="auto">
              <a:xfrm rot="5400000">
                <a:off x="1249616" y="1751850"/>
                <a:ext cx="0" cy="84859"/>
              </a:xfrm>
              <a:prstGeom prst="line">
                <a:avLst/>
              </a:prstGeom>
              <a:noFill/>
              <a:ln w="28575" cap="flat" cmpd="sng" algn="ctr">
                <a:solidFill>
                  <a:schemeClr val="bg1"/>
                </a:solidFill>
                <a:prstDash val="solid"/>
                <a:round/>
                <a:headEnd type="none" w="med" len="med"/>
                <a:tailEnd type="none" w="med" len="med"/>
              </a:ln>
              <a:effectLst/>
            </p:spPr>
          </p:cxnSp>
        </p:grpSp>
        <p:sp>
          <p:nvSpPr>
            <p:cNvPr id="107" name="TextBox 106">
              <a:extLst>
                <a:ext uri="{FF2B5EF4-FFF2-40B4-BE49-F238E27FC236}">
                  <a16:creationId xmlns:a16="http://schemas.microsoft.com/office/drawing/2014/main" id="{86E789A0-057E-45E5-97D0-AB130D9DDC87}"/>
                </a:ext>
              </a:extLst>
            </p:cNvPr>
            <p:cNvSpPr txBox="1"/>
            <p:nvPr/>
          </p:nvSpPr>
          <p:spPr>
            <a:xfrm>
              <a:off x="947076"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a:t>
              </a:r>
            </a:p>
          </p:txBody>
        </p:sp>
        <p:sp>
          <p:nvSpPr>
            <p:cNvPr id="108" name="TextBox 107">
              <a:extLst>
                <a:ext uri="{FF2B5EF4-FFF2-40B4-BE49-F238E27FC236}">
                  <a16:creationId xmlns:a16="http://schemas.microsoft.com/office/drawing/2014/main" id="{DF4F43E9-89AE-4482-8551-C1E0D36AA291}"/>
                </a:ext>
              </a:extLst>
            </p:cNvPr>
            <p:cNvSpPr txBox="1"/>
            <p:nvPr/>
          </p:nvSpPr>
          <p:spPr>
            <a:xfrm>
              <a:off x="1391693"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2</a:t>
              </a:r>
            </a:p>
          </p:txBody>
        </p:sp>
        <p:sp>
          <p:nvSpPr>
            <p:cNvPr id="109" name="TextBox 108">
              <a:extLst>
                <a:ext uri="{FF2B5EF4-FFF2-40B4-BE49-F238E27FC236}">
                  <a16:creationId xmlns:a16="http://schemas.microsoft.com/office/drawing/2014/main" id="{C0B98628-3B78-47BE-8719-BC77B42CCF15}"/>
                </a:ext>
              </a:extLst>
            </p:cNvPr>
            <p:cNvSpPr txBox="1"/>
            <p:nvPr/>
          </p:nvSpPr>
          <p:spPr>
            <a:xfrm>
              <a:off x="1836310"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4</a:t>
              </a:r>
            </a:p>
          </p:txBody>
        </p:sp>
        <p:sp>
          <p:nvSpPr>
            <p:cNvPr id="110" name="TextBox 109">
              <a:extLst>
                <a:ext uri="{FF2B5EF4-FFF2-40B4-BE49-F238E27FC236}">
                  <a16:creationId xmlns:a16="http://schemas.microsoft.com/office/drawing/2014/main" id="{B355BBE1-34CA-4AC4-AA3C-40F7DA85FAB8}"/>
                </a:ext>
              </a:extLst>
            </p:cNvPr>
            <p:cNvSpPr txBox="1"/>
            <p:nvPr/>
          </p:nvSpPr>
          <p:spPr>
            <a:xfrm>
              <a:off x="2280927"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6</a:t>
              </a:r>
            </a:p>
          </p:txBody>
        </p:sp>
        <p:sp>
          <p:nvSpPr>
            <p:cNvPr id="111" name="TextBox 110">
              <a:extLst>
                <a:ext uri="{FF2B5EF4-FFF2-40B4-BE49-F238E27FC236}">
                  <a16:creationId xmlns:a16="http://schemas.microsoft.com/office/drawing/2014/main" id="{0AF7AE1D-EE8E-4F74-9C81-5FC9A8CFB171}"/>
                </a:ext>
              </a:extLst>
            </p:cNvPr>
            <p:cNvSpPr txBox="1"/>
            <p:nvPr/>
          </p:nvSpPr>
          <p:spPr>
            <a:xfrm>
              <a:off x="2725544"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8</a:t>
              </a:r>
            </a:p>
          </p:txBody>
        </p:sp>
        <p:sp>
          <p:nvSpPr>
            <p:cNvPr id="112" name="TextBox 111">
              <a:extLst>
                <a:ext uri="{FF2B5EF4-FFF2-40B4-BE49-F238E27FC236}">
                  <a16:creationId xmlns:a16="http://schemas.microsoft.com/office/drawing/2014/main" id="{B1F73490-FDDF-4238-95DA-11A224D13683}"/>
                </a:ext>
              </a:extLst>
            </p:cNvPr>
            <p:cNvSpPr txBox="1"/>
            <p:nvPr/>
          </p:nvSpPr>
          <p:spPr>
            <a:xfrm>
              <a:off x="3170161"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10</a:t>
              </a:r>
            </a:p>
          </p:txBody>
        </p:sp>
        <p:sp>
          <p:nvSpPr>
            <p:cNvPr id="113" name="TextBox 112">
              <a:extLst>
                <a:ext uri="{FF2B5EF4-FFF2-40B4-BE49-F238E27FC236}">
                  <a16:creationId xmlns:a16="http://schemas.microsoft.com/office/drawing/2014/main" id="{55C4EF38-D4AB-4D68-9AA9-F77A684E986E}"/>
                </a:ext>
              </a:extLst>
            </p:cNvPr>
            <p:cNvSpPr txBox="1"/>
            <p:nvPr/>
          </p:nvSpPr>
          <p:spPr>
            <a:xfrm>
              <a:off x="3614778"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12</a:t>
              </a:r>
            </a:p>
          </p:txBody>
        </p:sp>
        <p:sp>
          <p:nvSpPr>
            <p:cNvPr id="114" name="TextBox 113">
              <a:extLst>
                <a:ext uri="{FF2B5EF4-FFF2-40B4-BE49-F238E27FC236}">
                  <a16:creationId xmlns:a16="http://schemas.microsoft.com/office/drawing/2014/main" id="{4E8EBD95-B0A7-40F7-B59A-3AC82D333561}"/>
                </a:ext>
              </a:extLst>
            </p:cNvPr>
            <p:cNvSpPr txBox="1"/>
            <p:nvPr/>
          </p:nvSpPr>
          <p:spPr>
            <a:xfrm>
              <a:off x="4059395"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14</a:t>
              </a:r>
            </a:p>
          </p:txBody>
        </p:sp>
        <p:sp>
          <p:nvSpPr>
            <p:cNvPr id="115" name="TextBox 114">
              <a:extLst>
                <a:ext uri="{FF2B5EF4-FFF2-40B4-BE49-F238E27FC236}">
                  <a16:creationId xmlns:a16="http://schemas.microsoft.com/office/drawing/2014/main" id="{E260D3CB-E928-45C5-9984-D92EF0339B56}"/>
                </a:ext>
              </a:extLst>
            </p:cNvPr>
            <p:cNvSpPr txBox="1"/>
            <p:nvPr/>
          </p:nvSpPr>
          <p:spPr>
            <a:xfrm>
              <a:off x="4504012"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16</a:t>
              </a:r>
            </a:p>
          </p:txBody>
        </p:sp>
        <p:sp>
          <p:nvSpPr>
            <p:cNvPr id="116" name="TextBox 115">
              <a:extLst>
                <a:ext uri="{FF2B5EF4-FFF2-40B4-BE49-F238E27FC236}">
                  <a16:creationId xmlns:a16="http://schemas.microsoft.com/office/drawing/2014/main" id="{53E2897E-4842-4C04-AFFD-9FFD247FFF9D}"/>
                </a:ext>
              </a:extLst>
            </p:cNvPr>
            <p:cNvSpPr txBox="1"/>
            <p:nvPr/>
          </p:nvSpPr>
          <p:spPr>
            <a:xfrm>
              <a:off x="4929773" y="5570815"/>
              <a:ext cx="690509"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18</a:t>
              </a:r>
            </a:p>
          </p:txBody>
        </p:sp>
        <p:sp>
          <p:nvSpPr>
            <p:cNvPr id="117" name="TextBox 116">
              <a:extLst>
                <a:ext uri="{FF2B5EF4-FFF2-40B4-BE49-F238E27FC236}">
                  <a16:creationId xmlns:a16="http://schemas.microsoft.com/office/drawing/2014/main" id="{874095ED-4F37-44A2-BE6E-BF6B9AB44F3A}"/>
                </a:ext>
              </a:extLst>
            </p:cNvPr>
            <p:cNvSpPr txBox="1"/>
            <p:nvPr/>
          </p:nvSpPr>
          <p:spPr>
            <a:xfrm>
              <a:off x="587930" y="5273407"/>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a:t>
              </a:r>
            </a:p>
          </p:txBody>
        </p:sp>
        <p:sp>
          <p:nvSpPr>
            <p:cNvPr id="118" name="TextBox 117">
              <a:extLst>
                <a:ext uri="{FF2B5EF4-FFF2-40B4-BE49-F238E27FC236}">
                  <a16:creationId xmlns:a16="http://schemas.microsoft.com/office/drawing/2014/main" id="{8FEDD572-2535-412B-A7D7-32DF9C5CFD61}"/>
                </a:ext>
              </a:extLst>
            </p:cNvPr>
            <p:cNvSpPr txBox="1"/>
            <p:nvPr/>
          </p:nvSpPr>
          <p:spPr>
            <a:xfrm>
              <a:off x="587930" y="4868283"/>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0.02</a:t>
              </a:r>
            </a:p>
          </p:txBody>
        </p:sp>
        <p:sp>
          <p:nvSpPr>
            <p:cNvPr id="119" name="TextBox 118">
              <a:extLst>
                <a:ext uri="{FF2B5EF4-FFF2-40B4-BE49-F238E27FC236}">
                  <a16:creationId xmlns:a16="http://schemas.microsoft.com/office/drawing/2014/main" id="{B1EAFB01-A0AC-4D3A-B5E1-EA12240AF804}"/>
                </a:ext>
              </a:extLst>
            </p:cNvPr>
            <p:cNvSpPr txBox="1"/>
            <p:nvPr/>
          </p:nvSpPr>
          <p:spPr>
            <a:xfrm>
              <a:off x="587930" y="4463159"/>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0.04</a:t>
              </a:r>
            </a:p>
          </p:txBody>
        </p:sp>
        <p:sp>
          <p:nvSpPr>
            <p:cNvPr id="120" name="TextBox 119">
              <a:extLst>
                <a:ext uri="{FF2B5EF4-FFF2-40B4-BE49-F238E27FC236}">
                  <a16:creationId xmlns:a16="http://schemas.microsoft.com/office/drawing/2014/main" id="{5BC5C811-4C0E-4AD5-A4C6-8A21AE70D82A}"/>
                </a:ext>
              </a:extLst>
            </p:cNvPr>
            <p:cNvSpPr txBox="1"/>
            <p:nvPr/>
          </p:nvSpPr>
          <p:spPr>
            <a:xfrm>
              <a:off x="587930" y="4058035"/>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0.06</a:t>
              </a:r>
            </a:p>
          </p:txBody>
        </p:sp>
        <p:sp>
          <p:nvSpPr>
            <p:cNvPr id="121" name="TextBox 120">
              <a:extLst>
                <a:ext uri="{FF2B5EF4-FFF2-40B4-BE49-F238E27FC236}">
                  <a16:creationId xmlns:a16="http://schemas.microsoft.com/office/drawing/2014/main" id="{9BE63DA0-F3C3-470A-AEA4-CD01553FB7B9}"/>
                </a:ext>
              </a:extLst>
            </p:cNvPr>
            <p:cNvSpPr txBox="1"/>
            <p:nvPr/>
          </p:nvSpPr>
          <p:spPr>
            <a:xfrm>
              <a:off x="587930" y="3652911"/>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0.08</a:t>
              </a:r>
            </a:p>
          </p:txBody>
        </p:sp>
        <p:sp>
          <p:nvSpPr>
            <p:cNvPr id="122" name="TextBox 121">
              <a:extLst>
                <a:ext uri="{FF2B5EF4-FFF2-40B4-BE49-F238E27FC236}">
                  <a16:creationId xmlns:a16="http://schemas.microsoft.com/office/drawing/2014/main" id="{FA02E46A-9FC3-4E54-8052-6ABF86E71FEF}"/>
                </a:ext>
              </a:extLst>
            </p:cNvPr>
            <p:cNvSpPr txBox="1"/>
            <p:nvPr/>
          </p:nvSpPr>
          <p:spPr>
            <a:xfrm>
              <a:off x="587930" y="3247787"/>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0.10</a:t>
              </a:r>
            </a:p>
          </p:txBody>
        </p:sp>
        <p:sp>
          <p:nvSpPr>
            <p:cNvPr id="123" name="TextBox 122">
              <a:extLst>
                <a:ext uri="{FF2B5EF4-FFF2-40B4-BE49-F238E27FC236}">
                  <a16:creationId xmlns:a16="http://schemas.microsoft.com/office/drawing/2014/main" id="{62329C72-0A7E-41B7-BC65-CF874D34831F}"/>
                </a:ext>
              </a:extLst>
            </p:cNvPr>
            <p:cNvSpPr txBox="1"/>
            <p:nvPr/>
          </p:nvSpPr>
          <p:spPr>
            <a:xfrm>
              <a:off x="587930" y="2842663"/>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0.12</a:t>
              </a:r>
            </a:p>
          </p:txBody>
        </p:sp>
        <p:sp>
          <p:nvSpPr>
            <p:cNvPr id="124" name="TextBox 123">
              <a:extLst>
                <a:ext uri="{FF2B5EF4-FFF2-40B4-BE49-F238E27FC236}">
                  <a16:creationId xmlns:a16="http://schemas.microsoft.com/office/drawing/2014/main" id="{BBFB2CAE-8302-4AE4-8315-748F15E5A7BB}"/>
                </a:ext>
              </a:extLst>
            </p:cNvPr>
            <p:cNvSpPr txBox="1"/>
            <p:nvPr/>
          </p:nvSpPr>
          <p:spPr>
            <a:xfrm>
              <a:off x="587930" y="2437539"/>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0.14</a:t>
              </a:r>
            </a:p>
          </p:txBody>
        </p:sp>
        <p:sp>
          <p:nvSpPr>
            <p:cNvPr id="125" name="TextBox 124">
              <a:extLst>
                <a:ext uri="{FF2B5EF4-FFF2-40B4-BE49-F238E27FC236}">
                  <a16:creationId xmlns:a16="http://schemas.microsoft.com/office/drawing/2014/main" id="{0346C8EB-166C-4093-9237-2E68AFE5117A}"/>
                </a:ext>
              </a:extLst>
            </p:cNvPr>
            <p:cNvSpPr txBox="1"/>
            <p:nvPr/>
          </p:nvSpPr>
          <p:spPr>
            <a:xfrm>
              <a:off x="587930" y="2032415"/>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0.16</a:t>
              </a:r>
            </a:p>
          </p:txBody>
        </p:sp>
        <p:sp>
          <p:nvSpPr>
            <p:cNvPr id="126" name="TextBox 125">
              <a:extLst>
                <a:ext uri="{FF2B5EF4-FFF2-40B4-BE49-F238E27FC236}">
                  <a16:creationId xmlns:a16="http://schemas.microsoft.com/office/drawing/2014/main" id="{6E83E422-B330-431C-8943-19FE34450473}"/>
                </a:ext>
              </a:extLst>
            </p:cNvPr>
            <p:cNvSpPr txBox="1"/>
            <p:nvPr/>
          </p:nvSpPr>
          <p:spPr>
            <a:xfrm>
              <a:off x="587930" y="1627291"/>
              <a:ext cx="690509"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0.18</a:t>
              </a:r>
            </a:p>
          </p:txBody>
        </p:sp>
        <p:sp>
          <p:nvSpPr>
            <p:cNvPr id="127" name="Freeform: Shape 126">
              <a:extLst>
                <a:ext uri="{FF2B5EF4-FFF2-40B4-BE49-F238E27FC236}">
                  <a16:creationId xmlns:a16="http://schemas.microsoft.com/office/drawing/2014/main" id="{50D85A5B-75DF-4C61-A1F1-CDB7DFB1AA9C}"/>
                </a:ext>
              </a:extLst>
            </p:cNvPr>
            <p:cNvSpPr/>
            <p:nvPr/>
          </p:nvSpPr>
          <p:spPr bwMode="auto">
            <a:xfrm>
              <a:off x="1308485" y="5308527"/>
              <a:ext cx="3947006" cy="134769"/>
            </a:xfrm>
            <a:custGeom>
              <a:avLst/>
              <a:gdLst>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2995660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500582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0422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500582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500582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493438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7109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493438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7109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24855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493438 w 3947006"/>
                <a:gd name="connsiteY25" fmla="*/ 0 h 132388"/>
                <a:gd name="connsiteX26" fmla="*/ 3947006 w 3947006"/>
                <a:gd name="connsiteY26" fmla="*/ 0 h 132388"/>
                <a:gd name="connsiteX0" fmla="*/ 0 w 3947006"/>
                <a:gd name="connsiteY0" fmla="*/ 134769 h 134769"/>
                <a:gd name="connsiteX1" fmla="*/ 895927 w 3947006"/>
                <a:gd name="connsiteY1" fmla="*/ 134769 h 134769"/>
                <a:gd name="connsiteX2" fmla="*/ 895927 w 3947006"/>
                <a:gd name="connsiteY2" fmla="*/ 110139 h 134769"/>
                <a:gd name="connsiteX3" fmla="*/ 1336194 w 3947006"/>
                <a:gd name="connsiteY3" fmla="*/ 110139 h 134769"/>
                <a:gd name="connsiteX4" fmla="*/ 1336194 w 3947006"/>
                <a:gd name="connsiteY4" fmla="*/ 103981 h 134769"/>
                <a:gd name="connsiteX5" fmla="*/ 1693333 w 3947006"/>
                <a:gd name="connsiteY5" fmla="*/ 103981 h 134769"/>
                <a:gd name="connsiteX6" fmla="*/ 1697109 w 3947006"/>
                <a:gd name="connsiteY6" fmla="*/ 97824 h 134769"/>
                <a:gd name="connsiteX7" fmla="*/ 1899612 w 3947006"/>
                <a:gd name="connsiteY7" fmla="*/ 97824 h 134769"/>
                <a:gd name="connsiteX8" fmla="*/ 1899612 w 3947006"/>
                <a:gd name="connsiteY8" fmla="*/ 88587 h 134769"/>
                <a:gd name="connsiteX9" fmla="*/ 2025842 w 3947006"/>
                <a:gd name="connsiteY9" fmla="*/ 88587 h 134769"/>
                <a:gd name="connsiteX10" fmla="*/ 2024855 w 3947006"/>
                <a:gd name="connsiteY10" fmla="*/ 82430 h 134769"/>
                <a:gd name="connsiteX11" fmla="*/ 2687782 w 3947006"/>
                <a:gd name="connsiteY11" fmla="*/ 82430 h 134769"/>
                <a:gd name="connsiteX12" fmla="*/ 2687782 w 3947006"/>
                <a:gd name="connsiteY12" fmla="*/ 82430 h 134769"/>
                <a:gd name="connsiteX13" fmla="*/ 2687782 w 3947006"/>
                <a:gd name="connsiteY13" fmla="*/ 54720 h 134769"/>
                <a:gd name="connsiteX14" fmla="*/ 2854036 w 3947006"/>
                <a:gd name="connsiteY14" fmla="*/ 54720 h 134769"/>
                <a:gd name="connsiteX15" fmla="*/ 2854036 w 3947006"/>
                <a:gd name="connsiteY15" fmla="*/ 42405 h 134769"/>
                <a:gd name="connsiteX16" fmla="*/ 3001818 w 3947006"/>
                <a:gd name="connsiteY16" fmla="*/ 42405 h 134769"/>
                <a:gd name="connsiteX17" fmla="*/ 3005184 w 3947006"/>
                <a:gd name="connsiteY17" fmla="*/ 36247 h 134769"/>
                <a:gd name="connsiteX18" fmla="*/ 3140363 w 3947006"/>
                <a:gd name="connsiteY18" fmla="*/ 36247 h 134769"/>
                <a:gd name="connsiteX19" fmla="*/ 3140363 w 3947006"/>
                <a:gd name="connsiteY19" fmla="*/ 33169 h 134769"/>
                <a:gd name="connsiteX20" fmla="*/ 3288145 w 3947006"/>
                <a:gd name="connsiteY20" fmla="*/ 33169 h 134769"/>
                <a:gd name="connsiteX21" fmla="*/ 3288145 w 3947006"/>
                <a:gd name="connsiteY21" fmla="*/ 27011 h 134769"/>
                <a:gd name="connsiteX22" fmla="*/ 3288145 w 3947006"/>
                <a:gd name="connsiteY22" fmla="*/ 11617 h 134769"/>
                <a:gd name="connsiteX23" fmla="*/ 3494424 w 3947006"/>
                <a:gd name="connsiteY23" fmla="*/ 11617 h 134769"/>
                <a:gd name="connsiteX24" fmla="*/ 3494424 w 3947006"/>
                <a:gd name="connsiteY24" fmla="*/ 8539 h 134769"/>
                <a:gd name="connsiteX25" fmla="*/ 3495819 w 3947006"/>
                <a:gd name="connsiteY25" fmla="*/ 0 h 134769"/>
                <a:gd name="connsiteX26" fmla="*/ 3947006 w 3947006"/>
                <a:gd name="connsiteY26" fmla="*/ 2381 h 134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47006" h="134769">
                  <a:moveTo>
                    <a:pt x="0" y="134769"/>
                  </a:moveTo>
                  <a:lnTo>
                    <a:pt x="895927" y="134769"/>
                  </a:lnTo>
                  <a:lnTo>
                    <a:pt x="895927" y="110139"/>
                  </a:lnTo>
                  <a:lnTo>
                    <a:pt x="1336194" y="110139"/>
                  </a:lnTo>
                  <a:lnTo>
                    <a:pt x="1336194" y="103981"/>
                  </a:lnTo>
                  <a:lnTo>
                    <a:pt x="1693333" y="103981"/>
                  </a:lnTo>
                  <a:lnTo>
                    <a:pt x="1697109" y="97824"/>
                  </a:lnTo>
                  <a:lnTo>
                    <a:pt x="1899612" y="97824"/>
                  </a:lnTo>
                  <a:lnTo>
                    <a:pt x="1899612" y="88587"/>
                  </a:lnTo>
                  <a:lnTo>
                    <a:pt x="2025842" y="88587"/>
                  </a:lnTo>
                  <a:lnTo>
                    <a:pt x="2024855" y="82430"/>
                  </a:lnTo>
                  <a:lnTo>
                    <a:pt x="2687782" y="82430"/>
                  </a:lnTo>
                  <a:lnTo>
                    <a:pt x="2687782" y="82430"/>
                  </a:lnTo>
                  <a:lnTo>
                    <a:pt x="2687782" y="54720"/>
                  </a:lnTo>
                  <a:lnTo>
                    <a:pt x="2854036" y="54720"/>
                  </a:lnTo>
                  <a:lnTo>
                    <a:pt x="2854036" y="42405"/>
                  </a:lnTo>
                  <a:lnTo>
                    <a:pt x="3001818" y="42405"/>
                  </a:lnTo>
                  <a:lnTo>
                    <a:pt x="3005184" y="36247"/>
                  </a:lnTo>
                  <a:lnTo>
                    <a:pt x="3140363" y="36247"/>
                  </a:lnTo>
                  <a:lnTo>
                    <a:pt x="3140363" y="33169"/>
                  </a:lnTo>
                  <a:lnTo>
                    <a:pt x="3288145" y="33169"/>
                  </a:lnTo>
                  <a:lnTo>
                    <a:pt x="3288145" y="27011"/>
                  </a:lnTo>
                  <a:lnTo>
                    <a:pt x="3288145" y="11617"/>
                  </a:lnTo>
                  <a:lnTo>
                    <a:pt x="3494424" y="11617"/>
                  </a:lnTo>
                  <a:lnTo>
                    <a:pt x="3494424" y="8539"/>
                  </a:lnTo>
                  <a:lnTo>
                    <a:pt x="3495819" y="0"/>
                  </a:lnTo>
                  <a:lnTo>
                    <a:pt x="3947006" y="2381"/>
                  </a:lnTo>
                </a:path>
              </a:pathLst>
            </a:custGeom>
            <a:noFill/>
            <a:ln w="28575">
              <a:solidFill>
                <a:schemeClr val="accent3"/>
              </a:solidFill>
              <a:miter lim="800000"/>
              <a:headEnd/>
              <a:tailEnd/>
            </a:ln>
          </p:spPr>
          <p:txBody>
            <a:bodyPr rtlCol="0" anchor="ctr"/>
            <a:lstStyle/>
            <a:p>
              <a:pPr algn="ctr"/>
              <a:endParaRPr lang="en-US" dirty="0"/>
            </a:p>
          </p:txBody>
        </p:sp>
        <p:sp>
          <p:nvSpPr>
            <p:cNvPr id="129" name="Freeform: Shape 128">
              <a:extLst>
                <a:ext uri="{FF2B5EF4-FFF2-40B4-BE49-F238E27FC236}">
                  <a16:creationId xmlns:a16="http://schemas.microsoft.com/office/drawing/2014/main" id="{64A03655-240F-46A7-979D-E55F368892D6}"/>
                </a:ext>
              </a:extLst>
            </p:cNvPr>
            <p:cNvSpPr/>
            <p:nvPr/>
          </p:nvSpPr>
          <p:spPr bwMode="auto">
            <a:xfrm>
              <a:off x="1305406" y="5310909"/>
              <a:ext cx="3943927" cy="126230"/>
            </a:xfrm>
            <a:custGeom>
              <a:avLst/>
              <a:gdLst>
                <a:gd name="connsiteX0" fmla="*/ 0 w 3943927"/>
                <a:gd name="connsiteY0" fmla="*/ 126230 h 126230"/>
                <a:gd name="connsiteX1" fmla="*/ 2290618 w 3943927"/>
                <a:gd name="connsiteY1" fmla="*/ 126230 h 126230"/>
                <a:gd name="connsiteX2" fmla="*/ 2290618 w 3943927"/>
                <a:gd name="connsiteY2" fmla="*/ 64655 h 126230"/>
                <a:gd name="connsiteX3" fmla="*/ 3485188 w 3943927"/>
                <a:gd name="connsiteY3" fmla="*/ 64655 h 126230"/>
                <a:gd name="connsiteX4" fmla="*/ 3485188 w 3943927"/>
                <a:gd name="connsiteY4" fmla="*/ 0 h 126230"/>
                <a:gd name="connsiteX5" fmla="*/ 3943927 w 3943927"/>
                <a:gd name="connsiteY5" fmla="*/ 0 h 12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3927" h="126230">
                  <a:moveTo>
                    <a:pt x="0" y="126230"/>
                  </a:moveTo>
                  <a:lnTo>
                    <a:pt x="2290618" y="126230"/>
                  </a:lnTo>
                  <a:lnTo>
                    <a:pt x="2290618" y="64655"/>
                  </a:lnTo>
                  <a:lnTo>
                    <a:pt x="3485188" y="64655"/>
                  </a:lnTo>
                  <a:lnTo>
                    <a:pt x="3485188" y="0"/>
                  </a:lnTo>
                  <a:lnTo>
                    <a:pt x="3943927" y="0"/>
                  </a:lnTo>
                </a:path>
              </a:pathLst>
            </a:custGeom>
            <a:noFill/>
            <a:ln w="28575">
              <a:solidFill>
                <a:schemeClr val="accent6"/>
              </a:solidFill>
              <a:miter lim="800000"/>
              <a:headEnd/>
              <a:tailEnd/>
            </a:ln>
          </p:spPr>
          <p:txBody>
            <a:bodyPr rtlCol="0" anchor="ctr"/>
            <a:lstStyle/>
            <a:p>
              <a:pPr algn="ctr"/>
              <a:endParaRPr lang="en-US" dirty="0"/>
            </a:p>
          </p:txBody>
        </p:sp>
        <p:sp>
          <p:nvSpPr>
            <p:cNvPr id="131" name="Freeform: Shape 130">
              <a:extLst>
                <a:ext uri="{FF2B5EF4-FFF2-40B4-BE49-F238E27FC236}">
                  <a16:creationId xmlns:a16="http://schemas.microsoft.com/office/drawing/2014/main" id="{37D04D59-9C56-430F-8700-EEF599F88899}"/>
                </a:ext>
              </a:extLst>
            </p:cNvPr>
            <p:cNvSpPr/>
            <p:nvPr/>
          </p:nvSpPr>
          <p:spPr bwMode="auto">
            <a:xfrm>
              <a:off x="1302327" y="3925455"/>
              <a:ext cx="3940849" cy="1511684"/>
            </a:xfrm>
            <a:custGeom>
              <a:avLst/>
              <a:gdLst>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294303 w 3940849"/>
                <a:gd name="connsiteY31" fmla="*/ 326351 h 1511684"/>
                <a:gd name="connsiteX32" fmla="*/ 3189625 w 3940849"/>
                <a:gd name="connsiteY32" fmla="*/ 326351 h 1511684"/>
                <a:gd name="connsiteX33" fmla="*/ 3189625 w 3940849"/>
                <a:gd name="connsiteY33" fmla="*/ 344824 h 1511684"/>
                <a:gd name="connsiteX34" fmla="*/ 3161915 w 3940849"/>
                <a:gd name="connsiteY34" fmla="*/ 344824 h 1511684"/>
                <a:gd name="connsiteX35" fmla="*/ 3161915 w 3940849"/>
                <a:gd name="connsiteY35" fmla="*/ 360218 h 1511684"/>
                <a:gd name="connsiteX36" fmla="*/ 3128049 w 3940849"/>
                <a:gd name="connsiteY36" fmla="*/ 360218 h 1511684"/>
                <a:gd name="connsiteX37" fmla="*/ 3128049 w 3940849"/>
                <a:gd name="connsiteY37" fmla="*/ 381769 h 1511684"/>
                <a:gd name="connsiteX38" fmla="*/ 3088025 w 3940849"/>
                <a:gd name="connsiteY38" fmla="*/ 381769 h 1511684"/>
                <a:gd name="connsiteX39" fmla="*/ 3088025 w 3940849"/>
                <a:gd name="connsiteY39" fmla="*/ 394084 h 1511684"/>
                <a:gd name="connsiteX40" fmla="*/ 3023370 w 3940849"/>
                <a:gd name="connsiteY40" fmla="*/ 394084 h 1511684"/>
                <a:gd name="connsiteX41" fmla="*/ 3023370 w 3940849"/>
                <a:gd name="connsiteY41" fmla="*/ 394084 h 1511684"/>
                <a:gd name="connsiteX42" fmla="*/ 3032606 w 3940849"/>
                <a:gd name="connsiteY42" fmla="*/ 403320 h 1511684"/>
                <a:gd name="connsiteX43" fmla="*/ 2977188 w 3940849"/>
                <a:gd name="connsiteY43" fmla="*/ 403320 h 1511684"/>
                <a:gd name="connsiteX44" fmla="*/ 2977188 w 3940849"/>
                <a:gd name="connsiteY44" fmla="*/ 421793 h 1511684"/>
                <a:gd name="connsiteX45" fmla="*/ 2921770 w 3940849"/>
                <a:gd name="connsiteY45" fmla="*/ 421793 h 1511684"/>
                <a:gd name="connsiteX46" fmla="*/ 2921770 w 3940849"/>
                <a:gd name="connsiteY46" fmla="*/ 431030 h 1511684"/>
                <a:gd name="connsiteX47" fmla="*/ 2878667 w 3940849"/>
                <a:gd name="connsiteY47" fmla="*/ 431030 h 1511684"/>
                <a:gd name="connsiteX48" fmla="*/ 2878667 w 3940849"/>
                <a:gd name="connsiteY48" fmla="*/ 443345 h 1511684"/>
                <a:gd name="connsiteX49" fmla="*/ 2814012 w 3940849"/>
                <a:gd name="connsiteY49" fmla="*/ 443345 h 1511684"/>
                <a:gd name="connsiteX50" fmla="*/ 2814012 w 3940849"/>
                <a:gd name="connsiteY50" fmla="*/ 461818 h 1511684"/>
                <a:gd name="connsiteX51" fmla="*/ 2733964 w 3940849"/>
                <a:gd name="connsiteY51" fmla="*/ 461818 h 1511684"/>
                <a:gd name="connsiteX52" fmla="*/ 2721649 w 3940849"/>
                <a:gd name="connsiteY52" fmla="*/ 474133 h 1511684"/>
                <a:gd name="connsiteX53" fmla="*/ 2690861 w 3940849"/>
                <a:gd name="connsiteY53" fmla="*/ 474133 h 1511684"/>
                <a:gd name="connsiteX54" fmla="*/ 2690861 w 3940849"/>
                <a:gd name="connsiteY54" fmla="*/ 508000 h 1511684"/>
                <a:gd name="connsiteX55" fmla="*/ 2644679 w 3940849"/>
                <a:gd name="connsiteY55" fmla="*/ 508000 h 1511684"/>
                <a:gd name="connsiteX56" fmla="*/ 2644679 w 3940849"/>
                <a:gd name="connsiteY56" fmla="*/ 532630 h 1511684"/>
                <a:gd name="connsiteX57" fmla="*/ 2604655 w 3940849"/>
                <a:gd name="connsiteY57" fmla="*/ 532630 h 1511684"/>
                <a:gd name="connsiteX58" fmla="*/ 2573867 w 3940849"/>
                <a:gd name="connsiteY58" fmla="*/ 532630 h 1511684"/>
                <a:gd name="connsiteX59" fmla="*/ 2573867 w 3940849"/>
                <a:gd name="connsiteY59" fmla="*/ 557260 h 1511684"/>
                <a:gd name="connsiteX60" fmla="*/ 2540000 w 3940849"/>
                <a:gd name="connsiteY60" fmla="*/ 557260 h 1511684"/>
                <a:gd name="connsiteX61" fmla="*/ 2540000 w 3940849"/>
                <a:gd name="connsiteY61" fmla="*/ 597284 h 1511684"/>
                <a:gd name="connsiteX62" fmla="*/ 2496897 w 3940849"/>
                <a:gd name="connsiteY62" fmla="*/ 597284 h 1511684"/>
                <a:gd name="connsiteX63" fmla="*/ 2487661 w 3940849"/>
                <a:gd name="connsiteY63" fmla="*/ 606520 h 1511684"/>
                <a:gd name="connsiteX64" fmla="*/ 2438400 w 3940849"/>
                <a:gd name="connsiteY64" fmla="*/ 606520 h 1511684"/>
                <a:gd name="connsiteX65" fmla="*/ 2438400 w 3940849"/>
                <a:gd name="connsiteY65" fmla="*/ 640387 h 1511684"/>
                <a:gd name="connsiteX66" fmla="*/ 2401455 w 3940849"/>
                <a:gd name="connsiteY66" fmla="*/ 640387 h 1511684"/>
                <a:gd name="connsiteX67" fmla="*/ 2401455 w 3940849"/>
                <a:gd name="connsiteY67" fmla="*/ 661939 h 1511684"/>
                <a:gd name="connsiteX68" fmla="*/ 2373746 w 3940849"/>
                <a:gd name="connsiteY68" fmla="*/ 661939 h 1511684"/>
                <a:gd name="connsiteX69" fmla="*/ 2373746 w 3940849"/>
                <a:gd name="connsiteY69" fmla="*/ 683490 h 1511684"/>
                <a:gd name="connsiteX70" fmla="*/ 2333721 w 3940849"/>
                <a:gd name="connsiteY70" fmla="*/ 683490 h 1511684"/>
                <a:gd name="connsiteX71" fmla="*/ 2333721 w 3940849"/>
                <a:gd name="connsiteY71" fmla="*/ 683490 h 1511684"/>
                <a:gd name="connsiteX72" fmla="*/ 2333721 w 3940849"/>
                <a:gd name="connsiteY72" fmla="*/ 711200 h 1511684"/>
                <a:gd name="connsiteX73" fmla="*/ 2296776 w 3940849"/>
                <a:gd name="connsiteY73" fmla="*/ 711200 h 1511684"/>
                <a:gd name="connsiteX74" fmla="*/ 2296776 w 3940849"/>
                <a:gd name="connsiteY74" fmla="*/ 732751 h 1511684"/>
                <a:gd name="connsiteX75" fmla="*/ 2232121 w 3940849"/>
                <a:gd name="connsiteY75" fmla="*/ 732751 h 1511684"/>
                <a:gd name="connsiteX76" fmla="*/ 2232121 w 3940849"/>
                <a:gd name="connsiteY76" fmla="*/ 754303 h 1511684"/>
                <a:gd name="connsiteX77" fmla="*/ 2192097 w 3940849"/>
                <a:gd name="connsiteY77" fmla="*/ 754303 h 1511684"/>
                <a:gd name="connsiteX78" fmla="*/ 2192097 w 3940849"/>
                <a:gd name="connsiteY78" fmla="*/ 772775 h 1511684"/>
                <a:gd name="connsiteX79" fmla="*/ 2164388 w 3940849"/>
                <a:gd name="connsiteY79" fmla="*/ 772775 h 1511684"/>
                <a:gd name="connsiteX80" fmla="*/ 2164388 w 3940849"/>
                <a:gd name="connsiteY80" fmla="*/ 803563 h 1511684"/>
                <a:gd name="connsiteX81" fmla="*/ 2127443 w 3940849"/>
                <a:gd name="connsiteY81" fmla="*/ 803563 h 1511684"/>
                <a:gd name="connsiteX82" fmla="*/ 2127443 w 3940849"/>
                <a:gd name="connsiteY82" fmla="*/ 803563 h 1511684"/>
                <a:gd name="connsiteX83" fmla="*/ 2115128 w 3940849"/>
                <a:gd name="connsiteY83" fmla="*/ 803563 h 1511684"/>
                <a:gd name="connsiteX84" fmla="*/ 2108970 w 3940849"/>
                <a:gd name="connsiteY84" fmla="*/ 809721 h 1511684"/>
                <a:gd name="connsiteX85" fmla="*/ 2062788 w 3940849"/>
                <a:gd name="connsiteY85" fmla="*/ 809721 h 1511684"/>
                <a:gd name="connsiteX86" fmla="*/ 2062788 w 3940849"/>
                <a:gd name="connsiteY86" fmla="*/ 834351 h 1511684"/>
                <a:gd name="connsiteX87" fmla="*/ 2019685 w 3940849"/>
                <a:gd name="connsiteY87" fmla="*/ 834351 h 1511684"/>
                <a:gd name="connsiteX88" fmla="*/ 2019685 w 3940849"/>
                <a:gd name="connsiteY88" fmla="*/ 852824 h 1511684"/>
                <a:gd name="connsiteX89" fmla="*/ 1988897 w 3940849"/>
                <a:gd name="connsiteY89" fmla="*/ 852824 h 1511684"/>
                <a:gd name="connsiteX90" fmla="*/ 1988897 w 3940849"/>
                <a:gd name="connsiteY90" fmla="*/ 874375 h 1511684"/>
                <a:gd name="connsiteX91" fmla="*/ 1871903 w 3940849"/>
                <a:gd name="connsiteY91" fmla="*/ 874375 h 1511684"/>
                <a:gd name="connsiteX92" fmla="*/ 1871903 w 3940849"/>
                <a:gd name="connsiteY92" fmla="*/ 917478 h 1511684"/>
                <a:gd name="connsiteX93" fmla="*/ 1745673 w 3940849"/>
                <a:gd name="connsiteY93" fmla="*/ 917478 h 1511684"/>
                <a:gd name="connsiteX94" fmla="*/ 1745673 w 3940849"/>
                <a:gd name="connsiteY94" fmla="*/ 945187 h 1511684"/>
                <a:gd name="connsiteX95" fmla="*/ 1702570 w 3940849"/>
                <a:gd name="connsiteY95" fmla="*/ 945187 h 1511684"/>
                <a:gd name="connsiteX96" fmla="*/ 1702570 w 3940849"/>
                <a:gd name="connsiteY96" fmla="*/ 975975 h 1511684"/>
                <a:gd name="connsiteX97" fmla="*/ 1628679 w 3940849"/>
                <a:gd name="connsiteY97" fmla="*/ 975975 h 1511684"/>
                <a:gd name="connsiteX98" fmla="*/ 1628679 w 3940849"/>
                <a:gd name="connsiteY98" fmla="*/ 994448 h 1511684"/>
                <a:gd name="connsiteX99" fmla="*/ 1604049 w 3940849"/>
                <a:gd name="connsiteY99" fmla="*/ 994448 h 1511684"/>
                <a:gd name="connsiteX100" fmla="*/ 1604049 w 3940849"/>
                <a:gd name="connsiteY100" fmla="*/ 1016000 h 1511684"/>
                <a:gd name="connsiteX101" fmla="*/ 1465503 w 3940849"/>
                <a:gd name="connsiteY101" fmla="*/ 1016000 h 1511684"/>
                <a:gd name="connsiteX102" fmla="*/ 1465503 w 3940849"/>
                <a:gd name="connsiteY102" fmla="*/ 1046787 h 1511684"/>
                <a:gd name="connsiteX103" fmla="*/ 1416243 w 3940849"/>
                <a:gd name="connsiteY103" fmla="*/ 1046787 h 1511684"/>
                <a:gd name="connsiteX104" fmla="*/ 1416243 w 3940849"/>
                <a:gd name="connsiteY104" fmla="*/ 1074497 h 1511684"/>
                <a:gd name="connsiteX105" fmla="*/ 1379297 w 3940849"/>
                <a:gd name="connsiteY105" fmla="*/ 1074497 h 1511684"/>
                <a:gd name="connsiteX106" fmla="*/ 1379297 w 3940849"/>
                <a:gd name="connsiteY106" fmla="*/ 1092969 h 1511684"/>
                <a:gd name="connsiteX107" fmla="*/ 1336194 w 3940849"/>
                <a:gd name="connsiteY107" fmla="*/ 1092969 h 1511684"/>
                <a:gd name="connsiteX108" fmla="*/ 1336194 w 3940849"/>
                <a:gd name="connsiteY108" fmla="*/ 1111442 h 1511684"/>
                <a:gd name="connsiteX109" fmla="*/ 1271540 w 3940849"/>
                <a:gd name="connsiteY109" fmla="*/ 1111442 h 1511684"/>
                <a:gd name="connsiteX110" fmla="*/ 1256146 w 3940849"/>
                <a:gd name="connsiteY110" fmla="*/ 1126836 h 1511684"/>
                <a:gd name="connsiteX111" fmla="*/ 1219200 w 3940849"/>
                <a:gd name="connsiteY111" fmla="*/ 1126836 h 1511684"/>
                <a:gd name="connsiteX112" fmla="*/ 1219200 w 3940849"/>
                <a:gd name="connsiteY112" fmla="*/ 1148387 h 1511684"/>
                <a:gd name="connsiteX113" fmla="*/ 1185334 w 3940849"/>
                <a:gd name="connsiteY113" fmla="*/ 1148387 h 1511684"/>
                <a:gd name="connsiteX114" fmla="*/ 1185334 w 3940849"/>
                <a:gd name="connsiteY114" fmla="*/ 1160703 h 1511684"/>
                <a:gd name="connsiteX115" fmla="*/ 1083734 w 3940849"/>
                <a:gd name="connsiteY115" fmla="*/ 1160703 h 1511684"/>
                <a:gd name="connsiteX116" fmla="*/ 1083734 w 3940849"/>
                <a:gd name="connsiteY116" fmla="*/ 1191490 h 1511684"/>
                <a:gd name="connsiteX117" fmla="*/ 1040631 w 3940849"/>
                <a:gd name="connsiteY117" fmla="*/ 1191490 h 1511684"/>
                <a:gd name="connsiteX118" fmla="*/ 1040631 w 3940849"/>
                <a:gd name="connsiteY118" fmla="*/ 1203806 h 1511684"/>
                <a:gd name="connsiteX119" fmla="*/ 1006764 w 3940849"/>
                <a:gd name="connsiteY119" fmla="*/ 1203806 h 1511684"/>
                <a:gd name="connsiteX120" fmla="*/ 1006764 w 3940849"/>
                <a:gd name="connsiteY120" fmla="*/ 1213042 h 1511684"/>
                <a:gd name="connsiteX121" fmla="*/ 849746 w 3940849"/>
                <a:gd name="connsiteY121" fmla="*/ 1213042 h 1511684"/>
                <a:gd name="connsiteX122" fmla="*/ 849746 w 3940849"/>
                <a:gd name="connsiteY122" fmla="*/ 1240751 h 1511684"/>
                <a:gd name="connsiteX123" fmla="*/ 815879 w 3940849"/>
                <a:gd name="connsiteY123" fmla="*/ 1240751 h 1511684"/>
                <a:gd name="connsiteX124" fmla="*/ 815879 w 3940849"/>
                <a:gd name="connsiteY124" fmla="*/ 1256145 h 1511684"/>
                <a:gd name="connsiteX125" fmla="*/ 760461 w 3940849"/>
                <a:gd name="connsiteY125" fmla="*/ 1256145 h 1511684"/>
                <a:gd name="connsiteX126" fmla="*/ 705043 w 3940849"/>
                <a:gd name="connsiteY126" fmla="*/ 1256145 h 1511684"/>
                <a:gd name="connsiteX127" fmla="*/ 692728 w 3940849"/>
                <a:gd name="connsiteY127" fmla="*/ 1268460 h 1511684"/>
                <a:gd name="connsiteX128" fmla="*/ 680412 w 3940849"/>
                <a:gd name="connsiteY128" fmla="*/ 1268460 h 1511684"/>
                <a:gd name="connsiteX129" fmla="*/ 671176 w 3940849"/>
                <a:gd name="connsiteY129" fmla="*/ 1277696 h 1511684"/>
                <a:gd name="connsiteX130" fmla="*/ 609600 w 3940849"/>
                <a:gd name="connsiteY130" fmla="*/ 1277696 h 1511684"/>
                <a:gd name="connsiteX131" fmla="*/ 609600 w 3940849"/>
                <a:gd name="connsiteY131" fmla="*/ 1308484 h 1511684"/>
                <a:gd name="connsiteX132" fmla="*/ 489528 w 3940849"/>
                <a:gd name="connsiteY132" fmla="*/ 1308484 h 1511684"/>
                <a:gd name="connsiteX133" fmla="*/ 489528 w 3940849"/>
                <a:gd name="connsiteY133" fmla="*/ 1333115 h 1511684"/>
                <a:gd name="connsiteX134" fmla="*/ 424873 w 3940849"/>
                <a:gd name="connsiteY134" fmla="*/ 1333115 h 1511684"/>
                <a:gd name="connsiteX135" fmla="*/ 424873 w 3940849"/>
                <a:gd name="connsiteY135" fmla="*/ 1333115 h 1511684"/>
                <a:gd name="connsiteX136" fmla="*/ 369455 w 3940849"/>
                <a:gd name="connsiteY136" fmla="*/ 1333115 h 1511684"/>
                <a:gd name="connsiteX137" fmla="*/ 369455 w 3940849"/>
                <a:gd name="connsiteY137" fmla="*/ 1373139 h 1511684"/>
                <a:gd name="connsiteX138" fmla="*/ 314037 w 3940849"/>
                <a:gd name="connsiteY138" fmla="*/ 1373139 h 1511684"/>
                <a:gd name="connsiteX139" fmla="*/ 301721 w 3940849"/>
                <a:gd name="connsiteY139" fmla="*/ 1385455 h 1511684"/>
                <a:gd name="connsiteX140" fmla="*/ 310958 w 3940849"/>
                <a:gd name="connsiteY140" fmla="*/ 1385455 h 1511684"/>
                <a:gd name="connsiteX141" fmla="*/ 267855 w 3940849"/>
                <a:gd name="connsiteY141" fmla="*/ 1385455 h 1511684"/>
                <a:gd name="connsiteX142" fmla="*/ 267855 w 3940849"/>
                <a:gd name="connsiteY142" fmla="*/ 1410084 h 1511684"/>
                <a:gd name="connsiteX143" fmla="*/ 178570 w 3940849"/>
                <a:gd name="connsiteY143" fmla="*/ 1410084 h 1511684"/>
                <a:gd name="connsiteX144" fmla="*/ 178570 w 3940849"/>
                <a:gd name="connsiteY144" fmla="*/ 1410084 h 1511684"/>
                <a:gd name="connsiteX145" fmla="*/ 178570 w 3940849"/>
                <a:gd name="connsiteY145" fmla="*/ 1431636 h 1511684"/>
                <a:gd name="connsiteX146" fmla="*/ 101600 w 3940849"/>
                <a:gd name="connsiteY146" fmla="*/ 1431636 h 1511684"/>
                <a:gd name="connsiteX147" fmla="*/ 101600 w 3940849"/>
                <a:gd name="connsiteY147" fmla="*/ 1453187 h 1511684"/>
                <a:gd name="connsiteX148" fmla="*/ 64655 w 3940849"/>
                <a:gd name="connsiteY148" fmla="*/ 1453187 h 1511684"/>
                <a:gd name="connsiteX149" fmla="*/ 64655 w 3940849"/>
                <a:gd name="connsiteY149" fmla="*/ 1477818 h 1511684"/>
                <a:gd name="connsiteX150" fmla="*/ 33867 w 3940849"/>
                <a:gd name="connsiteY150" fmla="*/ 1477818 h 1511684"/>
                <a:gd name="connsiteX151" fmla="*/ 33867 w 3940849"/>
                <a:gd name="connsiteY151" fmla="*/ 1511684 h 1511684"/>
                <a:gd name="connsiteX152" fmla="*/ 0 w 3940849"/>
                <a:gd name="connsiteY152"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33115 h 1511684"/>
                <a:gd name="connsiteX135" fmla="*/ 369455 w 3940849"/>
                <a:gd name="connsiteY135" fmla="*/ 1333115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60824 h 1511684"/>
                <a:gd name="connsiteX135" fmla="*/ 369455 w 3940849"/>
                <a:gd name="connsiteY135" fmla="*/ 1333115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33115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0958 w 3940849"/>
                <a:gd name="connsiteY138" fmla="*/ 1385455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65018 w 3940849"/>
                <a:gd name="connsiteY128" fmla="*/ 1345429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77697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95806 w 3940849"/>
                <a:gd name="connsiteY127" fmla="*/ 1277697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3490 w 3940849"/>
                <a:gd name="connsiteY127" fmla="*/ 1339273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5043 w 3940849"/>
                <a:gd name="connsiteY126" fmla="*/ 1271539 h 1511684"/>
                <a:gd name="connsiteX127" fmla="*/ 683490 w 3940849"/>
                <a:gd name="connsiteY127" fmla="*/ 1339273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5043 w 3940849"/>
                <a:gd name="connsiteY126" fmla="*/ 1271539 h 1511684"/>
                <a:gd name="connsiteX127" fmla="*/ 609600 w 3940849"/>
                <a:gd name="connsiteY127" fmla="*/ 1277696 h 1511684"/>
                <a:gd name="connsiteX128" fmla="*/ 609600 w 3940849"/>
                <a:gd name="connsiteY128" fmla="*/ 1308484 h 1511684"/>
                <a:gd name="connsiteX129" fmla="*/ 489528 w 3940849"/>
                <a:gd name="connsiteY129" fmla="*/ 1308484 h 1511684"/>
                <a:gd name="connsiteX130" fmla="*/ 489528 w 3940849"/>
                <a:gd name="connsiteY130" fmla="*/ 1333115 h 1511684"/>
                <a:gd name="connsiteX131" fmla="*/ 424873 w 3940849"/>
                <a:gd name="connsiteY131" fmla="*/ 1333115 h 1511684"/>
                <a:gd name="connsiteX132" fmla="*/ 424873 w 3940849"/>
                <a:gd name="connsiteY132" fmla="*/ 1348508 h 1511684"/>
                <a:gd name="connsiteX133" fmla="*/ 369455 w 3940849"/>
                <a:gd name="connsiteY133" fmla="*/ 1348509 h 1511684"/>
                <a:gd name="connsiteX134" fmla="*/ 369455 w 3940849"/>
                <a:gd name="connsiteY134" fmla="*/ 1373139 h 1511684"/>
                <a:gd name="connsiteX135" fmla="*/ 314037 w 3940849"/>
                <a:gd name="connsiteY135" fmla="*/ 1373139 h 1511684"/>
                <a:gd name="connsiteX136" fmla="*/ 314037 w 3940849"/>
                <a:gd name="connsiteY136" fmla="*/ 1388534 h 1511684"/>
                <a:gd name="connsiteX137" fmla="*/ 267855 w 3940849"/>
                <a:gd name="connsiteY137" fmla="*/ 1385455 h 1511684"/>
                <a:gd name="connsiteX138" fmla="*/ 267855 w 3940849"/>
                <a:gd name="connsiteY138" fmla="*/ 1410084 h 1511684"/>
                <a:gd name="connsiteX139" fmla="*/ 178570 w 3940849"/>
                <a:gd name="connsiteY139" fmla="*/ 1410084 h 1511684"/>
                <a:gd name="connsiteX140" fmla="*/ 178570 w 3940849"/>
                <a:gd name="connsiteY140" fmla="*/ 1410084 h 1511684"/>
                <a:gd name="connsiteX141" fmla="*/ 178570 w 3940849"/>
                <a:gd name="connsiteY141" fmla="*/ 1431636 h 1511684"/>
                <a:gd name="connsiteX142" fmla="*/ 101600 w 3940849"/>
                <a:gd name="connsiteY142" fmla="*/ 1431636 h 1511684"/>
                <a:gd name="connsiteX143" fmla="*/ 101600 w 3940849"/>
                <a:gd name="connsiteY143" fmla="*/ 1453187 h 1511684"/>
                <a:gd name="connsiteX144" fmla="*/ 64655 w 3940849"/>
                <a:gd name="connsiteY144" fmla="*/ 1453187 h 1511684"/>
                <a:gd name="connsiteX145" fmla="*/ 64655 w 3940849"/>
                <a:gd name="connsiteY145" fmla="*/ 1477818 h 1511684"/>
                <a:gd name="connsiteX146" fmla="*/ 33867 w 3940849"/>
                <a:gd name="connsiteY146" fmla="*/ 1477818 h 1511684"/>
                <a:gd name="connsiteX147" fmla="*/ 33867 w 3940849"/>
                <a:gd name="connsiteY147" fmla="*/ 1511684 h 1511684"/>
                <a:gd name="connsiteX148" fmla="*/ 0 w 3940849"/>
                <a:gd name="connsiteY148"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1964 w 3940849"/>
                <a:gd name="connsiteY126" fmla="*/ 1280775 h 1511684"/>
                <a:gd name="connsiteX127" fmla="*/ 609600 w 3940849"/>
                <a:gd name="connsiteY127" fmla="*/ 1277696 h 1511684"/>
                <a:gd name="connsiteX128" fmla="*/ 609600 w 3940849"/>
                <a:gd name="connsiteY128" fmla="*/ 1308484 h 1511684"/>
                <a:gd name="connsiteX129" fmla="*/ 489528 w 3940849"/>
                <a:gd name="connsiteY129" fmla="*/ 1308484 h 1511684"/>
                <a:gd name="connsiteX130" fmla="*/ 489528 w 3940849"/>
                <a:gd name="connsiteY130" fmla="*/ 1333115 h 1511684"/>
                <a:gd name="connsiteX131" fmla="*/ 424873 w 3940849"/>
                <a:gd name="connsiteY131" fmla="*/ 1333115 h 1511684"/>
                <a:gd name="connsiteX132" fmla="*/ 424873 w 3940849"/>
                <a:gd name="connsiteY132" fmla="*/ 1348508 h 1511684"/>
                <a:gd name="connsiteX133" fmla="*/ 369455 w 3940849"/>
                <a:gd name="connsiteY133" fmla="*/ 1348509 h 1511684"/>
                <a:gd name="connsiteX134" fmla="*/ 369455 w 3940849"/>
                <a:gd name="connsiteY134" fmla="*/ 1373139 h 1511684"/>
                <a:gd name="connsiteX135" fmla="*/ 314037 w 3940849"/>
                <a:gd name="connsiteY135" fmla="*/ 1373139 h 1511684"/>
                <a:gd name="connsiteX136" fmla="*/ 314037 w 3940849"/>
                <a:gd name="connsiteY136" fmla="*/ 1388534 h 1511684"/>
                <a:gd name="connsiteX137" fmla="*/ 267855 w 3940849"/>
                <a:gd name="connsiteY137" fmla="*/ 1385455 h 1511684"/>
                <a:gd name="connsiteX138" fmla="*/ 267855 w 3940849"/>
                <a:gd name="connsiteY138" fmla="*/ 1410084 h 1511684"/>
                <a:gd name="connsiteX139" fmla="*/ 178570 w 3940849"/>
                <a:gd name="connsiteY139" fmla="*/ 1410084 h 1511684"/>
                <a:gd name="connsiteX140" fmla="*/ 178570 w 3940849"/>
                <a:gd name="connsiteY140" fmla="*/ 1410084 h 1511684"/>
                <a:gd name="connsiteX141" fmla="*/ 178570 w 3940849"/>
                <a:gd name="connsiteY141" fmla="*/ 1431636 h 1511684"/>
                <a:gd name="connsiteX142" fmla="*/ 101600 w 3940849"/>
                <a:gd name="connsiteY142" fmla="*/ 1431636 h 1511684"/>
                <a:gd name="connsiteX143" fmla="*/ 101600 w 3940849"/>
                <a:gd name="connsiteY143" fmla="*/ 1453187 h 1511684"/>
                <a:gd name="connsiteX144" fmla="*/ 64655 w 3940849"/>
                <a:gd name="connsiteY144" fmla="*/ 1453187 h 1511684"/>
                <a:gd name="connsiteX145" fmla="*/ 64655 w 3940849"/>
                <a:gd name="connsiteY145" fmla="*/ 1477818 h 1511684"/>
                <a:gd name="connsiteX146" fmla="*/ 33867 w 3940849"/>
                <a:gd name="connsiteY146" fmla="*/ 1477818 h 1511684"/>
                <a:gd name="connsiteX147" fmla="*/ 33867 w 3940849"/>
                <a:gd name="connsiteY147" fmla="*/ 1511684 h 1511684"/>
                <a:gd name="connsiteX148" fmla="*/ 0 w 3940849"/>
                <a:gd name="connsiteY148"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23370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1964 w 3940849"/>
                <a:gd name="connsiteY126" fmla="*/ 1280775 h 1511684"/>
                <a:gd name="connsiteX127" fmla="*/ 609600 w 3940849"/>
                <a:gd name="connsiteY127" fmla="*/ 1277696 h 1511684"/>
                <a:gd name="connsiteX128" fmla="*/ 609600 w 3940849"/>
                <a:gd name="connsiteY128" fmla="*/ 1308484 h 1511684"/>
                <a:gd name="connsiteX129" fmla="*/ 489528 w 3940849"/>
                <a:gd name="connsiteY129" fmla="*/ 1308484 h 1511684"/>
                <a:gd name="connsiteX130" fmla="*/ 489528 w 3940849"/>
                <a:gd name="connsiteY130" fmla="*/ 1333115 h 1511684"/>
                <a:gd name="connsiteX131" fmla="*/ 424873 w 3940849"/>
                <a:gd name="connsiteY131" fmla="*/ 1333115 h 1511684"/>
                <a:gd name="connsiteX132" fmla="*/ 424873 w 3940849"/>
                <a:gd name="connsiteY132" fmla="*/ 1348508 h 1511684"/>
                <a:gd name="connsiteX133" fmla="*/ 369455 w 3940849"/>
                <a:gd name="connsiteY133" fmla="*/ 1348509 h 1511684"/>
                <a:gd name="connsiteX134" fmla="*/ 369455 w 3940849"/>
                <a:gd name="connsiteY134" fmla="*/ 1373139 h 1511684"/>
                <a:gd name="connsiteX135" fmla="*/ 314037 w 3940849"/>
                <a:gd name="connsiteY135" fmla="*/ 1373139 h 1511684"/>
                <a:gd name="connsiteX136" fmla="*/ 314037 w 3940849"/>
                <a:gd name="connsiteY136" fmla="*/ 1388534 h 1511684"/>
                <a:gd name="connsiteX137" fmla="*/ 267855 w 3940849"/>
                <a:gd name="connsiteY137" fmla="*/ 1385455 h 1511684"/>
                <a:gd name="connsiteX138" fmla="*/ 267855 w 3940849"/>
                <a:gd name="connsiteY138" fmla="*/ 1410084 h 1511684"/>
                <a:gd name="connsiteX139" fmla="*/ 178570 w 3940849"/>
                <a:gd name="connsiteY139" fmla="*/ 1410084 h 1511684"/>
                <a:gd name="connsiteX140" fmla="*/ 178570 w 3940849"/>
                <a:gd name="connsiteY140" fmla="*/ 1410084 h 1511684"/>
                <a:gd name="connsiteX141" fmla="*/ 178570 w 3940849"/>
                <a:gd name="connsiteY141" fmla="*/ 1431636 h 1511684"/>
                <a:gd name="connsiteX142" fmla="*/ 101600 w 3940849"/>
                <a:gd name="connsiteY142" fmla="*/ 1431636 h 1511684"/>
                <a:gd name="connsiteX143" fmla="*/ 101600 w 3940849"/>
                <a:gd name="connsiteY143" fmla="*/ 1453187 h 1511684"/>
                <a:gd name="connsiteX144" fmla="*/ 64655 w 3940849"/>
                <a:gd name="connsiteY144" fmla="*/ 1453187 h 1511684"/>
                <a:gd name="connsiteX145" fmla="*/ 64655 w 3940849"/>
                <a:gd name="connsiteY145" fmla="*/ 1477818 h 1511684"/>
                <a:gd name="connsiteX146" fmla="*/ 33867 w 3940849"/>
                <a:gd name="connsiteY146" fmla="*/ 1477818 h 1511684"/>
                <a:gd name="connsiteX147" fmla="*/ 33867 w 3940849"/>
                <a:gd name="connsiteY147" fmla="*/ 1511684 h 1511684"/>
                <a:gd name="connsiteX148" fmla="*/ 0 w 3940849"/>
                <a:gd name="connsiteY148" fmla="*/ 1511684 h 151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3940849" h="1511684">
                  <a:moveTo>
                    <a:pt x="3940849" y="0"/>
                  </a:moveTo>
                  <a:lnTo>
                    <a:pt x="3897746" y="0"/>
                  </a:lnTo>
                  <a:lnTo>
                    <a:pt x="3897746" y="101600"/>
                  </a:lnTo>
                  <a:lnTo>
                    <a:pt x="3802303" y="101600"/>
                  </a:lnTo>
                  <a:lnTo>
                    <a:pt x="3802303" y="129309"/>
                  </a:lnTo>
                  <a:lnTo>
                    <a:pt x="3762279" y="129309"/>
                  </a:lnTo>
                  <a:lnTo>
                    <a:pt x="3762279" y="144703"/>
                  </a:lnTo>
                  <a:lnTo>
                    <a:pt x="3743806" y="144703"/>
                  </a:lnTo>
                  <a:lnTo>
                    <a:pt x="3743806" y="166254"/>
                  </a:lnTo>
                  <a:lnTo>
                    <a:pt x="3688388" y="166254"/>
                  </a:lnTo>
                  <a:lnTo>
                    <a:pt x="3688388" y="178569"/>
                  </a:lnTo>
                  <a:lnTo>
                    <a:pt x="3580631" y="178569"/>
                  </a:lnTo>
                  <a:lnTo>
                    <a:pt x="3580631" y="193963"/>
                  </a:lnTo>
                  <a:lnTo>
                    <a:pt x="3546764" y="193963"/>
                  </a:lnTo>
                  <a:lnTo>
                    <a:pt x="3546764" y="215515"/>
                  </a:lnTo>
                  <a:lnTo>
                    <a:pt x="3519055" y="215515"/>
                  </a:lnTo>
                  <a:lnTo>
                    <a:pt x="3519055" y="227830"/>
                  </a:lnTo>
                  <a:lnTo>
                    <a:pt x="3488267" y="227830"/>
                  </a:lnTo>
                  <a:lnTo>
                    <a:pt x="3482110" y="233987"/>
                  </a:lnTo>
                  <a:lnTo>
                    <a:pt x="3451321" y="233987"/>
                  </a:lnTo>
                  <a:lnTo>
                    <a:pt x="3451321" y="252460"/>
                  </a:lnTo>
                  <a:lnTo>
                    <a:pt x="3432849" y="252460"/>
                  </a:lnTo>
                  <a:lnTo>
                    <a:pt x="3432849" y="252460"/>
                  </a:lnTo>
                  <a:lnTo>
                    <a:pt x="3432849" y="270933"/>
                  </a:lnTo>
                  <a:lnTo>
                    <a:pt x="3377431" y="270933"/>
                  </a:lnTo>
                  <a:lnTo>
                    <a:pt x="3377431" y="289406"/>
                  </a:lnTo>
                  <a:lnTo>
                    <a:pt x="3358958" y="289406"/>
                  </a:lnTo>
                  <a:lnTo>
                    <a:pt x="3358958" y="307878"/>
                  </a:lnTo>
                  <a:lnTo>
                    <a:pt x="3340485" y="307878"/>
                  </a:lnTo>
                  <a:lnTo>
                    <a:pt x="3340485" y="326351"/>
                  </a:lnTo>
                  <a:lnTo>
                    <a:pt x="3291225" y="326351"/>
                  </a:lnTo>
                  <a:lnTo>
                    <a:pt x="3189625" y="326351"/>
                  </a:lnTo>
                  <a:lnTo>
                    <a:pt x="3189625" y="344824"/>
                  </a:lnTo>
                  <a:lnTo>
                    <a:pt x="3161915" y="344824"/>
                  </a:lnTo>
                  <a:lnTo>
                    <a:pt x="3161915" y="360218"/>
                  </a:lnTo>
                  <a:lnTo>
                    <a:pt x="3128049" y="360218"/>
                  </a:lnTo>
                  <a:lnTo>
                    <a:pt x="3128049" y="381769"/>
                  </a:lnTo>
                  <a:lnTo>
                    <a:pt x="3088025" y="381769"/>
                  </a:lnTo>
                  <a:lnTo>
                    <a:pt x="3088025" y="394084"/>
                  </a:lnTo>
                  <a:lnTo>
                    <a:pt x="3023370" y="394084"/>
                  </a:lnTo>
                  <a:lnTo>
                    <a:pt x="3023370" y="394084"/>
                  </a:lnTo>
                  <a:lnTo>
                    <a:pt x="3023370" y="403320"/>
                  </a:lnTo>
                  <a:lnTo>
                    <a:pt x="2977188" y="403320"/>
                  </a:lnTo>
                  <a:lnTo>
                    <a:pt x="2977188" y="421793"/>
                  </a:lnTo>
                  <a:lnTo>
                    <a:pt x="2921770" y="421793"/>
                  </a:lnTo>
                  <a:lnTo>
                    <a:pt x="2921770" y="431030"/>
                  </a:lnTo>
                  <a:lnTo>
                    <a:pt x="2878667" y="431030"/>
                  </a:lnTo>
                  <a:lnTo>
                    <a:pt x="2878667" y="443345"/>
                  </a:lnTo>
                  <a:lnTo>
                    <a:pt x="2814012" y="443345"/>
                  </a:lnTo>
                  <a:lnTo>
                    <a:pt x="2814012" y="461818"/>
                  </a:lnTo>
                  <a:lnTo>
                    <a:pt x="2733964" y="461818"/>
                  </a:lnTo>
                  <a:lnTo>
                    <a:pt x="2733964" y="474133"/>
                  </a:lnTo>
                  <a:lnTo>
                    <a:pt x="2690861" y="474133"/>
                  </a:lnTo>
                  <a:lnTo>
                    <a:pt x="2690861" y="508000"/>
                  </a:lnTo>
                  <a:lnTo>
                    <a:pt x="2644679" y="508000"/>
                  </a:lnTo>
                  <a:lnTo>
                    <a:pt x="2644679" y="532630"/>
                  </a:lnTo>
                  <a:lnTo>
                    <a:pt x="2604655" y="532630"/>
                  </a:lnTo>
                  <a:lnTo>
                    <a:pt x="2573867" y="532630"/>
                  </a:lnTo>
                  <a:lnTo>
                    <a:pt x="2573867" y="557260"/>
                  </a:lnTo>
                  <a:lnTo>
                    <a:pt x="2540000" y="557260"/>
                  </a:lnTo>
                  <a:lnTo>
                    <a:pt x="2540000" y="597284"/>
                  </a:lnTo>
                  <a:lnTo>
                    <a:pt x="2496897" y="597284"/>
                  </a:lnTo>
                  <a:lnTo>
                    <a:pt x="2496897" y="606520"/>
                  </a:lnTo>
                  <a:lnTo>
                    <a:pt x="2438400" y="606520"/>
                  </a:lnTo>
                  <a:lnTo>
                    <a:pt x="2438400" y="640387"/>
                  </a:lnTo>
                  <a:lnTo>
                    <a:pt x="2401455" y="640387"/>
                  </a:lnTo>
                  <a:lnTo>
                    <a:pt x="2401455" y="661939"/>
                  </a:lnTo>
                  <a:lnTo>
                    <a:pt x="2373746" y="661939"/>
                  </a:lnTo>
                  <a:lnTo>
                    <a:pt x="2373746" y="683490"/>
                  </a:lnTo>
                  <a:lnTo>
                    <a:pt x="2333721" y="683490"/>
                  </a:lnTo>
                  <a:lnTo>
                    <a:pt x="2333721" y="683490"/>
                  </a:lnTo>
                  <a:lnTo>
                    <a:pt x="2333721" y="711200"/>
                  </a:lnTo>
                  <a:lnTo>
                    <a:pt x="2296776" y="711200"/>
                  </a:lnTo>
                  <a:lnTo>
                    <a:pt x="2296776" y="732751"/>
                  </a:lnTo>
                  <a:lnTo>
                    <a:pt x="2232121" y="732751"/>
                  </a:lnTo>
                  <a:lnTo>
                    <a:pt x="2232121" y="754303"/>
                  </a:lnTo>
                  <a:lnTo>
                    <a:pt x="2192097" y="754303"/>
                  </a:lnTo>
                  <a:lnTo>
                    <a:pt x="2192097" y="772775"/>
                  </a:lnTo>
                  <a:lnTo>
                    <a:pt x="2164388" y="772775"/>
                  </a:lnTo>
                  <a:lnTo>
                    <a:pt x="2164388" y="803563"/>
                  </a:lnTo>
                  <a:lnTo>
                    <a:pt x="2127443" y="803563"/>
                  </a:lnTo>
                  <a:lnTo>
                    <a:pt x="2127443" y="803563"/>
                  </a:lnTo>
                  <a:lnTo>
                    <a:pt x="2115128" y="803563"/>
                  </a:lnTo>
                  <a:lnTo>
                    <a:pt x="2108970" y="809721"/>
                  </a:lnTo>
                  <a:lnTo>
                    <a:pt x="2062788" y="809721"/>
                  </a:lnTo>
                  <a:lnTo>
                    <a:pt x="2062788" y="834351"/>
                  </a:lnTo>
                  <a:lnTo>
                    <a:pt x="2019685" y="834351"/>
                  </a:lnTo>
                  <a:lnTo>
                    <a:pt x="2019685" y="852824"/>
                  </a:lnTo>
                  <a:lnTo>
                    <a:pt x="1988897" y="852824"/>
                  </a:lnTo>
                  <a:lnTo>
                    <a:pt x="1988897" y="874375"/>
                  </a:lnTo>
                  <a:lnTo>
                    <a:pt x="1871903" y="874375"/>
                  </a:lnTo>
                  <a:lnTo>
                    <a:pt x="1871903" y="917478"/>
                  </a:lnTo>
                  <a:lnTo>
                    <a:pt x="1745673" y="917478"/>
                  </a:lnTo>
                  <a:lnTo>
                    <a:pt x="1745673" y="945187"/>
                  </a:lnTo>
                  <a:lnTo>
                    <a:pt x="1702570" y="945187"/>
                  </a:lnTo>
                  <a:lnTo>
                    <a:pt x="1702570" y="975975"/>
                  </a:lnTo>
                  <a:lnTo>
                    <a:pt x="1628679" y="975975"/>
                  </a:lnTo>
                  <a:lnTo>
                    <a:pt x="1628679" y="994448"/>
                  </a:lnTo>
                  <a:lnTo>
                    <a:pt x="1604049" y="994448"/>
                  </a:lnTo>
                  <a:lnTo>
                    <a:pt x="1604049" y="1016000"/>
                  </a:lnTo>
                  <a:lnTo>
                    <a:pt x="1465503" y="1016000"/>
                  </a:lnTo>
                  <a:lnTo>
                    <a:pt x="1465503" y="1046787"/>
                  </a:lnTo>
                  <a:lnTo>
                    <a:pt x="1416243" y="1046787"/>
                  </a:lnTo>
                  <a:lnTo>
                    <a:pt x="1416243" y="1074497"/>
                  </a:lnTo>
                  <a:lnTo>
                    <a:pt x="1379297" y="1074497"/>
                  </a:lnTo>
                  <a:lnTo>
                    <a:pt x="1379297" y="1092969"/>
                  </a:lnTo>
                  <a:lnTo>
                    <a:pt x="1336194" y="1092969"/>
                  </a:lnTo>
                  <a:lnTo>
                    <a:pt x="1336194" y="1111442"/>
                  </a:lnTo>
                  <a:lnTo>
                    <a:pt x="1271540" y="1111442"/>
                  </a:lnTo>
                  <a:lnTo>
                    <a:pt x="1268461" y="1126836"/>
                  </a:lnTo>
                  <a:lnTo>
                    <a:pt x="1219200" y="1126836"/>
                  </a:lnTo>
                  <a:lnTo>
                    <a:pt x="1219200" y="1148387"/>
                  </a:lnTo>
                  <a:lnTo>
                    <a:pt x="1185334" y="1148387"/>
                  </a:lnTo>
                  <a:lnTo>
                    <a:pt x="1185334" y="1160703"/>
                  </a:lnTo>
                  <a:lnTo>
                    <a:pt x="1083734" y="1160703"/>
                  </a:lnTo>
                  <a:lnTo>
                    <a:pt x="1083734" y="1191490"/>
                  </a:lnTo>
                  <a:lnTo>
                    <a:pt x="1040631" y="1191490"/>
                  </a:lnTo>
                  <a:lnTo>
                    <a:pt x="1040631" y="1203806"/>
                  </a:lnTo>
                  <a:lnTo>
                    <a:pt x="1006764" y="1203806"/>
                  </a:lnTo>
                  <a:lnTo>
                    <a:pt x="1006764" y="1213042"/>
                  </a:lnTo>
                  <a:lnTo>
                    <a:pt x="849746" y="1213042"/>
                  </a:lnTo>
                  <a:lnTo>
                    <a:pt x="849746" y="1240751"/>
                  </a:lnTo>
                  <a:lnTo>
                    <a:pt x="815879" y="1240751"/>
                  </a:lnTo>
                  <a:lnTo>
                    <a:pt x="815879" y="1256145"/>
                  </a:lnTo>
                  <a:lnTo>
                    <a:pt x="760461" y="1256145"/>
                  </a:lnTo>
                  <a:lnTo>
                    <a:pt x="705043" y="1256145"/>
                  </a:lnTo>
                  <a:lnTo>
                    <a:pt x="701964" y="1280775"/>
                  </a:lnTo>
                  <a:lnTo>
                    <a:pt x="609600" y="1277696"/>
                  </a:lnTo>
                  <a:lnTo>
                    <a:pt x="609600" y="1308484"/>
                  </a:lnTo>
                  <a:lnTo>
                    <a:pt x="489528" y="1308484"/>
                  </a:lnTo>
                  <a:lnTo>
                    <a:pt x="489528" y="1333115"/>
                  </a:lnTo>
                  <a:lnTo>
                    <a:pt x="424873" y="1333115"/>
                  </a:lnTo>
                  <a:lnTo>
                    <a:pt x="424873" y="1348508"/>
                  </a:lnTo>
                  <a:lnTo>
                    <a:pt x="369455" y="1348509"/>
                  </a:lnTo>
                  <a:lnTo>
                    <a:pt x="369455" y="1373139"/>
                  </a:lnTo>
                  <a:lnTo>
                    <a:pt x="314037" y="1373139"/>
                  </a:lnTo>
                  <a:lnTo>
                    <a:pt x="314037" y="1388534"/>
                  </a:lnTo>
                  <a:lnTo>
                    <a:pt x="267855" y="1385455"/>
                  </a:lnTo>
                  <a:lnTo>
                    <a:pt x="267855" y="1410084"/>
                  </a:lnTo>
                  <a:lnTo>
                    <a:pt x="178570" y="1410084"/>
                  </a:lnTo>
                  <a:lnTo>
                    <a:pt x="178570" y="1410084"/>
                  </a:lnTo>
                  <a:lnTo>
                    <a:pt x="178570" y="1431636"/>
                  </a:lnTo>
                  <a:lnTo>
                    <a:pt x="101600" y="1431636"/>
                  </a:lnTo>
                  <a:lnTo>
                    <a:pt x="101600" y="1453187"/>
                  </a:lnTo>
                  <a:lnTo>
                    <a:pt x="64655" y="1453187"/>
                  </a:lnTo>
                  <a:lnTo>
                    <a:pt x="64655" y="1477818"/>
                  </a:lnTo>
                  <a:lnTo>
                    <a:pt x="33867" y="1477818"/>
                  </a:lnTo>
                  <a:lnTo>
                    <a:pt x="33867" y="1511684"/>
                  </a:lnTo>
                  <a:lnTo>
                    <a:pt x="0" y="1511684"/>
                  </a:lnTo>
                </a:path>
              </a:pathLst>
            </a:custGeom>
            <a:noFill/>
            <a:ln w="28575">
              <a:solidFill>
                <a:schemeClr val="accent2"/>
              </a:solidFill>
              <a:miter lim="800000"/>
              <a:headEnd/>
              <a:tailEnd/>
            </a:ln>
          </p:spPr>
          <p:txBody>
            <a:bodyPr rtlCol="0" anchor="ctr"/>
            <a:lstStyle/>
            <a:p>
              <a:pPr algn="ctr"/>
              <a:endParaRPr lang="en-US" dirty="0"/>
            </a:p>
          </p:txBody>
        </p:sp>
        <p:sp>
          <p:nvSpPr>
            <p:cNvPr id="132" name="Freeform: Shape 131">
              <a:extLst>
                <a:ext uri="{FF2B5EF4-FFF2-40B4-BE49-F238E27FC236}">
                  <a16:creationId xmlns:a16="http://schemas.microsoft.com/office/drawing/2014/main" id="{AB66D79A-D853-49D0-A054-6F8D39EF4D76}"/>
                </a:ext>
              </a:extLst>
            </p:cNvPr>
            <p:cNvSpPr/>
            <p:nvPr/>
          </p:nvSpPr>
          <p:spPr bwMode="auto">
            <a:xfrm>
              <a:off x="1296785" y="2249978"/>
              <a:ext cx="3951317" cy="3192087"/>
            </a:xfrm>
            <a:custGeom>
              <a:avLst/>
              <a:gdLst>
                <a:gd name="connsiteX0" fmla="*/ 0 w 3951317"/>
                <a:gd name="connsiteY0" fmla="*/ 3192087 h 3192087"/>
                <a:gd name="connsiteX1" fmla="*/ 210590 w 3951317"/>
                <a:gd name="connsiteY1" fmla="*/ 3192087 h 3192087"/>
                <a:gd name="connsiteX2" fmla="*/ 210590 w 3951317"/>
                <a:gd name="connsiteY2" fmla="*/ 3075709 h 3192087"/>
                <a:gd name="connsiteX3" fmla="*/ 266008 w 3951317"/>
                <a:gd name="connsiteY3" fmla="*/ 3075709 h 3192087"/>
                <a:gd name="connsiteX4" fmla="*/ 266008 w 3951317"/>
                <a:gd name="connsiteY4" fmla="*/ 2964873 h 3192087"/>
                <a:gd name="connsiteX5" fmla="*/ 382386 w 3951317"/>
                <a:gd name="connsiteY5" fmla="*/ 2964873 h 3192087"/>
                <a:gd name="connsiteX6" fmla="*/ 382386 w 3951317"/>
                <a:gd name="connsiteY6" fmla="*/ 2854037 h 3192087"/>
                <a:gd name="connsiteX7" fmla="*/ 482139 w 3951317"/>
                <a:gd name="connsiteY7" fmla="*/ 2854037 h 3192087"/>
                <a:gd name="connsiteX8" fmla="*/ 482139 w 3951317"/>
                <a:gd name="connsiteY8" fmla="*/ 2743200 h 3192087"/>
                <a:gd name="connsiteX9" fmla="*/ 598517 w 3951317"/>
                <a:gd name="connsiteY9" fmla="*/ 2743200 h 3192087"/>
                <a:gd name="connsiteX10" fmla="*/ 598517 w 3951317"/>
                <a:gd name="connsiteY10" fmla="*/ 2626822 h 3192087"/>
                <a:gd name="connsiteX11" fmla="*/ 631768 w 3951317"/>
                <a:gd name="connsiteY11" fmla="*/ 2626822 h 3192087"/>
                <a:gd name="connsiteX12" fmla="*/ 631768 w 3951317"/>
                <a:gd name="connsiteY12" fmla="*/ 2504902 h 3192087"/>
                <a:gd name="connsiteX13" fmla="*/ 908859 w 3951317"/>
                <a:gd name="connsiteY13" fmla="*/ 2504902 h 3192087"/>
                <a:gd name="connsiteX14" fmla="*/ 908859 w 3951317"/>
                <a:gd name="connsiteY14" fmla="*/ 2388524 h 3192087"/>
                <a:gd name="connsiteX15" fmla="*/ 986444 w 3951317"/>
                <a:gd name="connsiteY15" fmla="*/ 2388524 h 3192087"/>
                <a:gd name="connsiteX16" fmla="*/ 986444 w 3951317"/>
                <a:gd name="connsiteY16" fmla="*/ 2277687 h 3192087"/>
                <a:gd name="connsiteX17" fmla="*/ 986444 w 3951317"/>
                <a:gd name="connsiteY17" fmla="*/ 2277687 h 3192087"/>
                <a:gd name="connsiteX18" fmla="*/ 986444 w 3951317"/>
                <a:gd name="connsiteY18" fmla="*/ 2277687 h 3192087"/>
                <a:gd name="connsiteX19" fmla="*/ 1025237 w 3951317"/>
                <a:gd name="connsiteY19" fmla="*/ 2277687 h 3192087"/>
                <a:gd name="connsiteX20" fmla="*/ 1025237 w 3951317"/>
                <a:gd name="connsiteY20" fmla="*/ 2166851 h 3192087"/>
                <a:gd name="connsiteX21" fmla="*/ 1313411 w 3951317"/>
                <a:gd name="connsiteY21" fmla="*/ 2166851 h 3192087"/>
                <a:gd name="connsiteX22" fmla="*/ 1313411 w 3951317"/>
                <a:gd name="connsiteY22" fmla="*/ 2056015 h 3192087"/>
                <a:gd name="connsiteX23" fmla="*/ 1729048 w 3951317"/>
                <a:gd name="connsiteY23" fmla="*/ 2056015 h 3192087"/>
                <a:gd name="connsiteX24" fmla="*/ 1729048 w 3951317"/>
                <a:gd name="connsiteY24" fmla="*/ 1928553 h 3192087"/>
                <a:gd name="connsiteX25" fmla="*/ 1778924 w 3951317"/>
                <a:gd name="connsiteY25" fmla="*/ 1928553 h 3192087"/>
                <a:gd name="connsiteX26" fmla="*/ 1778924 w 3951317"/>
                <a:gd name="connsiteY26" fmla="*/ 1812175 h 3192087"/>
                <a:gd name="connsiteX27" fmla="*/ 1812175 w 3951317"/>
                <a:gd name="connsiteY27" fmla="*/ 1812175 h 3192087"/>
                <a:gd name="connsiteX28" fmla="*/ 1812175 w 3951317"/>
                <a:gd name="connsiteY28" fmla="*/ 1706880 h 3192087"/>
                <a:gd name="connsiteX29" fmla="*/ 1928553 w 3951317"/>
                <a:gd name="connsiteY29" fmla="*/ 1706880 h 3192087"/>
                <a:gd name="connsiteX30" fmla="*/ 1928553 w 3951317"/>
                <a:gd name="connsiteY30" fmla="*/ 1584960 h 3192087"/>
                <a:gd name="connsiteX31" fmla="*/ 1950720 w 3951317"/>
                <a:gd name="connsiteY31" fmla="*/ 1584960 h 3192087"/>
                <a:gd name="connsiteX32" fmla="*/ 1950720 w 3951317"/>
                <a:gd name="connsiteY32" fmla="*/ 1474124 h 3192087"/>
                <a:gd name="connsiteX33" fmla="*/ 2227811 w 3951317"/>
                <a:gd name="connsiteY33" fmla="*/ 1474124 h 3192087"/>
                <a:gd name="connsiteX34" fmla="*/ 2227811 w 3951317"/>
                <a:gd name="connsiteY34" fmla="*/ 1346662 h 3192087"/>
                <a:gd name="connsiteX35" fmla="*/ 2283230 w 3951317"/>
                <a:gd name="connsiteY35" fmla="*/ 1346662 h 3192087"/>
                <a:gd name="connsiteX36" fmla="*/ 2283230 w 3951317"/>
                <a:gd name="connsiteY36" fmla="*/ 1252451 h 3192087"/>
                <a:gd name="connsiteX37" fmla="*/ 2416233 w 3951317"/>
                <a:gd name="connsiteY37" fmla="*/ 1252451 h 3192087"/>
                <a:gd name="connsiteX38" fmla="*/ 2416233 w 3951317"/>
                <a:gd name="connsiteY38" fmla="*/ 1119447 h 3192087"/>
                <a:gd name="connsiteX39" fmla="*/ 2438400 w 3951317"/>
                <a:gd name="connsiteY39" fmla="*/ 1119447 h 3192087"/>
                <a:gd name="connsiteX40" fmla="*/ 2438400 w 3951317"/>
                <a:gd name="connsiteY40" fmla="*/ 986444 h 3192087"/>
                <a:gd name="connsiteX41" fmla="*/ 2604655 w 3951317"/>
                <a:gd name="connsiteY41" fmla="*/ 986444 h 3192087"/>
                <a:gd name="connsiteX42" fmla="*/ 2604655 w 3951317"/>
                <a:gd name="connsiteY42" fmla="*/ 875607 h 3192087"/>
                <a:gd name="connsiteX43" fmla="*/ 2770910 w 3951317"/>
                <a:gd name="connsiteY43" fmla="*/ 875607 h 3192087"/>
                <a:gd name="connsiteX44" fmla="*/ 2770910 w 3951317"/>
                <a:gd name="connsiteY44" fmla="*/ 764771 h 3192087"/>
                <a:gd name="connsiteX45" fmla="*/ 3319550 w 3951317"/>
                <a:gd name="connsiteY45" fmla="*/ 764771 h 3192087"/>
                <a:gd name="connsiteX46" fmla="*/ 3319550 w 3951317"/>
                <a:gd name="connsiteY46" fmla="*/ 637309 h 3192087"/>
                <a:gd name="connsiteX47" fmla="*/ 3424844 w 3951317"/>
                <a:gd name="connsiteY47" fmla="*/ 637309 h 3192087"/>
                <a:gd name="connsiteX48" fmla="*/ 3424844 w 3951317"/>
                <a:gd name="connsiteY48" fmla="*/ 509847 h 3192087"/>
                <a:gd name="connsiteX49" fmla="*/ 3591099 w 3951317"/>
                <a:gd name="connsiteY49" fmla="*/ 509847 h 3192087"/>
                <a:gd name="connsiteX50" fmla="*/ 3591099 w 3951317"/>
                <a:gd name="connsiteY50" fmla="*/ 227215 h 3192087"/>
                <a:gd name="connsiteX51" fmla="*/ 3762895 w 3951317"/>
                <a:gd name="connsiteY51" fmla="*/ 227215 h 3192087"/>
                <a:gd name="connsiteX52" fmla="*/ 3762895 w 3951317"/>
                <a:gd name="connsiteY52" fmla="*/ 0 h 3192087"/>
                <a:gd name="connsiteX53" fmla="*/ 3951317 w 3951317"/>
                <a:gd name="connsiteY53" fmla="*/ 0 h 319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951317" h="3192087">
                  <a:moveTo>
                    <a:pt x="0" y="3192087"/>
                  </a:moveTo>
                  <a:lnTo>
                    <a:pt x="210590" y="3192087"/>
                  </a:lnTo>
                  <a:lnTo>
                    <a:pt x="210590" y="3075709"/>
                  </a:lnTo>
                  <a:lnTo>
                    <a:pt x="266008" y="3075709"/>
                  </a:lnTo>
                  <a:lnTo>
                    <a:pt x="266008" y="2964873"/>
                  </a:lnTo>
                  <a:lnTo>
                    <a:pt x="382386" y="2964873"/>
                  </a:lnTo>
                  <a:lnTo>
                    <a:pt x="382386" y="2854037"/>
                  </a:lnTo>
                  <a:lnTo>
                    <a:pt x="482139" y="2854037"/>
                  </a:lnTo>
                  <a:lnTo>
                    <a:pt x="482139" y="2743200"/>
                  </a:lnTo>
                  <a:lnTo>
                    <a:pt x="598517" y="2743200"/>
                  </a:lnTo>
                  <a:lnTo>
                    <a:pt x="598517" y="2626822"/>
                  </a:lnTo>
                  <a:lnTo>
                    <a:pt x="631768" y="2626822"/>
                  </a:lnTo>
                  <a:lnTo>
                    <a:pt x="631768" y="2504902"/>
                  </a:lnTo>
                  <a:lnTo>
                    <a:pt x="908859" y="2504902"/>
                  </a:lnTo>
                  <a:lnTo>
                    <a:pt x="908859" y="2388524"/>
                  </a:lnTo>
                  <a:lnTo>
                    <a:pt x="986444" y="2388524"/>
                  </a:lnTo>
                  <a:lnTo>
                    <a:pt x="986444" y="2277687"/>
                  </a:lnTo>
                  <a:lnTo>
                    <a:pt x="986444" y="2277687"/>
                  </a:lnTo>
                  <a:lnTo>
                    <a:pt x="986444" y="2277687"/>
                  </a:lnTo>
                  <a:lnTo>
                    <a:pt x="1025237" y="2277687"/>
                  </a:lnTo>
                  <a:lnTo>
                    <a:pt x="1025237" y="2166851"/>
                  </a:lnTo>
                  <a:lnTo>
                    <a:pt x="1313411" y="2166851"/>
                  </a:lnTo>
                  <a:lnTo>
                    <a:pt x="1313411" y="2056015"/>
                  </a:lnTo>
                  <a:lnTo>
                    <a:pt x="1729048" y="2056015"/>
                  </a:lnTo>
                  <a:lnTo>
                    <a:pt x="1729048" y="1928553"/>
                  </a:lnTo>
                  <a:lnTo>
                    <a:pt x="1778924" y="1928553"/>
                  </a:lnTo>
                  <a:lnTo>
                    <a:pt x="1778924" y="1812175"/>
                  </a:lnTo>
                  <a:lnTo>
                    <a:pt x="1812175" y="1812175"/>
                  </a:lnTo>
                  <a:lnTo>
                    <a:pt x="1812175" y="1706880"/>
                  </a:lnTo>
                  <a:lnTo>
                    <a:pt x="1928553" y="1706880"/>
                  </a:lnTo>
                  <a:lnTo>
                    <a:pt x="1928553" y="1584960"/>
                  </a:lnTo>
                  <a:lnTo>
                    <a:pt x="1950720" y="1584960"/>
                  </a:lnTo>
                  <a:lnTo>
                    <a:pt x="1950720" y="1474124"/>
                  </a:lnTo>
                  <a:lnTo>
                    <a:pt x="2227811" y="1474124"/>
                  </a:lnTo>
                  <a:lnTo>
                    <a:pt x="2227811" y="1346662"/>
                  </a:lnTo>
                  <a:lnTo>
                    <a:pt x="2283230" y="1346662"/>
                  </a:lnTo>
                  <a:lnTo>
                    <a:pt x="2283230" y="1252451"/>
                  </a:lnTo>
                  <a:lnTo>
                    <a:pt x="2416233" y="1252451"/>
                  </a:lnTo>
                  <a:lnTo>
                    <a:pt x="2416233" y="1119447"/>
                  </a:lnTo>
                  <a:lnTo>
                    <a:pt x="2438400" y="1119447"/>
                  </a:lnTo>
                  <a:lnTo>
                    <a:pt x="2438400" y="986444"/>
                  </a:lnTo>
                  <a:lnTo>
                    <a:pt x="2604655" y="986444"/>
                  </a:lnTo>
                  <a:lnTo>
                    <a:pt x="2604655" y="875607"/>
                  </a:lnTo>
                  <a:lnTo>
                    <a:pt x="2770910" y="875607"/>
                  </a:lnTo>
                  <a:lnTo>
                    <a:pt x="2770910" y="764771"/>
                  </a:lnTo>
                  <a:lnTo>
                    <a:pt x="3319550" y="764771"/>
                  </a:lnTo>
                  <a:lnTo>
                    <a:pt x="3319550" y="637309"/>
                  </a:lnTo>
                  <a:lnTo>
                    <a:pt x="3424844" y="637309"/>
                  </a:lnTo>
                  <a:lnTo>
                    <a:pt x="3424844" y="509847"/>
                  </a:lnTo>
                  <a:lnTo>
                    <a:pt x="3591099" y="509847"/>
                  </a:lnTo>
                  <a:lnTo>
                    <a:pt x="3591099" y="227215"/>
                  </a:lnTo>
                  <a:lnTo>
                    <a:pt x="3762895" y="227215"/>
                  </a:lnTo>
                  <a:lnTo>
                    <a:pt x="3762895" y="0"/>
                  </a:lnTo>
                  <a:lnTo>
                    <a:pt x="3951317" y="0"/>
                  </a:lnTo>
                </a:path>
              </a:pathLst>
            </a:custGeom>
            <a:noFill/>
            <a:ln w="28575">
              <a:solidFill>
                <a:schemeClr val="accent1"/>
              </a:solidFill>
              <a:miter lim="800000"/>
              <a:headEnd/>
              <a:tailEnd/>
            </a:ln>
          </p:spPr>
          <p:txBody>
            <a:bodyPr rtlCol="0" anchor="ctr"/>
            <a:lstStyle/>
            <a:p>
              <a:pPr algn="ctr"/>
              <a:endParaRPr lang="en-US" dirty="0"/>
            </a:p>
          </p:txBody>
        </p:sp>
        <p:sp>
          <p:nvSpPr>
            <p:cNvPr id="133" name="TextBox 132">
              <a:extLst>
                <a:ext uri="{FF2B5EF4-FFF2-40B4-BE49-F238E27FC236}">
                  <a16:creationId xmlns:a16="http://schemas.microsoft.com/office/drawing/2014/main" id="{DDE80F8B-212A-4B21-994C-6CD566F5A4B2}"/>
                </a:ext>
              </a:extLst>
            </p:cNvPr>
            <p:cNvSpPr txBox="1"/>
            <p:nvPr/>
          </p:nvSpPr>
          <p:spPr>
            <a:xfrm>
              <a:off x="5187889" y="5205919"/>
              <a:ext cx="598254" cy="276999"/>
            </a:xfrm>
            <a:prstGeom prst="rect">
              <a:avLst/>
            </a:prstGeom>
            <a:noFill/>
          </p:spPr>
          <p:txBody>
            <a:bodyPr wrap="square" numCol="1" rtlCol="0">
              <a:spAutoFit/>
            </a:bodyPr>
            <a:lstStyle/>
            <a:p>
              <a:pPr algn="ctr" rtl="0"/>
              <a:r>
                <a:rPr lang="ja-JP" sz="1200">
                  <a:solidFill>
                    <a:schemeClr val="accent6"/>
                  </a:solidFill>
                  <a:latin typeface="Calibri" panose="020F0502020204030204" pitchFamily="34" charset="0"/>
                  <a:cs typeface="Calibri" panose="020F0502020204030204" pitchFamily="34" charset="0"/>
                </a:rPr>
                <a:t>0.62%</a:t>
              </a:r>
            </a:p>
          </p:txBody>
        </p:sp>
        <p:sp>
          <p:nvSpPr>
            <p:cNvPr id="134" name="TextBox 133">
              <a:extLst>
                <a:ext uri="{FF2B5EF4-FFF2-40B4-BE49-F238E27FC236}">
                  <a16:creationId xmlns:a16="http://schemas.microsoft.com/office/drawing/2014/main" id="{1A09AA0D-4B8F-4FBC-B3B2-4DC4ECAC52AC}"/>
                </a:ext>
              </a:extLst>
            </p:cNvPr>
            <p:cNvSpPr txBox="1"/>
            <p:nvPr/>
          </p:nvSpPr>
          <p:spPr>
            <a:xfrm>
              <a:off x="5187889" y="5047022"/>
              <a:ext cx="598254" cy="276999"/>
            </a:xfrm>
            <a:prstGeom prst="rect">
              <a:avLst/>
            </a:prstGeom>
            <a:noFill/>
          </p:spPr>
          <p:txBody>
            <a:bodyPr wrap="square" numCol="1" rtlCol="0">
              <a:spAutoFit/>
            </a:bodyPr>
            <a:lstStyle/>
            <a:p>
              <a:pPr algn="ctr" rtl="0"/>
              <a:r>
                <a:rPr lang="ja-JP" sz="1200">
                  <a:solidFill>
                    <a:schemeClr val="accent3"/>
                  </a:solidFill>
                  <a:latin typeface="Calibri" panose="020F0502020204030204" pitchFamily="34" charset="0"/>
                  <a:cs typeface="Calibri" panose="020F0502020204030204" pitchFamily="34" charset="0"/>
                </a:rPr>
                <a:t>0.65%</a:t>
              </a:r>
            </a:p>
          </p:txBody>
        </p:sp>
        <p:sp>
          <p:nvSpPr>
            <p:cNvPr id="135" name="TextBox 134">
              <a:extLst>
                <a:ext uri="{FF2B5EF4-FFF2-40B4-BE49-F238E27FC236}">
                  <a16:creationId xmlns:a16="http://schemas.microsoft.com/office/drawing/2014/main" id="{EF18A46F-C907-410A-97C6-AAC5D7C08183}"/>
                </a:ext>
              </a:extLst>
            </p:cNvPr>
            <p:cNvSpPr txBox="1"/>
            <p:nvPr/>
          </p:nvSpPr>
          <p:spPr>
            <a:xfrm>
              <a:off x="5187889" y="3779238"/>
              <a:ext cx="598254" cy="276999"/>
            </a:xfrm>
            <a:prstGeom prst="rect">
              <a:avLst/>
            </a:prstGeom>
            <a:noFill/>
          </p:spPr>
          <p:txBody>
            <a:bodyPr wrap="square" numCol="1" rtlCol="0">
              <a:spAutoFit/>
            </a:bodyPr>
            <a:lstStyle/>
            <a:p>
              <a:pPr algn="ctr" rtl="0"/>
              <a:r>
                <a:rPr lang="ja-JP" sz="1200">
                  <a:solidFill>
                    <a:schemeClr val="accent2"/>
                  </a:solidFill>
                  <a:latin typeface="Calibri" panose="020F0502020204030204" pitchFamily="34" charset="0"/>
                  <a:cs typeface="Calibri" panose="020F0502020204030204" pitchFamily="34" charset="0"/>
                </a:rPr>
                <a:t>7.5%</a:t>
              </a:r>
            </a:p>
          </p:txBody>
        </p:sp>
        <p:sp>
          <p:nvSpPr>
            <p:cNvPr id="136" name="TextBox 135">
              <a:extLst>
                <a:ext uri="{FF2B5EF4-FFF2-40B4-BE49-F238E27FC236}">
                  <a16:creationId xmlns:a16="http://schemas.microsoft.com/office/drawing/2014/main" id="{AFDE892C-A0D8-471B-BAD0-70470AAC7B0A}"/>
                </a:ext>
              </a:extLst>
            </p:cNvPr>
            <p:cNvSpPr txBox="1"/>
            <p:nvPr/>
          </p:nvSpPr>
          <p:spPr>
            <a:xfrm>
              <a:off x="5187889" y="2098423"/>
              <a:ext cx="598254" cy="276999"/>
            </a:xfrm>
            <a:prstGeom prst="rect">
              <a:avLst/>
            </a:prstGeom>
            <a:noFill/>
          </p:spPr>
          <p:txBody>
            <a:bodyPr wrap="square" numCol="1" rtlCol="0">
              <a:spAutoFit/>
            </a:bodyPr>
            <a:lstStyle/>
            <a:p>
              <a:pPr algn="ctr" rtl="0"/>
              <a:r>
                <a:rPr lang="ja-JP" sz="1200">
                  <a:solidFill>
                    <a:schemeClr val="accent1"/>
                  </a:solidFill>
                  <a:latin typeface="Calibri" panose="020F0502020204030204" pitchFamily="34" charset="0"/>
                  <a:cs typeface="Calibri" panose="020F0502020204030204" pitchFamily="34" charset="0"/>
                </a:rPr>
                <a:t>15.8%</a:t>
              </a:r>
            </a:p>
          </p:txBody>
        </p:sp>
        <p:sp>
          <p:nvSpPr>
            <p:cNvPr id="137" name="TextBox 136">
              <a:extLst>
                <a:ext uri="{FF2B5EF4-FFF2-40B4-BE49-F238E27FC236}">
                  <a16:creationId xmlns:a16="http://schemas.microsoft.com/office/drawing/2014/main" id="{0408609D-7C0D-4562-89EE-C1F6701D530C}"/>
                </a:ext>
              </a:extLst>
            </p:cNvPr>
            <p:cNvSpPr txBox="1"/>
            <p:nvPr/>
          </p:nvSpPr>
          <p:spPr>
            <a:xfrm>
              <a:off x="1734307" y="2011844"/>
              <a:ext cx="2267509" cy="954107"/>
            </a:xfrm>
            <a:prstGeom prst="rect">
              <a:avLst/>
            </a:prstGeom>
            <a:noFill/>
          </p:spPr>
          <p:txBody>
            <a:bodyPr wrap="square" numCol="1" rtlCol="0">
              <a:spAutoFit/>
            </a:bodyPr>
            <a:lstStyle/>
            <a:p>
              <a:pPr algn="l" rtl="0"/>
              <a:r>
                <a:rPr lang="ja-JP" sz="1400" b="0">
                  <a:solidFill>
                    <a:schemeClr val="bg1"/>
                  </a:solidFill>
                  <a:latin typeface="Calibri" panose="020F0502020204030204" pitchFamily="34" charset="0"/>
                  <a:cs typeface="Calibri" panose="020F0502020204030204" pitchFamily="34" charset="0"/>
                </a:rPr>
                <a:t>家族 hx (-)/HBsAg (-)</a:t>
              </a:r>
              <a:br>
                <a:rPr lang="en-US" sz="1400" b="0" dirty="0">
                  <a:solidFill>
                    <a:schemeClr val="bg1"/>
                  </a:solidFill>
                  <a:latin typeface="Calibri" panose="020F0502020204030204" pitchFamily="34" charset="0"/>
                  <a:cs typeface="Calibri" panose="020F0502020204030204" pitchFamily="34" charset="0"/>
                </a:rPr>
              </a:br>
              <a:r>
                <a:rPr lang="ja-JP" sz="1400" b="0">
                  <a:solidFill>
                    <a:schemeClr val="bg1"/>
                  </a:solidFill>
                  <a:latin typeface="Calibri" panose="020F0502020204030204" pitchFamily="34" charset="0"/>
                  <a:cs typeface="Calibri" panose="020F0502020204030204" pitchFamily="34" charset="0"/>
                </a:rPr>
                <a:t>家族 hx (+)/HBsAg (-)</a:t>
              </a:r>
              <a:br>
                <a:rPr lang="en-US" sz="1400" b="0" dirty="0">
                  <a:solidFill>
                    <a:schemeClr val="bg1"/>
                  </a:solidFill>
                  <a:latin typeface="Calibri" panose="020F0502020204030204" pitchFamily="34" charset="0"/>
                  <a:cs typeface="Calibri" panose="020F0502020204030204" pitchFamily="34" charset="0"/>
                </a:rPr>
              </a:br>
              <a:r>
                <a:rPr lang="ja-JP" sz="1400" b="0">
                  <a:solidFill>
                    <a:schemeClr val="bg1"/>
                  </a:solidFill>
                  <a:latin typeface="Calibri" panose="020F0502020204030204" pitchFamily="34" charset="0"/>
                  <a:cs typeface="Calibri" panose="020F0502020204030204" pitchFamily="34" charset="0"/>
                </a:rPr>
                <a:t>家族 hx (-)/HBsAg (+)</a:t>
              </a:r>
              <a:br>
                <a:rPr lang="en-US" sz="1400" b="0" dirty="0">
                  <a:solidFill>
                    <a:schemeClr val="bg1"/>
                  </a:solidFill>
                  <a:latin typeface="Calibri" panose="020F0502020204030204" pitchFamily="34" charset="0"/>
                  <a:cs typeface="Calibri" panose="020F0502020204030204" pitchFamily="34" charset="0"/>
                </a:rPr>
              </a:br>
              <a:r>
                <a:rPr lang="ja-JP" sz="1400" b="0">
                  <a:solidFill>
                    <a:schemeClr val="bg1"/>
                  </a:solidFill>
                  <a:latin typeface="Calibri" panose="020F0502020204030204" pitchFamily="34" charset="0"/>
                  <a:cs typeface="Calibri" panose="020F0502020204030204" pitchFamily="34" charset="0"/>
                </a:rPr>
                <a:t>家族 hx (+)/HBsAg (+)</a:t>
              </a:r>
            </a:p>
          </p:txBody>
        </p:sp>
        <p:cxnSp>
          <p:nvCxnSpPr>
            <p:cNvPr id="139" name="Straight Connector 138">
              <a:extLst>
                <a:ext uri="{FF2B5EF4-FFF2-40B4-BE49-F238E27FC236}">
                  <a16:creationId xmlns:a16="http://schemas.microsoft.com/office/drawing/2014/main" id="{B55F2546-EE65-4C8D-A018-95042EE98ACB}"/>
                </a:ext>
              </a:extLst>
            </p:cNvPr>
            <p:cNvCxnSpPr>
              <a:cxnSpLocks/>
            </p:cNvCxnSpPr>
            <p:nvPr/>
          </p:nvCxnSpPr>
          <p:spPr bwMode="auto">
            <a:xfrm>
              <a:off x="1530634" y="2153551"/>
              <a:ext cx="249460" cy="0"/>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FE473EF-DFAA-438F-97D6-40DC104EC860}"/>
                </a:ext>
              </a:extLst>
            </p:cNvPr>
            <p:cNvCxnSpPr>
              <a:cxnSpLocks/>
            </p:cNvCxnSpPr>
            <p:nvPr/>
          </p:nvCxnSpPr>
          <p:spPr bwMode="auto">
            <a:xfrm>
              <a:off x="1530634" y="2381081"/>
              <a:ext cx="249460" cy="0"/>
            </a:xfrm>
            <a:prstGeom prst="line">
              <a:avLst/>
            </a:prstGeom>
            <a:noFill/>
            <a:ln w="28575" cap="flat" cmpd="sng" algn="ctr">
              <a:solidFill>
                <a:schemeClr val="accent6"/>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7DB05A5-184A-4178-AD1E-AD8850AAE0FD}"/>
                </a:ext>
              </a:extLst>
            </p:cNvPr>
            <p:cNvCxnSpPr>
              <a:cxnSpLocks/>
            </p:cNvCxnSpPr>
            <p:nvPr/>
          </p:nvCxnSpPr>
          <p:spPr bwMode="auto">
            <a:xfrm>
              <a:off x="1530634" y="2585989"/>
              <a:ext cx="249460" cy="0"/>
            </a:xfrm>
            <a:prstGeom prst="line">
              <a:avLst/>
            </a:prstGeom>
            <a:noFill/>
            <a:ln w="28575" cap="flat" cmpd="sng" algn="ctr">
              <a:solidFill>
                <a:schemeClr val="accent2"/>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49C0267-8D91-441D-B302-905CE07C0F3E}"/>
                </a:ext>
              </a:extLst>
            </p:cNvPr>
            <p:cNvCxnSpPr>
              <a:cxnSpLocks/>
            </p:cNvCxnSpPr>
            <p:nvPr/>
          </p:nvCxnSpPr>
          <p:spPr bwMode="auto">
            <a:xfrm>
              <a:off x="1530634" y="2796611"/>
              <a:ext cx="249460" cy="0"/>
            </a:xfrm>
            <a:prstGeom prst="line">
              <a:avLst/>
            </a:prstGeom>
            <a:noFill/>
            <a:ln w="28575" cap="flat" cmpd="sng" algn="ctr">
              <a:solidFill>
                <a:schemeClr val="accent1"/>
              </a:solidFill>
              <a:prstDash val="solid"/>
              <a:round/>
              <a:headEnd type="none" w="med" len="med"/>
              <a:tailEnd type="none" w="med" len="med"/>
            </a:ln>
            <a:effectLst/>
          </p:spPr>
        </p:cxnSp>
      </p:grpSp>
      <p:sp>
        <p:nvSpPr>
          <p:cNvPr id="143" name="TextBox 142">
            <a:extLst>
              <a:ext uri="{FF2B5EF4-FFF2-40B4-BE49-F238E27FC236}">
                <a16:creationId xmlns:a16="http://schemas.microsoft.com/office/drawing/2014/main" id="{A594C960-D5F3-41D2-B060-AEE2C8F5DF78}"/>
              </a:ext>
            </a:extLst>
          </p:cNvPr>
          <p:cNvSpPr txBox="1"/>
          <p:nvPr/>
        </p:nvSpPr>
        <p:spPr>
          <a:xfrm rot="16200000">
            <a:off x="-1098604" y="3381402"/>
            <a:ext cx="3791076" cy="369332"/>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HCC の累積発症率（%）</a:t>
            </a:r>
          </a:p>
        </p:txBody>
      </p:sp>
      <p:grpSp>
        <p:nvGrpSpPr>
          <p:cNvPr id="128" name="Group 7">
            <a:extLst>
              <a:ext uri="{FF2B5EF4-FFF2-40B4-BE49-F238E27FC236}">
                <a16:creationId xmlns:a16="http://schemas.microsoft.com/office/drawing/2014/main" id="{23700864-86B1-427C-AF8C-1D5DD90BA9FD}"/>
              </a:ext>
            </a:extLst>
          </p:cNvPr>
          <p:cNvGrpSpPr>
            <a:grpSpLocks/>
          </p:cNvGrpSpPr>
          <p:nvPr/>
        </p:nvGrpSpPr>
        <p:grpSpPr bwMode="auto">
          <a:xfrm>
            <a:off x="8697809" y="6216652"/>
            <a:ext cx="3079361" cy="447822"/>
            <a:chOff x="8799765" y="3551529"/>
            <a:chExt cx="3079361" cy="448324"/>
          </a:xfrm>
        </p:grpSpPr>
        <p:pic>
          <p:nvPicPr>
            <p:cNvPr id="130" name="Picture 129">
              <a:extLst>
                <a:ext uri="{FF2B5EF4-FFF2-40B4-BE49-F238E27FC236}">
                  <a16:creationId xmlns:a16="http://schemas.microsoft.com/office/drawing/2014/main" id="{C46D66C7-07EC-4252-A219-A4C9EC259DE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8" name="Rectangle 8">
              <a:extLst>
                <a:ext uri="{FF2B5EF4-FFF2-40B4-BE49-F238E27FC236}">
                  <a16:creationId xmlns:a16="http://schemas.microsoft.com/office/drawing/2014/main" id="{543CBC32-0FD8-4B84-B905-D36127CC1783}"/>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56157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pPr rtl="0"/>
            <a:r>
              <a:rPr lang="ja-JP" dirty="0"/>
              <a:t>HBV と HCV 状態に基づいた HCC のリスク推定</a:t>
            </a:r>
          </a:p>
        </p:txBody>
      </p:sp>
      <p:graphicFrame>
        <p:nvGraphicFramePr>
          <p:cNvPr id="27" name="Group 3">
            <a:extLst>
              <a:ext uri="{FF2B5EF4-FFF2-40B4-BE49-F238E27FC236}">
                <a16:creationId xmlns:a16="http://schemas.microsoft.com/office/drawing/2014/main" id="{8412449C-5D1E-403E-8816-AD6370426DD6}"/>
              </a:ext>
            </a:extLst>
          </p:cNvPr>
          <p:cNvGraphicFramePr>
            <a:graphicFrameLocks noGrp="1"/>
          </p:cNvGraphicFramePr>
          <p:nvPr>
            <p:ph idx="1"/>
            <p:extLst>
              <p:ext uri="{D42A27DB-BD31-4B8C-83A1-F6EECF244321}">
                <p14:modId xmlns:p14="http://schemas.microsoft.com/office/powerpoint/2010/main" val="2130220164"/>
              </p:ext>
            </p:extLst>
          </p:nvPr>
        </p:nvGraphicFramePr>
        <p:xfrm>
          <a:off x="609759" y="1615672"/>
          <a:ext cx="11070453" cy="4440080"/>
        </p:xfrm>
        <a:graphic>
          <a:graphicData uri="http://schemas.openxmlformats.org/drawingml/2006/table">
            <a:tbl>
              <a:tblPr/>
              <a:tblGrid>
                <a:gridCol w="1555435">
                  <a:extLst>
                    <a:ext uri="{9D8B030D-6E8A-4147-A177-3AD203B41FA5}">
                      <a16:colId xmlns:a16="http://schemas.microsoft.com/office/drawing/2014/main" val="20000"/>
                    </a:ext>
                  </a:extLst>
                </a:gridCol>
                <a:gridCol w="882806">
                  <a:extLst>
                    <a:ext uri="{9D8B030D-6E8A-4147-A177-3AD203B41FA5}">
                      <a16:colId xmlns:a16="http://schemas.microsoft.com/office/drawing/2014/main" val="20001"/>
                    </a:ext>
                  </a:extLst>
                </a:gridCol>
                <a:gridCol w="942332">
                  <a:extLst>
                    <a:ext uri="{9D8B030D-6E8A-4147-A177-3AD203B41FA5}">
                      <a16:colId xmlns:a16="http://schemas.microsoft.com/office/drawing/2014/main" val="2250429827"/>
                    </a:ext>
                  </a:extLst>
                </a:gridCol>
                <a:gridCol w="1064433">
                  <a:extLst>
                    <a:ext uri="{9D8B030D-6E8A-4147-A177-3AD203B41FA5}">
                      <a16:colId xmlns:a16="http://schemas.microsoft.com/office/drawing/2014/main" val="1200367136"/>
                    </a:ext>
                  </a:extLst>
                </a:gridCol>
                <a:gridCol w="1064433">
                  <a:extLst>
                    <a:ext uri="{9D8B030D-6E8A-4147-A177-3AD203B41FA5}">
                      <a16:colId xmlns:a16="http://schemas.microsoft.com/office/drawing/2014/main" val="1105177269"/>
                    </a:ext>
                  </a:extLst>
                </a:gridCol>
                <a:gridCol w="1064433">
                  <a:extLst>
                    <a:ext uri="{9D8B030D-6E8A-4147-A177-3AD203B41FA5}">
                      <a16:colId xmlns:a16="http://schemas.microsoft.com/office/drawing/2014/main" val="1972158637"/>
                    </a:ext>
                  </a:extLst>
                </a:gridCol>
                <a:gridCol w="1064433">
                  <a:extLst>
                    <a:ext uri="{9D8B030D-6E8A-4147-A177-3AD203B41FA5}">
                      <a16:colId xmlns:a16="http://schemas.microsoft.com/office/drawing/2014/main" val="1546524474"/>
                    </a:ext>
                  </a:extLst>
                </a:gridCol>
                <a:gridCol w="1064433">
                  <a:extLst>
                    <a:ext uri="{9D8B030D-6E8A-4147-A177-3AD203B41FA5}">
                      <a16:colId xmlns:a16="http://schemas.microsoft.com/office/drawing/2014/main" val="20002"/>
                    </a:ext>
                  </a:extLst>
                </a:gridCol>
                <a:gridCol w="1112076">
                  <a:extLst>
                    <a:ext uri="{9D8B030D-6E8A-4147-A177-3AD203B41FA5}">
                      <a16:colId xmlns:a16="http://schemas.microsoft.com/office/drawing/2014/main" val="4164883868"/>
                    </a:ext>
                  </a:extLst>
                </a:gridCol>
                <a:gridCol w="1255639">
                  <a:extLst>
                    <a:ext uri="{9D8B030D-6E8A-4147-A177-3AD203B41FA5}">
                      <a16:colId xmlns:a16="http://schemas.microsoft.com/office/drawing/2014/main" val="3749476122"/>
                    </a:ext>
                  </a:extLst>
                </a:gridCol>
              </a:tblGrid>
              <a:tr h="29525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治験の特徴</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治験数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症例数／対照数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HCC リスクの 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tx1"/>
                          </a:solidFill>
                          <a:effectLst/>
                          <a:latin typeface="Calibri" panose="020F0502020204030204" pitchFamily="34" charset="0"/>
                        </a:rPr>
                        <a:t>同時感染</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tx1"/>
                          </a:solidFill>
                          <a:effectLst/>
                          <a:latin typeface="Calibri" panose="020F0502020204030204" pitchFamily="34" charset="0"/>
                        </a:rPr>
                        <a:t>プールした 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1" i="1" u="none" strike="noStrike" cap="none" normalizeH="0" baseline="0">
                          <a:ln>
                            <a:noFill/>
                          </a:ln>
                          <a:solidFill>
                            <a:schemeClr val="tx1"/>
                          </a:solidFill>
                          <a:effectLst/>
                          <a:latin typeface="Calibri" panose="020F0502020204030204" pitchFamily="34" charset="0"/>
                          <a:cs typeface="Calibri" panose="020F0502020204030204" pitchFamily="34" charset="0"/>
                        </a:rPr>
                        <a:t>P</a:t>
                      </a:r>
                      <a:r>
                        <a:rPr kumimoji="0" lang="ja-JP" sz="1400" b="1" i="1" u="none" strike="noStrike" cap="none" normalizeH="0" baseline="-25000">
                          <a:ln>
                            <a:noFill/>
                          </a:ln>
                          <a:solidFill>
                            <a:schemeClr val="tx1"/>
                          </a:solidFill>
                          <a:effectLst/>
                          <a:latin typeface="Calibri" panose="020F0502020204030204" pitchFamily="34" charset="0"/>
                          <a:cs typeface="Calibri" panose="020F0502020204030204" pitchFamily="34" charset="0"/>
                        </a:rPr>
                        <a:t>異質性</a:t>
                      </a:r>
                      <a:r>
                        <a:rPr kumimoji="0" lang="ja-JP" sz="1400" b="1" i="1" u="none" strike="noStrike" cap="none" normalizeH="0" baseline="30000">
                          <a:ln>
                            <a:noFill/>
                          </a:ln>
                          <a:solidFill>
                            <a:schemeClr val="tx1"/>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HCC リスクに及ぼす同時感染の影響</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5403">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1" i="0" u="none" strike="noStrike" cap="none" normalizeH="0" baseline="0">
                          <a:ln>
                            <a:noFill/>
                          </a:ln>
                          <a:solidFill>
                            <a:schemeClr val="tx1"/>
                          </a:solidFill>
                          <a:effectLst/>
                          <a:latin typeface="Calibri" panose="020F0502020204030204" pitchFamily="34" charset="0"/>
                          <a:cs typeface="Calibri" panose="020F0502020204030204" pitchFamily="34" charset="0"/>
                        </a:rPr>
                        <a:t>HCV のみ</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HBV のみ</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HBV + HCV</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algn="ctr" rtl="0"/>
                      <a:r>
                        <a:rPr lang="ja-JP" sz="1400" b="1" dirty="0">
                          <a:latin typeface="Calibri" panose="020F0502020204030204" pitchFamily="34" charset="0"/>
                          <a:cs typeface="Calibri" panose="020F0502020204030204" pitchFamily="34" charset="0"/>
                        </a:rPr>
                        <a:t>HCV のみ</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algn="ctr" rtl="0"/>
                      <a:r>
                        <a:rPr lang="ja-JP" sz="1400" b="1" dirty="0">
                          <a:latin typeface="Calibri" panose="020F0502020204030204" pitchFamily="34" charset="0"/>
                          <a:cs typeface="Calibri" panose="020F0502020204030204" pitchFamily="34" charset="0"/>
                        </a:rPr>
                        <a:t>HBV のみ</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algn="ctr" rtl="0"/>
                      <a:r>
                        <a:rPr lang="ja-JP" sz="1400" b="1" dirty="0">
                          <a:latin typeface="Calibri" panose="020F0502020204030204" pitchFamily="34" charset="0"/>
                          <a:cs typeface="Calibri" panose="020F0502020204030204" pitchFamily="34" charset="0"/>
                        </a:rPr>
                        <a:t>HBV + HCV</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809200201"/>
                  </a:ext>
                </a:extLst>
              </a:tr>
              <a:tr h="26417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全治験</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933/670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2002/2807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233/143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27.6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(20～38)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51.1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(34〜78)</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0.003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付加的</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568083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sz="1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968926"/>
                  </a:ext>
                </a:extLst>
              </a:tr>
              <a:tr h="264179">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症例対照</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921/241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3343/994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229/35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(19～39)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25.4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(18～36)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(38〜103)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0.002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相乗的</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4179">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ja-JP"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コホート</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12/429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81/2231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4/108</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19.7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(12〜32)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22.1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(14〜52)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0.452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劣加法的</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37784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sz="1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2327832"/>
                  </a:ext>
                </a:extLst>
              </a:tr>
              <a:tr h="291902">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ja-JP"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HBV 風土病</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459/596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1855/2764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186/142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23.0</a:t>
                      </a: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(16〜34)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24.7 </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52.4 </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(32〜85)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0.005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付加的</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5258">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ja-JP"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HCV 優勢</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474/74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147/43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47/1</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45.3</a:t>
                      </a: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(25〜81)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38.9</a:t>
                      </a: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 </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(14〜109)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142.3</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(43〜469)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0.074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相乗的</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4359108"/>
                  </a:ext>
                </a:extLst>
              </a:tr>
              <a:tr h="264179">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ja-JP"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非風土病</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未提供</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未提供</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未提供</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17.3</a:t>
                      </a: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(12〜25)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9.2 </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ja-JP" sz="1600" b="1"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15.0</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ja-JP" sz="12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(5.0〜40)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0.824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ja-JP"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劣加法的</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6386661"/>
                  </a:ext>
                </a:extLst>
              </a:tr>
            </a:tbl>
          </a:graphicData>
        </a:graphic>
      </p:graphicFrame>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9599" y="64106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dirty="0">
                <a:solidFill>
                  <a:schemeClr val="bg2"/>
                </a:solidFill>
                <a:latin typeface="Calibri" panose="020F0502020204030204" pitchFamily="34" charset="0"/>
              </a:rPr>
              <a:t>Cho. Int J Cancer 2011;128:176. </a:t>
            </a:r>
          </a:p>
        </p:txBody>
      </p:sp>
      <p:sp>
        <p:nvSpPr>
          <p:cNvPr id="23" name="TextBox 22">
            <a:extLst>
              <a:ext uri="{FF2B5EF4-FFF2-40B4-BE49-F238E27FC236}">
                <a16:creationId xmlns:a16="http://schemas.microsoft.com/office/drawing/2014/main" id="{2C2E99E3-05A0-48DC-A0C7-1D7D4DE0FD22}"/>
              </a:ext>
            </a:extLst>
          </p:cNvPr>
          <p:cNvSpPr txBox="1"/>
          <p:nvPr/>
        </p:nvSpPr>
        <p:spPr>
          <a:xfrm>
            <a:off x="638835" y="6048920"/>
            <a:ext cx="8795881" cy="307777"/>
          </a:xfrm>
          <a:prstGeom prst="rect">
            <a:avLst/>
          </a:prstGeom>
          <a:noFill/>
        </p:spPr>
        <p:txBody>
          <a:bodyPr wrap="square" numCol="1" rtlCol="0">
            <a:spAutoFit/>
          </a:bodyPr>
          <a:lstStyle/>
          <a:p>
            <a:pPr rtl="0"/>
            <a:r>
              <a:rPr lang="ja-JP" sz="1400" b="0" dirty="0">
                <a:solidFill>
                  <a:schemeClr val="bg1"/>
                </a:solidFill>
                <a:latin typeface="Calibri" panose="020F0502020204030204" pitchFamily="34" charset="0"/>
                <a:cs typeface="Calibri" panose="020F0502020204030204" pitchFamily="34" charset="0"/>
              </a:rPr>
              <a:t>*</a:t>
            </a:r>
            <a:r>
              <a:rPr lang="ja-JP" sz="1400" b="0" i="1" dirty="0">
                <a:solidFill>
                  <a:schemeClr val="bg1"/>
                </a:solidFill>
                <a:latin typeface="Calibri" panose="020F0502020204030204" pitchFamily="34" charset="0"/>
                <a:cs typeface="Calibri" panose="020F0502020204030204" pitchFamily="34" charset="0"/>
              </a:rPr>
              <a:t>P</a:t>
            </a:r>
            <a:r>
              <a:rPr lang="ja-JP" sz="1400" b="0" dirty="0">
                <a:solidFill>
                  <a:schemeClr val="bg1"/>
                </a:solidFill>
                <a:latin typeface="Calibri" panose="020F0502020204030204" pitchFamily="34" charset="0"/>
                <a:cs typeface="Calibri" panose="020F0502020204030204" pitchFamily="34" charset="0"/>
              </a:rPr>
              <a:t> [まとめ、 HBV と HCV 単一感染の OR (95% CI) ] および [HBV/HCV 同時感染の OR (95% CI)]の</a:t>
            </a:r>
            <a:r>
              <a:rPr lang="ja-JP" sz="1400" b="0" i="1" baseline="-25000" dirty="0">
                <a:solidFill>
                  <a:schemeClr val="bg1"/>
                </a:solidFill>
                <a:latin typeface="Calibri" panose="020F0502020204030204" pitchFamily="34" charset="0"/>
                <a:cs typeface="Calibri" panose="020F0502020204030204" pitchFamily="34" charset="0"/>
              </a:rPr>
              <a:t>異質性</a:t>
            </a:r>
            <a:r>
              <a:rPr lang="ja-JP" sz="1400" b="0" dirty="0">
                <a:solidFill>
                  <a:schemeClr val="bg1"/>
                </a:solidFill>
                <a:latin typeface="Calibri" panose="020F0502020204030204" pitchFamily="34" charset="0"/>
                <a:cs typeface="Calibri" panose="020F0502020204030204" pitchFamily="34" charset="0"/>
              </a:rPr>
              <a:t> </a:t>
            </a:r>
          </a:p>
        </p:txBody>
      </p:sp>
      <p:sp>
        <p:nvSpPr>
          <p:cNvPr id="3" name="TextBox 2">
            <a:extLst>
              <a:ext uri="{FF2B5EF4-FFF2-40B4-BE49-F238E27FC236}">
                <a16:creationId xmlns:a16="http://schemas.microsoft.com/office/drawing/2014/main" id="{F185CBD6-8C4C-45FF-BC08-77629D27E82A}"/>
              </a:ext>
            </a:extLst>
          </p:cNvPr>
          <p:cNvSpPr txBox="1"/>
          <p:nvPr/>
        </p:nvSpPr>
        <p:spPr bwMode="auto">
          <a:xfrm>
            <a:off x="609759" y="3202450"/>
            <a:ext cx="1271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ja-JP" sz="1600" dirty="0">
                <a:solidFill>
                  <a:schemeClr val="bg1"/>
                </a:solidFill>
                <a:latin typeface="Calibri" panose="020F0502020204030204" pitchFamily="34" charset="0"/>
              </a:rPr>
              <a:t>治験設計</a:t>
            </a:r>
          </a:p>
        </p:txBody>
      </p:sp>
      <p:sp>
        <p:nvSpPr>
          <p:cNvPr id="11" name="TextBox 10">
            <a:extLst>
              <a:ext uri="{FF2B5EF4-FFF2-40B4-BE49-F238E27FC236}">
                <a16:creationId xmlns:a16="http://schemas.microsoft.com/office/drawing/2014/main" id="{BAC4A59B-3B22-443B-B164-08A203CD6056}"/>
              </a:ext>
            </a:extLst>
          </p:cNvPr>
          <p:cNvSpPr txBox="1"/>
          <p:nvPr/>
        </p:nvSpPr>
        <p:spPr bwMode="auto">
          <a:xfrm>
            <a:off x="609759" y="4348465"/>
            <a:ext cx="1342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ja-JP" sz="1600" dirty="0">
                <a:solidFill>
                  <a:schemeClr val="bg1"/>
                </a:solidFill>
                <a:latin typeface="Calibri" panose="020F0502020204030204" pitchFamily="34" charset="0"/>
              </a:rPr>
              <a:t>治験地域</a:t>
            </a:r>
          </a:p>
        </p:txBody>
      </p:sp>
      <p:grpSp>
        <p:nvGrpSpPr>
          <p:cNvPr id="12" name="Group 7">
            <a:extLst>
              <a:ext uri="{FF2B5EF4-FFF2-40B4-BE49-F238E27FC236}">
                <a16:creationId xmlns:a16="http://schemas.microsoft.com/office/drawing/2014/main" id="{222C4990-0213-4FFF-9187-184570B05C76}"/>
              </a:ext>
            </a:extLst>
          </p:cNvPr>
          <p:cNvGrpSpPr>
            <a:grpSpLocks/>
          </p:cNvGrpSpPr>
          <p:nvPr/>
        </p:nvGrpSpPr>
        <p:grpSpPr bwMode="auto">
          <a:xfrm>
            <a:off x="8697809" y="6216652"/>
            <a:ext cx="3079361" cy="447822"/>
            <a:chOff x="8799765" y="3551529"/>
            <a:chExt cx="3079361" cy="448324"/>
          </a:xfrm>
        </p:grpSpPr>
        <p:pic>
          <p:nvPicPr>
            <p:cNvPr id="13" name="Picture 12">
              <a:extLst>
                <a:ext uri="{FF2B5EF4-FFF2-40B4-BE49-F238E27FC236}">
                  <a16:creationId xmlns:a16="http://schemas.microsoft.com/office/drawing/2014/main" id="{955D50DC-D205-4846-9B61-9BB55B8E910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785C3F99-CA73-42F7-83CB-661A6970877A}"/>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415755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pPr rtl="0"/>
            <a:r>
              <a:rPr lang="ja-JP"/>
              <a:t>HCC の発症において重要な可能性のあるその他の危険補助因子</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a:xfrm>
            <a:off x="623086" y="1510730"/>
            <a:ext cx="5189719" cy="4678738"/>
          </a:xfrm>
        </p:spPr>
        <p:txBody>
          <a:bodyPr/>
          <a:lstStyle/>
          <a:p>
            <a:pPr rtl="0"/>
            <a:r>
              <a:rPr lang="ja-JP" sz="2200" dirty="0"/>
              <a:t>アルコール乱用</a:t>
            </a:r>
          </a:p>
          <a:p>
            <a:pPr rtl="0"/>
            <a:r>
              <a:rPr lang="ja-JP" sz="2200" dirty="0"/>
              <a:t>糖尿病／代謝症候群／脂肪肝</a:t>
            </a:r>
          </a:p>
          <a:p>
            <a:pPr rtl="0"/>
            <a:r>
              <a:rPr lang="ja-JP" sz="2200" dirty="0"/>
              <a:t>HBV の遺伝子型</a:t>
            </a:r>
          </a:p>
          <a:p>
            <a:pPr lvl="1" rtl="0"/>
            <a:r>
              <a:rPr lang="ja-JP" sz="2000" dirty="0">
                <a:solidFill>
                  <a:schemeClr val="accent3"/>
                </a:solidFill>
              </a:rPr>
              <a:t>アジア人における C 対 B</a:t>
            </a:r>
            <a:r>
              <a:rPr lang="ja-JP" sz="2000" baseline="30000" dirty="0">
                <a:solidFill>
                  <a:schemeClr val="accent3"/>
                </a:solidFill>
              </a:rPr>
              <a:t>1 </a:t>
            </a:r>
          </a:p>
          <a:p>
            <a:pPr lvl="1" rtl="0"/>
            <a:r>
              <a:rPr lang="ja-JP" sz="2000" dirty="0"/>
              <a:t>アラスカ原住民の F1</a:t>
            </a:r>
            <a:r>
              <a:rPr lang="ja-JP" sz="2000" baseline="30000" dirty="0"/>
              <a:t>2</a:t>
            </a:r>
          </a:p>
          <a:p>
            <a:pPr rtl="0"/>
            <a:r>
              <a:rPr lang="ja-JP" sz="2200" dirty="0"/>
              <a:t>抗ウイルス療法の欠如または不十分</a:t>
            </a:r>
            <a:r>
              <a:rPr lang="ja-JP" sz="2200" baseline="30000" dirty="0"/>
              <a:t>1</a:t>
            </a:r>
          </a:p>
          <a:p>
            <a:pPr lvl="1" rtl="0"/>
            <a:r>
              <a:rPr lang="ja-JP" sz="2000" dirty="0"/>
              <a:t> </a:t>
            </a:r>
            <a:r>
              <a:rPr lang="ja-JP" sz="2000" b="1" dirty="0">
                <a:solidFill>
                  <a:schemeClr val="accent4"/>
                </a:solidFill>
              </a:rPr>
              <a:t>ETV</a:t>
            </a:r>
            <a:r>
              <a:rPr lang="ja-JP" sz="2000" dirty="0"/>
              <a:t> 対 </a:t>
            </a:r>
            <a:r>
              <a:rPr lang="ja-JP" sz="2000" b="1" dirty="0">
                <a:solidFill>
                  <a:schemeClr val="accent2"/>
                </a:solidFill>
              </a:rPr>
              <a:t>LAM</a:t>
            </a:r>
            <a:r>
              <a:rPr lang="ja-JP" sz="2000" dirty="0"/>
              <a:t> 対 </a:t>
            </a:r>
            <a:r>
              <a:rPr lang="ja-JP" sz="2000" b="1" dirty="0">
                <a:solidFill>
                  <a:schemeClr val="accent3"/>
                </a:solidFill>
              </a:rPr>
              <a:t>対照薬</a:t>
            </a:r>
            <a:r>
              <a:rPr lang="ja-JP" sz="2000" dirty="0"/>
              <a:t>（治療無し）を受けている、治療歴のない肝硬変罹患者の、傾向を一致させたコホートの分析によると、ETV 治療による HCC リスクの減少が示された</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41419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1. Hosaka. Hepatol. 2013;58:98. 2. Grounder. J Pediatr. 2016;78:206. </a:t>
            </a:r>
          </a:p>
        </p:txBody>
      </p:sp>
      <p:sp>
        <p:nvSpPr>
          <p:cNvPr id="2" name="TextBox 1">
            <a:extLst>
              <a:ext uri="{FF2B5EF4-FFF2-40B4-BE49-F238E27FC236}">
                <a16:creationId xmlns:a16="http://schemas.microsoft.com/office/drawing/2014/main" id="{29A70514-7591-4B7C-8B01-D08E110E9D62}"/>
              </a:ext>
            </a:extLst>
          </p:cNvPr>
          <p:cNvSpPr txBox="1"/>
          <p:nvPr/>
        </p:nvSpPr>
        <p:spPr>
          <a:xfrm>
            <a:off x="6975307" y="5917343"/>
            <a:ext cx="4134253" cy="369332"/>
          </a:xfrm>
          <a:prstGeom prst="rect">
            <a:avLst/>
          </a:prstGeom>
          <a:noFill/>
        </p:spPr>
        <p:txBody>
          <a:bodyPr wrap="square" numCol="1" rtlCol="0">
            <a:spAutoFit/>
          </a:bodyPr>
          <a:lstStyle/>
          <a:p>
            <a:pPr algn="ctr" rtl="0"/>
            <a:r>
              <a:rPr lang="ja-JP">
                <a:solidFill>
                  <a:schemeClr val="bg1"/>
                </a:solidFill>
                <a:latin typeface="Calibri" panose="020F0502020204030204" pitchFamily="34" charset="0"/>
                <a:cs typeface="Calibri" panose="020F0502020204030204" pitchFamily="34" charset="0"/>
              </a:rPr>
              <a:t>治験結果（年）</a:t>
            </a:r>
          </a:p>
        </p:txBody>
      </p:sp>
      <p:sp>
        <p:nvSpPr>
          <p:cNvPr id="14" name="TextBox 13">
            <a:extLst>
              <a:ext uri="{FF2B5EF4-FFF2-40B4-BE49-F238E27FC236}">
                <a16:creationId xmlns:a16="http://schemas.microsoft.com/office/drawing/2014/main" id="{35F6997B-9FFE-4E06-9D3A-998ED0B860A0}"/>
              </a:ext>
            </a:extLst>
          </p:cNvPr>
          <p:cNvSpPr txBox="1"/>
          <p:nvPr/>
        </p:nvSpPr>
        <p:spPr>
          <a:xfrm>
            <a:off x="6050071" y="2803036"/>
            <a:ext cx="461665" cy="2816875"/>
          </a:xfrm>
          <a:prstGeom prst="rect">
            <a:avLst/>
          </a:prstGeom>
          <a:solidFill>
            <a:schemeClr val="tx1"/>
          </a:solidFill>
        </p:spPr>
        <p:txBody>
          <a:bodyPr vert="vert270" wrap="square" numCol="1" rtlCol="0">
            <a:spAutoFit/>
          </a:bodyPr>
          <a:lstStyle/>
          <a:p>
            <a:pPr algn="ctr" rtl="0"/>
            <a:r>
              <a:rPr lang="ja-JP">
                <a:solidFill>
                  <a:schemeClr val="bg1"/>
                </a:solidFill>
                <a:latin typeface="Calibri" panose="020F0502020204030204" pitchFamily="34" charset="0"/>
                <a:cs typeface="Calibri" panose="020F0502020204030204" pitchFamily="34" charset="0"/>
              </a:rPr>
              <a:t>累積発症率（%）</a:t>
            </a:r>
          </a:p>
        </p:txBody>
      </p:sp>
      <p:sp>
        <p:nvSpPr>
          <p:cNvPr id="15" name="TextBox 14">
            <a:extLst>
              <a:ext uri="{FF2B5EF4-FFF2-40B4-BE49-F238E27FC236}">
                <a16:creationId xmlns:a16="http://schemas.microsoft.com/office/drawing/2014/main" id="{890EA706-8EA0-44FF-BE6B-A302ECCE121F}"/>
              </a:ext>
            </a:extLst>
          </p:cNvPr>
          <p:cNvSpPr txBox="1"/>
          <p:nvPr/>
        </p:nvSpPr>
        <p:spPr>
          <a:xfrm>
            <a:off x="7386249" y="3132042"/>
            <a:ext cx="1862561" cy="523220"/>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ja-JP" sz="1400" b="0" i="0" u="none" strike="noStrike" kern="1200" cap="none" spc="0" normalizeH="0" baseline="0" dirty="0">
                <a:ln>
                  <a:noFill/>
                </a:ln>
                <a:solidFill>
                  <a:schemeClr val="bg1"/>
                </a:solidFill>
                <a:effectLst/>
                <a:uLnTx/>
                <a:uFillTx/>
                <a:latin typeface="Calibri"/>
                <a:ea typeface="+mn-ea"/>
                <a:cs typeface="Arial" panose="020B0604020202020204" pitchFamily="34" charset="0"/>
              </a:rPr>
              <a:t>ETV 対 対照</a:t>
            </a:r>
            <a:r>
              <a:rPr kumimoji="0" lang="ja-JP" sz="1400" b="0" i="1" u="none" strike="noStrike" kern="1200" cap="none" spc="0" normalizeH="0" baseline="0" dirty="0">
                <a:ln>
                  <a:noFill/>
                </a:ln>
                <a:solidFill>
                  <a:schemeClr val="bg1"/>
                </a:solidFill>
                <a:effectLst/>
                <a:uLnTx/>
                <a:uFillTx/>
                <a:latin typeface="Calibri"/>
                <a:ea typeface="+mn-ea"/>
                <a:cs typeface="Arial" panose="020B0604020202020204" pitchFamily="34" charset="0"/>
              </a:rPr>
              <a:t>P</a:t>
            </a:r>
            <a:r>
              <a:rPr lang="ja-JP" sz="1400" b="0" i="1" dirty="0">
                <a:solidFill>
                  <a:schemeClr val="bg1"/>
                </a:solidFill>
                <a:latin typeface="Calibri"/>
              </a:rPr>
              <a:t> </a:t>
            </a:r>
            <a:r>
              <a:rPr lang="ja-JP" sz="1400" b="0" dirty="0">
                <a:solidFill>
                  <a:schemeClr val="bg1"/>
                </a:solidFill>
                <a:latin typeface="Calibri"/>
              </a:rPr>
              <a:t>&lt;</a:t>
            </a:r>
            <a:r>
              <a:rPr kumimoji="0" lang="ja-JP" sz="1400" b="0" i="0" u="none" strike="noStrike" kern="1200" cap="none" spc="0" normalizeH="0" baseline="0" dirty="0">
                <a:ln>
                  <a:noFill/>
                </a:ln>
                <a:solidFill>
                  <a:schemeClr val="bg1"/>
                </a:solidFill>
                <a:effectLst/>
                <a:uLnTx/>
                <a:uFillTx/>
                <a:latin typeface="Calibri"/>
                <a:ea typeface="+mn-ea"/>
                <a:cs typeface="Arial" panose="020B0604020202020204" pitchFamily="34" charset="0"/>
              </a:rPr>
              <a:t>.001</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ja-JP" sz="1400" b="0" i="0" u="none" strike="noStrike" kern="1200" cap="none" spc="0" normalizeH="0" baseline="0" dirty="0">
                <a:ln>
                  <a:noFill/>
                </a:ln>
                <a:solidFill>
                  <a:schemeClr val="bg1"/>
                </a:solidFill>
                <a:effectLst/>
                <a:uLnTx/>
                <a:uFillTx/>
                <a:latin typeface="Calibri"/>
                <a:ea typeface="+mn-ea"/>
                <a:cs typeface="Arial" panose="020B0604020202020204" pitchFamily="34" charset="0"/>
              </a:rPr>
              <a:t>ETV 対 LAM </a:t>
            </a:r>
            <a:r>
              <a:rPr kumimoji="0" lang="ja-JP" sz="1400" b="0" i="1" u="none" strike="noStrike" kern="1200" cap="none" spc="0" normalizeH="0" baseline="0" dirty="0">
                <a:ln>
                  <a:noFill/>
                </a:ln>
                <a:solidFill>
                  <a:schemeClr val="bg1"/>
                </a:solidFill>
                <a:effectLst/>
                <a:uLnTx/>
                <a:uFillTx/>
                <a:latin typeface="Calibri"/>
                <a:ea typeface="+mn-ea"/>
                <a:cs typeface="Arial" panose="020B0604020202020204" pitchFamily="34" charset="0"/>
              </a:rPr>
              <a:t>P</a:t>
            </a:r>
            <a:r>
              <a:rPr kumimoji="0" lang="ja-JP" sz="1400" b="0" i="0" u="none" strike="noStrike" kern="1200" cap="none" spc="0" normalizeH="0" baseline="0" dirty="0">
                <a:ln>
                  <a:noFill/>
                </a:ln>
                <a:solidFill>
                  <a:schemeClr val="bg1"/>
                </a:solidFill>
                <a:effectLst/>
                <a:uLnTx/>
                <a:uFillTx/>
                <a:latin typeface="Calibri"/>
                <a:ea typeface="+mn-ea"/>
                <a:cs typeface="Arial" panose="020B0604020202020204" pitchFamily="34" charset="0"/>
              </a:rPr>
              <a:t> = .043</a:t>
            </a:r>
          </a:p>
        </p:txBody>
      </p:sp>
      <p:sp>
        <p:nvSpPr>
          <p:cNvPr id="3" name="TextBox 2">
            <a:extLst>
              <a:ext uri="{FF2B5EF4-FFF2-40B4-BE49-F238E27FC236}">
                <a16:creationId xmlns:a16="http://schemas.microsoft.com/office/drawing/2014/main" id="{FC5E6FA1-464F-4A37-8ED5-F744C95A7E69}"/>
              </a:ext>
            </a:extLst>
          </p:cNvPr>
          <p:cNvSpPr txBox="1"/>
          <p:nvPr/>
        </p:nvSpPr>
        <p:spPr>
          <a:xfrm>
            <a:off x="6887487" y="2812166"/>
            <a:ext cx="971478" cy="276999"/>
          </a:xfrm>
          <a:prstGeom prst="rect">
            <a:avLst/>
          </a:prstGeom>
          <a:solidFill>
            <a:schemeClr val="tx1"/>
          </a:solidFill>
        </p:spPr>
        <p:txBody>
          <a:bodyPr wrap="square" numCol="1" rtlCol="0">
            <a:spAutoFit/>
          </a:bodyPr>
          <a:lstStyle/>
          <a:p>
            <a:pPr algn="l" rtl="0"/>
            <a:r>
              <a:rPr lang="ja-JP" sz="1200"/>
              <a:t>削除</a:t>
            </a:r>
          </a:p>
        </p:txBody>
      </p:sp>
      <p:sp>
        <p:nvSpPr>
          <p:cNvPr id="16" name="TextBox 15">
            <a:extLst>
              <a:ext uri="{FF2B5EF4-FFF2-40B4-BE49-F238E27FC236}">
                <a16:creationId xmlns:a16="http://schemas.microsoft.com/office/drawing/2014/main" id="{7C07522F-313A-430E-9639-54DB8945616A}"/>
              </a:ext>
            </a:extLst>
          </p:cNvPr>
          <p:cNvSpPr txBox="1"/>
          <p:nvPr/>
        </p:nvSpPr>
        <p:spPr>
          <a:xfrm>
            <a:off x="10889901" y="2678885"/>
            <a:ext cx="868712" cy="280352"/>
          </a:xfrm>
          <a:prstGeom prst="rect">
            <a:avLst/>
          </a:prstGeom>
          <a:solidFill>
            <a:schemeClr val="tx1"/>
          </a:solidFill>
        </p:spPr>
        <p:txBody>
          <a:bodyPr wrap="square" numCol="1" rtlCol="0">
            <a:spAutoFit/>
          </a:bodyPr>
          <a:lstStyle/>
          <a:p>
            <a:pPr algn="l" rtl="0"/>
            <a:r>
              <a:rPr lang="ja-JP" sz="1200"/>
              <a:t>削除</a:t>
            </a:r>
          </a:p>
        </p:txBody>
      </p:sp>
      <p:sp>
        <p:nvSpPr>
          <p:cNvPr id="13" name="TextBox 12">
            <a:extLst>
              <a:ext uri="{FF2B5EF4-FFF2-40B4-BE49-F238E27FC236}">
                <a16:creationId xmlns:a16="http://schemas.microsoft.com/office/drawing/2014/main" id="{54D25E73-822D-4880-8D11-73E41686574F}"/>
              </a:ext>
            </a:extLst>
          </p:cNvPr>
          <p:cNvSpPr txBox="1"/>
          <p:nvPr/>
        </p:nvSpPr>
        <p:spPr>
          <a:xfrm>
            <a:off x="6230196" y="1688594"/>
            <a:ext cx="5431200" cy="646331"/>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傾向スコアを一致させたHBV と肝硬変の罹患者における、NA 療法による累積 HCC 発症率</a:t>
            </a:r>
          </a:p>
        </p:txBody>
      </p:sp>
      <p:sp>
        <p:nvSpPr>
          <p:cNvPr id="17" name="TextBox 16">
            <a:extLst>
              <a:ext uri="{FF2B5EF4-FFF2-40B4-BE49-F238E27FC236}">
                <a16:creationId xmlns:a16="http://schemas.microsoft.com/office/drawing/2014/main" id="{DCC05EBD-45D9-49FB-B69D-571AC82AC884}"/>
              </a:ext>
            </a:extLst>
          </p:cNvPr>
          <p:cNvSpPr txBox="1"/>
          <p:nvPr/>
        </p:nvSpPr>
        <p:spPr>
          <a:xfrm>
            <a:off x="10585930" y="3340114"/>
            <a:ext cx="1045316" cy="307777"/>
          </a:xfrm>
          <a:prstGeom prst="rect">
            <a:avLst/>
          </a:prstGeom>
          <a:noFill/>
        </p:spPr>
        <p:txBody>
          <a:bodyPr wrap="square" numCol="1" rtlCol="0">
            <a:spAutoFit/>
          </a:bodyPr>
          <a:lstStyle/>
          <a:p>
            <a:pPr algn="ctr" rtl="0"/>
            <a:r>
              <a:rPr lang="ja-JP" sz="1400">
                <a:solidFill>
                  <a:schemeClr val="bg1"/>
                </a:solidFill>
                <a:latin typeface="Calibri" panose="020F0502020204030204" pitchFamily="34" charset="0"/>
                <a:cs typeface="Calibri" panose="020F0502020204030204" pitchFamily="34" charset="0"/>
              </a:rPr>
              <a:t>n = 316</a:t>
            </a:r>
          </a:p>
        </p:txBody>
      </p:sp>
      <p:sp>
        <p:nvSpPr>
          <p:cNvPr id="18" name="TextBox 17">
            <a:extLst>
              <a:ext uri="{FF2B5EF4-FFF2-40B4-BE49-F238E27FC236}">
                <a16:creationId xmlns:a16="http://schemas.microsoft.com/office/drawing/2014/main" id="{E9319BD5-9ECF-4E23-8E17-138167484F00}"/>
              </a:ext>
            </a:extLst>
          </p:cNvPr>
          <p:cNvSpPr txBox="1"/>
          <p:nvPr/>
        </p:nvSpPr>
        <p:spPr>
          <a:xfrm>
            <a:off x="10537852" y="4256451"/>
            <a:ext cx="1045316" cy="307777"/>
          </a:xfrm>
          <a:prstGeom prst="rect">
            <a:avLst/>
          </a:prstGeom>
          <a:noFill/>
        </p:spPr>
        <p:txBody>
          <a:bodyPr wrap="square" numCol="1" rtlCol="0">
            <a:spAutoFit/>
          </a:bodyPr>
          <a:lstStyle/>
          <a:p>
            <a:pPr algn="ctr" rtl="0"/>
            <a:r>
              <a:rPr lang="ja-JP" sz="1400">
                <a:solidFill>
                  <a:schemeClr val="bg1"/>
                </a:solidFill>
                <a:latin typeface="Calibri" panose="020F0502020204030204" pitchFamily="34" charset="0"/>
                <a:cs typeface="Calibri" panose="020F0502020204030204" pitchFamily="34" charset="0"/>
              </a:rPr>
              <a:t>n = 182</a:t>
            </a:r>
          </a:p>
        </p:txBody>
      </p:sp>
      <p:sp>
        <p:nvSpPr>
          <p:cNvPr id="19" name="TextBox 18">
            <a:extLst>
              <a:ext uri="{FF2B5EF4-FFF2-40B4-BE49-F238E27FC236}">
                <a16:creationId xmlns:a16="http://schemas.microsoft.com/office/drawing/2014/main" id="{1BA9AA41-3FBD-4FFC-A3E6-F04722E28E56}"/>
              </a:ext>
            </a:extLst>
          </p:cNvPr>
          <p:cNvSpPr txBox="1"/>
          <p:nvPr/>
        </p:nvSpPr>
        <p:spPr>
          <a:xfrm>
            <a:off x="10168789" y="5279515"/>
            <a:ext cx="1045316" cy="307777"/>
          </a:xfrm>
          <a:prstGeom prst="rect">
            <a:avLst/>
          </a:prstGeom>
          <a:noFill/>
        </p:spPr>
        <p:txBody>
          <a:bodyPr wrap="square" numCol="1" rtlCol="0">
            <a:spAutoFit/>
          </a:bodyPr>
          <a:lstStyle/>
          <a:p>
            <a:pPr algn="ctr" rtl="0"/>
            <a:r>
              <a:rPr lang="ja-JP" sz="1400">
                <a:solidFill>
                  <a:schemeClr val="bg1"/>
                </a:solidFill>
                <a:latin typeface="Calibri" panose="020F0502020204030204" pitchFamily="34" charset="0"/>
                <a:cs typeface="Calibri" panose="020F0502020204030204" pitchFamily="34" charset="0"/>
              </a:rPr>
              <a:t>n = 182</a:t>
            </a:r>
          </a:p>
        </p:txBody>
      </p:sp>
      <p:sp>
        <p:nvSpPr>
          <p:cNvPr id="10" name="Freeform: Shape 9">
            <a:extLst>
              <a:ext uri="{FF2B5EF4-FFF2-40B4-BE49-F238E27FC236}">
                <a16:creationId xmlns:a16="http://schemas.microsoft.com/office/drawing/2014/main" id="{5223B5E9-7771-4ED2-A04C-B915BE327E2A}"/>
              </a:ext>
            </a:extLst>
          </p:cNvPr>
          <p:cNvSpPr/>
          <p:nvPr/>
        </p:nvSpPr>
        <p:spPr bwMode="auto">
          <a:xfrm>
            <a:off x="6994187" y="2803036"/>
            <a:ext cx="4134256" cy="2809820"/>
          </a:xfrm>
          <a:custGeom>
            <a:avLst/>
            <a:gdLst>
              <a:gd name="connsiteX0" fmla="*/ 0 w 4027252"/>
              <a:gd name="connsiteY0" fmla="*/ 0 h 3005847"/>
              <a:gd name="connsiteX1" fmla="*/ 0 w 4027252"/>
              <a:gd name="connsiteY1" fmla="*/ 3005847 h 3005847"/>
              <a:gd name="connsiteX2" fmla="*/ 4027252 w 4027252"/>
              <a:gd name="connsiteY2" fmla="*/ 3005847 h 3005847"/>
            </a:gdLst>
            <a:ahLst/>
            <a:cxnLst>
              <a:cxn ang="0">
                <a:pos x="connsiteX0" y="connsiteY0"/>
              </a:cxn>
              <a:cxn ang="0">
                <a:pos x="connsiteX1" y="connsiteY1"/>
              </a:cxn>
              <a:cxn ang="0">
                <a:pos x="connsiteX2" y="connsiteY2"/>
              </a:cxn>
            </a:cxnLst>
            <a:rect l="l" t="t" r="r" b="b"/>
            <a:pathLst>
              <a:path w="4027252" h="3005847">
                <a:moveTo>
                  <a:pt x="0" y="0"/>
                </a:moveTo>
                <a:lnTo>
                  <a:pt x="0" y="3005847"/>
                </a:lnTo>
                <a:lnTo>
                  <a:pt x="4027252" y="3005847"/>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155C7333-5B88-4ECC-848D-9C3290E56776}"/>
              </a:ext>
            </a:extLst>
          </p:cNvPr>
          <p:cNvGrpSpPr/>
          <p:nvPr/>
        </p:nvGrpSpPr>
        <p:grpSpPr>
          <a:xfrm>
            <a:off x="6922677" y="2949200"/>
            <a:ext cx="71510" cy="2663655"/>
            <a:chOff x="6922677" y="2949200"/>
            <a:chExt cx="71510" cy="2663655"/>
          </a:xfrm>
        </p:grpSpPr>
        <p:cxnSp>
          <p:nvCxnSpPr>
            <p:cNvPr id="22" name="Straight Connector 21">
              <a:extLst>
                <a:ext uri="{FF2B5EF4-FFF2-40B4-BE49-F238E27FC236}">
                  <a16:creationId xmlns:a16="http://schemas.microsoft.com/office/drawing/2014/main" id="{DB513097-E3AD-4395-93AD-5FF0F5F2DAA1}"/>
                </a:ext>
              </a:extLst>
            </p:cNvPr>
            <p:cNvCxnSpPr/>
            <p:nvPr/>
          </p:nvCxnSpPr>
          <p:spPr bwMode="auto">
            <a:xfrm flipH="1">
              <a:off x="6922677" y="5612855"/>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3CB00DD-BB7B-4B6D-A9BA-766065CB25F0}"/>
                </a:ext>
              </a:extLst>
            </p:cNvPr>
            <p:cNvCxnSpPr/>
            <p:nvPr/>
          </p:nvCxnSpPr>
          <p:spPr bwMode="auto">
            <a:xfrm flipH="1">
              <a:off x="6922677" y="5080124"/>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0D9D819-FFDF-436F-83D4-AF4195C2A377}"/>
                </a:ext>
              </a:extLst>
            </p:cNvPr>
            <p:cNvCxnSpPr/>
            <p:nvPr/>
          </p:nvCxnSpPr>
          <p:spPr bwMode="auto">
            <a:xfrm flipH="1">
              <a:off x="6922677" y="4547393"/>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C84B198-9161-42FB-8F4B-92FF0562CC27}"/>
                </a:ext>
              </a:extLst>
            </p:cNvPr>
            <p:cNvCxnSpPr/>
            <p:nvPr/>
          </p:nvCxnSpPr>
          <p:spPr bwMode="auto">
            <a:xfrm flipH="1">
              <a:off x="6922677" y="4014662"/>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BD2DBDA-5AFC-42ED-A3E3-824B3104AB62}"/>
                </a:ext>
              </a:extLst>
            </p:cNvPr>
            <p:cNvCxnSpPr/>
            <p:nvPr/>
          </p:nvCxnSpPr>
          <p:spPr bwMode="auto">
            <a:xfrm flipH="1">
              <a:off x="6922677" y="3481931"/>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DF23CBF-72D7-4D2F-9027-0D8712067F6F}"/>
                </a:ext>
              </a:extLst>
            </p:cNvPr>
            <p:cNvCxnSpPr/>
            <p:nvPr/>
          </p:nvCxnSpPr>
          <p:spPr bwMode="auto">
            <a:xfrm flipH="1">
              <a:off x="6922677" y="2949200"/>
              <a:ext cx="715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703DD809-FE04-4B13-B89F-8D4884DF16F4}"/>
              </a:ext>
            </a:extLst>
          </p:cNvPr>
          <p:cNvGrpSpPr/>
          <p:nvPr/>
        </p:nvGrpSpPr>
        <p:grpSpPr>
          <a:xfrm>
            <a:off x="6994187" y="5612855"/>
            <a:ext cx="3827105" cy="71510"/>
            <a:chOff x="6994187" y="5612855"/>
            <a:chExt cx="3827105" cy="71510"/>
          </a:xfrm>
        </p:grpSpPr>
        <p:cxnSp>
          <p:nvCxnSpPr>
            <p:cNvPr id="29" name="Straight Connector 28">
              <a:extLst>
                <a:ext uri="{FF2B5EF4-FFF2-40B4-BE49-F238E27FC236}">
                  <a16:creationId xmlns:a16="http://schemas.microsoft.com/office/drawing/2014/main" id="{FDB25A81-9510-4760-A967-33C6D4B18D00}"/>
                </a:ext>
              </a:extLst>
            </p:cNvPr>
            <p:cNvCxnSpPr>
              <a:cxnSpLocks/>
            </p:cNvCxnSpPr>
            <p:nvPr/>
          </p:nvCxnSpPr>
          <p:spPr bwMode="auto">
            <a:xfrm rot="5400000" flipH="1">
              <a:off x="6958432"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7D7F64C-20D7-4161-AEA9-E90900FAFC83}"/>
                </a:ext>
              </a:extLst>
            </p:cNvPr>
            <p:cNvCxnSpPr>
              <a:cxnSpLocks/>
            </p:cNvCxnSpPr>
            <p:nvPr/>
          </p:nvCxnSpPr>
          <p:spPr bwMode="auto">
            <a:xfrm rot="5400000" flipH="1">
              <a:off x="7596283"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F585C0-E4F8-4740-A275-7882159A77DD}"/>
                </a:ext>
              </a:extLst>
            </p:cNvPr>
            <p:cNvCxnSpPr>
              <a:cxnSpLocks/>
            </p:cNvCxnSpPr>
            <p:nvPr/>
          </p:nvCxnSpPr>
          <p:spPr bwMode="auto">
            <a:xfrm rot="5400000" flipH="1">
              <a:off x="8234134"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FFE18C6-4FDA-4802-8EBA-1C599B8FF0DA}"/>
                </a:ext>
              </a:extLst>
            </p:cNvPr>
            <p:cNvCxnSpPr>
              <a:cxnSpLocks/>
            </p:cNvCxnSpPr>
            <p:nvPr/>
          </p:nvCxnSpPr>
          <p:spPr bwMode="auto">
            <a:xfrm rot="5400000" flipH="1">
              <a:off x="8871985"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652255D-E8DA-40A1-89C4-AA692EEFFF53}"/>
                </a:ext>
              </a:extLst>
            </p:cNvPr>
            <p:cNvCxnSpPr>
              <a:cxnSpLocks/>
            </p:cNvCxnSpPr>
            <p:nvPr/>
          </p:nvCxnSpPr>
          <p:spPr bwMode="auto">
            <a:xfrm rot="5400000" flipH="1">
              <a:off x="9509836"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27FC7CD-9448-4F8A-BFB1-ED58222C69E4}"/>
                </a:ext>
              </a:extLst>
            </p:cNvPr>
            <p:cNvCxnSpPr>
              <a:cxnSpLocks/>
            </p:cNvCxnSpPr>
            <p:nvPr/>
          </p:nvCxnSpPr>
          <p:spPr bwMode="auto">
            <a:xfrm rot="5400000" flipH="1">
              <a:off x="10147687"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65930AD-5FF3-4A9D-B74D-D5E233B509D8}"/>
                </a:ext>
              </a:extLst>
            </p:cNvPr>
            <p:cNvCxnSpPr>
              <a:cxnSpLocks/>
            </p:cNvCxnSpPr>
            <p:nvPr/>
          </p:nvCxnSpPr>
          <p:spPr bwMode="auto">
            <a:xfrm rot="5400000" flipH="1">
              <a:off x="10785537" y="5648610"/>
              <a:ext cx="71510" cy="0"/>
            </a:xfrm>
            <a:prstGeom prst="line">
              <a:avLst/>
            </a:prstGeom>
            <a:noFill/>
            <a:ln w="28575" cap="flat" cmpd="sng" algn="ctr">
              <a:solidFill>
                <a:schemeClr val="bg1"/>
              </a:solidFill>
              <a:prstDash val="solid"/>
              <a:round/>
              <a:headEnd type="none" w="med" len="med"/>
              <a:tailEnd type="none" w="med" len="med"/>
            </a:ln>
            <a:effectLst/>
          </p:spPr>
        </p:cxnSp>
      </p:grpSp>
      <p:sp>
        <p:nvSpPr>
          <p:cNvPr id="37" name="Freeform: Shape 36">
            <a:extLst>
              <a:ext uri="{FF2B5EF4-FFF2-40B4-BE49-F238E27FC236}">
                <a16:creationId xmlns:a16="http://schemas.microsoft.com/office/drawing/2014/main" id="{3F20F007-9FD2-4CAE-B0BA-9CCA1195AD1B}"/>
              </a:ext>
            </a:extLst>
          </p:cNvPr>
          <p:cNvSpPr/>
          <p:nvPr/>
        </p:nvSpPr>
        <p:spPr bwMode="auto">
          <a:xfrm>
            <a:off x="7011887" y="4268687"/>
            <a:ext cx="4005518" cy="1342607"/>
          </a:xfrm>
          <a:custGeom>
            <a:avLst/>
            <a:gdLst>
              <a:gd name="connsiteX0" fmla="*/ 0 w 4005518"/>
              <a:gd name="connsiteY0" fmla="*/ 1342607 h 1342607"/>
              <a:gd name="connsiteX1" fmla="*/ 789506 w 4005518"/>
              <a:gd name="connsiteY1" fmla="*/ 1342607 h 1342607"/>
              <a:gd name="connsiteX2" fmla="*/ 789506 w 4005518"/>
              <a:gd name="connsiteY2" fmla="*/ 1204332 h 1342607"/>
              <a:gd name="connsiteX3" fmla="*/ 1168648 w 4005518"/>
              <a:gd name="connsiteY3" fmla="*/ 1204332 h 1342607"/>
              <a:gd name="connsiteX4" fmla="*/ 1168648 w 4005518"/>
              <a:gd name="connsiteY4" fmla="*/ 1083898 h 1342607"/>
              <a:gd name="connsiteX5" fmla="*/ 1333686 w 4005518"/>
              <a:gd name="connsiteY5" fmla="*/ 1083898 h 1342607"/>
              <a:gd name="connsiteX6" fmla="*/ 1333686 w 4005518"/>
              <a:gd name="connsiteY6" fmla="*/ 954544 h 1342607"/>
              <a:gd name="connsiteX7" fmla="*/ 1427356 w 4005518"/>
              <a:gd name="connsiteY7" fmla="*/ 954544 h 1342607"/>
              <a:gd name="connsiteX8" fmla="*/ 1427356 w 4005518"/>
              <a:gd name="connsiteY8" fmla="*/ 825190 h 1342607"/>
              <a:gd name="connsiteX9" fmla="*/ 1877865 w 4005518"/>
              <a:gd name="connsiteY9" fmla="*/ 825190 h 1342607"/>
              <a:gd name="connsiteX10" fmla="*/ 1877865 w 4005518"/>
              <a:gd name="connsiteY10" fmla="*/ 700296 h 1342607"/>
              <a:gd name="connsiteX11" fmla="*/ 2118732 w 4005518"/>
              <a:gd name="connsiteY11" fmla="*/ 700296 h 1342607"/>
              <a:gd name="connsiteX12" fmla="*/ 2118732 w 4005518"/>
              <a:gd name="connsiteY12" fmla="*/ 562021 h 1342607"/>
              <a:gd name="connsiteX13" fmla="*/ 2163336 w 4005518"/>
              <a:gd name="connsiteY13" fmla="*/ 562021 h 1342607"/>
              <a:gd name="connsiteX14" fmla="*/ 2163336 w 4005518"/>
              <a:gd name="connsiteY14" fmla="*/ 428207 h 1342607"/>
              <a:gd name="connsiteX15" fmla="*/ 2279309 w 4005518"/>
              <a:gd name="connsiteY15" fmla="*/ 428207 h 1342607"/>
              <a:gd name="connsiteX16" fmla="*/ 2279309 w 4005518"/>
              <a:gd name="connsiteY16" fmla="*/ 294392 h 1342607"/>
              <a:gd name="connsiteX17" fmla="*/ 2738739 w 4005518"/>
              <a:gd name="connsiteY17" fmla="*/ 294392 h 1342607"/>
              <a:gd name="connsiteX18" fmla="*/ 2738739 w 4005518"/>
              <a:gd name="connsiteY18" fmla="*/ 151656 h 1342607"/>
              <a:gd name="connsiteX19" fmla="*/ 3621916 w 4005518"/>
              <a:gd name="connsiteY19" fmla="*/ 151656 h 1342607"/>
              <a:gd name="connsiteX20" fmla="*/ 3621916 w 4005518"/>
              <a:gd name="connsiteY20" fmla="*/ 0 h 1342607"/>
              <a:gd name="connsiteX21" fmla="*/ 4005518 w 4005518"/>
              <a:gd name="connsiteY21" fmla="*/ 0 h 134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05518" h="1342607">
                <a:moveTo>
                  <a:pt x="0" y="1342607"/>
                </a:moveTo>
                <a:lnTo>
                  <a:pt x="789506" y="1342607"/>
                </a:lnTo>
                <a:lnTo>
                  <a:pt x="789506" y="1204332"/>
                </a:lnTo>
                <a:lnTo>
                  <a:pt x="1168648" y="1204332"/>
                </a:lnTo>
                <a:lnTo>
                  <a:pt x="1168648" y="1083898"/>
                </a:lnTo>
                <a:lnTo>
                  <a:pt x="1333686" y="1083898"/>
                </a:lnTo>
                <a:lnTo>
                  <a:pt x="1333686" y="954544"/>
                </a:lnTo>
                <a:lnTo>
                  <a:pt x="1427356" y="954544"/>
                </a:lnTo>
                <a:lnTo>
                  <a:pt x="1427356" y="825190"/>
                </a:lnTo>
                <a:lnTo>
                  <a:pt x="1877865" y="825190"/>
                </a:lnTo>
                <a:lnTo>
                  <a:pt x="1877865" y="700296"/>
                </a:lnTo>
                <a:lnTo>
                  <a:pt x="2118732" y="700296"/>
                </a:lnTo>
                <a:lnTo>
                  <a:pt x="2118732" y="562021"/>
                </a:lnTo>
                <a:lnTo>
                  <a:pt x="2163336" y="562021"/>
                </a:lnTo>
                <a:lnTo>
                  <a:pt x="2163336" y="428207"/>
                </a:lnTo>
                <a:lnTo>
                  <a:pt x="2279309" y="428207"/>
                </a:lnTo>
                <a:lnTo>
                  <a:pt x="2279309" y="294392"/>
                </a:lnTo>
                <a:lnTo>
                  <a:pt x="2738739" y="294392"/>
                </a:lnTo>
                <a:lnTo>
                  <a:pt x="2738739" y="151656"/>
                </a:lnTo>
                <a:lnTo>
                  <a:pt x="3621916" y="151656"/>
                </a:lnTo>
                <a:lnTo>
                  <a:pt x="3621916" y="0"/>
                </a:lnTo>
                <a:lnTo>
                  <a:pt x="4005518" y="0"/>
                </a:lnTo>
              </a:path>
            </a:pathLst>
          </a:custGeom>
          <a:noFill/>
          <a:ln w="28575">
            <a:solidFill>
              <a:schemeClr val="accent2"/>
            </a:solidFill>
            <a:miter lim="800000"/>
            <a:headEnd/>
            <a:tailEnd/>
          </a:ln>
        </p:spPr>
        <p:txBody>
          <a:bodyPr rtlCol="0" anchor="ctr"/>
          <a:lstStyle/>
          <a:p>
            <a:pPr algn="ctr"/>
            <a:endParaRPr lang="en-US" dirty="0"/>
          </a:p>
        </p:txBody>
      </p:sp>
      <p:sp>
        <p:nvSpPr>
          <p:cNvPr id="38" name="Freeform: Shape 37">
            <a:extLst>
              <a:ext uri="{FF2B5EF4-FFF2-40B4-BE49-F238E27FC236}">
                <a16:creationId xmlns:a16="http://schemas.microsoft.com/office/drawing/2014/main" id="{78D9E92D-9021-428C-8681-CBD5CF14A6A1}"/>
              </a:ext>
            </a:extLst>
          </p:cNvPr>
          <p:cNvSpPr/>
          <p:nvPr/>
        </p:nvSpPr>
        <p:spPr bwMode="auto">
          <a:xfrm>
            <a:off x="7007426" y="3376589"/>
            <a:ext cx="4018900" cy="2234705"/>
          </a:xfrm>
          <a:custGeom>
            <a:avLst/>
            <a:gdLst>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78716 w 4018900"/>
              <a:gd name="connsiteY9" fmla="*/ 1926931 h 2234705"/>
              <a:gd name="connsiteX10" fmla="*/ 878716 w 4018900"/>
              <a:gd name="connsiteY10" fmla="*/ 1891247 h 2234705"/>
              <a:gd name="connsiteX11" fmla="*/ 936703 w 4018900"/>
              <a:gd name="connsiteY11" fmla="*/ 1891247 h 2234705"/>
              <a:gd name="connsiteX12" fmla="*/ 936703 w 4018900"/>
              <a:gd name="connsiteY12" fmla="*/ 1868945 h 2234705"/>
              <a:gd name="connsiteX13" fmla="*/ 1039294 w 4018900"/>
              <a:gd name="connsiteY13" fmla="*/ 1868945 h 2234705"/>
              <a:gd name="connsiteX14" fmla="*/ 1039294 w 4018900"/>
              <a:gd name="connsiteY14" fmla="*/ 1806498 h 2234705"/>
              <a:gd name="connsiteX15" fmla="*/ 1141885 w 4018900"/>
              <a:gd name="connsiteY15" fmla="*/ 1806498 h 2234705"/>
              <a:gd name="connsiteX16" fmla="*/ 1141885 w 4018900"/>
              <a:gd name="connsiteY16" fmla="*/ 1739591 h 2234705"/>
              <a:gd name="connsiteX17" fmla="*/ 1217714 w 4018900"/>
              <a:gd name="connsiteY17" fmla="*/ 1739591 h 2234705"/>
              <a:gd name="connsiteX18" fmla="*/ 1217714 w 4018900"/>
              <a:gd name="connsiteY18" fmla="*/ 1703907 h 2234705"/>
              <a:gd name="connsiteX19" fmla="*/ 1235555 w 4018900"/>
              <a:gd name="connsiteY19" fmla="*/ 1703907 h 2234705"/>
              <a:gd name="connsiteX20" fmla="*/ 1235555 w 4018900"/>
              <a:gd name="connsiteY20" fmla="*/ 1636999 h 2234705"/>
              <a:gd name="connsiteX21" fmla="*/ 1315844 w 4018900"/>
              <a:gd name="connsiteY21" fmla="*/ 1636999 h 2234705"/>
              <a:gd name="connsiteX22" fmla="*/ 1315844 w 4018900"/>
              <a:gd name="connsiteY22" fmla="*/ 1561171 h 2234705"/>
              <a:gd name="connsiteX23" fmla="*/ 1458580 w 4018900"/>
              <a:gd name="connsiteY23" fmla="*/ 1561171 h 2234705"/>
              <a:gd name="connsiteX24" fmla="*/ 1458580 w 4018900"/>
              <a:gd name="connsiteY24" fmla="*/ 1516566 h 2234705"/>
              <a:gd name="connsiteX25" fmla="*/ 1538869 w 4018900"/>
              <a:gd name="connsiteY25" fmla="*/ 1516566 h 2234705"/>
              <a:gd name="connsiteX26" fmla="*/ 1538869 w 4018900"/>
              <a:gd name="connsiteY26" fmla="*/ 1409514 h 2234705"/>
              <a:gd name="connsiteX27" fmla="*/ 1565632 w 4018900"/>
              <a:gd name="connsiteY27" fmla="*/ 1409514 h 2234705"/>
              <a:gd name="connsiteX28" fmla="*/ 1565632 w 4018900"/>
              <a:gd name="connsiteY28" fmla="*/ 1306923 h 2234705"/>
              <a:gd name="connsiteX29" fmla="*/ 1677144 w 4018900"/>
              <a:gd name="connsiteY29" fmla="*/ 1306923 h 2234705"/>
              <a:gd name="connsiteX30" fmla="*/ 1677144 w 4018900"/>
              <a:gd name="connsiteY30" fmla="*/ 1217713 h 2234705"/>
              <a:gd name="connsiteX31" fmla="*/ 1726209 w 4018900"/>
              <a:gd name="connsiteY31" fmla="*/ 1217713 h 2234705"/>
              <a:gd name="connsiteX32" fmla="*/ 1726209 w 4018900"/>
              <a:gd name="connsiteY32" fmla="*/ 1190951 h 2234705"/>
              <a:gd name="connsiteX33" fmla="*/ 1882326 w 4018900"/>
              <a:gd name="connsiteY33" fmla="*/ 1190951 h 2234705"/>
              <a:gd name="connsiteX34" fmla="*/ 1882326 w 4018900"/>
              <a:gd name="connsiteY34" fmla="*/ 1115122 h 2234705"/>
              <a:gd name="connsiteX35" fmla="*/ 1918010 w 4018900"/>
              <a:gd name="connsiteY35" fmla="*/ 1115122 h 2234705"/>
              <a:gd name="connsiteX36" fmla="*/ 1918010 w 4018900"/>
              <a:gd name="connsiteY36" fmla="*/ 1088359 h 2234705"/>
              <a:gd name="connsiteX37" fmla="*/ 1958154 w 4018900"/>
              <a:gd name="connsiteY37" fmla="*/ 1088359 h 2234705"/>
              <a:gd name="connsiteX38" fmla="*/ 1958154 w 4018900"/>
              <a:gd name="connsiteY38" fmla="*/ 1048215 h 2234705"/>
              <a:gd name="connsiteX39" fmla="*/ 2025062 w 4018900"/>
              <a:gd name="connsiteY39" fmla="*/ 1048215 h 2234705"/>
              <a:gd name="connsiteX40" fmla="*/ 2025062 w 4018900"/>
              <a:gd name="connsiteY40" fmla="*/ 985768 h 2234705"/>
              <a:gd name="connsiteX41" fmla="*/ 2158876 w 4018900"/>
              <a:gd name="connsiteY41" fmla="*/ 985768 h 2234705"/>
              <a:gd name="connsiteX42" fmla="*/ 2158876 w 4018900"/>
              <a:gd name="connsiteY42" fmla="*/ 847493 h 2234705"/>
              <a:gd name="connsiteX43" fmla="*/ 2381901 w 4018900"/>
              <a:gd name="connsiteY43" fmla="*/ 847493 h 2234705"/>
              <a:gd name="connsiteX44" fmla="*/ 2381901 w 4018900"/>
              <a:gd name="connsiteY44" fmla="*/ 793967 h 2234705"/>
              <a:gd name="connsiteX45" fmla="*/ 2471111 w 4018900"/>
              <a:gd name="connsiteY45" fmla="*/ 793967 h 2234705"/>
              <a:gd name="connsiteX46" fmla="*/ 2471111 w 4018900"/>
              <a:gd name="connsiteY46" fmla="*/ 713678 h 2234705"/>
              <a:gd name="connsiteX47" fmla="*/ 2546939 w 4018900"/>
              <a:gd name="connsiteY47" fmla="*/ 713678 h 2234705"/>
              <a:gd name="connsiteX48" fmla="*/ 2546939 w 4018900"/>
              <a:gd name="connsiteY48" fmla="*/ 642311 h 2234705"/>
              <a:gd name="connsiteX49" fmla="*/ 2787805 w 4018900"/>
              <a:gd name="connsiteY49" fmla="*/ 642311 h 2234705"/>
              <a:gd name="connsiteX50" fmla="*/ 2787805 w 4018900"/>
              <a:gd name="connsiteY50" fmla="*/ 611087 h 2234705"/>
              <a:gd name="connsiteX51" fmla="*/ 2841331 w 4018900"/>
              <a:gd name="connsiteY51" fmla="*/ 611087 h 2234705"/>
              <a:gd name="connsiteX52" fmla="*/ 2841331 w 4018900"/>
              <a:gd name="connsiteY52" fmla="*/ 557561 h 2234705"/>
              <a:gd name="connsiteX53" fmla="*/ 2921620 w 4018900"/>
              <a:gd name="connsiteY53" fmla="*/ 557561 h 2234705"/>
              <a:gd name="connsiteX54" fmla="*/ 2921620 w 4018900"/>
              <a:gd name="connsiteY54" fmla="*/ 521877 h 2234705"/>
              <a:gd name="connsiteX55" fmla="*/ 2992988 w 4018900"/>
              <a:gd name="connsiteY55" fmla="*/ 521877 h 2234705"/>
              <a:gd name="connsiteX56" fmla="*/ 2992988 w 4018900"/>
              <a:gd name="connsiteY56" fmla="*/ 410365 h 2234705"/>
              <a:gd name="connsiteX57" fmla="*/ 3037593 w 4018900"/>
              <a:gd name="connsiteY57" fmla="*/ 410365 h 2234705"/>
              <a:gd name="connsiteX58" fmla="*/ 3037593 w 4018900"/>
              <a:gd name="connsiteY58" fmla="*/ 361300 h 2234705"/>
              <a:gd name="connsiteX59" fmla="*/ 3073276 w 4018900"/>
              <a:gd name="connsiteY59" fmla="*/ 361300 h 2234705"/>
              <a:gd name="connsiteX60" fmla="*/ 3073276 w 4018900"/>
              <a:gd name="connsiteY60" fmla="*/ 276551 h 2234705"/>
              <a:gd name="connsiteX61" fmla="*/ 3149105 w 4018900"/>
              <a:gd name="connsiteY61" fmla="*/ 276551 h 2234705"/>
              <a:gd name="connsiteX62" fmla="*/ 3149105 w 4018900"/>
              <a:gd name="connsiteY62" fmla="*/ 231946 h 2234705"/>
              <a:gd name="connsiteX63" fmla="*/ 3202631 w 4018900"/>
              <a:gd name="connsiteY63" fmla="*/ 231946 h 2234705"/>
              <a:gd name="connsiteX64" fmla="*/ 3202631 w 4018900"/>
              <a:gd name="connsiteY64" fmla="*/ 111512 h 2234705"/>
              <a:gd name="connsiteX65" fmla="*/ 3434576 w 4018900"/>
              <a:gd name="connsiteY65" fmla="*/ 111512 h 2234705"/>
              <a:gd name="connsiteX66" fmla="*/ 3434576 w 4018900"/>
              <a:gd name="connsiteY66" fmla="*/ 62447 h 2234705"/>
              <a:gd name="connsiteX67" fmla="*/ 3474720 w 4018900"/>
              <a:gd name="connsiteY67" fmla="*/ 62447 h 2234705"/>
              <a:gd name="connsiteX68" fmla="*/ 3474720 w 4018900"/>
              <a:gd name="connsiteY68" fmla="*/ 31224 h 2234705"/>
              <a:gd name="connsiteX69" fmla="*/ 3501483 w 4018900"/>
              <a:gd name="connsiteY69" fmla="*/ 31224 h 2234705"/>
              <a:gd name="connsiteX70" fmla="*/ 3501483 w 4018900"/>
              <a:gd name="connsiteY70" fmla="*/ 0 h 2234705"/>
              <a:gd name="connsiteX71" fmla="*/ 4018900 w 4018900"/>
              <a:gd name="connsiteY71"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60224 w 4018900"/>
              <a:gd name="connsiteY9" fmla="*/ 1943124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55461 w 4018900"/>
              <a:gd name="connsiteY9" fmla="*/ 1943124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43554 w 4018900"/>
              <a:gd name="connsiteY9" fmla="*/ 1926456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45936 w 4018900"/>
              <a:gd name="connsiteY9" fmla="*/ 1926456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018900" h="2234705">
                <a:moveTo>
                  <a:pt x="0" y="2234705"/>
                </a:moveTo>
                <a:lnTo>
                  <a:pt x="637850" y="2234705"/>
                </a:lnTo>
                <a:lnTo>
                  <a:pt x="637850" y="2136574"/>
                </a:lnTo>
                <a:lnTo>
                  <a:pt x="709218" y="2136574"/>
                </a:lnTo>
                <a:lnTo>
                  <a:pt x="709218" y="1984917"/>
                </a:lnTo>
                <a:lnTo>
                  <a:pt x="802888" y="1984917"/>
                </a:lnTo>
                <a:lnTo>
                  <a:pt x="802888" y="1958154"/>
                </a:lnTo>
                <a:lnTo>
                  <a:pt x="847493" y="1958154"/>
                </a:lnTo>
                <a:lnTo>
                  <a:pt x="847493" y="1958154"/>
                </a:lnTo>
                <a:lnTo>
                  <a:pt x="845936" y="1926456"/>
                </a:lnTo>
                <a:lnTo>
                  <a:pt x="878716" y="1926931"/>
                </a:lnTo>
                <a:lnTo>
                  <a:pt x="878716" y="1891247"/>
                </a:lnTo>
                <a:lnTo>
                  <a:pt x="936703" y="1891247"/>
                </a:lnTo>
                <a:lnTo>
                  <a:pt x="936703" y="1868945"/>
                </a:lnTo>
                <a:lnTo>
                  <a:pt x="1039294" y="1868945"/>
                </a:lnTo>
                <a:lnTo>
                  <a:pt x="1039294" y="1806498"/>
                </a:lnTo>
                <a:lnTo>
                  <a:pt x="1141885" y="1806498"/>
                </a:lnTo>
                <a:lnTo>
                  <a:pt x="1141885" y="1739591"/>
                </a:lnTo>
                <a:lnTo>
                  <a:pt x="1217714" y="1739591"/>
                </a:lnTo>
                <a:lnTo>
                  <a:pt x="1217714" y="1703907"/>
                </a:lnTo>
                <a:lnTo>
                  <a:pt x="1235555" y="1703907"/>
                </a:lnTo>
                <a:lnTo>
                  <a:pt x="1235555" y="1636999"/>
                </a:lnTo>
                <a:lnTo>
                  <a:pt x="1315844" y="1636999"/>
                </a:lnTo>
                <a:lnTo>
                  <a:pt x="1315844" y="1561171"/>
                </a:lnTo>
                <a:lnTo>
                  <a:pt x="1458580" y="1561171"/>
                </a:lnTo>
                <a:lnTo>
                  <a:pt x="1458580" y="1516566"/>
                </a:lnTo>
                <a:lnTo>
                  <a:pt x="1538869" y="1516566"/>
                </a:lnTo>
                <a:lnTo>
                  <a:pt x="1538869" y="1409514"/>
                </a:lnTo>
                <a:lnTo>
                  <a:pt x="1565632" y="1409514"/>
                </a:lnTo>
                <a:lnTo>
                  <a:pt x="1565632" y="1306923"/>
                </a:lnTo>
                <a:lnTo>
                  <a:pt x="1677144" y="1306923"/>
                </a:lnTo>
                <a:lnTo>
                  <a:pt x="1677144" y="1217713"/>
                </a:lnTo>
                <a:lnTo>
                  <a:pt x="1726209" y="1217713"/>
                </a:lnTo>
                <a:lnTo>
                  <a:pt x="1726209" y="1190951"/>
                </a:lnTo>
                <a:lnTo>
                  <a:pt x="1882326" y="1190951"/>
                </a:lnTo>
                <a:lnTo>
                  <a:pt x="1882326" y="1115122"/>
                </a:lnTo>
                <a:lnTo>
                  <a:pt x="1918010" y="1115122"/>
                </a:lnTo>
                <a:lnTo>
                  <a:pt x="1918010" y="1088359"/>
                </a:lnTo>
                <a:lnTo>
                  <a:pt x="1958154" y="1088359"/>
                </a:lnTo>
                <a:lnTo>
                  <a:pt x="1958154" y="1048215"/>
                </a:lnTo>
                <a:lnTo>
                  <a:pt x="2025062" y="1048215"/>
                </a:lnTo>
                <a:lnTo>
                  <a:pt x="2025062" y="985768"/>
                </a:lnTo>
                <a:lnTo>
                  <a:pt x="2158876" y="985768"/>
                </a:lnTo>
                <a:lnTo>
                  <a:pt x="2158876" y="847493"/>
                </a:lnTo>
                <a:lnTo>
                  <a:pt x="2381901" y="847493"/>
                </a:lnTo>
                <a:lnTo>
                  <a:pt x="2381901" y="793967"/>
                </a:lnTo>
                <a:lnTo>
                  <a:pt x="2471111" y="793967"/>
                </a:lnTo>
                <a:lnTo>
                  <a:pt x="2471111" y="713678"/>
                </a:lnTo>
                <a:lnTo>
                  <a:pt x="2546939" y="713678"/>
                </a:lnTo>
                <a:lnTo>
                  <a:pt x="2546939" y="642311"/>
                </a:lnTo>
                <a:lnTo>
                  <a:pt x="2787805" y="642311"/>
                </a:lnTo>
                <a:lnTo>
                  <a:pt x="2787805" y="611087"/>
                </a:lnTo>
                <a:lnTo>
                  <a:pt x="2841331" y="611087"/>
                </a:lnTo>
                <a:lnTo>
                  <a:pt x="2841331" y="557561"/>
                </a:lnTo>
                <a:lnTo>
                  <a:pt x="2921620" y="557561"/>
                </a:lnTo>
                <a:lnTo>
                  <a:pt x="2921620" y="521877"/>
                </a:lnTo>
                <a:lnTo>
                  <a:pt x="2992988" y="521877"/>
                </a:lnTo>
                <a:lnTo>
                  <a:pt x="2992988" y="410365"/>
                </a:lnTo>
                <a:lnTo>
                  <a:pt x="3037593" y="410365"/>
                </a:lnTo>
                <a:lnTo>
                  <a:pt x="3037593" y="361300"/>
                </a:lnTo>
                <a:lnTo>
                  <a:pt x="3073276" y="361300"/>
                </a:lnTo>
                <a:lnTo>
                  <a:pt x="3073276" y="276551"/>
                </a:lnTo>
                <a:lnTo>
                  <a:pt x="3149105" y="276551"/>
                </a:lnTo>
                <a:lnTo>
                  <a:pt x="3149105" y="231946"/>
                </a:lnTo>
                <a:lnTo>
                  <a:pt x="3202631" y="231946"/>
                </a:lnTo>
                <a:lnTo>
                  <a:pt x="3202631" y="111512"/>
                </a:lnTo>
                <a:lnTo>
                  <a:pt x="3434576" y="111512"/>
                </a:lnTo>
                <a:lnTo>
                  <a:pt x="3434576" y="62447"/>
                </a:lnTo>
                <a:lnTo>
                  <a:pt x="3474720" y="62447"/>
                </a:lnTo>
                <a:lnTo>
                  <a:pt x="3474720" y="31224"/>
                </a:lnTo>
                <a:lnTo>
                  <a:pt x="3501483" y="31224"/>
                </a:lnTo>
                <a:lnTo>
                  <a:pt x="3501483" y="0"/>
                </a:lnTo>
                <a:lnTo>
                  <a:pt x="4018900" y="0"/>
                </a:lnTo>
              </a:path>
            </a:pathLst>
          </a:custGeom>
          <a:noFill/>
          <a:ln w="28575">
            <a:solidFill>
              <a:schemeClr val="accent3"/>
            </a:solidFill>
            <a:miter lim="800000"/>
            <a:headEnd/>
            <a:tailEnd/>
          </a:ln>
        </p:spPr>
        <p:txBody>
          <a:bodyPr rtlCol="0" anchor="ctr"/>
          <a:lstStyle/>
          <a:p>
            <a:pPr algn="ctr"/>
            <a:endParaRPr lang="en-US" dirty="0"/>
          </a:p>
        </p:txBody>
      </p:sp>
      <p:sp>
        <p:nvSpPr>
          <p:cNvPr id="39" name="Freeform: Shape 38">
            <a:extLst>
              <a:ext uri="{FF2B5EF4-FFF2-40B4-BE49-F238E27FC236}">
                <a16:creationId xmlns:a16="http://schemas.microsoft.com/office/drawing/2014/main" id="{220A5A0D-AD35-4256-921F-2D41E6863158}"/>
              </a:ext>
            </a:extLst>
          </p:cNvPr>
          <p:cNvSpPr/>
          <p:nvPr/>
        </p:nvSpPr>
        <p:spPr bwMode="auto">
          <a:xfrm>
            <a:off x="7019365" y="5238974"/>
            <a:ext cx="3447826" cy="371139"/>
          </a:xfrm>
          <a:custGeom>
            <a:avLst/>
            <a:gdLst>
              <a:gd name="connsiteX0" fmla="*/ 0 w 3447826"/>
              <a:gd name="connsiteY0" fmla="*/ 371139 h 371139"/>
              <a:gd name="connsiteX1" fmla="*/ 736899 w 3447826"/>
              <a:gd name="connsiteY1" fmla="*/ 371139 h 371139"/>
              <a:gd name="connsiteX2" fmla="*/ 736899 w 3447826"/>
              <a:gd name="connsiteY2" fmla="*/ 295835 h 371139"/>
              <a:gd name="connsiteX3" fmla="*/ 1242508 w 3447826"/>
              <a:gd name="connsiteY3" fmla="*/ 295835 h 371139"/>
              <a:gd name="connsiteX4" fmla="*/ 1242508 w 3447826"/>
              <a:gd name="connsiteY4" fmla="*/ 220532 h 371139"/>
              <a:gd name="connsiteX5" fmla="*/ 1672814 w 3447826"/>
              <a:gd name="connsiteY5" fmla="*/ 220532 h 371139"/>
              <a:gd name="connsiteX6" fmla="*/ 1672814 w 3447826"/>
              <a:gd name="connsiteY6" fmla="*/ 129092 h 371139"/>
              <a:gd name="connsiteX7" fmla="*/ 2237590 w 3447826"/>
              <a:gd name="connsiteY7" fmla="*/ 129092 h 371139"/>
              <a:gd name="connsiteX8" fmla="*/ 2237590 w 3447826"/>
              <a:gd name="connsiteY8" fmla="*/ 0 h 371139"/>
              <a:gd name="connsiteX9" fmla="*/ 3447826 w 3447826"/>
              <a:gd name="connsiteY9" fmla="*/ 0 h 371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47826" h="371139">
                <a:moveTo>
                  <a:pt x="0" y="371139"/>
                </a:moveTo>
                <a:lnTo>
                  <a:pt x="736899" y="371139"/>
                </a:lnTo>
                <a:lnTo>
                  <a:pt x="736899" y="295835"/>
                </a:lnTo>
                <a:lnTo>
                  <a:pt x="1242508" y="295835"/>
                </a:lnTo>
                <a:lnTo>
                  <a:pt x="1242508" y="220532"/>
                </a:lnTo>
                <a:lnTo>
                  <a:pt x="1672814" y="220532"/>
                </a:lnTo>
                <a:lnTo>
                  <a:pt x="1672814" y="129092"/>
                </a:lnTo>
                <a:lnTo>
                  <a:pt x="2237590" y="129092"/>
                </a:lnTo>
                <a:lnTo>
                  <a:pt x="2237590" y="0"/>
                </a:lnTo>
                <a:lnTo>
                  <a:pt x="3447826" y="0"/>
                </a:lnTo>
              </a:path>
            </a:pathLst>
          </a:custGeom>
          <a:noFill/>
          <a:ln w="28575">
            <a:solidFill>
              <a:schemeClr val="accent4"/>
            </a:solidFill>
            <a:miter lim="800000"/>
            <a:headEnd/>
            <a:tailEnd/>
          </a:ln>
        </p:spPr>
        <p:txBody>
          <a:bodyPr rtlCol="0" anchor="ctr"/>
          <a:lstStyle/>
          <a:p>
            <a:pPr algn="ctr"/>
            <a:endParaRPr lang="en-US" dirty="0"/>
          </a:p>
        </p:txBody>
      </p:sp>
      <p:sp>
        <p:nvSpPr>
          <p:cNvPr id="40" name="TextBox 39">
            <a:extLst>
              <a:ext uri="{FF2B5EF4-FFF2-40B4-BE49-F238E27FC236}">
                <a16:creationId xmlns:a16="http://schemas.microsoft.com/office/drawing/2014/main" id="{A269B263-93DD-4DBC-859B-83881A7945C7}"/>
              </a:ext>
            </a:extLst>
          </p:cNvPr>
          <p:cNvSpPr txBox="1"/>
          <p:nvPr/>
        </p:nvSpPr>
        <p:spPr>
          <a:xfrm>
            <a:off x="10693763" y="3104891"/>
            <a:ext cx="971478" cy="338554"/>
          </a:xfrm>
          <a:prstGeom prst="rect">
            <a:avLst/>
          </a:prstGeom>
          <a:noFill/>
        </p:spPr>
        <p:txBody>
          <a:bodyPr wrap="square" numCol="1" rtlCol="0">
            <a:spAutoFit/>
          </a:bodyPr>
          <a:lstStyle/>
          <a:p>
            <a:pPr algn="l" rtl="0"/>
            <a:r>
              <a:rPr lang="ja-JP" sz="1600">
                <a:solidFill>
                  <a:schemeClr val="bg1"/>
                </a:solidFill>
                <a:latin typeface="Calibri" panose="020F0502020204030204" pitchFamily="34" charset="0"/>
                <a:cs typeface="Calibri" panose="020F0502020204030204" pitchFamily="34" charset="0"/>
              </a:rPr>
              <a:t>対照</a:t>
            </a:r>
          </a:p>
        </p:txBody>
      </p:sp>
      <p:sp>
        <p:nvSpPr>
          <p:cNvPr id="41" name="TextBox 40">
            <a:extLst>
              <a:ext uri="{FF2B5EF4-FFF2-40B4-BE49-F238E27FC236}">
                <a16:creationId xmlns:a16="http://schemas.microsoft.com/office/drawing/2014/main" id="{D9132F39-BC6C-4BAE-8865-974FA16BD5DA}"/>
              </a:ext>
            </a:extLst>
          </p:cNvPr>
          <p:cNvSpPr txBox="1"/>
          <p:nvPr/>
        </p:nvSpPr>
        <p:spPr>
          <a:xfrm>
            <a:off x="10749404" y="4001764"/>
            <a:ext cx="971478" cy="338554"/>
          </a:xfrm>
          <a:prstGeom prst="rect">
            <a:avLst/>
          </a:prstGeom>
          <a:noFill/>
        </p:spPr>
        <p:txBody>
          <a:bodyPr wrap="square" numCol="1" rtlCol="0">
            <a:spAutoFit/>
          </a:bodyPr>
          <a:lstStyle/>
          <a:p>
            <a:pPr algn="l" rtl="0"/>
            <a:r>
              <a:rPr lang="ja-JP" sz="1600">
                <a:solidFill>
                  <a:schemeClr val="bg1"/>
                </a:solidFill>
                <a:latin typeface="Calibri" panose="020F0502020204030204" pitchFamily="34" charset="0"/>
                <a:cs typeface="Calibri" panose="020F0502020204030204" pitchFamily="34" charset="0"/>
              </a:rPr>
              <a:t>LAM</a:t>
            </a:r>
          </a:p>
        </p:txBody>
      </p:sp>
      <p:sp>
        <p:nvSpPr>
          <p:cNvPr id="42" name="TextBox 41">
            <a:extLst>
              <a:ext uri="{FF2B5EF4-FFF2-40B4-BE49-F238E27FC236}">
                <a16:creationId xmlns:a16="http://schemas.microsoft.com/office/drawing/2014/main" id="{5A3F55A7-37A5-4A35-A770-0893A0A48386}"/>
              </a:ext>
            </a:extLst>
          </p:cNvPr>
          <p:cNvSpPr txBox="1"/>
          <p:nvPr/>
        </p:nvSpPr>
        <p:spPr>
          <a:xfrm>
            <a:off x="10425364" y="5063139"/>
            <a:ext cx="971478" cy="338554"/>
          </a:xfrm>
          <a:prstGeom prst="rect">
            <a:avLst/>
          </a:prstGeom>
          <a:noFill/>
        </p:spPr>
        <p:txBody>
          <a:bodyPr wrap="square" numCol="1" rtlCol="0">
            <a:spAutoFit/>
          </a:bodyPr>
          <a:lstStyle/>
          <a:p>
            <a:pPr algn="l" rtl="0"/>
            <a:r>
              <a:rPr lang="ja-JP" sz="1600">
                <a:solidFill>
                  <a:schemeClr val="bg1"/>
                </a:solidFill>
                <a:latin typeface="Calibri" panose="020F0502020204030204" pitchFamily="34" charset="0"/>
                <a:cs typeface="Calibri" panose="020F0502020204030204" pitchFamily="34" charset="0"/>
              </a:rPr>
              <a:t>ETV</a:t>
            </a:r>
          </a:p>
        </p:txBody>
      </p:sp>
      <p:sp>
        <p:nvSpPr>
          <p:cNvPr id="43" name="TextBox 42">
            <a:extLst>
              <a:ext uri="{FF2B5EF4-FFF2-40B4-BE49-F238E27FC236}">
                <a16:creationId xmlns:a16="http://schemas.microsoft.com/office/drawing/2014/main" id="{0DEBD170-5650-4FE7-A1AC-AC9B01190F26}"/>
              </a:ext>
            </a:extLst>
          </p:cNvPr>
          <p:cNvSpPr txBox="1"/>
          <p:nvPr/>
        </p:nvSpPr>
        <p:spPr>
          <a:xfrm>
            <a:off x="7890842" y="4679173"/>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11.4</a:t>
            </a:r>
          </a:p>
        </p:txBody>
      </p:sp>
      <p:sp>
        <p:nvSpPr>
          <p:cNvPr id="44" name="TextBox 43">
            <a:extLst>
              <a:ext uri="{FF2B5EF4-FFF2-40B4-BE49-F238E27FC236}">
                <a16:creationId xmlns:a16="http://schemas.microsoft.com/office/drawing/2014/main" id="{F757CDAC-7FA7-497D-887B-F547BC1C7994}"/>
              </a:ext>
            </a:extLst>
          </p:cNvPr>
          <p:cNvSpPr txBox="1"/>
          <p:nvPr/>
        </p:nvSpPr>
        <p:spPr>
          <a:xfrm>
            <a:off x="8432671" y="4179322"/>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20.9</a:t>
            </a:r>
          </a:p>
        </p:txBody>
      </p:sp>
      <p:sp>
        <p:nvSpPr>
          <p:cNvPr id="45" name="TextBox 44">
            <a:extLst>
              <a:ext uri="{FF2B5EF4-FFF2-40B4-BE49-F238E27FC236}">
                <a16:creationId xmlns:a16="http://schemas.microsoft.com/office/drawing/2014/main" id="{E5145585-AD5A-4DC0-824A-8F67366878E6}"/>
              </a:ext>
            </a:extLst>
          </p:cNvPr>
          <p:cNvSpPr txBox="1"/>
          <p:nvPr/>
        </p:nvSpPr>
        <p:spPr>
          <a:xfrm>
            <a:off x="8967880" y="3830513"/>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28.5</a:t>
            </a:r>
          </a:p>
        </p:txBody>
      </p:sp>
      <p:sp>
        <p:nvSpPr>
          <p:cNvPr id="46" name="TextBox 45">
            <a:extLst>
              <a:ext uri="{FF2B5EF4-FFF2-40B4-BE49-F238E27FC236}">
                <a16:creationId xmlns:a16="http://schemas.microsoft.com/office/drawing/2014/main" id="{20D96FA0-49D0-4649-A5BE-8AB2C1F8771D}"/>
              </a:ext>
            </a:extLst>
          </p:cNvPr>
          <p:cNvSpPr txBox="1"/>
          <p:nvPr/>
        </p:nvSpPr>
        <p:spPr>
          <a:xfrm>
            <a:off x="9584836" y="3396724"/>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38.9</a:t>
            </a:r>
          </a:p>
        </p:txBody>
      </p:sp>
      <p:sp>
        <p:nvSpPr>
          <p:cNvPr id="47" name="TextBox 46">
            <a:extLst>
              <a:ext uri="{FF2B5EF4-FFF2-40B4-BE49-F238E27FC236}">
                <a16:creationId xmlns:a16="http://schemas.microsoft.com/office/drawing/2014/main" id="{574696FA-06CC-4588-9890-EA36C55AF01B}"/>
              </a:ext>
            </a:extLst>
          </p:cNvPr>
          <p:cNvSpPr txBox="1"/>
          <p:nvPr/>
        </p:nvSpPr>
        <p:spPr>
          <a:xfrm>
            <a:off x="7870551" y="5116766"/>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4.8</a:t>
            </a:r>
          </a:p>
        </p:txBody>
      </p:sp>
      <p:sp>
        <p:nvSpPr>
          <p:cNvPr id="48" name="TextBox 47">
            <a:extLst>
              <a:ext uri="{FF2B5EF4-FFF2-40B4-BE49-F238E27FC236}">
                <a16:creationId xmlns:a16="http://schemas.microsoft.com/office/drawing/2014/main" id="{BDB1D74C-8AAD-4551-950B-624F5D7A76E1}"/>
              </a:ext>
            </a:extLst>
          </p:cNvPr>
          <p:cNvSpPr txBox="1"/>
          <p:nvPr/>
        </p:nvSpPr>
        <p:spPr>
          <a:xfrm>
            <a:off x="8552495" y="4702476"/>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12.2</a:t>
            </a:r>
          </a:p>
        </p:txBody>
      </p:sp>
      <p:sp>
        <p:nvSpPr>
          <p:cNvPr id="49" name="TextBox 48">
            <a:extLst>
              <a:ext uri="{FF2B5EF4-FFF2-40B4-BE49-F238E27FC236}">
                <a16:creationId xmlns:a16="http://schemas.microsoft.com/office/drawing/2014/main" id="{9802B871-6F25-49BB-BBBA-9303F1D878AE}"/>
              </a:ext>
            </a:extLst>
          </p:cNvPr>
          <p:cNvSpPr txBox="1"/>
          <p:nvPr/>
        </p:nvSpPr>
        <p:spPr>
          <a:xfrm>
            <a:off x="9169648" y="4304283"/>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19.7</a:t>
            </a:r>
          </a:p>
        </p:txBody>
      </p:sp>
      <p:sp>
        <p:nvSpPr>
          <p:cNvPr id="50" name="TextBox 49">
            <a:extLst>
              <a:ext uri="{FF2B5EF4-FFF2-40B4-BE49-F238E27FC236}">
                <a16:creationId xmlns:a16="http://schemas.microsoft.com/office/drawing/2014/main" id="{1578F26F-4258-4D18-B399-60FBA582A5C8}"/>
              </a:ext>
            </a:extLst>
          </p:cNvPr>
          <p:cNvSpPr txBox="1"/>
          <p:nvPr/>
        </p:nvSpPr>
        <p:spPr>
          <a:xfrm>
            <a:off x="9867264" y="4179322"/>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22.2</a:t>
            </a:r>
          </a:p>
        </p:txBody>
      </p:sp>
      <p:sp>
        <p:nvSpPr>
          <p:cNvPr id="51" name="TextBox 50">
            <a:extLst>
              <a:ext uri="{FF2B5EF4-FFF2-40B4-BE49-F238E27FC236}">
                <a16:creationId xmlns:a16="http://schemas.microsoft.com/office/drawing/2014/main" id="{9B9110C0-E300-4C26-BB61-F79FE4C241A5}"/>
              </a:ext>
            </a:extLst>
          </p:cNvPr>
          <p:cNvSpPr txBox="1"/>
          <p:nvPr/>
        </p:nvSpPr>
        <p:spPr>
          <a:xfrm>
            <a:off x="9905985" y="5186715"/>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7.0</a:t>
            </a:r>
          </a:p>
        </p:txBody>
      </p:sp>
      <p:sp>
        <p:nvSpPr>
          <p:cNvPr id="52" name="TextBox 51">
            <a:extLst>
              <a:ext uri="{FF2B5EF4-FFF2-40B4-BE49-F238E27FC236}">
                <a16:creationId xmlns:a16="http://schemas.microsoft.com/office/drawing/2014/main" id="{EAC299FC-9BEF-459B-A6CC-095AA4BDEA08}"/>
              </a:ext>
            </a:extLst>
          </p:cNvPr>
          <p:cNvSpPr txBox="1"/>
          <p:nvPr/>
        </p:nvSpPr>
        <p:spPr>
          <a:xfrm>
            <a:off x="9310018" y="5189755"/>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7.0</a:t>
            </a:r>
          </a:p>
        </p:txBody>
      </p:sp>
      <p:sp>
        <p:nvSpPr>
          <p:cNvPr id="53" name="TextBox 52">
            <a:extLst>
              <a:ext uri="{FF2B5EF4-FFF2-40B4-BE49-F238E27FC236}">
                <a16:creationId xmlns:a16="http://schemas.microsoft.com/office/drawing/2014/main" id="{6E96BC7E-F457-4508-BB89-E3C9B6503785}"/>
              </a:ext>
            </a:extLst>
          </p:cNvPr>
          <p:cNvSpPr txBox="1"/>
          <p:nvPr/>
        </p:nvSpPr>
        <p:spPr>
          <a:xfrm>
            <a:off x="8665267" y="5312139"/>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4.3</a:t>
            </a:r>
          </a:p>
        </p:txBody>
      </p:sp>
      <p:sp>
        <p:nvSpPr>
          <p:cNvPr id="54" name="TextBox 53">
            <a:extLst>
              <a:ext uri="{FF2B5EF4-FFF2-40B4-BE49-F238E27FC236}">
                <a16:creationId xmlns:a16="http://schemas.microsoft.com/office/drawing/2014/main" id="{3C129D88-F4AD-4C6B-8F1C-26C090F730CA}"/>
              </a:ext>
            </a:extLst>
          </p:cNvPr>
          <p:cNvSpPr txBox="1"/>
          <p:nvPr/>
        </p:nvSpPr>
        <p:spPr>
          <a:xfrm>
            <a:off x="8194672" y="5392882"/>
            <a:ext cx="772899" cy="307777"/>
          </a:xfrm>
          <a:prstGeom prst="rect">
            <a:avLst/>
          </a:prstGeom>
          <a:noFill/>
        </p:spPr>
        <p:txBody>
          <a:bodyPr wrap="square" numCol="1" rtlCol="0">
            <a:spAutoFit/>
          </a:bodyPr>
          <a:lstStyle/>
          <a:p>
            <a:pPr algn="l" rtl="0"/>
            <a:r>
              <a:rPr lang="ja-JP" sz="1400">
                <a:solidFill>
                  <a:schemeClr val="bg1"/>
                </a:solidFill>
                <a:latin typeface="Calibri" panose="020F0502020204030204" pitchFamily="34" charset="0"/>
                <a:cs typeface="Calibri" panose="020F0502020204030204" pitchFamily="34" charset="0"/>
              </a:rPr>
              <a:t>2.8</a:t>
            </a:r>
          </a:p>
        </p:txBody>
      </p:sp>
      <p:sp>
        <p:nvSpPr>
          <p:cNvPr id="55" name="TextBox 54">
            <a:extLst>
              <a:ext uri="{FF2B5EF4-FFF2-40B4-BE49-F238E27FC236}">
                <a16:creationId xmlns:a16="http://schemas.microsoft.com/office/drawing/2014/main" id="{A0D7F936-25FC-4028-85A1-03E9A8B3A4C5}"/>
              </a:ext>
            </a:extLst>
          </p:cNvPr>
          <p:cNvSpPr txBox="1"/>
          <p:nvPr/>
        </p:nvSpPr>
        <p:spPr>
          <a:xfrm>
            <a:off x="6405153" y="2764105"/>
            <a:ext cx="570155" cy="369332"/>
          </a:xfrm>
          <a:prstGeom prst="rect">
            <a:avLst/>
          </a:prstGeom>
          <a:noFill/>
        </p:spPr>
        <p:txBody>
          <a:bodyPr wrap="square" numCol="1" rtlCol="0">
            <a:spAutoFit/>
          </a:bodyPr>
          <a:lstStyle/>
          <a:p>
            <a:pPr algn="r" rtl="0"/>
            <a:r>
              <a:rPr lang="ja-JP" b="0">
                <a:solidFill>
                  <a:schemeClr val="bg1"/>
                </a:solidFill>
                <a:latin typeface="Calibri" panose="020F0502020204030204" pitchFamily="34" charset="0"/>
                <a:cs typeface="Calibri" panose="020F0502020204030204" pitchFamily="34" charset="0"/>
              </a:rPr>
              <a:t>50</a:t>
            </a:r>
          </a:p>
        </p:txBody>
      </p:sp>
      <p:sp>
        <p:nvSpPr>
          <p:cNvPr id="56" name="TextBox 55">
            <a:extLst>
              <a:ext uri="{FF2B5EF4-FFF2-40B4-BE49-F238E27FC236}">
                <a16:creationId xmlns:a16="http://schemas.microsoft.com/office/drawing/2014/main" id="{35F1AB5E-9623-4FFC-8449-5916D305817B}"/>
              </a:ext>
            </a:extLst>
          </p:cNvPr>
          <p:cNvSpPr txBox="1"/>
          <p:nvPr/>
        </p:nvSpPr>
        <p:spPr>
          <a:xfrm>
            <a:off x="6405153" y="3299038"/>
            <a:ext cx="570155" cy="369332"/>
          </a:xfrm>
          <a:prstGeom prst="rect">
            <a:avLst/>
          </a:prstGeom>
          <a:noFill/>
        </p:spPr>
        <p:txBody>
          <a:bodyPr wrap="square" numCol="1" rtlCol="0">
            <a:spAutoFit/>
          </a:bodyPr>
          <a:lstStyle/>
          <a:p>
            <a:pPr algn="r" rtl="0"/>
            <a:r>
              <a:rPr lang="ja-JP" b="0">
                <a:solidFill>
                  <a:schemeClr val="bg1"/>
                </a:solidFill>
                <a:latin typeface="Calibri" panose="020F0502020204030204" pitchFamily="34" charset="0"/>
                <a:cs typeface="Calibri" panose="020F0502020204030204" pitchFamily="34" charset="0"/>
              </a:rPr>
              <a:t>40</a:t>
            </a:r>
          </a:p>
        </p:txBody>
      </p:sp>
      <p:sp>
        <p:nvSpPr>
          <p:cNvPr id="57" name="TextBox 56">
            <a:extLst>
              <a:ext uri="{FF2B5EF4-FFF2-40B4-BE49-F238E27FC236}">
                <a16:creationId xmlns:a16="http://schemas.microsoft.com/office/drawing/2014/main" id="{1DE882F3-2595-416C-B5AD-3AD37933AE09}"/>
              </a:ext>
            </a:extLst>
          </p:cNvPr>
          <p:cNvSpPr txBox="1"/>
          <p:nvPr/>
        </p:nvSpPr>
        <p:spPr>
          <a:xfrm>
            <a:off x="6405153" y="3833971"/>
            <a:ext cx="570155" cy="369332"/>
          </a:xfrm>
          <a:prstGeom prst="rect">
            <a:avLst/>
          </a:prstGeom>
          <a:noFill/>
        </p:spPr>
        <p:txBody>
          <a:bodyPr wrap="square" numCol="1" rtlCol="0">
            <a:spAutoFit/>
          </a:bodyPr>
          <a:lstStyle/>
          <a:p>
            <a:pPr algn="r" rtl="0"/>
            <a:r>
              <a:rPr lang="ja-JP" b="0">
                <a:solidFill>
                  <a:schemeClr val="bg1"/>
                </a:solidFill>
                <a:latin typeface="Calibri" panose="020F0502020204030204" pitchFamily="34" charset="0"/>
                <a:cs typeface="Calibri" panose="020F0502020204030204" pitchFamily="34" charset="0"/>
              </a:rPr>
              <a:t>30</a:t>
            </a:r>
          </a:p>
        </p:txBody>
      </p:sp>
      <p:sp>
        <p:nvSpPr>
          <p:cNvPr id="58" name="TextBox 57">
            <a:extLst>
              <a:ext uri="{FF2B5EF4-FFF2-40B4-BE49-F238E27FC236}">
                <a16:creationId xmlns:a16="http://schemas.microsoft.com/office/drawing/2014/main" id="{D2D97C82-4FFF-4C0E-845D-CC60CE19C227}"/>
              </a:ext>
            </a:extLst>
          </p:cNvPr>
          <p:cNvSpPr txBox="1"/>
          <p:nvPr/>
        </p:nvSpPr>
        <p:spPr>
          <a:xfrm>
            <a:off x="6405153" y="4368904"/>
            <a:ext cx="570155" cy="369332"/>
          </a:xfrm>
          <a:prstGeom prst="rect">
            <a:avLst/>
          </a:prstGeom>
          <a:noFill/>
        </p:spPr>
        <p:txBody>
          <a:bodyPr wrap="square" numCol="1" rtlCol="0">
            <a:spAutoFit/>
          </a:bodyPr>
          <a:lstStyle/>
          <a:p>
            <a:pPr algn="r" rtl="0"/>
            <a:r>
              <a:rPr lang="ja-JP" b="0">
                <a:solidFill>
                  <a:schemeClr val="bg1"/>
                </a:solidFill>
                <a:latin typeface="Calibri" panose="020F0502020204030204" pitchFamily="34" charset="0"/>
                <a:cs typeface="Calibri" panose="020F0502020204030204" pitchFamily="34" charset="0"/>
              </a:rPr>
              <a:t>20</a:t>
            </a:r>
          </a:p>
        </p:txBody>
      </p:sp>
      <p:sp>
        <p:nvSpPr>
          <p:cNvPr id="59" name="TextBox 58">
            <a:extLst>
              <a:ext uri="{FF2B5EF4-FFF2-40B4-BE49-F238E27FC236}">
                <a16:creationId xmlns:a16="http://schemas.microsoft.com/office/drawing/2014/main" id="{D1F523EA-94B3-4555-B27F-D347185FF9A7}"/>
              </a:ext>
            </a:extLst>
          </p:cNvPr>
          <p:cNvSpPr txBox="1"/>
          <p:nvPr/>
        </p:nvSpPr>
        <p:spPr>
          <a:xfrm>
            <a:off x="6405153" y="4903837"/>
            <a:ext cx="570155" cy="369332"/>
          </a:xfrm>
          <a:prstGeom prst="rect">
            <a:avLst/>
          </a:prstGeom>
          <a:noFill/>
        </p:spPr>
        <p:txBody>
          <a:bodyPr wrap="square" numCol="1" rtlCol="0">
            <a:spAutoFit/>
          </a:bodyPr>
          <a:lstStyle/>
          <a:p>
            <a:pPr algn="r" rtl="0"/>
            <a:r>
              <a:rPr lang="ja-JP" b="0">
                <a:solidFill>
                  <a:schemeClr val="bg1"/>
                </a:solidFill>
                <a:latin typeface="Calibri" panose="020F0502020204030204" pitchFamily="34" charset="0"/>
                <a:cs typeface="Calibri" panose="020F0502020204030204" pitchFamily="34" charset="0"/>
              </a:rPr>
              <a:t>10</a:t>
            </a:r>
          </a:p>
        </p:txBody>
      </p:sp>
      <p:sp>
        <p:nvSpPr>
          <p:cNvPr id="60" name="TextBox 59">
            <a:extLst>
              <a:ext uri="{FF2B5EF4-FFF2-40B4-BE49-F238E27FC236}">
                <a16:creationId xmlns:a16="http://schemas.microsoft.com/office/drawing/2014/main" id="{2F09A36F-0BE3-406D-A2DF-BC7CA0939F77}"/>
              </a:ext>
            </a:extLst>
          </p:cNvPr>
          <p:cNvSpPr txBox="1"/>
          <p:nvPr/>
        </p:nvSpPr>
        <p:spPr>
          <a:xfrm>
            <a:off x="6405153" y="5438772"/>
            <a:ext cx="570155" cy="369332"/>
          </a:xfrm>
          <a:prstGeom prst="rect">
            <a:avLst/>
          </a:prstGeom>
          <a:noFill/>
        </p:spPr>
        <p:txBody>
          <a:bodyPr wrap="square" numCol="1" rtlCol="0">
            <a:spAutoFit/>
          </a:bodyPr>
          <a:lstStyle/>
          <a:p>
            <a:pPr algn="r" rtl="0"/>
            <a:r>
              <a:rPr lang="ja-JP" b="0">
                <a:solidFill>
                  <a:schemeClr val="bg1"/>
                </a:solidFill>
                <a:latin typeface="Calibri" panose="020F0502020204030204" pitchFamily="34" charset="0"/>
                <a:cs typeface="Calibri" panose="020F0502020204030204" pitchFamily="34" charset="0"/>
              </a:rPr>
              <a:t>0</a:t>
            </a:r>
          </a:p>
        </p:txBody>
      </p:sp>
      <p:sp>
        <p:nvSpPr>
          <p:cNvPr id="61" name="TextBox 60">
            <a:extLst>
              <a:ext uri="{FF2B5EF4-FFF2-40B4-BE49-F238E27FC236}">
                <a16:creationId xmlns:a16="http://schemas.microsoft.com/office/drawing/2014/main" id="{5970C562-68AF-4C19-BB61-7D0D0F0E62BE}"/>
              </a:ext>
            </a:extLst>
          </p:cNvPr>
          <p:cNvSpPr txBox="1"/>
          <p:nvPr/>
        </p:nvSpPr>
        <p:spPr>
          <a:xfrm>
            <a:off x="6707912" y="5635954"/>
            <a:ext cx="570155" cy="369332"/>
          </a:xfrm>
          <a:prstGeom prst="rect">
            <a:avLst/>
          </a:prstGeom>
          <a:noFill/>
        </p:spPr>
        <p:txBody>
          <a:bodyPr wrap="square" numCol="1" rtlCol="0">
            <a:spAutoFit/>
          </a:bodyPr>
          <a:lstStyle/>
          <a:p>
            <a:pPr algn="ctr" rtl="0"/>
            <a:r>
              <a:rPr lang="ja-JP" b="0">
                <a:solidFill>
                  <a:schemeClr val="bg1"/>
                </a:solidFill>
                <a:latin typeface="Calibri" panose="020F0502020204030204" pitchFamily="34" charset="0"/>
                <a:cs typeface="Calibri" panose="020F0502020204030204" pitchFamily="34" charset="0"/>
              </a:rPr>
              <a:t>0</a:t>
            </a:r>
          </a:p>
        </p:txBody>
      </p:sp>
      <p:sp>
        <p:nvSpPr>
          <p:cNvPr id="62" name="TextBox 61">
            <a:extLst>
              <a:ext uri="{FF2B5EF4-FFF2-40B4-BE49-F238E27FC236}">
                <a16:creationId xmlns:a16="http://schemas.microsoft.com/office/drawing/2014/main" id="{14076390-4249-4ED8-8822-38568C9B0FF5}"/>
              </a:ext>
            </a:extLst>
          </p:cNvPr>
          <p:cNvSpPr txBox="1"/>
          <p:nvPr/>
        </p:nvSpPr>
        <p:spPr>
          <a:xfrm>
            <a:off x="7348579" y="5635954"/>
            <a:ext cx="570155" cy="369332"/>
          </a:xfrm>
          <a:prstGeom prst="rect">
            <a:avLst/>
          </a:prstGeom>
          <a:noFill/>
        </p:spPr>
        <p:txBody>
          <a:bodyPr wrap="square" numCol="1" rtlCol="0">
            <a:spAutoFit/>
          </a:bodyPr>
          <a:lstStyle/>
          <a:p>
            <a:pPr algn="ctr" rtl="0"/>
            <a:r>
              <a:rPr lang="ja-JP" b="0">
                <a:solidFill>
                  <a:schemeClr val="bg1"/>
                </a:solidFill>
                <a:latin typeface="Calibri" panose="020F0502020204030204" pitchFamily="34" charset="0"/>
                <a:cs typeface="Calibri" panose="020F0502020204030204" pitchFamily="34" charset="0"/>
              </a:rPr>
              <a:t>1</a:t>
            </a:r>
          </a:p>
        </p:txBody>
      </p:sp>
      <p:sp>
        <p:nvSpPr>
          <p:cNvPr id="64" name="TextBox 63">
            <a:extLst>
              <a:ext uri="{FF2B5EF4-FFF2-40B4-BE49-F238E27FC236}">
                <a16:creationId xmlns:a16="http://schemas.microsoft.com/office/drawing/2014/main" id="{221CD3AD-75B3-4DCF-A1B4-BEFEA2241DE5}"/>
              </a:ext>
            </a:extLst>
          </p:cNvPr>
          <p:cNvSpPr txBox="1"/>
          <p:nvPr/>
        </p:nvSpPr>
        <p:spPr>
          <a:xfrm>
            <a:off x="8629913" y="5635954"/>
            <a:ext cx="570155" cy="369332"/>
          </a:xfrm>
          <a:prstGeom prst="rect">
            <a:avLst/>
          </a:prstGeom>
          <a:noFill/>
        </p:spPr>
        <p:txBody>
          <a:bodyPr wrap="square" numCol="1" rtlCol="0">
            <a:spAutoFit/>
          </a:bodyPr>
          <a:lstStyle/>
          <a:p>
            <a:pPr algn="ctr" rtl="0"/>
            <a:r>
              <a:rPr lang="ja-JP" b="0">
                <a:solidFill>
                  <a:schemeClr val="bg1"/>
                </a:solidFill>
                <a:latin typeface="Calibri" panose="020F0502020204030204" pitchFamily="34" charset="0"/>
                <a:cs typeface="Calibri" panose="020F0502020204030204" pitchFamily="34" charset="0"/>
              </a:rPr>
              <a:t>3</a:t>
            </a:r>
          </a:p>
        </p:txBody>
      </p:sp>
      <p:sp>
        <p:nvSpPr>
          <p:cNvPr id="66" name="TextBox 65">
            <a:extLst>
              <a:ext uri="{FF2B5EF4-FFF2-40B4-BE49-F238E27FC236}">
                <a16:creationId xmlns:a16="http://schemas.microsoft.com/office/drawing/2014/main" id="{024F8364-1117-4785-8996-4C7D432C9410}"/>
              </a:ext>
            </a:extLst>
          </p:cNvPr>
          <p:cNvSpPr txBox="1"/>
          <p:nvPr/>
        </p:nvSpPr>
        <p:spPr>
          <a:xfrm>
            <a:off x="9900489" y="5635954"/>
            <a:ext cx="570155" cy="369332"/>
          </a:xfrm>
          <a:prstGeom prst="rect">
            <a:avLst/>
          </a:prstGeom>
          <a:noFill/>
        </p:spPr>
        <p:txBody>
          <a:bodyPr wrap="square" numCol="1" rtlCol="0">
            <a:spAutoFit/>
          </a:bodyPr>
          <a:lstStyle/>
          <a:p>
            <a:pPr algn="ctr" rtl="0"/>
            <a:r>
              <a:rPr lang="ja-JP" b="0">
                <a:solidFill>
                  <a:schemeClr val="bg1"/>
                </a:solidFill>
                <a:latin typeface="Calibri" panose="020F0502020204030204" pitchFamily="34" charset="0"/>
                <a:cs typeface="Calibri" panose="020F0502020204030204" pitchFamily="34" charset="0"/>
              </a:rPr>
              <a:t>5</a:t>
            </a:r>
          </a:p>
        </p:txBody>
      </p:sp>
      <p:grpSp>
        <p:nvGrpSpPr>
          <p:cNvPr id="63" name="Group 7">
            <a:extLst>
              <a:ext uri="{FF2B5EF4-FFF2-40B4-BE49-F238E27FC236}">
                <a16:creationId xmlns:a16="http://schemas.microsoft.com/office/drawing/2014/main" id="{84DC3E90-AB50-41E2-B4AD-BE01E8650DF0}"/>
              </a:ext>
            </a:extLst>
          </p:cNvPr>
          <p:cNvGrpSpPr>
            <a:grpSpLocks/>
          </p:cNvGrpSpPr>
          <p:nvPr/>
        </p:nvGrpSpPr>
        <p:grpSpPr bwMode="auto">
          <a:xfrm>
            <a:off x="8697809" y="6216652"/>
            <a:ext cx="3079361" cy="447822"/>
            <a:chOff x="8799765" y="3551529"/>
            <a:chExt cx="3079361" cy="448324"/>
          </a:xfrm>
        </p:grpSpPr>
        <p:pic>
          <p:nvPicPr>
            <p:cNvPr id="65" name="Picture 64">
              <a:extLst>
                <a:ext uri="{FF2B5EF4-FFF2-40B4-BE49-F238E27FC236}">
                  <a16:creationId xmlns:a16="http://schemas.microsoft.com/office/drawing/2014/main" id="{AABC53FF-ABAA-4D62-8F83-014DC391E48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7" name="Rectangle 8">
              <a:extLst>
                <a:ext uri="{FF2B5EF4-FFF2-40B4-BE49-F238E27FC236}">
                  <a16:creationId xmlns:a16="http://schemas.microsoft.com/office/drawing/2014/main" id="{E55A32E5-2F80-42B8-BDA2-EC822021F7D8}"/>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325869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rtl="0"/>
            <a:r>
              <a:rPr lang="ja-JP" dirty="0"/>
              <a:t>HBV-関連 HCC の予防に対する</a:t>
            </a:r>
            <a:br>
              <a:rPr lang="en-US" dirty="0"/>
            </a:br>
            <a:r>
              <a:rPr lang="ja-JP" dirty="0"/>
              <a:t>APASL 推奨</a:t>
            </a:r>
          </a:p>
        </p:txBody>
      </p:sp>
      <p:sp>
        <p:nvSpPr>
          <p:cNvPr id="3" name="內容版面配置區 2"/>
          <p:cNvSpPr>
            <a:spLocks noGrp="1"/>
          </p:cNvSpPr>
          <p:nvPr>
            <p:ph idx="1"/>
          </p:nvPr>
        </p:nvSpPr>
        <p:spPr/>
        <p:txBody>
          <a:bodyPr/>
          <a:lstStyle/>
          <a:p>
            <a:pPr rtl="0"/>
            <a:r>
              <a:rPr lang="ja-JP" dirty="0"/>
              <a:t>一次予防：</a:t>
            </a:r>
          </a:p>
          <a:p>
            <a:pPr lvl="1" rtl="0"/>
            <a:r>
              <a:rPr lang="ja-JP" i="1" dirty="0"/>
              <a:t>すべての国における乳幼児を対象とした HBV に対するユニバーサルワクチネーション、特に HBV-風土病地域（A1）</a:t>
            </a:r>
          </a:p>
          <a:p>
            <a:pPr rtl="0"/>
            <a:r>
              <a:rPr lang="ja-JP" dirty="0"/>
              <a:t>二次予防</a:t>
            </a:r>
          </a:p>
          <a:p>
            <a:pPr lvl="1" rtl="0"/>
            <a:r>
              <a:rPr lang="ja-JP" i="1" dirty="0"/>
              <a:t>効果的で、長期使用可能な抗ウイルス療法を、慢性 B 型肝炎と活動性の肝臓疾患を有する前患者に開始すべきである（B1）</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2598" y="64092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a:solidFill>
                  <a:schemeClr val="bg2"/>
                </a:solidFill>
                <a:latin typeface="Calibri" panose="020F0502020204030204" pitchFamily="34" charset="0"/>
              </a:rPr>
              <a:t>Omata. Hepatol Int. 2017;11:317. </a:t>
            </a:r>
          </a:p>
        </p:txBody>
      </p:sp>
      <p:grpSp>
        <p:nvGrpSpPr>
          <p:cNvPr id="8" name="Group 7">
            <a:extLst>
              <a:ext uri="{FF2B5EF4-FFF2-40B4-BE49-F238E27FC236}">
                <a16:creationId xmlns:a16="http://schemas.microsoft.com/office/drawing/2014/main" id="{24EC8F66-F13C-4CE1-98F9-90AC00AF6584}"/>
              </a:ext>
            </a:extLst>
          </p:cNvPr>
          <p:cNvGrpSpPr>
            <a:grpSpLocks/>
          </p:cNvGrpSpPr>
          <p:nvPr/>
        </p:nvGrpSpPr>
        <p:grpSpPr bwMode="auto">
          <a:xfrm>
            <a:off x="8697809" y="6216652"/>
            <a:ext cx="3079361" cy="447822"/>
            <a:chOff x="8799765" y="3551529"/>
            <a:chExt cx="3079361" cy="448324"/>
          </a:xfrm>
        </p:grpSpPr>
        <p:pic>
          <p:nvPicPr>
            <p:cNvPr id="9" name="Picture 8">
              <a:extLst>
                <a:ext uri="{FF2B5EF4-FFF2-40B4-BE49-F238E27FC236}">
                  <a16:creationId xmlns:a16="http://schemas.microsoft.com/office/drawing/2014/main" id="{94812510-91AE-41C5-827B-416A335527A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153F6AA2-3C84-4FF0-92B6-CA1C61E8463E}"/>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135615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rtl="0" eaLnBrk="1" hangingPunct="1"/>
            <a:r>
              <a:rPr lang="ja-JP" dirty="0"/>
              <a:t>HCC リスク低減： 香港における中国人患者における</a:t>
            </a:r>
            <a:br>
              <a:rPr lang="en-US" dirty="0"/>
            </a:br>
            <a:r>
              <a:rPr lang="ja-JP" dirty="0"/>
              <a:t>HBV に対する TDF 対 エンテカビル</a:t>
            </a:r>
          </a:p>
        </p:txBody>
      </p:sp>
      <p:sp>
        <p:nvSpPr>
          <p:cNvPr id="2" name="Content Placeholder 1">
            <a:extLst>
              <a:ext uri="{FF2B5EF4-FFF2-40B4-BE49-F238E27FC236}">
                <a16:creationId xmlns:a16="http://schemas.microsoft.com/office/drawing/2014/main" id="{6609B30D-3430-469B-A7AB-03D0825D2F1E}"/>
              </a:ext>
            </a:extLst>
          </p:cNvPr>
          <p:cNvSpPr>
            <a:spLocks noGrp="1"/>
          </p:cNvSpPr>
          <p:nvPr>
            <p:ph idx="1"/>
          </p:nvPr>
        </p:nvSpPr>
        <p:spPr/>
        <p:txBody>
          <a:bodyPr/>
          <a:lstStyle/>
          <a:p>
            <a:pPr rtl="0"/>
            <a:r>
              <a:rPr lang="ja-JP" sz="2400" dirty="0"/>
              <a:t>2008年1月から 2018年6月まで、TDF または ETV で初期治療された、 HBV を有する 29350 治療継続成人患者を対象とした、HCC リスクの遡及的分析 </a:t>
            </a:r>
          </a:p>
          <a:p>
            <a:pPr rtl="0"/>
            <a:r>
              <a:rPr lang="ja-JP" sz="2400" dirty="0"/>
              <a:t>除外基準：</a:t>
            </a:r>
          </a:p>
          <a:p>
            <a:pPr lvl="1" rtl="0"/>
            <a:r>
              <a:rPr lang="ja-JP" sz="2200" dirty="0"/>
              <a:t>HDV、HCV、HIV の同時感染 </a:t>
            </a:r>
          </a:p>
          <a:p>
            <a:pPr lvl="1" rtl="0"/>
            <a:r>
              <a:rPr lang="ja-JP" sz="2200" dirty="0"/>
              <a:t>ベースラインにおける HCC、肝臓移植、または非肝臓がん、または慢性 B 型肝炎治療開始後 </a:t>
            </a:r>
            <a:br>
              <a:rPr lang="en-US" sz="2200" dirty="0"/>
            </a:br>
            <a:r>
              <a:rPr lang="ja-JP" sz="2200" dirty="0"/>
              <a:t>6 か月以内の HCC／肝臓移植</a:t>
            </a:r>
          </a:p>
          <a:p>
            <a:pPr lvl="1" rtl="0"/>
            <a:r>
              <a:rPr lang="ja-JP" sz="2200" dirty="0"/>
              <a:t>ヌクレオチ（シ）ド類似体またはペグインターフェロンによる治療前歴</a:t>
            </a:r>
          </a:p>
          <a:p>
            <a:pPr rtl="0"/>
            <a:r>
              <a:rPr lang="ja-JP" sz="2400" dirty="0"/>
              <a:t>参加者の臨床的特徴は、傾向スコア重み付け後は同等であった</a:t>
            </a:r>
          </a:p>
          <a:p>
            <a:pPr rtl="0"/>
            <a:r>
              <a:rPr lang="ja-JP" sz="2400" dirty="0"/>
              <a:t>経過観察期間の中央値：3.6 年</a:t>
            </a:r>
          </a:p>
          <a:p>
            <a:endParaRPr lang="en-US" sz="2400" dirty="0"/>
          </a:p>
        </p:txBody>
      </p:sp>
      <p:sp>
        <p:nvSpPr>
          <p:cNvPr id="19" name="Text Box 11">
            <a:extLst>
              <a:ext uri="{FF2B5EF4-FFF2-40B4-BE49-F238E27FC236}">
                <a16:creationId xmlns:a16="http://schemas.microsoft.com/office/drawing/2014/main" id="{CF78F2BA-8648-4E20-938F-F6CFC6A45CCF}"/>
              </a:ext>
            </a:extLst>
          </p:cNvPr>
          <p:cNvSpPr txBox="1">
            <a:spLocks noChangeArrowheads="1"/>
          </p:cNvSpPr>
          <p:nvPr/>
        </p:nvSpPr>
        <p:spPr bwMode="auto">
          <a:xfrm>
            <a:off x="414339" y="64118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Yip. Gastroenterology 2020;158:215.</a:t>
            </a:r>
          </a:p>
        </p:txBody>
      </p:sp>
      <p:grpSp>
        <p:nvGrpSpPr>
          <p:cNvPr id="8" name="Group 7">
            <a:extLst>
              <a:ext uri="{FF2B5EF4-FFF2-40B4-BE49-F238E27FC236}">
                <a16:creationId xmlns:a16="http://schemas.microsoft.com/office/drawing/2014/main" id="{0A671F63-3579-4F73-9663-F367E65859FF}"/>
              </a:ext>
            </a:extLst>
          </p:cNvPr>
          <p:cNvGrpSpPr>
            <a:grpSpLocks/>
          </p:cNvGrpSpPr>
          <p:nvPr/>
        </p:nvGrpSpPr>
        <p:grpSpPr bwMode="auto">
          <a:xfrm>
            <a:off x="8697809" y="6216652"/>
            <a:ext cx="3079361" cy="447822"/>
            <a:chOff x="8799765" y="3551529"/>
            <a:chExt cx="3079361" cy="448324"/>
          </a:xfrm>
        </p:grpSpPr>
        <p:pic>
          <p:nvPicPr>
            <p:cNvPr id="9" name="Picture 8">
              <a:extLst>
                <a:ext uri="{FF2B5EF4-FFF2-40B4-BE49-F238E27FC236}">
                  <a16:creationId xmlns:a16="http://schemas.microsoft.com/office/drawing/2014/main" id="{3249249B-228D-493B-B124-30ACDBF3225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A7320E68-642F-490B-AF2E-AECD589B4D0E}"/>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HCC リスク低減： 香港における中国人患者における</a:t>
            </a:r>
            <a:br>
              <a:rPr lang="en-US" dirty="0"/>
            </a:br>
            <a:r>
              <a:rPr lang="ja-JP" dirty="0"/>
              <a:t>HBV に対する TDF 対 エンテカビル</a:t>
            </a:r>
          </a:p>
        </p:txBody>
      </p:sp>
      <p:sp>
        <p:nvSpPr>
          <p:cNvPr id="3" name="Content Placeholder 2">
            <a:extLst>
              <a:ext uri="{FF2B5EF4-FFF2-40B4-BE49-F238E27FC236}">
                <a16:creationId xmlns:a16="http://schemas.microsoft.com/office/drawing/2014/main" id="{6652C23E-0F5F-4DD2-A6F3-96F3ED5ABC1C}"/>
              </a:ext>
            </a:extLst>
          </p:cNvPr>
          <p:cNvSpPr>
            <a:spLocks noGrp="1"/>
          </p:cNvSpPr>
          <p:nvPr>
            <p:ph sz="half" idx="1"/>
          </p:nvPr>
        </p:nvSpPr>
        <p:spPr>
          <a:xfrm>
            <a:off x="601820" y="1510730"/>
            <a:ext cx="5204620" cy="4678738"/>
          </a:xfrm>
        </p:spPr>
        <p:txBody>
          <a:bodyPr/>
          <a:lstStyle/>
          <a:p>
            <a:pPr rtl="0"/>
            <a:r>
              <a:rPr lang="ja-JP" sz="2400" dirty="0"/>
              <a:t>ETV 群で 1386/28,401 (4.9%) 対  TDF 群で 8/1309 (0.6%) が HCC を発症した</a:t>
            </a:r>
          </a:p>
          <a:p>
            <a:pPr rtl="0"/>
            <a:r>
              <a:rPr lang="ja-JP" sz="2400" dirty="0"/>
              <a:t>傾向スコア重み付け後の、HCC in TDF 対 ETV 群における HCC 発症の部分分布ハザード比</a:t>
            </a:r>
          </a:p>
          <a:p>
            <a:pPr lvl="1" rtl="0"/>
            <a:r>
              <a:rPr lang="ja-JP" sz="2200" dirty="0"/>
              <a:t>0.36 (95% CI: 0.16～0.80; </a:t>
            </a:r>
            <a:r>
              <a:rPr lang="ja-JP" sz="2200" i="1" dirty="0"/>
              <a:t>P </a:t>
            </a:r>
            <a:r>
              <a:rPr lang="ja-JP" sz="2200" dirty="0"/>
              <a:t>=0.013)</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4179" y="64118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Yip. Gastroenterology 2020;158:215.</a:t>
            </a:r>
          </a:p>
        </p:txBody>
      </p:sp>
      <p:sp>
        <p:nvSpPr>
          <p:cNvPr id="79" name="TextBox 5">
            <a:extLst>
              <a:ext uri="{FF2B5EF4-FFF2-40B4-BE49-F238E27FC236}">
                <a16:creationId xmlns:a16="http://schemas.microsoft.com/office/drawing/2014/main" id="{65F798A7-36AB-4B30-B7CE-E76EBD8CC981}"/>
              </a:ext>
            </a:extLst>
          </p:cNvPr>
          <p:cNvSpPr txBox="1"/>
          <p:nvPr/>
        </p:nvSpPr>
        <p:spPr>
          <a:xfrm>
            <a:off x="10201596" y="2988375"/>
            <a:ext cx="1600962"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sz="1400" b="1" dirty="0">
                <a:solidFill>
                  <a:schemeClr val="accent1"/>
                </a:solidFill>
                <a:latin typeface="Calibri" panose="020F0502020204030204" pitchFamily="34" charset="0"/>
                <a:cs typeface="Calibri" panose="020F0502020204030204" pitchFamily="34" charset="0"/>
              </a:rPr>
              <a:t>ETV: 2.9</a:t>
            </a:r>
            <a:r>
              <a:rPr kumimoji="0" lang="ja-JP" sz="1400" b="0" i="0" u="none" strike="noStrike" kern="1200" cap="none" spc="0" normalizeH="0" baseline="30000" dirty="0">
                <a:ln>
                  <a:noFill/>
                </a:ln>
                <a:solidFill>
                  <a:prstClr val="black"/>
                </a:solidFill>
                <a:effectLst/>
                <a:uLnTx/>
                <a:uFillTx/>
                <a:latin typeface="Calibri" panose="020F0502020204030204" pitchFamily="34" charset="0"/>
                <a:cs typeface="Calibri" panose="020F0502020204030204" pitchFamily="34" charset="0"/>
              </a:rPr>
              <a:t> </a:t>
            </a:r>
            <a:r>
              <a:rPr kumimoji="0" lang="ja-JP" sz="1400" b="0" i="0" u="none" strike="noStrike" kern="1200" cap="none" spc="0" normalizeH="0" baseline="30000" dirty="0">
                <a:ln>
                  <a:noFill/>
                </a:ln>
                <a:solidFill>
                  <a:schemeClr val="accent2"/>
                </a:solidFill>
                <a:effectLst/>
                <a:uLnTx/>
                <a:uFillTx/>
                <a:latin typeface="Calibri" panose="020F0502020204030204" pitchFamily="34" charset="0"/>
                <a:cs typeface="Calibri" panose="020F0502020204030204" pitchFamily="34" charset="0"/>
              </a:rPr>
              <a:t>†</a:t>
            </a:r>
            <a:r>
              <a:rPr lang="ja-JP" sz="1400" b="0" baseline="30000" dirty="0">
                <a:solidFill>
                  <a:schemeClr val="accent1"/>
                </a:solidFill>
                <a:latin typeface="Calibri" panose="020F0502020204030204" pitchFamily="34" charset="0"/>
                <a:cs typeface="Calibri" panose="020F0502020204030204" pitchFamily="34" charset="0"/>
              </a:rPr>
              <a:t> </a:t>
            </a:r>
            <a:br>
              <a:rPr lang="en-US" sz="1400" b="0" baseline="30000" dirty="0">
                <a:solidFill>
                  <a:schemeClr val="accent1"/>
                </a:solidFill>
                <a:latin typeface="Calibri" panose="020F0502020204030204" pitchFamily="34" charset="0"/>
                <a:cs typeface="Calibri" panose="020F0502020204030204" pitchFamily="34" charset="0"/>
              </a:rPr>
            </a:br>
            <a:r>
              <a:rPr kumimoji="0" lang="ja-JP" sz="1400" b="0" i="0" u="none" strike="noStrike" kern="1200" cap="none" spc="0" normalizeH="0" baseline="0" dirty="0">
                <a:ln>
                  <a:noFill/>
                </a:ln>
                <a:solidFill>
                  <a:schemeClr val="accent1"/>
                </a:solidFill>
                <a:effectLst/>
                <a:uLnTx/>
                <a:uFillTx/>
                <a:latin typeface="Calibri" panose="020F0502020204030204" pitchFamily="34" charset="0"/>
                <a:cs typeface="Calibri" panose="020F0502020204030204" pitchFamily="34" charset="0"/>
              </a:rPr>
              <a:t>(95% CI: </a:t>
            </a:r>
            <a:r>
              <a:rPr lang="ja-JP" sz="1400" b="0" dirty="0">
                <a:solidFill>
                  <a:schemeClr val="accent1"/>
                </a:solidFill>
                <a:latin typeface="Calibri" panose="020F0502020204030204" pitchFamily="34" charset="0"/>
                <a:cs typeface="Calibri" panose="020F0502020204030204" pitchFamily="34" charset="0"/>
              </a:rPr>
              <a:t>1.8～</a:t>
            </a:r>
            <a:r>
              <a:rPr kumimoji="0" lang="ja-JP" sz="1400" b="0" i="0" u="none" strike="noStrike" kern="1200" cap="none" spc="0" normalizeH="0" baseline="0" dirty="0">
                <a:ln>
                  <a:noFill/>
                </a:ln>
                <a:solidFill>
                  <a:schemeClr val="accent1"/>
                </a:solidFill>
                <a:effectLst/>
                <a:uLnTx/>
                <a:uFillTx/>
                <a:latin typeface="Calibri" panose="020F0502020204030204" pitchFamily="34" charset="0"/>
                <a:cs typeface="Calibri" panose="020F0502020204030204" pitchFamily="34" charset="0"/>
              </a:rPr>
              <a:t>4.7</a:t>
            </a:r>
            <a:r>
              <a:rPr kumimoji="0" lang="ja-JP" sz="1200" b="0" i="0" u="none" strike="noStrike" kern="1200" cap="none" spc="0" normalizeH="0" baseline="0" dirty="0">
                <a:ln>
                  <a:noFill/>
                </a:ln>
                <a:solidFill>
                  <a:schemeClr val="accent1"/>
                </a:solidFill>
                <a:effectLst/>
                <a:uLnTx/>
                <a:uFillTx/>
                <a:latin typeface="Calibri" panose="020F0502020204030204" pitchFamily="34" charset="0"/>
                <a:cs typeface="Calibri" panose="020F0502020204030204" pitchFamily="34" charset="0"/>
              </a:rPr>
              <a:t>)</a:t>
            </a:r>
          </a:p>
        </p:txBody>
      </p:sp>
      <p:sp>
        <p:nvSpPr>
          <p:cNvPr id="80" name="TextBox 6">
            <a:extLst>
              <a:ext uri="{FF2B5EF4-FFF2-40B4-BE49-F238E27FC236}">
                <a16:creationId xmlns:a16="http://schemas.microsoft.com/office/drawing/2014/main" id="{C266ECCC-8882-4A5F-AF50-AEB918084885}"/>
              </a:ext>
            </a:extLst>
          </p:cNvPr>
          <p:cNvSpPr txBox="1"/>
          <p:nvPr/>
        </p:nvSpPr>
        <p:spPr>
          <a:xfrm>
            <a:off x="10201595" y="3615683"/>
            <a:ext cx="1660715"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ja-JP" sz="1400" b="1" i="0" u="none" strike="noStrike" kern="1200" cap="none" spc="0" normalizeH="0" baseline="0" dirty="0">
                <a:ln>
                  <a:noFill/>
                </a:ln>
                <a:solidFill>
                  <a:schemeClr val="accent3"/>
                </a:solidFill>
                <a:effectLst/>
                <a:uLnTx/>
                <a:uFillTx/>
                <a:latin typeface="Calibri" panose="020F0502020204030204" pitchFamily="34" charset="0"/>
                <a:cs typeface="Calibri" panose="020F0502020204030204" pitchFamily="34" charset="0"/>
              </a:rPr>
              <a:t>TDF: 1.2</a:t>
            </a:r>
            <a:r>
              <a:rPr kumimoji="0" lang="ja-JP" sz="1400" b="0" i="0" u="none" strike="noStrike" kern="1200" cap="none" spc="0" normalizeH="0" baseline="30000" dirty="0">
                <a:ln>
                  <a:noFill/>
                </a:ln>
                <a:solidFill>
                  <a:schemeClr val="accent3"/>
                </a:solidFill>
                <a:effectLst/>
                <a:uLnTx/>
                <a:uFillTx/>
                <a:latin typeface="Calibri" panose="020F0502020204030204" pitchFamily="34" charset="0"/>
                <a:cs typeface="Calibri" panose="020F0502020204030204" pitchFamily="34" charset="0"/>
              </a:rPr>
              <a:t> †</a:t>
            </a:r>
            <a:br>
              <a:rPr lang="en-US" sz="1400" b="0" baseline="30000" dirty="0">
                <a:solidFill>
                  <a:schemeClr val="accent3"/>
                </a:solidFill>
                <a:latin typeface="Calibri" panose="020F0502020204030204" pitchFamily="34" charset="0"/>
                <a:cs typeface="Calibri" panose="020F0502020204030204" pitchFamily="34" charset="0"/>
              </a:rPr>
            </a:br>
            <a:r>
              <a:rPr lang="ja-JP" sz="1400" b="0" dirty="0">
                <a:solidFill>
                  <a:schemeClr val="accent3"/>
                </a:solidFill>
                <a:latin typeface="Calibri" panose="020F0502020204030204" pitchFamily="34" charset="0"/>
                <a:cs typeface="Calibri" panose="020F0502020204030204" pitchFamily="34" charset="0"/>
              </a:rPr>
              <a:t>(</a:t>
            </a:r>
            <a:r>
              <a:rPr kumimoji="0" lang="ja-JP" sz="1400" b="0" i="0" u="none" strike="noStrike" kern="1200" cap="none" spc="0" normalizeH="0" baseline="0" dirty="0">
                <a:ln>
                  <a:noFill/>
                </a:ln>
                <a:solidFill>
                  <a:schemeClr val="accent3"/>
                </a:solidFill>
                <a:effectLst/>
                <a:uLnTx/>
                <a:uFillTx/>
                <a:latin typeface="Calibri" panose="020F0502020204030204" pitchFamily="34" charset="0"/>
                <a:cs typeface="Calibri" panose="020F0502020204030204" pitchFamily="34" charset="0"/>
              </a:rPr>
              <a:t>95% CI: 0.5～2.4)</a:t>
            </a:r>
          </a:p>
        </p:txBody>
      </p:sp>
      <p:sp>
        <p:nvSpPr>
          <p:cNvPr id="16" name="Text Placeholder 4">
            <a:extLst>
              <a:ext uri="{FF2B5EF4-FFF2-40B4-BE49-F238E27FC236}">
                <a16:creationId xmlns:a16="http://schemas.microsoft.com/office/drawing/2014/main" id="{3DDDCFAF-24F1-444A-90AE-76E36521B2B8}"/>
              </a:ext>
            </a:extLst>
          </p:cNvPr>
          <p:cNvSpPr txBox="1">
            <a:spLocks/>
          </p:cNvSpPr>
          <p:nvPr/>
        </p:nvSpPr>
        <p:spPr>
          <a:xfrm>
            <a:off x="2789895" y="6363313"/>
            <a:ext cx="6393311" cy="529225"/>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0" kern="1200">
                <a:solidFill>
                  <a:srgbClr val="92D050"/>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ja-JP" sz="14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rPr>
              <a:t>*</a:t>
            </a:r>
            <a:r>
              <a:rPr kumimoji="0" lang="ja-JP" sz="1400" b="0" i="0" u="none" strike="noStrike" kern="1200" cap="none" spc="0" normalizeH="0" dirty="0">
                <a:ln>
                  <a:noFill/>
                </a:ln>
                <a:solidFill>
                  <a:prstClr val="black"/>
                </a:solidFill>
                <a:effectLst/>
                <a:uLnTx/>
                <a:uFillTx/>
                <a:latin typeface="Calibri" panose="020F0502020204030204" pitchFamily="34" charset="0"/>
                <a:cs typeface="Calibri" panose="020F0502020204030204" pitchFamily="34" charset="0"/>
              </a:rPr>
              <a:t>カプラン・マイヤー法による推定。 </a:t>
            </a:r>
            <a:r>
              <a:rPr kumimoji="0" lang="ja-JP" sz="1400" b="0" i="0" u="none" strike="noStrike" kern="1200" cap="none" spc="0" normalizeH="0" baseline="30000" dirty="0">
                <a:ln>
                  <a:noFill/>
                </a:ln>
                <a:solidFill>
                  <a:prstClr val="black"/>
                </a:solidFill>
                <a:effectLst/>
                <a:uLnTx/>
                <a:uFillTx/>
                <a:latin typeface="Calibri" panose="020F0502020204030204" pitchFamily="34" charset="0"/>
                <a:cs typeface="Calibri" panose="020F0502020204030204" pitchFamily="34" charset="0"/>
              </a:rPr>
              <a:t>†</a:t>
            </a:r>
            <a:r>
              <a:rPr kumimoji="0" lang="ja-JP" sz="1400" b="0" i="0" u="none" strike="noStrike" kern="1200" cap="none" spc="0" normalizeH="0" dirty="0">
                <a:ln>
                  <a:noFill/>
                </a:ln>
                <a:solidFill>
                  <a:prstClr val="black"/>
                </a:solidFill>
                <a:effectLst/>
                <a:uLnTx/>
                <a:uFillTx/>
                <a:latin typeface="Calibri" panose="020F0502020204030204" pitchFamily="34" charset="0"/>
                <a:cs typeface="Calibri" panose="020F0502020204030204" pitchFamily="34" charset="0"/>
              </a:rPr>
              <a:t>単一帰属データセットからの結果。 </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5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7" name="Text Placeholder 4">
            <a:extLst>
              <a:ext uri="{FF2B5EF4-FFF2-40B4-BE49-F238E27FC236}">
                <a16:creationId xmlns:a16="http://schemas.microsoft.com/office/drawing/2014/main" id="{93ECEE31-3A0F-4B64-9F11-A103FE57A26A}"/>
              </a:ext>
            </a:extLst>
          </p:cNvPr>
          <p:cNvSpPr txBox="1">
            <a:spLocks/>
          </p:cNvSpPr>
          <p:nvPr/>
        </p:nvSpPr>
        <p:spPr>
          <a:xfrm>
            <a:off x="6134100" y="1645584"/>
            <a:ext cx="5370079" cy="680305"/>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0" kern="1200">
                <a:solidFill>
                  <a:srgbClr val="92D050"/>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ja-JP" b="1" dirty="0">
                <a:solidFill>
                  <a:prstClr val="black"/>
                </a:solidFill>
                <a:latin typeface="Calibri" panose="020F0502020204030204" pitchFamily="34" charset="0"/>
                <a:cs typeface="Calibri" panose="020F0502020204030204" pitchFamily="34" charset="0"/>
              </a:rPr>
              <a:t>慢性 B 型肝炎を有する傾向重み付けしたコホートにおける、薬物治療別 HCC の累積発症率*</a:t>
            </a:r>
          </a:p>
        </p:txBody>
      </p:sp>
      <p:sp>
        <p:nvSpPr>
          <p:cNvPr id="8" name="TextBox 7">
            <a:extLst>
              <a:ext uri="{FF2B5EF4-FFF2-40B4-BE49-F238E27FC236}">
                <a16:creationId xmlns:a16="http://schemas.microsoft.com/office/drawing/2014/main" id="{CAAD324B-8DB3-EA45-8B2C-674FC6C5A483}"/>
              </a:ext>
            </a:extLst>
          </p:cNvPr>
          <p:cNvSpPr txBox="1"/>
          <p:nvPr/>
        </p:nvSpPr>
        <p:spPr bwMode="auto">
          <a:xfrm rot="16200000">
            <a:off x="5076717" y="3117461"/>
            <a:ext cx="2766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spcBef>
                <a:spcPct val="50000"/>
              </a:spcBef>
            </a:pPr>
            <a:r>
              <a:rPr lang="ja-JP">
                <a:solidFill>
                  <a:prstClr val="black"/>
                </a:solidFill>
                <a:latin typeface="Calibri" panose="020F0502020204030204" pitchFamily="34" charset="0"/>
                <a:cs typeface="Calibri" panose="020F0502020204030204" pitchFamily="34" charset="0"/>
              </a:rPr>
              <a:t>累積</a:t>
            </a:r>
            <a:br>
              <a:rPr lang="en-GB" dirty="0">
                <a:solidFill>
                  <a:prstClr val="black"/>
                </a:solidFill>
                <a:latin typeface="Calibri" panose="020F0502020204030204" pitchFamily="34" charset="0"/>
                <a:cs typeface="Calibri" panose="020F0502020204030204" pitchFamily="34" charset="0"/>
              </a:rPr>
            </a:br>
            <a:r>
              <a:rPr lang="ja-JP">
                <a:solidFill>
                  <a:prstClr val="black"/>
                </a:solidFill>
                <a:latin typeface="Calibri" panose="020F0502020204030204" pitchFamily="34" charset="0"/>
                <a:cs typeface="Calibri" panose="020F0502020204030204" pitchFamily="34" charset="0"/>
              </a:rPr>
              <a:t>発症率（%）</a:t>
            </a:r>
          </a:p>
        </p:txBody>
      </p:sp>
      <p:cxnSp>
        <p:nvCxnSpPr>
          <p:cNvPr id="12" name="Straight Connector 11">
            <a:extLst>
              <a:ext uri="{FF2B5EF4-FFF2-40B4-BE49-F238E27FC236}">
                <a16:creationId xmlns:a16="http://schemas.microsoft.com/office/drawing/2014/main" id="{416B4E36-A6A5-D448-9815-D0163B0F51E8}"/>
              </a:ext>
            </a:extLst>
          </p:cNvPr>
          <p:cNvCxnSpPr>
            <a:cxnSpLocks/>
          </p:cNvCxnSpPr>
          <p:nvPr/>
        </p:nvCxnSpPr>
        <p:spPr bwMode="auto">
          <a:xfrm flipV="1">
            <a:off x="7080018" y="2641616"/>
            <a:ext cx="0" cy="174556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2DB1D44-1329-244B-9E7D-E8F116C6BF49}"/>
              </a:ext>
            </a:extLst>
          </p:cNvPr>
          <p:cNvCxnSpPr>
            <a:cxnSpLocks/>
          </p:cNvCxnSpPr>
          <p:nvPr/>
        </p:nvCxnSpPr>
        <p:spPr bwMode="auto">
          <a:xfrm flipH="1">
            <a:off x="7011438" y="27206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C6FED88-E4E0-A542-9B01-DE18DC03A9B8}"/>
              </a:ext>
            </a:extLst>
          </p:cNvPr>
          <p:cNvCxnSpPr>
            <a:cxnSpLocks/>
          </p:cNvCxnSpPr>
          <p:nvPr/>
        </p:nvCxnSpPr>
        <p:spPr bwMode="auto">
          <a:xfrm flipH="1">
            <a:off x="7011438" y="32761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55D110B-F624-8A45-AD3E-26C5486EF6EC}"/>
              </a:ext>
            </a:extLst>
          </p:cNvPr>
          <p:cNvCxnSpPr>
            <a:cxnSpLocks/>
          </p:cNvCxnSpPr>
          <p:nvPr/>
        </p:nvCxnSpPr>
        <p:spPr bwMode="auto">
          <a:xfrm flipH="1">
            <a:off x="7011438" y="3831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7B33C09-15F7-3942-BECD-C278BC47D841}"/>
              </a:ext>
            </a:extLst>
          </p:cNvPr>
          <p:cNvCxnSpPr>
            <a:cxnSpLocks/>
          </p:cNvCxnSpPr>
          <p:nvPr/>
        </p:nvCxnSpPr>
        <p:spPr bwMode="auto">
          <a:xfrm flipH="1">
            <a:off x="7011438" y="4387182"/>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9E5A4F29-4E6B-4C4B-ADF2-8577AB596350}"/>
              </a:ext>
            </a:extLst>
          </p:cNvPr>
          <p:cNvSpPr txBox="1"/>
          <p:nvPr/>
        </p:nvSpPr>
        <p:spPr bwMode="auto">
          <a:xfrm>
            <a:off x="7108389" y="4628666"/>
            <a:ext cx="3719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a:solidFill>
                  <a:schemeClr val="bg1"/>
                </a:solidFill>
                <a:latin typeface="Calibri" panose="020F0502020204030204" pitchFamily="34" charset="0"/>
              </a:rPr>
              <a:t>経過観察期間（年）</a:t>
            </a:r>
          </a:p>
        </p:txBody>
      </p:sp>
      <p:cxnSp>
        <p:nvCxnSpPr>
          <p:cNvPr id="21" name="Straight Connector 20">
            <a:extLst>
              <a:ext uri="{FF2B5EF4-FFF2-40B4-BE49-F238E27FC236}">
                <a16:creationId xmlns:a16="http://schemas.microsoft.com/office/drawing/2014/main" id="{42D57F53-3827-B046-B70B-54F5003E9AB1}"/>
              </a:ext>
            </a:extLst>
          </p:cNvPr>
          <p:cNvCxnSpPr>
            <a:cxnSpLocks/>
          </p:cNvCxnSpPr>
          <p:nvPr/>
        </p:nvCxnSpPr>
        <p:spPr bwMode="auto">
          <a:xfrm>
            <a:off x="7075446"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76C7AF1-E165-6446-A669-2F7FCDF521FF}"/>
              </a:ext>
            </a:extLst>
          </p:cNvPr>
          <p:cNvCxnSpPr>
            <a:cxnSpLocks/>
          </p:cNvCxnSpPr>
          <p:nvPr/>
        </p:nvCxnSpPr>
        <p:spPr bwMode="auto">
          <a:xfrm>
            <a:off x="7824490"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3235B64-C8AC-0C43-81E6-2C8D85659575}"/>
              </a:ext>
            </a:extLst>
          </p:cNvPr>
          <p:cNvCxnSpPr>
            <a:cxnSpLocks/>
          </p:cNvCxnSpPr>
          <p:nvPr/>
        </p:nvCxnSpPr>
        <p:spPr bwMode="auto">
          <a:xfrm>
            <a:off x="8573534"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5987B0E-5D7B-134D-8B3C-70346C025A75}"/>
              </a:ext>
            </a:extLst>
          </p:cNvPr>
          <p:cNvCxnSpPr>
            <a:cxnSpLocks/>
          </p:cNvCxnSpPr>
          <p:nvPr/>
        </p:nvCxnSpPr>
        <p:spPr bwMode="auto">
          <a:xfrm>
            <a:off x="9322578"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D52B8F4-49E3-E949-A5EB-D23933201706}"/>
              </a:ext>
            </a:extLst>
          </p:cNvPr>
          <p:cNvCxnSpPr>
            <a:cxnSpLocks/>
          </p:cNvCxnSpPr>
          <p:nvPr/>
        </p:nvCxnSpPr>
        <p:spPr bwMode="auto">
          <a:xfrm>
            <a:off x="10071622"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37E4E84-4913-554A-9EA7-3483F928A766}"/>
              </a:ext>
            </a:extLst>
          </p:cNvPr>
          <p:cNvCxnSpPr>
            <a:cxnSpLocks/>
          </p:cNvCxnSpPr>
          <p:nvPr/>
        </p:nvCxnSpPr>
        <p:spPr bwMode="auto">
          <a:xfrm>
            <a:off x="10820666" y="43871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A58833BC-3E7D-FE49-8238-76712270FDAD}"/>
              </a:ext>
            </a:extLst>
          </p:cNvPr>
          <p:cNvSpPr txBox="1"/>
          <p:nvPr/>
        </p:nvSpPr>
        <p:spPr bwMode="auto">
          <a:xfrm>
            <a:off x="6940391"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b="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50027F1F-FDEF-C042-92B0-F54C8EDA4A77}"/>
              </a:ext>
            </a:extLst>
          </p:cNvPr>
          <p:cNvSpPr txBox="1"/>
          <p:nvPr/>
        </p:nvSpPr>
        <p:spPr bwMode="auto">
          <a:xfrm>
            <a:off x="7691594"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b="0">
                <a:solidFill>
                  <a:schemeClr val="bg1"/>
                </a:solidFill>
                <a:latin typeface="Calibri" panose="020F0502020204030204" pitchFamily="34" charset="0"/>
              </a:rPr>
              <a:t>1</a:t>
            </a:r>
          </a:p>
        </p:txBody>
      </p:sp>
      <p:sp>
        <p:nvSpPr>
          <p:cNvPr id="43" name="TextBox 42">
            <a:extLst>
              <a:ext uri="{FF2B5EF4-FFF2-40B4-BE49-F238E27FC236}">
                <a16:creationId xmlns:a16="http://schemas.microsoft.com/office/drawing/2014/main" id="{B200C75C-C4D0-EC4C-843B-763720A56D24}"/>
              </a:ext>
            </a:extLst>
          </p:cNvPr>
          <p:cNvSpPr txBox="1"/>
          <p:nvPr/>
        </p:nvSpPr>
        <p:spPr bwMode="auto">
          <a:xfrm>
            <a:off x="8442797"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b="0">
                <a:solidFill>
                  <a:schemeClr val="bg1"/>
                </a:solidFill>
                <a:latin typeface="Calibri" panose="020F0502020204030204" pitchFamily="34" charset="0"/>
              </a:rPr>
              <a:t>2</a:t>
            </a:r>
          </a:p>
        </p:txBody>
      </p:sp>
      <p:sp>
        <p:nvSpPr>
          <p:cNvPr id="44" name="TextBox 43">
            <a:extLst>
              <a:ext uri="{FF2B5EF4-FFF2-40B4-BE49-F238E27FC236}">
                <a16:creationId xmlns:a16="http://schemas.microsoft.com/office/drawing/2014/main" id="{A5D6F12E-F04A-F44D-843D-3988337BC249}"/>
              </a:ext>
            </a:extLst>
          </p:cNvPr>
          <p:cNvSpPr txBox="1"/>
          <p:nvPr/>
        </p:nvSpPr>
        <p:spPr bwMode="auto">
          <a:xfrm>
            <a:off x="9194000"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b="0">
                <a:solidFill>
                  <a:schemeClr val="bg1"/>
                </a:solidFill>
                <a:latin typeface="Calibri" panose="020F0502020204030204" pitchFamily="34" charset="0"/>
              </a:rPr>
              <a:t>3</a:t>
            </a:r>
          </a:p>
        </p:txBody>
      </p:sp>
      <p:sp>
        <p:nvSpPr>
          <p:cNvPr id="45" name="TextBox 44">
            <a:extLst>
              <a:ext uri="{FF2B5EF4-FFF2-40B4-BE49-F238E27FC236}">
                <a16:creationId xmlns:a16="http://schemas.microsoft.com/office/drawing/2014/main" id="{2F978CB8-F52E-F34E-B75D-4BABCA1E794B}"/>
              </a:ext>
            </a:extLst>
          </p:cNvPr>
          <p:cNvSpPr txBox="1"/>
          <p:nvPr/>
        </p:nvSpPr>
        <p:spPr bwMode="auto">
          <a:xfrm>
            <a:off x="9945203"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b="0">
                <a:solidFill>
                  <a:schemeClr val="bg1"/>
                </a:solidFill>
                <a:latin typeface="Calibri" panose="020F0502020204030204" pitchFamily="34" charset="0"/>
              </a:rPr>
              <a:t>4</a:t>
            </a:r>
          </a:p>
        </p:txBody>
      </p:sp>
      <p:sp>
        <p:nvSpPr>
          <p:cNvPr id="46" name="TextBox 45">
            <a:extLst>
              <a:ext uri="{FF2B5EF4-FFF2-40B4-BE49-F238E27FC236}">
                <a16:creationId xmlns:a16="http://schemas.microsoft.com/office/drawing/2014/main" id="{514FF1BD-455D-8945-88DF-C7BD8B557708}"/>
              </a:ext>
            </a:extLst>
          </p:cNvPr>
          <p:cNvSpPr txBox="1"/>
          <p:nvPr/>
        </p:nvSpPr>
        <p:spPr bwMode="auto">
          <a:xfrm>
            <a:off x="10696404"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b="0">
                <a:solidFill>
                  <a:schemeClr val="bg1"/>
                </a:solidFill>
                <a:latin typeface="Calibri" panose="020F0502020204030204" pitchFamily="34" charset="0"/>
              </a:rPr>
              <a:t>5</a:t>
            </a:r>
          </a:p>
        </p:txBody>
      </p:sp>
      <p:sp>
        <p:nvSpPr>
          <p:cNvPr id="51" name="TextBox 50">
            <a:extLst>
              <a:ext uri="{FF2B5EF4-FFF2-40B4-BE49-F238E27FC236}">
                <a16:creationId xmlns:a16="http://schemas.microsoft.com/office/drawing/2014/main" id="{FBBC47EF-44FA-A044-A1F8-565C064993CF}"/>
              </a:ext>
            </a:extLst>
          </p:cNvPr>
          <p:cNvSpPr txBox="1"/>
          <p:nvPr/>
        </p:nvSpPr>
        <p:spPr bwMode="auto">
          <a:xfrm>
            <a:off x="6572648" y="2531632"/>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b="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E49BAA92-52F7-9C48-B0AA-36E6D97BB003}"/>
              </a:ext>
            </a:extLst>
          </p:cNvPr>
          <p:cNvSpPr txBox="1"/>
          <p:nvPr/>
        </p:nvSpPr>
        <p:spPr bwMode="auto">
          <a:xfrm>
            <a:off x="6572648" y="3085392"/>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b="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6C2A39F0-5618-E045-9099-A9C441B89F08}"/>
              </a:ext>
            </a:extLst>
          </p:cNvPr>
          <p:cNvSpPr txBox="1"/>
          <p:nvPr/>
        </p:nvSpPr>
        <p:spPr bwMode="auto">
          <a:xfrm>
            <a:off x="6572648" y="3639152"/>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b="0">
                <a:solidFill>
                  <a:schemeClr val="bg1"/>
                </a:solidFill>
                <a:latin typeface="Calibri" panose="020F0502020204030204" pitchFamily="34" charset="0"/>
              </a:rPr>
              <a:t>2</a:t>
            </a:r>
          </a:p>
        </p:txBody>
      </p:sp>
      <p:sp>
        <p:nvSpPr>
          <p:cNvPr id="57" name="TextBox 56">
            <a:extLst>
              <a:ext uri="{FF2B5EF4-FFF2-40B4-BE49-F238E27FC236}">
                <a16:creationId xmlns:a16="http://schemas.microsoft.com/office/drawing/2014/main" id="{0BB84203-F416-A545-A98B-218F855B2034}"/>
              </a:ext>
            </a:extLst>
          </p:cNvPr>
          <p:cNvSpPr txBox="1"/>
          <p:nvPr/>
        </p:nvSpPr>
        <p:spPr bwMode="auto">
          <a:xfrm>
            <a:off x="6572648" y="4192914"/>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b="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C0552FCB-FA70-2D43-A117-51F76C441E4C}"/>
              </a:ext>
            </a:extLst>
          </p:cNvPr>
          <p:cNvSpPr txBox="1"/>
          <p:nvPr/>
        </p:nvSpPr>
        <p:spPr bwMode="auto">
          <a:xfrm>
            <a:off x="5367800" y="4853828"/>
            <a:ext cx="13825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200">
                <a:solidFill>
                  <a:schemeClr val="bg1"/>
                </a:solidFill>
                <a:latin typeface="Calibri" panose="020F0502020204030204" pitchFamily="34" charset="0"/>
              </a:rPr>
              <a:t>リスクのある患者、n</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ETV</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TDF</a:t>
            </a:r>
          </a:p>
        </p:txBody>
      </p:sp>
      <p:sp>
        <p:nvSpPr>
          <p:cNvPr id="59" name="TextBox 58">
            <a:extLst>
              <a:ext uri="{FF2B5EF4-FFF2-40B4-BE49-F238E27FC236}">
                <a16:creationId xmlns:a16="http://schemas.microsoft.com/office/drawing/2014/main" id="{2AFB80C6-2A26-B944-91EE-7E68FEC08656}"/>
              </a:ext>
            </a:extLst>
          </p:cNvPr>
          <p:cNvSpPr txBox="1"/>
          <p:nvPr/>
        </p:nvSpPr>
        <p:spPr bwMode="auto">
          <a:xfrm>
            <a:off x="6748676"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1241</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1309</a:t>
            </a:r>
          </a:p>
        </p:txBody>
      </p:sp>
      <p:sp>
        <p:nvSpPr>
          <p:cNvPr id="60" name="TextBox 59">
            <a:extLst>
              <a:ext uri="{FF2B5EF4-FFF2-40B4-BE49-F238E27FC236}">
                <a16:creationId xmlns:a16="http://schemas.microsoft.com/office/drawing/2014/main" id="{69BE1836-6F95-E54F-A069-A60A69A0B637}"/>
              </a:ext>
            </a:extLst>
          </p:cNvPr>
          <p:cNvSpPr txBox="1"/>
          <p:nvPr/>
        </p:nvSpPr>
        <p:spPr bwMode="auto">
          <a:xfrm>
            <a:off x="7497839"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1070</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1123</a:t>
            </a:r>
          </a:p>
        </p:txBody>
      </p:sp>
      <p:sp>
        <p:nvSpPr>
          <p:cNvPr id="61" name="TextBox 60">
            <a:extLst>
              <a:ext uri="{FF2B5EF4-FFF2-40B4-BE49-F238E27FC236}">
                <a16:creationId xmlns:a16="http://schemas.microsoft.com/office/drawing/2014/main" id="{887561C3-88D0-F04D-974F-CF00DA446E29}"/>
              </a:ext>
            </a:extLst>
          </p:cNvPr>
          <p:cNvSpPr txBox="1"/>
          <p:nvPr/>
        </p:nvSpPr>
        <p:spPr bwMode="auto">
          <a:xfrm>
            <a:off x="8247002"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798</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818</a:t>
            </a:r>
          </a:p>
        </p:txBody>
      </p:sp>
      <p:sp>
        <p:nvSpPr>
          <p:cNvPr id="62" name="TextBox 61">
            <a:extLst>
              <a:ext uri="{FF2B5EF4-FFF2-40B4-BE49-F238E27FC236}">
                <a16:creationId xmlns:a16="http://schemas.microsoft.com/office/drawing/2014/main" id="{D1C87651-8C50-1A4C-96CD-EEEBE58066DB}"/>
              </a:ext>
            </a:extLst>
          </p:cNvPr>
          <p:cNvSpPr txBox="1"/>
          <p:nvPr/>
        </p:nvSpPr>
        <p:spPr bwMode="auto">
          <a:xfrm>
            <a:off x="8996165"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595</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601</a:t>
            </a:r>
          </a:p>
        </p:txBody>
      </p:sp>
      <p:sp>
        <p:nvSpPr>
          <p:cNvPr id="63" name="TextBox 62">
            <a:extLst>
              <a:ext uri="{FF2B5EF4-FFF2-40B4-BE49-F238E27FC236}">
                <a16:creationId xmlns:a16="http://schemas.microsoft.com/office/drawing/2014/main" id="{9286795B-3D07-B442-BD8D-7DD42012A080}"/>
              </a:ext>
            </a:extLst>
          </p:cNvPr>
          <p:cNvSpPr txBox="1"/>
          <p:nvPr/>
        </p:nvSpPr>
        <p:spPr bwMode="auto">
          <a:xfrm>
            <a:off x="9745328"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408</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394</a:t>
            </a:r>
          </a:p>
        </p:txBody>
      </p:sp>
      <p:sp>
        <p:nvSpPr>
          <p:cNvPr id="64" name="TextBox 63">
            <a:extLst>
              <a:ext uri="{FF2B5EF4-FFF2-40B4-BE49-F238E27FC236}">
                <a16:creationId xmlns:a16="http://schemas.microsoft.com/office/drawing/2014/main" id="{4D1F690A-CD67-644A-B1A2-6FE7CDD4E5F6}"/>
              </a:ext>
            </a:extLst>
          </p:cNvPr>
          <p:cNvSpPr txBox="1"/>
          <p:nvPr/>
        </p:nvSpPr>
        <p:spPr bwMode="auto">
          <a:xfrm>
            <a:off x="10494491"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266</a:t>
            </a:r>
            <a:br>
              <a:rPr lang="en-US" sz="1200" b="0" dirty="0">
                <a:solidFill>
                  <a:schemeClr val="bg1"/>
                </a:solidFill>
                <a:latin typeface="Calibri" panose="020F0502020204030204" pitchFamily="34" charset="0"/>
              </a:rPr>
            </a:br>
            <a:r>
              <a:rPr lang="ja-JP" sz="1200" b="0">
                <a:solidFill>
                  <a:schemeClr val="bg1"/>
                </a:solidFill>
                <a:latin typeface="Calibri" panose="020F0502020204030204" pitchFamily="34" charset="0"/>
              </a:rPr>
              <a:t>255</a:t>
            </a:r>
          </a:p>
        </p:txBody>
      </p:sp>
      <p:sp>
        <p:nvSpPr>
          <p:cNvPr id="34" name="Freeform 33">
            <a:extLst>
              <a:ext uri="{FF2B5EF4-FFF2-40B4-BE49-F238E27FC236}">
                <a16:creationId xmlns:a16="http://schemas.microsoft.com/office/drawing/2014/main" id="{F2F3271C-78B5-0F44-8297-2FCD304EC8AE}"/>
              </a:ext>
            </a:extLst>
          </p:cNvPr>
          <p:cNvSpPr/>
          <p:nvPr/>
        </p:nvSpPr>
        <p:spPr bwMode="auto">
          <a:xfrm>
            <a:off x="7099280" y="3540669"/>
            <a:ext cx="3751811" cy="847898"/>
          </a:xfrm>
          <a:custGeom>
            <a:avLst/>
            <a:gdLst>
              <a:gd name="connsiteX0" fmla="*/ 0 w 3751811"/>
              <a:gd name="connsiteY0" fmla="*/ 847898 h 847898"/>
              <a:gd name="connsiteX1" fmla="*/ 404553 w 3751811"/>
              <a:gd name="connsiteY1" fmla="*/ 842357 h 847898"/>
              <a:gd name="connsiteX2" fmla="*/ 604058 w 3751811"/>
              <a:gd name="connsiteY2" fmla="*/ 753688 h 847898"/>
              <a:gd name="connsiteX3" fmla="*/ 764771 w 3751811"/>
              <a:gd name="connsiteY3" fmla="*/ 698269 h 847898"/>
              <a:gd name="connsiteX4" fmla="*/ 892233 w 3751811"/>
              <a:gd name="connsiteY4" fmla="*/ 665018 h 847898"/>
              <a:gd name="connsiteX5" fmla="*/ 986444 w 3751811"/>
              <a:gd name="connsiteY5" fmla="*/ 637309 h 847898"/>
              <a:gd name="connsiteX6" fmla="*/ 1263535 w 3751811"/>
              <a:gd name="connsiteY6" fmla="*/ 559724 h 847898"/>
              <a:gd name="connsiteX7" fmla="*/ 1435331 w 3751811"/>
              <a:gd name="connsiteY7" fmla="*/ 526473 h 847898"/>
              <a:gd name="connsiteX8" fmla="*/ 1751215 w 3751811"/>
              <a:gd name="connsiteY8" fmla="*/ 448888 h 847898"/>
              <a:gd name="connsiteX9" fmla="*/ 1923011 w 3751811"/>
              <a:gd name="connsiteY9" fmla="*/ 404553 h 847898"/>
              <a:gd name="connsiteX10" fmla="*/ 2056015 w 3751811"/>
              <a:gd name="connsiteY10" fmla="*/ 387928 h 847898"/>
              <a:gd name="connsiteX11" fmla="*/ 2205644 w 3751811"/>
              <a:gd name="connsiteY11" fmla="*/ 343593 h 847898"/>
              <a:gd name="connsiteX12" fmla="*/ 2272146 w 3751811"/>
              <a:gd name="connsiteY12" fmla="*/ 343593 h 847898"/>
              <a:gd name="connsiteX13" fmla="*/ 2305396 w 3751811"/>
              <a:gd name="connsiteY13" fmla="*/ 326968 h 847898"/>
              <a:gd name="connsiteX14" fmla="*/ 2305396 w 3751811"/>
              <a:gd name="connsiteY14" fmla="*/ 326968 h 847898"/>
              <a:gd name="connsiteX15" fmla="*/ 2405149 w 3751811"/>
              <a:gd name="connsiteY15" fmla="*/ 304800 h 847898"/>
              <a:gd name="connsiteX16" fmla="*/ 2455026 w 3751811"/>
              <a:gd name="connsiteY16" fmla="*/ 299258 h 847898"/>
              <a:gd name="connsiteX17" fmla="*/ 2504902 w 3751811"/>
              <a:gd name="connsiteY17" fmla="*/ 282633 h 847898"/>
              <a:gd name="connsiteX18" fmla="*/ 2610196 w 3751811"/>
              <a:gd name="connsiteY18" fmla="*/ 254924 h 847898"/>
              <a:gd name="connsiteX19" fmla="*/ 2637906 w 3751811"/>
              <a:gd name="connsiteY19" fmla="*/ 238298 h 847898"/>
              <a:gd name="connsiteX20" fmla="*/ 2948247 w 3751811"/>
              <a:gd name="connsiteY20" fmla="*/ 177338 h 847898"/>
              <a:gd name="connsiteX21" fmla="*/ 3025833 w 3751811"/>
              <a:gd name="connsiteY21" fmla="*/ 177338 h 847898"/>
              <a:gd name="connsiteX22" fmla="*/ 3208713 w 3751811"/>
              <a:gd name="connsiteY22" fmla="*/ 133004 h 847898"/>
              <a:gd name="connsiteX23" fmla="*/ 3286298 w 3751811"/>
              <a:gd name="connsiteY23" fmla="*/ 110837 h 847898"/>
              <a:gd name="connsiteX24" fmla="*/ 3341716 w 3751811"/>
              <a:gd name="connsiteY24" fmla="*/ 88669 h 847898"/>
              <a:gd name="connsiteX25" fmla="*/ 3452553 w 3751811"/>
              <a:gd name="connsiteY25" fmla="*/ 55418 h 847898"/>
              <a:gd name="connsiteX26" fmla="*/ 3513513 w 3751811"/>
              <a:gd name="connsiteY26" fmla="*/ 49877 h 847898"/>
              <a:gd name="connsiteX27" fmla="*/ 3629891 w 3751811"/>
              <a:gd name="connsiteY27" fmla="*/ 22168 h 847898"/>
              <a:gd name="connsiteX28" fmla="*/ 3751811 w 3751811"/>
              <a:gd name="connsiteY28" fmla="*/ 0 h 847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51811" h="847898">
                <a:moveTo>
                  <a:pt x="0" y="847898"/>
                </a:moveTo>
                <a:lnTo>
                  <a:pt x="404553" y="842357"/>
                </a:lnTo>
                <a:lnTo>
                  <a:pt x="604058" y="753688"/>
                </a:lnTo>
                <a:lnTo>
                  <a:pt x="764771" y="698269"/>
                </a:lnTo>
                <a:lnTo>
                  <a:pt x="892233" y="665018"/>
                </a:lnTo>
                <a:lnTo>
                  <a:pt x="986444" y="637309"/>
                </a:lnTo>
                <a:lnTo>
                  <a:pt x="1263535" y="559724"/>
                </a:lnTo>
                <a:lnTo>
                  <a:pt x="1435331" y="526473"/>
                </a:lnTo>
                <a:lnTo>
                  <a:pt x="1751215" y="448888"/>
                </a:lnTo>
                <a:lnTo>
                  <a:pt x="1923011" y="404553"/>
                </a:lnTo>
                <a:lnTo>
                  <a:pt x="2056015" y="387928"/>
                </a:lnTo>
                <a:lnTo>
                  <a:pt x="2205644" y="343593"/>
                </a:lnTo>
                <a:lnTo>
                  <a:pt x="2272146" y="343593"/>
                </a:lnTo>
                <a:lnTo>
                  <a:pt x="2305396" y="326968"/>
                </a:lnTo>
                <a:lnTo>
                  <a:pt x="2305396" y="326968"/>
                </a:lnTo>
                <a:lnTo>
                  <a:pt x="2405149" y="304800"/>
                </a:lnTo>
                <a:lnTo>
                  <a:pt x="2455026" y="299258"/>
                </a:lnTo>
                <a:lnTo>
                  <a:pt x="2504902" y="282633"/>
                </a:lnTo>
                <a:lnTo>
                  <a:pt x="2610196" y="254924"/>
                </a:lnTo>
                <a:lnTo>
                  <a:pt x="2637906" y="238298"/>
                </a:lnTo>
                <a:lnTo>
                  <a:pt x="2948247" y="177338"/>
                </a:lnTo>
                <a:lnTo>
                  <a:pt x="3025833" y="177338"/>
                </a:lnTo>
                <a:lnTo>
                  <a:pt x="3208713" y="133004"/>
                </a:lnTo>
                <a:lnTo>
                  <a:pt x="3286298" y="110837"/>
                </a:lnTo>
                <a:lnTo>
                  <a:pt x="3341716" y="88669"/>
                </a:lnTo>
                <a:lnTo>
                  <a:pt x="3452553" y="55418"/>
                </a:lnTo>
                <a:lnTo>
                  <a:pt x="3513513" y="49877"/>
                </a:lnTo>
                <a:lnTo>
                  <a:pt x="3629891" y="22168"/>
                </a:lnTo>
                <a:lnTo>
                  <a:pt x="3751811" y="0"/>
                </a:lnTo>
              </a:path>
            </a:pathLst>
          </a:custGeom>
          <a:noFill/>
          <a:ln w="28575">
            <a:solidFill>
              <a:schemeClr val="accent1"/>
            </a:solidFill>
            <a:miter lim="800000"/>
            <a:headEnd/>
            <a:tailEnd/>
          </a:ln>
        </p:spPr>
        <p:txBody>
          <a:bodyPr rtlCol="0" anchor="ctr"/>
          <a:lstStyle/>
          <a:p>
            <a:pPr algn="ctr"/>
            <a:endParaRPr lang="en-US" dirty="0"/>
          </a:p>
        </p:txBody>
      </p:sp>
      <p:sp>
        <p:nvSpPr>
          <p:cNvPr id="35" name="Freeform 34">
            <a:extLst>
              <a:ext uri="{FF2B5EF4-FFF2-40B4-BE49-F238E27FC236}">
                <a16:creationId xmlns:a16="http://schemas.microsoft.com/office/drawing/2014/main" id="{B2C3B355-88A4-7A4A-BE00-D053C0122225}"/>
              </a:ext>
            </a:extLst>
          </p:cNvPr>
          <p:cNvSpPr/>
          <p:nvPr/>
        </p:nvSpPr>
        <p:spPr bwMode="auto">
          <a:xfrm>
            <a:off x="7138072" y="4077159"/>
            <a:ext cx="3690851" cy="300325"/>
          </a:xfrm>
          <a:custGeom>
            <a:avLst/>
            <a:gdLst>
              <a:gd name="connsiteX0" fmla="*/ 0 w 3701934"/>
              <a:gd name="connsiteY0" fmla="*/ 310342 h 310342"/>
              <a:gd name="connsiteX1" fmla="*/ 753687 w 3701934"/>
              <a:gd name="connsiteY1" fmla="*/ 310342 h 310342"/>
              <a:gd name="connsiteX2" fmla="*/ 759229 w 3701934"/>
              <a:gd name="connsiteY2" fmla="*/ 277091 h 310342"/>
              <a:gd name="connsiteX3" fmla="*/ 875607 w 3701934"/>
              <a:gd name="connsiteY3" fmla="*/ 277091 h 310342"/>
              <a:gd name="connsiteX4" fmla="*/ 886691 w 3701934"/>
              <a:gd name="connsiteY4" fmla="*/ 254924 h 310342"/>
              <a:gd name="connsiteX5" fmla="*/ 1030778 w 3701934"/>
              <a:gd name="connsiteY5" fmla="*/ 249382 h 310342"/>
              <a:gd name="connsiteX6" fmla="*/ 1036320 w 3701934"/>
              <a:gd name="connsiteY6" fmla="*/ 221673 h 310342"/>
              <a:gd name="connsiteX7" fmla="*/ 1623753 w 3701934"/>
              <a:gd name="connsiteY7" fmla="*/ 221673 h 310342"/>
              <a:gd name="connsiteX8" fmla="*/ 1629294 w 3701934"/>
              <a:gd name="connsiteY8" fmla="*/ 188422 h 310342"/>
              <a:gd name="connsiteX9" fmla="*/ 1978429 w 3701934"/>
              <a:gd name="connsiteY9" fmla="*/ 188422 h 310342"/>
              <a:gd name="connsiteX10" fmla="*/ 1978429 w 3701934"/>
              <a:gd name="connsiteY10" fmla="*/ 188422 h 310342"/>
              <a:gd name="connsiteX11" fmla="*/ 1978429 w 3701934"/>
              <a:gd name="connsiteY11" fmla="*/ 138545 h 310342"/>
              <a:gd name="connsiteX12" fmla="*/ 2759825 w 3701934"/>
              <a:gd name="connsiteY12" fmla="*/ 138545 h 310342"/>
              <a:gd name="connsiteX13" fmla="*/ 2759825 w 3701934"/>
              <a:gd name="connsiteY13" fmla="*/ 88669 h 310342"/>
              <a:gd name="connsiteX14" fmla="*/ 3086793 w 3701934"/>
              <a:gd name="connsiteY14" fmla="*/ 88669 h 310342"/>
              <a:gd name="connsiteX15" fmla="*/ 3086793 w 3701934"/>
              <a:gd name="connsiteY15" fmla="*/ 11084 h 310342"/>
              <a:gd name="connsiteX16" fmla="*/ 3701934 w 3701934"/>
              <a:gd name="connsiteY16" fmla="*/ 0 h 310342"/>
              <a:gd name="connsiteX0" fmla="*/ 0 w 3690851"/>
              <a:gd name="connsiteY0" fmla="*/ 300325 h 300325"/>
              <a:gd name="connsiteX1" fmla="*/ 753687 w 3690851"/>
              <a:gd name="connsiteY1" fmla="*/ 300325 h 300325"/>
              <a:gd name="connsiteX2" fmla="*/ 759229 w 3690851"/>
              <a:gd name="connsiteY2" fmla="*/ 267074 h 300325"/>
              <a:gd name="connsiteX3" fmla="*/ 875607 w 3690851"/>
              <a:gd name="connsiteY3" fmla="*/ 267074 h 300325"/>
              <a:gd name="connsiteX4" fmla="*/ 886691 w 3690851"/>
              <a:gd name="connsiteY4" fmla="*/ 244907 h 300325"/>
              <a:gd name="connsiteX5" fmla="*/ 1030778 w 3690851"/>
              <a:gd name="connsiteY5" fmla="*/ 239365 h 300325"/>
              <a:gd name="connsiteX6" fmla="*/ 1036320 w 3690851"/>
              <a:gd name="connsiteY6" fmla="*/ 211656 h 300325"/>
              <a:gd name="connsiteX7" fmla="*/ 1623753 w 3690851"/>
              <a:gd name="connsiteY7" fmla="*/ 211656 h 300325"/>
              <a:gd name="connsiteX8" fmla="*/ 1629294 w 3690851"/>
              <a:gd name="connsiteY8" fmla="*/ 178405 h 300325"/>
              <a:gd name="connsiteX9" fmla="*/ 1978429 w 3690851"/>
              <a:gd name="connsiteY9" fmla="*/ 178405 h 300325"/>
              <a:gd name="connsiteX10" fmla="*/ 1978429 w 3690851"/>
              <a:gd name="connsiteY10" fmla="*/ 178405 h 300325"/>
              <a:gd name="connsiteX11" fmla="*/ 1978429 w 3690851"/>
              <a:gd name="connsiteY11" fmla="*/ 128528 h 300325"/>
              <a:gd name="connsiteX12" fmla="*/ 2759825 w 3690851"/>
              <a:gd name="connsiteY12" fmla="*/ 128528 h 300325"/>
              <a:gd name="connsiteX13" fmla="*/ 2759825 w 3690851"/>
              <a:gd name="connsiteY13" fmla="*/ 78652 h 300325"/>
              <a:gd name="connsiteX14" fmla="*/ 3086793 w 3690851"/>
              <a:gd name="connsiteY14" fmla="*/ 78652 h 300325"/>
              <a:gd name="connsiteX15" fmla="*/ 3086793 w 3690851"/>
              <a:gd name="connsiteY15" fmla="*/ 1067 h 300325"/>
              <a:gd name="connsiteX16" fmla="*/ 3690851 w 3690851"/>
              <a:gd name="connsiteY16" fmla="*/ 1067 h 30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0851" h="300325">
                <a:moveTo>
                  <a:pt x="0" y="300325"/>
                </a:moveTo>
                <a:lnTo>
                  <a:pt x="753687" y="300325"/>
                </a:lnTo>
                <a:lnTo>
                  <a:pt x="759229" y="267074"/>
                </a:lnTo>
                <a:lnTo>
                  <a:pt x="875607" y="267074"/>
                </a:lnTo>
                <a:lnTo>
                  <a:pt x="886691" y="244907"/>
                </a:lnTo>
                <a:lnTo>
                  <a:pt x="1030778" y="239365"/>
                </a:lnTo>
                <a:lnTo>
                  <a:pt x="1036320" y="211656"/>
                </a:lnTo>
                <a:lnTo>
                  <a:pt x="1623753" y="211656"/>
                </a:lnTo>
                <a:lnTo>
                  <a:pt x="1629294" y="178405"/>
                </a:lnTo>
                <a:lnTo>
                  <a:pt x="1978429" y="178405"/>
                </a:lnTo>
                <a:lnTo>
                  <a:pt x="1978429" y="178405"/>
                </a:lnTo>
                <a:lnTo>
                  <a:pt x="1978429" y="128528"/>
                </a:lnTo>
                <a:lnTo>
                  <a:pt x="2759825" y="128528"/>
                </a:lnTo>
                <a:lnTo>
                  <a:pt x="2759825" y="78652"/>
                </a:lnTo>
                <a:lnTo>
                  <a:pt x="3086793" y="78652"/>
                </a:lnTo>
                <a:lnTo>
                  <a:pt x="3086793" y="1067"/>
                </a:lnTo>
                <a:cubicBezTo>
                  <a:pt x="3291840" y="-2628"/>
                  <a:pt x="3485804" y="4762"/>
                  <a:pt x="3690851" y="1067"/>
                </a:cubicBezTo>
              </a:path>
            </a:pathLst>
          </a:custGeom>
          <a:noFill/>
          <a:ln w="28575">
            <a:solidFill>
              <a:schemeClr val="accent3"/>
            </a:solidFill>
            <a:miter lim="800000"/>
            <a:headEnd/>
            <a:tailEnd/>
          </a:ln>
        </p:spPr>
        <p:txBody>
          <a:bodyPr rtlCol="0" anchor="ctr"/>
          <a:lstStyle/>
          <a:p>
            <a:pPr algn="ctr"/>
            <a:endParaRPr lang="en-US" dirty="0"/>
          </a:p>
        </p:txBody>
      </p:sp>
      <p:cxnSp>
        <p:nvCxnSpPr>
          <p:cNvPr id="10" name="Straight Connector 9">
            <a:extLst>
              <a:ext uri="{FF2B5EF4-FFF2-40B4-BE49-F238E27FC236}">
                <a16:creationId xmlns:a16="http://schemas.microsoft.com/office/drawing/2014/main" id="{D79D8581-533C-2945-8CBA-572B3DF65B98}"/>
              </a:ext>
            </a:extLst>
          </p:cNvPr>
          <p:cNvCxnSpPr>
            <a:cxnSpLocks/>
          </p:cNvCxnSpPr>
          <p:nvPr/>
        </p:nvCxnSpPr>
        <p:spPr bwMode="auto">
          <a:xfrm>
            <a:off x="7068588" y="4387182"/>
            <a:ext cx="3759643"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AD637439-00AE-4ED5-9CCA-D173759BC954}"/>
              </a:ext>
            </a:extLst>
          </p:cNvPr>
          <p:cNvSpPr txBox="1"/>
          <p:nvPr/>
        </p:nvSpPr>
        <p:spPr bwMode="auto">
          <a:xfrm>
            <a:off x="8335637" y="3333293"/>
            <a:ext cx="1920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ja-JP" sz="1400" b="0">
                <a:solidFill>
                  <a:schemeClr val="bg1"/>
                </a:solidFill>
                <a:latin typeface="Calibri" panose="020F0502020204030204" pitchFamily="34" charset="0"/>
              </a:rPr>
              <a:t>対数順位検定、</a:t>
            </a:r>
            <a:r>
              <a:rPr lang="ja-JP" sz="1400" b="0" i="1">
                <a:solidFill>
                  <a:schemeClr val="bg1"/>
                </a:solidFill>
                <a:latin typeface="Calibri" panose="020F0502020204030204" pitchFamily="34" charset="0"/>
              </a:rPr>
              <a:t>P</a:t>
            </a:r>
            <a:r>
              <a:rPr lang="ja-JP" sz="1400" b="0">
                <a:solidFill>
                  <a:schemeClr val="bg1"/>
                </a:solidFill>
                <a:latin typeface="Calibri" panose="020F0502020204030204" pitchFamily="34" charset="0"/>
              </a:rPr>
              <a:t> &lt;0.001</a:t>
            </a:r>
          </a:p>
        </p:txBody>
      </p:sp>
      <p:grpSp>
        <p:nvGrpSpPr>
          <p:cNvPr id="47" name="Group 7">
            <a:extLst>
              <a:ext uri="{FF2B5EF4-FFF2-40B4-BE49-F238E27FC236}">
                <a16:creationId xmlns:a16="http://schemas.microsoft.com/office/drawing/2014/main" id="{3EF63071-E49E-4B91-A77D-F7C4780A08E5}"/>
              </a:ext>
            </a:extLst>
          </p:cNvPr>
          <p:cNvGrpSpPr>
            <a:grpSpLocks/>
          </p:cNvGrpSpPr>
          <p:nvPr/>
        </p:nvGrpSpPr>
        <p:grpSpPr bwMode="auto">
          <a:xfrm>
            <a:off x="8697809" y="6216652"/>
            <a:ext cx="3079361" cy="447822"/>
            <a:chOff x="8799765" y="3551529"/>
            <a:chExt cx="3079361" cy="448324"/>
          </a:xfrm>
        </p:grpSpPr>
        <p:pic>
          <p:nvPicPr>
            <p:cNvPr id="48" name="Picture 47">
              <a:extLst>
                <a:ext uri="{FF2B5EF4-FFF2-40B4-BE49-F238E27FC236}">
                  <a16:creationId xmlns:a16="http://schemas.microsoft.com/office/drawing/2014/main" id="{63A3C2E5-3927-4999-B023-F699DD7E572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3D9348AD-8881-4B71-8BC7-F9771835460C}"/>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257010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HCC リスク減少：HBV に対する TDF 対 エンテカビル</a:t>
            </a:r>
          </a:p>
        </p:txBody>
      </p:sp>
      <p:sp>
        <p:nvSpPr>
          <p:cNvPr id="12" name="Content Placeholder 11">
            <a:extLst>
              <a:ext uri="{FF2B5EF4-FFF2-40B4-BE49-F238E27FC236}">
                <a16:creationId xmlns:a16="http://schemas.microsoft.com/office/drawing/2014/main" id="{255E65F2-C8D6-40F4-B573-10948D110C21}"/>
              </a:ext>
            </a:extLst>
          </p:cNvPr>
          <p:cNvSpPr>
            <a:spLocks noGrp="1"/>
          </p:cNvSpPr>
          <p:nvPr>
            <p:ph idx="1"/>
          </p:nvPr>
        </p:nvSpPr>
        <p:spPr>
          <a:xfrm>
            <a:off x="604675" y="1513047"/>
            <a:ext cx="10877529" cy="1630505"/>
          </a:xfrm>
        </p:spPr>
        <p:txBody>
          <a:bodyPr/>
          <a:lstStyle/>
          <a:p>
            <a:pPr rtl="0"/>
            <a:r>
              <a:rPr lang="ja-JP" sz="2000" dirty="0"/>
              <a:t>慢性 B 型肝炎罹患者間の、HCC 発症率減少における TDF（n = 16,101）対 ETV（n = 45,686）の 15 の試験の系統的レビューとメタ分析</a:t>
            </a:r>
          </a:p>
          <a:p>
            <a:pPr rtl="0"/>
            <a:r>
              <a:rPr lang="ja-JP" sz="2000" dirty="0"/>
              <a:t>全体的に、HCC リスクの低下に関連した TDF 対 ETV 治療（HR: 0.80; 95% CI: 0.69～0.93; </a:t>
            </a:r>
            <a:br>
              <a:rPr lang="en-US" sz="2000" dirty="0"/>
            </a:br>
            <a:r>
              <a:rPr lang="ja-JP" sz="2000" i="1" dirty="0"/>
              <a:t>P</a:t>
            </a:r>
            <a:r>
              <a:rPr lang="ja-JP" sz="2000" dirty="0"/>
              <a:t> = 0.003, I</a:t>
            </a:r>
            <a:r>
              <a:rPr lang="ja-JP" sz="2000" baseline="30000" dirty="0"/>
              <a:t>2</a:t>
            </a:r>
            <a:r>
              <a:rPr lang="ja-JP" sz="2000" dirty="0"/>
              <a:t> = 13%）；効果は傾向スコアを一致させたコホートと肝硬変のサブコホートで継続した</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4121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dirty="0">
                <a:solidFill>
                  <a:schemeClr val="bg2"/>
                </a:solidFill>
                <a:latin typeface="Calibri" panose="020F0502020204030204" pitchFamily="34" charset="0"/>
              </a:rPr>
              <a:t>Choi. Clin Gastroenterol Hepatol. 2021;19:246.</a:t>
            </a:r>
          </a:p>
        </p:txBody>
      </p:sp>
      <p:grpSp>
        <p:nvGrpSpPr>
          <p:cNvPr id="77" name="Group 76">
            <a:extLst>
              <a:ext uri="{FF2B5EF4-FFF2-40B4-BE49-F238E27FC236}">
                <a16:creationId xmlns:a16="http://schemas.microsoft.com/office/drawing/2014/main" id="{3D93A562-FEEC-4AC3-AB4C-3B439A961335}"/>
              </a:ext>
            </a:extLst>
          </p:cNvPr>
          <p:cNvGrpSpPr/>
          <p:nvPr/>
        </p:nvGrpSpPr>
        <p:grpSpPr>
          <a:xfrm>
            <a:off x="522291" y="2881054"/>
            <a:ext cx="11250609" cy="3400059"/>
            <a:chOff x="522291" y="2881052"/>
            <a:chExt cx="11250609" cy="3400059"/>
          </a:xfrm>
        </p:grpSpPr>
        <p:sp>
          <p:nvSpPr>
            <p:cNvPr id="17" name="TextBox 16">
              <a:extLst>
                <a:ext uri="{FF2B5EF4-FFF2-40B4-BE49-F238E27FC236}">
                  <a16:creationId xmlns:a16="http://schemas.microsoft.com/office/drawing/2014/main" id="{2B22D88D-8DFD-48BE-B77F-F91F993D4522}"/>
                </a:ext>
              </a:extLst>
            </p:cNvPr>
            <p:cNvSpPr txBox="1"/>
            <p:nvPr/>
          </p:nvSpPr>
          <p:spPr>
            <a:xfrm>
              <a:off x="522291" y="2881052"/>
              <a:ext cx="11250609" cy="369332"/>
            </a:xfrm>
            <a:prstGeom prst="rect">
              <a:avLst/>
            </a:prstGeom>
            <a:solidFill>
              <a:schemeClr val="tx1"/>
            </a:solid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dirty="0">
                  <a:solidFill>
                    <a:srgbClr val="000000"/>
                  </a:solidFill>
                  <a:latin typeface="Calibri" panose="020F0502020204030204" pitchFamily="34" charset="0"/>
                  <a:cs typeface="Calibri" panose="020F0502020204030204" pitchFamily="34" charset="0"/>
                </a:rPr>
                <a:t>TDF 対 ETV を受けた傾向スコアを一致させたコホート</a:t>
              </a:r>
            </a:p>
          </p:txBody>
        </p:sp>
        <p:sp>
          <p:nvSpPr>
            <p:cNvPr id="3" name="TextBox 2">
              <a:extLst>
                <a:ext uri="{FF2B5EF4-FFF2-40B4-BE49-F238E27FC236}">
                  <a16:creationId xmlns:a16="http://schemas.microsoft.com/office/drawing/2014/main" id="{EAEEBD3F-AEDB-4777-B83C-3EC5CFADB424}"/>
                </a:ext>
              </a:extLst>
            </p:cNvPr>
            <p:cNvSpPr txBox="1"/>
            <p:nvPr/>
          </p:nvSpPr>
          <p:spPr>
            <a:xfrm>
              <a:off x="1603554" y="3301303"/>
              <a:ext cx="2185550" cy="2644314"/>
            </a:xfrm>
            <a:prstGeom prst="rect">
              <a:avLst/>
            </a:prstGeom>
            <a:noFill/>
          </p:spPr>
          <p:txBody>
            <a:bodyPr wrap="square" numCol="1" rtlCol="0">
              <a:spAutoFit/>
            </a:bodyPr>
            <a:lstStyle/>
            <a:p>
              <a:pPr algn="l" rtl="0">
                <a:spcAft>
                  <a:spcPts val="700"/>
                </a:spcAft>
              </a:pPr>
              <a:r>
                <a:rPr lang="ja-JP" sz="1600" dirty="0">
                  <a:solidFill>
                    <a:schemeClr val="bg1"/>
                  </a:solidFill>
                  <a:latin typeface="Calibri" panose="020F0502020204030204" pitchFamily="34" charset="0"/>
                  <a:cs typeface="Calibri" panose="020F0502020204030204" pitchFamily="34" charset="0"/>
                </a:rPr>
                <a:t>治験</a:t>
              </a:r>
            </a:p>
            <a:p>
              <a:pPr algn="l" rtl="0"/>
              <a:r>
                <a:rPr lang="ja-JP" sz="1600" b="0" dirty="0">
                  <a:solidFill>
                    <a:schemeClr val="bg1"/>
                  </a:solidFill>
                  <a:latin typeface="Calibri" panose="020F0502020204030204" pitchFamily="34" charset="0"/>
                  <a:cs typeface="Calibri" panose="020F0502020204030204" pitchFamily="34" charset="0"/>
                </a:rPr>
                <a:t>Kim BD 2018</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Choi J 2019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Kim SU 2019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Yip TC 2019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Hsu YC 2019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Lee SW 2019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Chang KC 2019</a:t>
              </a:r>
            </a:p>
            <a:p>
              <a:pPr algn="l" rtl="0"/>
              <a:br>
                <a:rPr lang="en-US" sz="1600" b="0" dirty="0">
                  <a:solidFill>
                    <a:schemeClr val="bg1"/>
                  </a:solidFill>
                  <a:latin typeface="Calibri" panose="020F0502020204030204" pitchFamily="34" charset="0"/>
                  <a:cs typeface="Calibri" panose="020F0502020204030204" pitchFamily="34" charset="0"/>
                </a:rPr>
              </a:br>
              <a:r>
                <a:rPr lang="ja-JP" sz="1600" dirty="0">
                  <a:solidFill>
                    <a:schemeClr val="accent3"/>
                  </a:solidFill>
                  <a:latin typeface="Calibri" panose="020F0502020204030204" pitchFamily="34" charset="0"/>
                  <a:cs typeface="Calibri" panose="020F0502020204030204" pitchFamily="34" charset="0"/>
                </a:rPr>
                <a:t>無作為化効果モデル</a:t>
              </a:r>
            </a:p>
          </p:txBody>
        </p:sp>
        <p:sp>
          <p:nvSpPr>
            <p:cNvPr id="11" name="TextBox 10">
              <a:extLst>
                <a:ext uri="{FF2B5EF4-FFF2-40B4-BE49-F238E27FC236}">
                  <a16:creationId xmlns:a16="http://schemas.microsoft.com/office/drawing/2014/main" id="{69E30978-91BF-4D43-B53E-3E2EAC2F1B46}"/>
                </a:ext>
              </a:extLst>
            </p:cNvPr>
            <p:cNvSpPr txBox="1"/>
            <p:nvPr/>
          </p:nvSpPr>
          <p:spPr>
            <a:xfrm>
              <a:off x="2948816" y="3301303"/>
              <a:ext cx="974722" cy="2151871"/>
            </a:xfrm>
            <a:prstGeom prst="rect">
              <a:avLst/>
            </a:prstGeom>
            <a:noFill/>
          </p:spPr>
          <p:txBody>
            <a:bodyPr wrap="square" numCol="1" rtlCol="0">
              <a:spAutoFit/>
            </a:bodyPr>
            <a:lstStyle/>
            <a:p>
              <a:pPr algn="ctr" rtl="0">
                <a:spcAft>
                  <a:spcPts val="700"/>
                </a:spcAft>
              </a:pPr>
              <a:r>
                <a:rPr lang="ja-JP" sz="1600" dirty="0">
                  <a:solidFill>
                    <a:schemeClr val="bg1"/>
                  </a:solidFill>
                  <a:latin typeface="Calibri" panose="020F0502020204030204" pitchFamily="34" charset="0"/>
                  <a:cs typeface="Calibri" panose="020F0502020204030204" pitchFamily="34" charset="0"/>
                </a:rPr>
                <a:t>Log (HR)</a:t>
              </a:r>
            </a:p>
            <a:p>
              <a:pPr algn="ctr" rtl="0"/>
              <a:r>
                <a:rPr lang="ja-JP" sz="1600" b="0" dirty="0">
                  <a:solidFill>
                    <a:schemeClr val="bg1"/>
                  </a:solidFill>
                  <a:latin typeface="Calibri" panose="020F0502020204030204" pitchFamily="34" charset="0"/>
                  <a:cs typeface="Calibri" panose="020F0502020204030204" pitchFamily="34" charset="0"/>
                </a:rPr>
                <a:t>-0.63</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-0.39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0.02</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-0.94</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-0.26</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0.03</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-0.58</a:t>
              </a:r>
            </a:p>
          </p:txBody>
        </p:sp>
        <p:sp>
          <p:nvSpPr>
            <p:cNvPr id="14" name="TextBox 13">
              <a:extLst>
                <a:ext uri="{FF2B5EF4-FFF2-40B4-BE49-F238E27FC236}">
                  <a16:creationId xmlns:a16="http://schemas.microsoft.com/office/drawing/2014/main" id="{633FF4E5-0052-48AA-B796-BF453AF7D81A}"/>
                </a:ext>
              </a:extLst>
            </p:cNvPr>
            <p:cNvSpPr txBox="1"/>
            <p:nvPr/>
          </p:nvSpPr>
          <p:spPr>
            <a:xfrm>
              <a:off x="4030438" y="3301303"/>
              <a:ext cx="974722" cy="2151871"/>
            </a:xfrm>
            <a:prstGeom prst="rect">
              <a:avLst/>
            </a:prstGeom>
            <a:noFill/>
          </p:spPr>
          <p:txBody>
            <a:bodyPr wrap="square" numCol="1" rtlCol="0">
              <a:spAutoFit/>
            </a:bodyPr>
            <a:lstStyle/>
            <a:p>
              <a:pPr algn="ctr" rtl="0">
                <a:spcAft>
                  <a:spcPts val="700"/>
                </a:spcAft>
              </a:pPr>
              <a:r>
                <a:rPr lang="ja-JP" sz="1600" dirty="0">
                  <a:solidFill>
                    <a:schemeClr val="bg1"/>
                  </a:solidFill>
                  <a:latin typeface="Calibri" panose="020F0502020204030204" pitchFamily="34" charset="0"/>
                  <a:cs typeface="Calibri" panose="020F0502020204030204" pitchFamily="34" charset="0"/>
                </a:rPr>
                <a:t>SE</a:t>
              </a:r>
            </a:p>
            <a:p>
              <a:pPr algn="ctr" rtl="0"/>
              <a:r>
                <a:rPr lang="ja-JP" sz="1600" b="0" dirty="0">
                  <a:solidFill>
                    <a:schemeClr val="bg1"/>
                  </a:solidFill>
                  <a:latin typeface="Calibri" panose="020F0502020204030204" pitchFamily="34" charset="0"/>
                  <a:cs typeface="Calibri" panose="020F0502020204030204" pitchFamily="34" charset="0"/>
                </a:rPr>
                <a:t>0.4378</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0.1916</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0.1428</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0.3915</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0.3732</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0.1952</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0.2855</a:t>
              </a:r>
            </a:p>
          </p:txBody>
        </p:sp>
        <p:sp>
          <p:nvSpPr>
            <p:cNvPr id="15" name="TextBox 14">
              <a:extLst>
                <a:ext uri="{FF2B5EF4-FFF2-40B4-BE49-F238E27FC236}">
                  <a16:creationId xmlns:a16="http://schemas.microsoft.com/office/drawing/2014/main" id="{D917D471-C63B-4FE6-B1D4-83315218A87E}"/>
                </a:ext>
              </a:extLst>
            </p:cNvPr>
            <p:cNvSpPr txBox="1"/>
            <p:nvPr/>
          </p:nvSpPr>
          <p:spPr>
            <a:xfrm>
              <a:off x="7627939" y="3301303"/>
              <a:ext cx="974722" cy="2644314"/>
            </a:xfrm>
            <a:prstGeom prst="rect">
              <a:avLst/>
            </a:prstGeom>
            <a:noFill/>
          </p:spPr>
          <p:txBody>
            <a:bodyPr wrap="square" numCol="1" rtlCol="0">
              <a:spAutoFit/>
            </a:bodyPr>
            <a:lstStyle/>
            <a:p>
              <a:pPr algn="ctr" rtl="0">
                <a:spcAft>
                  <a:spcPts val="700"/>
                </a:spcAft>
              </a:pPr>
              <a:r>
                <a:rPr lang="ja-JP" sz="1600" dirty="0">
                  <a:solidFill>
                    <a:schemeClr val="bg1"/>
                  </a:solidFill>
                  <a:latin typeface="Calibri" panose="020F0502020204030204" pitchFamily="34" charset="0"/>
                  <a:cs typeface="Calibri" panose="020F0502020204030204" pitchFamily="34" charset="0"/>
                </a:rPr>
                <a:t>HR</a:t>
              </a:r>
            </a:p>
            <a:p>
              <a:pPr algn="ctr" rtl="0"/>
              <a:r>
                <a:rPr lang="ja-JP" sz="1600" b="0" dirty="0">
                  <a:solidFill>
                    <a:schemeClr val="bg1"/>
                  </a:solidFill>
                  <a:latin typeface="Calibri" panose="020F0502020204030204" pitchFamily="34" charset="0"/>
                  <a:cs typeface="Calibri" panose="020F0502020204030204" pitchFamily="34" charset="0"/>
                </a:rPr>
                <a:t>0.53</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0.68</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1.02</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0.39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0.77</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1.03</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0.56</a:t>
              </a:r>
            </a:p>
            <a:p>
              <a:pPr algn="ctr" rtl="0"/>
              <a:br>
                <a:rPr lang="en-US" sz="1600" b="0" dirty="0">
                  <a:solidFill>
                    <a:schemeClr val="accent3"/>
                  </a:solidFill>
                  <a:latin typeface="Calibri" panose="020F0502020204030204" pitchFamily="34" charset="0"/>
                  <a:cs typeface="Calibri" panose="020F0502020204030204" pitchFamily="34" charset="0"/>
                </a:rPr>
              </a:br>
              <a:r>
                <a:rPr lang="ja-JP" sz="1600" dirty="0">
                  <a:solidFill>
                    <a:schemeClr val="accent3"/>
                  </a:solidFill>
                  <a:latin typeface="Calibri" panose="020F0502020204030204" pitchFamily="34" charset="0"/>
                  <a:cs typeface="Calibri" panose="020F0502020204030204" pitchFamily="34" charset="0"/>
                </a:rPr>
                <a:t>0.75</a:t>
              </a:r>
            </a:p>
          </p:txBody>
        </p:sp>
        <p:sp>
          <p:nvSpPr>
            <p:cNvPr id="16" name="TextBox 15">
              <a:extLst>
                <a:ext uri="{FF2B5EF4-FFF2-40B4-BE49-F238E27FC236}">
                  <a16:creationId xmlns:a16="http://schemas.microsoft.com/office/drawing/2014/main" id="{35CB5F2B-E9F6-486D-ABF6-264737714E82}"/>
                </a:ext>
              </a:extLst>
            </p:cNvPr>
            <p:cNvSpPr txBox="1"/>
            <p:nvPr/>
          </p:nvSpPr>
          <p:spPr>
            <a:xfrm>
              <a:off x="8421965" y="3301303"/>
              <a:ext cx="1231287" cy="2644314"/>
            </a:xfrm>
            <a:prstGeom prst="rect">
              <a:avLst/>
            </a:prstGeom>
            <a:noFill/>
          </p:spPr>
          <p:txBody>
            <a:bodyPr wrap="square" numCol="1" rtlCol="0">
              <a:spAutoFit/>
            </a:bodyPr>
            <a:lstStyle/>
            <a:p>
              <a:pPr algn="ctr" rtl="0">
                <a:spcAft>
                  <a:spcPts val="700"/>
                </a:spcAft>
              </a:pPr>
              <a:r>
                <a:rPr lang="ja-JP" sz="1600" dirty="0">
                  <a:solidFill>
                    <a:schemeClr val="bg1"/>
                  </a:solidFill>
                  <a:latin typeface="Calibri" panose="020F0502020204030204" pitchFamily="34" charset="0"/>
                  <a:cs typeface="Calibri" panose="020F0502020204030204" pitchFamily="34" charset="0"/>
                </a:rPr>
                <a:t>95% CI</a:t>
              </a:r>
            </a:p>
            <a:p>
              <a:pPr algn="ctr" rtl="0"/>
              <a:r>
                <a:rPr lang="ja-JP" sz="1600" b="0" dirty="0">
                  <a:solidFill>
                    <a:schemeClr val="bg1"/>
                  </a:solidFill>
                  <a:latin typeface="Calibri" panose="020F0502020204030204" pitchFamily="34" charset="0"/>
                  <a:cs typeface="Calibri" panose="020F0502020204030204" pitchFamily="34" charset="0"/>
                </a:rPr>
                <a:t>0.22〜1.25</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0.47〜0.99</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0.77〜1.35</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0.18〜0.84</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0.37〜1.60</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0.70〜1.51</a:t>
              </a:r>
              <a:br>
                <a:rPr lang="en-US" sz="1600" b="0" dirty="0">
                  <a:solidFill>
                    <a:schemeClr val="bg1"/>
                  </a:solidFill>
                  <a:latin typeface="Calibri" panose="020F0502020204030204" pitchFamily="34" charset="0"/>
                  <a:cs typeface="Calibri" panose="020F0502020204030204" pitchFamily="34" charset="0"/>
                </a:rPr>
              </a:br>
              <a:r>
                <a:rPr lang="ja-JP" sz="1600" b="0" dirty="0">
                  <a:solidFill>
                    <a:schemeClr val="bg1"/>
                  </a:solidFill>
                  <a:latin typeface="Calibri" panose="020F0502020204030204" pitchFamily="34" charset="0"/>
                  <a:cs typeface="Calibri" panose="020F0502020204030204" pitchFamily="34" charset="0"/>
                </a:rPr>
                <a:t>0.32〜0.98</a:t>
              </a:r>
            </a:p>
            <a:p>
              <a:pPr algn="ctr" rtl="0"/>
              <a:br>
                <a:rPr lang="en-US" sz="1600" b="0" dirty="0">
                  <a:solidFill>
                    <a:schemeClr val="accent3"/>
                  </a:solidFill>
                  <a:latin typeface="Calibri" panose="020F0502020204030204" pitchFamily="34" charset="0"/>
                  <a:cs typeface="Calibri" panose="020F0502020204030204" pitchFamily="34" charset="0"/>
                </a:rPr>
              </a:br>
              <a:r>
                <a:rPr lang="ja-JP" sz="1600" dirty="0">
                  <a:solidFill>
                    <a:schemeClr val="accent3"/>
                  </a:solidFill>
                  <a:latin typeface="Calibri" panose="020F0502020204030204" pitchFamily="34" charset="0"/>
                  <a:cs typeface="Calibri" panose="020F0502020204030204" pitchFamily="34" charset="0"/>
                </a:rPr>
                <a:t>0.58〜0.97</a:t>
              </a:r>
            </a:p>
          </p:txBody>
        </p:sp>
        <p:sp>
          <p:nvSpPr>
            <p:cNvPr id="18" name="TextBox 17">
              <a:extLst>
                <a:ext uri="{FF2B5EF4-FFF2-40B4-BE49-F238E27FC236}">
                  <a16:creationId xmlns:a16="http://schemas.microsoft.com/office/drawing/2014/main" id="{3541C196-8163-47AE-BDC0-86236D009B1D}"/>
                </a:ext>
              </a:extLst>
            </p:cNvPr>
            <p:cNvSpPr txBox="1"/>
            <p:nvPr/>
          </p:nvSpPr>
          <p:spPr>
            <a:xfrm>
              <a:off x="9593495" y="3301303"/>
              <a:ext cx="1231287" cy="2644314"/>
            </a:xfrm>
            <a:prstGeom prst="rect">
              <a:avLst/>
            </a:prstGeom>
            <a:noFill/>
          </p:spPr>
          <p:txBody>
            <a:bodyPr wrap="square" numCol="1" rtlCol="0">
              <a:spAutoFit/>
            </a:bodyPr>
            <a:lstStyle/>
            <a:p>
              <a:pPr algn="ctr" rtl="0">
                <a:spcAft>
                  <a:spcPts val="700"/>
                </a:spcAft>
              </a:pPr>
              <a:r>
                <a:rPr lang="ja-JP" sz="1600">
                  <a:solidFill>
                    <a:schemeClr val="bg1"/>
                  </a:solidFill>
                  <a:latin typeface="Calibri" panose="020F0502020204030204" pitchFamily="34" charset="0"/>
                  <a:cs typeface="Calibri" panose="020F0502020204030204" pitchFamily="34" charset="0"/>
                </a:rPr>
                <a:t>体重 (%)</a:t>
              </a:r>
            </a:p>
            <a:p>
              <a:pPr algn="ctr" rtl="0"/>
              <a:r>
                <a:rPr lang="ja-JP" sz="1600" b="0">
                  <a:solidFill>
                    <a:schemeClr val="bg1"/>
                  </a:solidFill>
                  <a:latin typeface="Calibri" panose="020F0502020204030204" pitchFamily="34" charset="0"/>
                  <a:cs typeface="Calibri" panose="020F0502020204030204" pitchFamily="34" charset="0"/>
                </a:rPr>
                <a:t>7.0</a:t>
              </a:r>
              <a:br>
                <a:rPr lang="en-US" sz="1600" b="0" dirty="0">
                  <a:solidFill>
                    <a:schemeClr val="bg1"/>
                  </a:solidFill>
                  <a:latin typeface="Calibri" panose="020F0502020204030204" pitchFamily="34" charset="0"/>
                  <a:cs typeface="Calibri" panose="020F0502020204030204" pitchFamily="34" charset="0"/>
                </a:rPr>
              </a:br>
              <a:r>
                <a:rPr lang="ja-JP" sz="1600" b="0">
                  <a:solidFill>
                    <a:schemeClr val="bg1"/>
                  </a:solidFill>
                  <a:latin typeface="Calibri" panose="020F0502020204030204" pitchFamily="34" charset="0"/>
                  <a:cs typeface="Calibri" panose="020F0502020204030204" pitchFamily="34" charset="0"/>
                </a:rPr>
                <a:t>19.6</a:t>
              </a:r>
              <a:br>
                <a:rPr lang="en-US" sz="1600" b="0" dirty="0">
                  <a:solidFill>
                    <a:schemeClr val="bg1"/>
                  </a:solidFill>
                  <a:latin typeface="Calibri" panose="020F0502020204030204" pitchFamily="34" charset="0"/>
                  <a:cs typeface="Calibri" panose="020F0502020204030204" pitchFamily="34" charset="0"/>
                </a:rPr>
              </a:br>
              <a:r>
                <a:rPr lang="ja-JP" sz="1600" b="0">
                  <a:solidFill>
                    <a:schemeClr val="bg1"/>
                  </a:solidFill>
                  <a:latin typeface="Calibri" panose="020F0502020204030204" pitchFamily="34" charset="0"/>
                  <a:cs typeface="Calibri" panose="020F0502020204030204" pitchFamily="34" charset="0"/>
                </a:rPr>
                <a:t>24.1</a:t>
              </a:r>
              <a:br>
                <a:rPr lang="en-US" sz="1600" b="0" dirty="0">
                  <a:solidFill>
                    <a:schemeClr val="bg1"/>
                  </a:solidFill>
                  <a:latin typeface="Calibri" panose="020F0502020204030204" pitchFamily="34" charset="0"/>
                  <a:cs typeface="Calibri" panose="020F0502020204030204" pitchFamily="34" charset="0"/>
                </a:rPr>
              </a:br>
              <a:r>
                <a:rPr lang="ja-JP" sz="1600" b="0">
                  <a:solidFill>
                    <a:schemeClr val="bg1"/>
                  </a:solidFill>
                  <a:latin typeface="Calibri" panose="020F0502020204030204" pitchFamily="34" charset="0"/>
                  <a:cs typeface="Calibri" panose="020F0502020204030204" pitchFamily="34" charset="0"/>
                </a:rPr>
                <a:t>8.3</a:t>
              </a:r>
              <a:br>
                <a:rPr lang="en-US" sz="1600" b="0" dirty="0">
                  <a:solidFill>
                    <a:schemeClr val="bg1"/>
                  </a:solidFill>
                  <a:latin typeface="Calibri" panose="020F0502020204030204" pitchFamily="34" charset="0"/>
                  <a:cs typeface="Calibri" panose="020F0502020204030204" pitchFamily="34" charset="0"/>
                </a:rPr>
              </a:br>
              <a:r>
                <a:rPr lang="ja-JP" sz="1600" b="0">
                  <a:solidFill>
                    <a:schemeClr val="bg1"/>
                  </a:solidFill>
                  <a:latin typeface="Calibri" panose="020F0502020204030204" pitchFamily="34" charset="0"/>
                  <a:cs typeface="Calibri" panose="020F0502020204030204" pitchFamily="34" charset="0"/>
                </a:rPr>
                <a:t>8.9</a:t>
              </a:r>
              <a:br>
                <a:rPr lang="en-US" sz="1600" b="0" dirty="0">
                  <a:solidFill>
                    <a:schemeClr val="bg1"/>
                  </a:solidFill>
                  <a:latin typeface="Calibri" panose="020F0502020204030204" pitchFamily="34" charset="0"/>
                  <a:cs typeface="Calibri" panose="020F0502020204030204" pitchFamily="34" charset="0"/>
                </a:rPr>
              </a:br>
              <a:r>
                <a:rPr lang="ja-JP" sz="1600" b="0">
                  <a:solidFill>
                    <a:schemeClr val="bg1"/>
                  </a:solidFill>
                  <a:latin typeface="Calibri" panose="020F0502020204030204" pitchFamily="34" charset="0"/>
                  <a:cs typeface="Calibri" panose="020F0502020204030204" pitchFamily="34" charset="0"/>
                </a:rPr>
                <a:t>19.3</a:t>
              </a:r>
              <a:br>
                <a:rPr lang="en-US" sz="1600" b="0" dirty="0">
                  <a:solidFill>
                    <a:schemeClr val="bg1"/>
                  </a:solidFill>
                  <a:latin typeface="Calibri" panose="020F0502020204030204" pitchFamily="34" charset="0"/>
                  <a:cs typeface="Calibri" panose="020F0502020204030204" pitchFamily="34" charset="0"/>
                </a:rPr>
              </a:br>
              <a:r>
                <a:rPr lang="ja-JP" sz="1600" b="0">
                  <a:solidFill>
                    <a:schemeClr val="bg1"/>
                  </a:solidFill>
                  <a:latin typeface="Calibri" panose="020F0502020204030204" pitchFamily="34" charset="0"/>
                  <a:cs typeface="Calibri" panose="020F0502020204030204" pitchFamily="34" charset="0"/>
                </a:rPr>
                <a:t>12.9</a:t>
              </a:r>
            </a:p>
            <a:p>
              <a:pPr algn="ctr" rtl="0"/>
              <a:br>
                <a:rPr lang="en-US" sz="1600" b="0" dirty="0">
                  <a:solidFill>
                    <a:schemeClr val="accent3"/>
                  </a:solidFill>
                  <a:latin typeface="Calibri" panose="020F0502020204030204" pitchFamily="34" charset="0"/>
                  <a:cs typeface="Calibri" panose="020F0502020204030204" pitchFamily="34" charset="0"/>
                </a:rPr>
              </a:br>
              <a:r>
                <a:rPr lang="ja-JP" sz="1600">
                  <a:solidFill>
                    <a:schemeClr val="accent3"/>
                  </a:solidFill>
                  <a:latin typeface="Calibri" panose="020F0502020204030204" pitchFamily="34" charset="0"/>
                  <a:cs typeface="Calibri" panose="020F0502020204030204" pitchFamily="34" charset="0"/>
                </a:rPr>
                <a:t>100.0%</a:t>
              </a:r>
            </a:p>
          </p:txBody>
        </p:sp>
        <p:grpSp>
          <p:nvGrpSpPr>
            <p:cNvPr id="24" name="Group 23">
              <a:extLst>
                <a:ext uri="{FF2B5EF4-FFF2-40B4-BE49-F238E27FC236}">
                  <a16:creationId xmlns:a16="http://schemas.microsoft.com/office/drawing/2014/main" id="{C8980351-F50E-431A-8504-187BD5413DFC}"/>
                </a:ext>
              </a:extLst>
            </p:cNvPr>
            <p:cNvGrpSpPr/>
            <p:nvPr/>
          </p:nvGrpSpPr>
          <p:grpSpPr>
            <a:xfrm>
              <a:off x="5584922" y="5886069"/>
              <a:ext cx="2278302" cy="101600"/>
              <a:chOff x="5584922" y="5636684"/>
              <a:chExt cx="2278302" cy="101600"/>
            </a:xfrm>
          </p:grpSpPr>
          <p:cxnSp>
            <p:nvCxnSpPr>
              <p:cNvPr id="9" name="Straight Connector 8">
                <a:extLst>
                  <a:ext uri="{FF2B5EF4-FFF2-40B4-BE49-F238E27FC236}">
                    <a16:creationId xmlns:a16="http://schemas.microsoft.com/office/drawing/2014/main" id="{B3AE495E-B313-4F91-BA4D-944FBC00B0D0}"/>
                  </a:ext>
                </a:extLst>
              </p:cNvPr>
              <p:cNvCxnSpPr/>
              <p:nvPr/>
            </p:nvCxnSpPr>
            <p:spPr bwMode="auto">
              <a:xfrm>
                <a:off x="5591079" y="5649576"/>
                <a:ext cx="227214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8E6B72C-C39D-4FF3-9016-58849FEB3DB8}"/>
                  </a:ext>
                </a:extLst>
              </p:cNvPr>
              <p:cNvCxnSpPr>
                <a:cxnSpLocks/>
              </p:cNvCxnSpPr>
              <p:nvPr/>
            </p:nvCxnSpPr>
            <p:spPr bwMode="auto">
              <a:xfrm>
                <a:off x="5584922"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7ADC909-78EF-446D-96B4-31E46F6914FD}"/>
                  </a:ext>
                </a:extLst>
              </p:cNvPr>
              <p:cNvCxnSpPr>
                <a:cxnSpLocks/>
              </p:cNvCxnSpPr>
              <p:nvPr/>
            </p:nvCxnSpPr>
            <p:spPr bwMode="auto">
              <a:xfrm>
                <a:off x="6243785"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870BD11-E19A-433A-974D-D9675252A678}"/>
                  </a:ext>
                </a:extLst>
              </p:cNvPr>
              <p:cNvCxnSpPr>
                <a:cxnSpLocks/>
              </p:cNvCxnSpPr>
              <p:nvPr/>
            </p:nvCxnSpPr>
            <p:spPr bwMode="auto">
              <a:xfrm>
                <a:off x="6724073"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BD88BEC-D72C-4FF8-AB17-CF8BB56184B2}"/>
                  </a:ext>
                </a:extLst>
              </p:cNvPr>
              <p:cNvCxnSpPr>
                <a:cxnSpLocks/>
              </p:cNvCxnSpPr>
              <p:nvPr/>
            </p:nvCxnSpPr>
            <p:spPr bwMode="auto">
              <a:xfrm>
                <a:off x="7219753"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F897663-B9B2-4B38-BFB9-02BBC6A00C9F}"/>
                  </a:ext>
                </a:extLst>
              </p:cNvPr>
              <p:cNvCxnSpPr>
                <a:cxnSpLocks/>
              </p:cNvCxnSpPr>
              <p:nvPr/>
            </p:nvCxnSpPr>
            <p:spPr bwMode="auto">
              <a:xfrm>
                <a:off x="7863224" y="5636684"/>
                <a:ext cx="0" cy="101600"/>
              </a:xfrm>
              <a:prstGeom prst="line">
                <a:avLst/>
              </a:prstGeom>
              <a:noFill/>
              <a:ln w="28575" cap="flat" cmpd="sng" algn="ctr">
                <a:solidFill>
                  <a:schemeClr val="bg1"/>
                </a:solidFill>
                <a:prstDash val="solid"/>
                <a:round/>
                <a:headEnd type="none" w="med" len="med"/>
                <a:tailEnd type="none" w="med" len="med"/>
              </a:ln>
              <a:effectLst/>
            </p:spPr>
          </p:cxnSp>
        </p:grpSp>
        <p:cxnSp>
          <p:nvCxnSpPr>
            <p:cNvPr id="26" name="Straight Connector 25">
              <a:extLst>
                <a:ext uri="{FF2B5EF4-FFF2-40B4-BE49-F238E27FC236}">
                  <a16:creationId xmlns:a16="http://schemas.microsoft.com/office/drawing/2014/main" id="{0DE55616-F68E-47E3-A110-2B6DB80E0A15}"/>
                </a:ext>
              </a:extLst>
            </p:cNvPr>
            <p:cNvCxnSpPr>
              <a:cxnSpLocks/>
            </p:cNvCxnSpPr>
            <p:nvPr/>
          </p:nvCxnSpPr>
          <p:spPr bwMode="auto">
            <a:xfrm flipV="1">
              <a:off x="6724073" y="3617343"/>
              <a:ext cx="0" cy="2272378"/>
            </a:xfrm>
            <a:prstGeom prst="line">
              <a:avLst/>
            </a:prstGeom>
            <a:noFill/>
            <a:ln w="28575" cap="flat" cmpd="sng" algn="ctr">
              <a:solidFill>
                <a:schemeClr val="bg1"/>
              </a:solidFill>
              <a:prstDash val="solid"/>
              <a:round/>
              <a:headEnd type="none" w="med" len="med"/>
              <a:tailEnd type="none" w="med" len="med"/>
            </a:ln>
            <a:effectLst/>
          </p:spPr>
        </p:cxnSp>
        <p:sp>
          <p:nvSpPr>
            <p:cNvPr id="27" name="Diamond 26">
              <a:extLst>
                <a:ext uri="{FF2B5EF4-FFF2-40B4-BE49-F238E27FC236}">
                  <a16:creationId xmlns:a16="http://schemas.microsoft.com/office/drawing/2014/main" id="{1AD431A0-484E-443C-AEC6-2215BF1C3E24}"/>
                </a:ext>
              </a:extLst>
            </p:cNvPr>
            <p:cNvSpPr/>
            <p:nvPr/>
          </p:nvSpPr>
          <p:spPr bwMode="auto">
            <a:xfrm>
              <a:off x="6337707" y="5688181"/>
              <a:ext cx="372529" cy="113006"/>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7868EE43-877B-4C6B-BF68-BF85FA30F17D}"/>
                </a:ext>
              </a:extLst>
            </p:cNvPr>
            <p:cNvCxnSpPr/>
            <p:nvPr/>
          </p:nvCxnSpPr>
          <p:spPr bwMode="auto">
            <a:xfrm flipV="1">
              <a:off x="6526078" y="3982941"/>
              <a:ext cx="0" cy="1688135"/>
            </a:xfrm>
            <a:prstGeom prst="line">
              <a:avLst/>
            </a:prstGeom>
            <a:noFill/>
            <a:ln w="28575" cap="flat" cmpd="sng" algn="ctr">
              <a:solidFill>
                <a:schemeClr val="tx2"/>
              </a:solidFill>
              <a:prstDash val="sysDash"/>
              <a:round/>
              <a:headEnd type="none" w="med" len="med"/>
              <a:tailEnd type="none" w="med" len="med"/>
            </a:ln>
            <a:effectLst/>
          </p:spPr>
        </p:cxnSp>
        <p:grpSp>
          <p:nvGrpSpPr>
            <p:cNvPr id="69" name="Group 68">
              <a:extLst>
                <a:ext uri="{FF2B5EF4-FFF2-40B4-BE49-F238E27FC236}">
                  <a16:creationId xmlns:a16="http://schemas.microsoft.com/office/drawing/2014/main" id="{42F120C4-0998-4930-ADE9-F29120054738}"/>
                </a:ext>
              </a:extLst>
            </p:cNvPr>
            <p:cNvGrpSpPr/>
            <p:nvPr/>
          </p:nvGrpSpPr>
          <p:grpSpPr>
            <a:xfrm>
              <a:off x="6009151" y="3759842"/>
              <a:ext cx="832318" cy="1565953"/>
              <a:chOff x="6014902" y="3759842"/>
              <a:chExt cx="832318" cy="1565953"/>
            </a:xfrm>
          </p:grpSpPr>
          <p:sp>
            <p:nvSpPr>
              <p:cNvPr id="61" name="Rectangle 60">
                <a:extLst>
                  <a:ext uri="{FF2B5EF4-FFF2-40B4-BE49-F238E27FC236}">
                    <a16:creationId xmlns:a16="http://schemas.microsoft.com/office/drawing/2014/main" id="{60367584-A801-4B3E-A548-B55693AA69D8}"/>
                  </a:ext>
                </a:extLst>
              </p:cNvPr>
              <p:cNvSpPr/>
              <p:nvPr/>
            </p:nvSpPr>
            <p:spPr bwMode="auto">
              <a:xfrm>
                <a:off x="6220761" y="3759842"/>
                <a:ext cx="110650" cy="1106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1B608A3-C972-421E-A029-405D03A79441}"/>
                  </a:ext>
                </a:extLst>
              </p:cNvPr>
              <p:cNvSpPr/>
              <p:nvPr/>
            </p:nvSpPr>
            <p:spPr bwMode="auto">
              <a:xfrm>
                <a:off x="6014902" y="4480778"/>
                <a:ext cx="110650" cy="1106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9F0F0193-E457-4908-AB46-BE5E36CC6B5D}"/>
                  </a:ext>
                </a:extLst>
              </p:cNvPr>
              <p:cNvSpPr/>
              <p:nvPr/>
            </p:nvSpPr>
            <p:spPr bwMode="auto">
              <a:xfrm>
                <a:off x="6503562" y="4723165"/>
                <a:ext cx="110650" cy="1106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1B34EF3C-BD76-4C5B-AF4B-87864EDDBE18}"/>
                  </a:ext>
                </a:extLst>
              </p:cNvPr>
              <p:cNvSpPr/>
              <p:nvPr/>
            </p:nvSpPr>
            <p:spPr bwMode="auto">
              <a:xfrm>
                <a:off x="6398787" y="3987663"/>
                <a:ext cx="133819" cy="1338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5799CBBE-034B-4341-B36F-DB55236FD3DB}"/>
                  </a:ext>
                </a:extLst>
              </p:cNvPr>
              <p:cNvSpPr/>
              <p:nvPr/>
            </p:nvSpPr>
            <p:spPr bwMode="auto">
              <a:xfrm>
                <a:off x="6262838" y="5191976"/>
                <a:ext cx="133819" cy="1338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468F2846-5E2B-4B68-8BE8-7ABE8C6C8263}"/>
                  </a:ext>
                </a:extLst>
              </p:cNvPr>
              <p:cNvSpPr/>
              <p:nvPr/>
            </p:nvSpPr>
            <p:spPr bwMode="auto">
              <a:xfrm>
                <a:off x="6683147" y="4935974"/>
                <a:ext cx="164073" cy="164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E9FFB10-FD9C-4D37-A625-4731C7432874}"/>
                  </a:ext>
                </a:extLst>
              </p:cNvPr>
              <p:cNvSpPr/>
              <p:nvPr/>
            </p:nvSpPr>
            <p:spPr bwMode="auto">
              <a:xfrm>
                <a:off x="6670442" y="4216082"/>
                <a:ext cx="164073" cy="164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5B532D7D-2DD7-41A3-9268-608B1702CD76}"/>
                </a:ext>
              </a:extLst>
            </p:cNvPr>
            <p:cNvGrpSpPr/>
            <p:nvPr/>
          </p:nvGrpSpPr>
          <p:grpSpPr>
            <a:xfrm>
              <a:off x="5508017" y="3762055"/>
              <a:ext cx="1582896" cy="1552662"/>
              <a:chOff x="5508017" y="3762055"/>
              <a:chExt cx="1582896" cy="1552662"/>
            </a:xfrm>
          </p:grpSpPr>
          <p:grpSp>
            <p:nvGrpSpPr>
              <p:cNvPr id="33" name="Group 32">
                <a:extLst>
                  <a:ext uri="{FF2B5EF4-FFF2-40B4-BE49-F238E27FC236}">
                    <a16:creationId xmlns:a16="http://schemas.microsoft.com/office/drawing/2014/main" id="{E066E625-8508-4966-AAEA-D623CD54866E}"/>
                  </a:ext>
                </a:extLst>
              </p:cNvPr>
              <p:cNvGrpSpPr/>
              <p:nvPr/>
            </p:nvGrpSpPr>
            <p:grpSpPr>
              <a:xfrm>
                <a:off x="5923073" y="5206482"/>
                <a:ext cx="801000" cy="108235"/>
                <a:chOff x="5923073" y="5206482"/>
                <a:chExt cx="801000" cy="108235"/>
              </a:xfrm>
            </p:grpSpPr>
            <p:cxnSp>
              <p:nvCxnSpPr>
                <p:cNvPr id="29" name="Straight Connector 28">
                  <a:extLst>
                    <a:ext uri="{FF2B5EF4-FFF2-40B4-BE49-F238E27FC236}">
                      <a16:creationId xmlns:a16="http://schemas.microsoft.com/office/drawing/2014/main" id="{A46C374E-4CCB-4597-B72A-2EE1721C5EFE}"/>
                    </a:ext>
                  </a:extLst>
                </p:cNvPr>
                <p:cNvCxnSpPr>
                  <a:cxnSpLocks/>
                </p:cNvCxnSpPr>
                <p:nvPr/>
              </p:nvCxnSpPr>
              <p:spPr bwMode="auto">
                <a:xfrm>
                  <a:off x="5923073" y="5257800"/>
                  <a:ext cx="8010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4276EEB-D256-4A64-9F61-C60C5205C36D}"/>
                    </a:ext>
                  </a:extLst>
                </p:cNvPr>
                <p:cNvCxnSpPr/>
                <p:nvPr/>
              </p:nvCxnSpPr>
              <p:spPr bwMode="auto">
                <a:xfrm>
                  <a:off x="6322423"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F2C974F4-29EF-4FAA-9643-9A73112037BC}"/>
                  </a:ext>
                </a:extLst>
              </p:cNvPr>
              <p:cNvGrpSpPr/>
              <p:nvPr/>
            </p:nvGrpSpPr>
            <p:grpSpPr>
              <a:xfrm>
                <a:off x="6472212" y="4965745"/>
                <a:ext cx="562751" cy="108235"/>
                <a:chOff x="5923073" y="5206482"/>
                <a:chExt cx="562751" cy="108235"/>
              </a:xfrm>
            </p:grpSpPr>
            <p:cxnSp>
              <p:nvCxnSpPr>
                <p:cNvPr id="35" name="Straight Connector 34">
                  <a:extLst>
                    <a:ext uri="{FF2B5EF4-FFF2-40B4-BE49-F238E27FC236}">
                      <a16:creationId xmlns:a16="http://schemas.microsoft.com/office/drawing/2014/main" id="{50184E9B-742A-4271-B212-12AAD2296320}"/>
                    </a:ext>
                  </a:extLst>
                </p:cNvPr>
                <p:cNvCxnSpPr>
                  <a:cxnSpLocks/>
                </p:cNvCxnSpPr>
                <p:nvPr/>
              </p:nvCxnSpPr>
              <p:spPr bwMode="auto">
                <a:xfrm>
                  <a:off x="5923073" y="5257800"/>
                  <a:ext cx="56275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91B35B7-3EA2-4FEF-8541-6D558750A29C}"/>
                    </a:ext>
                  </a:extLst>
                </p:cNvPr>
                <p:cNvCxnSpPr/>
                <p:nvPr/>
              </p:nvCxnSpPr>
              <p:spPr bwMode="auto">
                <a:xfrm>
                  <a:off x="6210458"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27F347DC-F7EF-4664-900F-843C5D850FC8}"/>
                  </a:ext>
                </a:extLst>
              </p:cNvPr>
              <p:cNvGrpSpPr/>
              <p:nvPr/>
            </p:nvGrpSpPr>
            <p:grpSpPr>
              <a:xfrm>
                <a:off x="6022244" y="4725007"/>
                <a:ext cx="1068669" cy="108235"/>
                <a:chOff x="5923073" y="5206482"/>
                <a:chExt cx="1068669" cy="108235"/>
              </a:xfrm>
            </p:grpSpPr>
            <p:cxnSp>
              <p:nvCxnSpPr>
                <p:cNvPr id="39" name="Straight Connector 38">
                  <a:extLst>
                    <a:ext uri="{FF2B5EF4-FFF2-40B4-BE49-F238E27FC236}">
                      <a16:creationId xmlns:a16="http://schemas.microsoft.com/office/drawing/2014/main" id="{0A1E728F-C045-414A-ADBD-C609AD325B2A}"/>
                    </a:ext>
                  </a:extLst>
                </p:cNvPr>
                <p:cNvCxnSpPr>
                  <a:cxnSpLocks/>
                </p:cNvCxnSpPr>
                <p:nvPr/>
              </p:nvCxnSpPr>
              <p:spPr bwMode="auto">
                <a:xfrm>
                  <a:off x="5923073" y="5257800"/>
                  <a:ext cx="106866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8BCDF92-62E1-43FD-BB6F-60DB6ED58429}"/>
                    </a:ext>
                  </a:extLst>
                </p:cNvPr>
                <p:cNvCxnSpPr/>
                <p:nvPr/>
              </p:nvCxnSpPr>
              <p:spPr bwMode="auto">
                <a:xfrm>
                  <a:off x="6448945"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DAF3470F-67A0-440E-85AA-129B58E64AAB}"/>
                  </a:ext>
                </a:extLst>
              </p:cNvPr>
              <p:cNvGrpSpPr/>
              <p:nvPr/>
            </p:nvGrpSpPr>
            <p:grpSpPr>
              <a:xfrm>
                <a:off x="5508017" y="4484269"/>
                <a:ext cx="1105568" cy="108235"/>
                <a:chOff x="5923073" y="5206482"/>
                <a:chExt cx="1105568" cy="108235"/>
              </a:xfrm>
            </p:grpSpPr>
            <p:cxnSp>
              <p:nvCxnSpPr>
                <p:cNvPr id="43" name="Straight Connector 42">
                  <a:extLst>
                    <a:ext uri="{FF2B5EF4-FFF2-40B4-BE49-F238E27FC236}">
                      <a16:creationId xmlns:a16="http://schemas.microsoft.com/office/drawing/2014/main" id="{1070C20C-75D3-433C-946E-2E6FF9DE1170}"/>
                    </a:ext>
                  </a:extLst>
                </p:cNvPr>
                <p:cNvCxnSpPr>
                  <a:cxnSpLocks/>
                </p:cNvCxnSpPr>
                <p:nvPr/>
              </p:nvCxnSpPr>
              <p:spPr bwMode="auto">
                <a:xfrm>
                  <a:off x="5923073" y="5257800"/>
                  <a:ext cx="110556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8C9306C-4829-4D8D-BBCA-426FC9F93E36}"/>
                    </a:ext>
                  </a:extLst>
                </p:cNvPr>
                <p:cNvCxnSpPr/>
                <p:nvPr/>
              </p:nvCxnSpPr>
              <p:spPr bwMode="auto">
                <a:xfrm>
                  <a:off x="6477700"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57E7CDC0-EACB-4111-AEA9-48C297A1BE6D}"/>
                  </a:ext>
                </a:extLst>
              </p:cNvPr>
              <p:cNvGrpSpPr/>
              <p:nvPr/>
            </p:nvGrpSpPr>
            <p:grpSpPr>
              <a:xfrm>
                <a:off x="6546317" y="4243531"/>
                <a:ext cx="400823" cy="108235"/>
                <a:chOff x="5923073" y="5206482"/>
                <a:chExt cx="400823" cy="108235"/>
              </a:xfrm>
            </p:grpSpPr>
            <p:cxnSp>
              <p:nvCxnSpPr>
                <p:cNvPr id="47" name="Straight Connector 46">
                  <a:extLst>
                    <a:ext uri="{FF2B5EF4-FFF2-40B4-BE49-F238E27FC236}">
                      <a16:creationId xmlns:a16="http://schemas.microsoft.com/office/drawing/2014/main" id="{5DB7CB20-E27F-4EE3-B777-3D51A3874289}"/>
                    </a:ext>
                  </a:extLst>
                </p:cNvPr>
                <p:cNvCxnSpPr>
                  <a:cxnSpLocks/>
                </p:cNvCxnSpPr>
                <p:nvPr/>
              </p:nvCxnSpPr>
              <p:spPr bwMode="auto">
                <a:xfrm>
                  <a:off x="5923073" y="5257800"/>
                  <a:ext cx="40082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4631994-DCB1-4E6E-8BF0-DDCE5417CE4E}"/>
                    </a:ext>
                  </a:extLst>
                </p:cNvPr>
                <p:cNvCxnSpPr/>
                <p:nvPr/>
              </p:nvCxnSpPr>
              <p:spPr bwMode="auto">
                <a:xfrm>
                  <a:off x="6124193"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FB27F44A-5195-4ADA-89D0-7635D10DC806}"/>
                  </a:ext>
                </a:extLst>
              </p:cNvPr>
              <p:cNvGrpSpPr/>
              <p:nvPr/>
            </p:nvGrpSpPr>
            <p:grpSpPr>
              <a:xfrm>
                <a:off x="6188015" y="4002793"/>
                <a:ext cx="543950" cy="108235"/>
                <a:chOff x="5941874" y="5206482"/>
                <a:chExt cx="543950" cy="108235"/>
              </a:xfrm>
            </p:grpSpPr>
            <p:cxnSp>
              <p:nvCxnSpPr>
                <p:cNvPr id="51" name="Straight Connector 50">
                  <a:extLst>
                    <a:ext uri="{FF2B5EF4-FFF2-40B4-BE49-F238E27FC236}">
                      <a16:creationId xmlns:a16="http://schemas.microsoft.com/office/drawing/2014/main" id="{3AEAB47B-462D-4EC4-A9A3-4030F1296007}"/>
                    </a:ext>
                  </a:extLst>
                </p:cNvPr>
                <p:cNvCxnSpPr>
                  <a:cxnSpLocks/>
                </p:cNvCxnSpPr>
                <p:nvPr/>
              </p:nvCxnSpPr>
              <p:spPr bwMode="auto">
                <a:xfrm>
                  <a:off x="5941874" y="5257800"/>
                  <a:ext cx="5439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D8B6C07-B31F-4E40-B2BC-B43B78C889C9}"/>
                    </a:ext>
                  </a:extLst>
                </p:cNvPr>
                <p:cNvCxnSpPr/>
                <p:nvPr/>
              </p:nvCxnSpPr>
              <p:spPr bwMode="auto">
                <a:xfrm>
                  <a:off x="6210458"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0DF90EF3-69A9-413E-B1D1-5F565B60F4B7}"/>
                  </a:ext>
                </a:extLst>
              </p:cNvPr>
              <p:cNvGrpSpPr/>
              <p:nvPr/>
            </p:nvGrpSpPr>
            <p:grpSpPr>
              <a:xfrm>
                <a:off x="5664679" y="3762055"/>
                <a:ext cx="1227123" cy="108235"/>
                <a:chOff x="5801518" y="5206482"/>
                <a:chExt cx="1227123" cy="108235"/>
              </a:xfrm>
            </p:grpSpPr>
            <p:cxnSp>
              <p:nvCxnSpPr>
                <p:cNvPr id="55" name="Straight Connector 54">
                  <a:extLst>
                    <a:ext uri="{FF2B5EF4-FFF2-40B4-BE49-F238E27FC236}">
                      <a16:creationId xmlns:a16="http://schemas.microsoft.com/office/drawing/2014/main" id="{8BE85655-2696-4050-B3B4-820C1898D8D1}"/>
                    </a:ext>
                  </a:extLst>
                </p:cNvPr>
                <p:cNvCxnSpPr>
                  <a:cxnSpLocks/>
                </p:cNvCxnSpPr>
                <p:nvPr/>
              </p:nvCxnSpPr>
              <p:spPr bwMode="auto">
                <a:xfrm>
                  <a:off x="5801518" y="5257800"/>
                  <a:ext cx="122712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8B6762B-49B1-4BC6-9E98-55BE124C3FF9}"/>
                    </a:ext>
                  </a:extLst>
                </p:cNvPr>
                <p:cNvCxnSpPr/>
                <p:nvPr/>
              </p:nvCxnSpPr>
              <p:spPr bwMode="auto">
                <a:xfrm>
                  <a:off x="6408688"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sp>
          <p:nvSpPr>
            <p:cNvPr id="70" name="TextBox 69">
              <a:extLst>
                <a:ext uri="{FF2B5EF4-FFF2-40B4-BE49-F238E27FC236}">
                  <a16:creationId xmlns:a16="http://schemas.microsoft.com/office/drawing/2014/main" id="{A886A527-C68D-45B2-9337-A924BAE8F9EE}"/>
                </a:ext>
              </a:extLst>
            </p:cNvPr>
            <p:cNvSpPr txBox="1"/>
            <p:nvPr/>
          </p:nvSpPr>
          <p:spPr>
            <a:xfrm>
              <a:off x="1598082" y="5826043"/>
              <a:ext cx="4969730" cy="338554"/>
            </a:xfrm>
            <a:prstGeom prst="rect">
              <a:avLst/>
            </a:prstGeom>
            <a:noFill/>
          </p:spPr>
          <p:txBody>
            <a:bodyPr wrap="square" numCol="1" rtlCol="0">
              <a:spAutoFit/>
            </a:bodyPr>
            <a:lstStyle/>
            <a:p>
              <a:pPr algn="l" rtl="0"/>
              <a:r>
                <a:rPr lang="ja-JP" sz="1600" b="0" dirty="0">
                  <a:solidFill>
                    <a:schemeClr val="bg1"/>
                  </a:solidFill>
                  <a:latin typeface="Calibri" panose="020F0502020204030204" pitchFamily="34" charset="0"/>
                  <a:cs typeface="Calibri" panose="020F0502020204030204" pitchFamily="34" charset="0"/>
                </a:rPr>
                <a:t>異質性：</a:t>
              </a:r>
              <a:r>
                <a:rPr lang="ja-JP" sz="1600" b="0" i="1" dirty="0">
                  <a:solidFill>
                    <a:schemeClr val="bg1"/>
                  </a:solidFill>
                  <a:latin typeface="Calibri" panose="020F0502020204030204" pitchFamily="34" charset="0"/>
                  <a:cs typeface="Calibri" panose="020F0502020204030204" pitchFamily="34" charset="0"/>
                </a:rPr>
                <a:t>I</a:t>
              </a:r>
              <a:r>
                <a:rPr lang="ja-JP" sz="1600" b="0" baseline="30000" dirty="0">
                  <a:solidFill>
                    <a:schemeClr val="bg1"/>
                  </a:solidFill>
                  <a:latin typeface="Calibri" panose="020F0502020204030204" pitchFamily="34" charset="0"/>
                  <a:cs typeface="Calibri" panose="020F0502020204030204" pitchFamily="34" charset="0"/>
                </a:rPr>
                <a:t>2</a:t>
              </a:r>
              <a:r>
                <a:rPr lang="ja-JP" sz="1600" b="0" dirty="0">
                  <a:solidFill>
                    <a:schemeClr val="bg1"/>
                  </a:solidFill>
                  <a:latin typeface="Calibri" panose="020F0502020204030204" pitchFamily="34" charset="0"/>
                  <a:cs typeface="Calibri" panose="020F0502020204030204" pitchFamily="34" charset="0"/>
                </a:rPr>
                <a:t> = 46%, </a:t>
              </a:r>
              <a:r>
                <a:rPr lang="ja-JP" sz="1600" b="0" baseline="-25000" dirty="0">
                  <a:solidFill>
                    <a:schemeClr val="bg1"/>
                  </a:solidFill>
                  <a:latin typeface="Calibri" panose="020F0502020204030204" pitchFamily="34" charset="0"/>
                  <a:cs typeface="Calibri" panose="020F0502020204030204" pitchFamily="34" charset="0"/>
                </a:rPr>
                <a:t>T</a:t>
              </a:r>
              <a:r>
                <a:rPr lang="ja-JP" sz="1600" b="0" baseline="30000" dirty="0">
                  <a:solidFill>
                    <a:schemeClr val="bg1"/>
                  </a:solidFill>
                  <a:latin typeface="Calibri" panose="020F0502020204030204" pitchFamily="34" charset="0"/>
                  <a:cs typeface="Calibri" panose="020F0502020204030204" pitchFamily="34" charset="0"/>
                </a:rPr>
                <a:t>2</a:t>
              </a:r>
              <a:r>
                <a:rPr lang="ja-JP" sz="1600" b="0" dirty="0">
                  <a:solidFill>
                    <a:schemeClr val="bg1"/>
                  </a:solidFill>
                  <a:latin typeface="Calibri" panose="020F0502020204030204" pitchFamily="34" charset="0"/>
                  <a:cs typeface="Calibri" panose="020F0502020204030204" pitchFamily="34" charset="0"/>
                </a:rPr>
                <a:t> = 0.0491; </a:t>
              </a:r>
              <a:r>
                <a:rPr lang="ja-JP" sz="1600" b="0" i="1" dirty="0">
                  <a:solidFill>
                    <a:schemeClr val="bg1"/>
                  </a:solidFill>
                  <a:latin typeface="Calibri" panose="020F0502020204030204" pitchFamily="34" charset="0"/>
                  <a:cs typeface="Calibri" panose="020F0502020204030204" pitchFamily="34" charset="0"/>
                </a:rPr>
                <a:t>P</a:t>
              </a:r>
              <a:r>
                <a:rPr lang="ja-JP" sz="1600" b="0" dirty="0">
                  <a:solidFill>
                    <a:schemeClr val="bg1"/>
                  </a:solidFill>
                  <a:latin typeface="Calibri" panose="020F0502020204030204" pitchFamily="34" charset="0"/>
                  <a:cs typeface="Calibri" panose="020F0502020204030204" pitchFamily="34" charset="0"/>
                </a:rPr>
                <a:t> = .09</a:t>
              </a:r>
            </a:p>
          </p:txBody>
        </p:sp>
        <p:sp>
          <p:nvSpPr>
            <p:cNvPr id="71" name="TextBox 70">
              <a:extLst>
                <a:ext uri="{FF2B5EF4-FFF2-40B4-BE49-F238E27FC236}">
                  <a16:creationId xmlns:a16="http://schemas.microsoft.com/office/drawing/2014/main" id="{FC9CDE0B-0857-4376-88DB-CA973D0BEE00}"/>
                </a:ext>
              </a:extLst>
            </p:cNvPr>
            <p:cNvSpPr txBox="1"/>
            <p:nvPr/>
          </p:nvSpPr>
          <p:spPr>
            <a:xfrm>
              <a:off x="5584923" y="3307097"/>
              <a:ext cx="2272146"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sz="1600">
                  <a:solidFill>
                    <a:srgbClr val="000000"/>
                  </a:solidFill>
                  <a:latin typeface="Calibri" panose="020F0502020204030204" pitchFamily="34" charset="0"/>
                  <a:cs typeface="Calibri" panose="020F0502020204030204" pitchFamily="34" charset="0"/>
                </a:rPr>
                <a:t>HR</a:t>
              </a:r>
            </a:p>
          </p:txBody>
        </p:sp>
        <p:sp>
          <p:nvSpPr>
            <p:cNvPr id="72" name="TextBox 71">
              <a:extLst>
                <a:ext uri="{FF2B5EF4-FFF2-40B4-BE49-F238E27FC236}">
                  <a16:creationId xmlns:a16="http://schemas.microsoft.com/office/drawing/2014/main" id="{A63B9856-780A-48B3-BC47-CB5CEBBF18C8}"/>
                </a:ext>
              </a:extLst>
            </p:cNvPr>
            <p:cNvSpPr txBox="1"/>
            <p:nvPr/>
          </p:nvSpPr>
          <p:spPr>
            <a:xfrm>
              <a:off x="5362560"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sz="1600" b="0">
                  <a:solidFill>
                    <a:srgbClr val="000000"/>
                  </a:solidFill>
                  <a:latin typeface="Calibri" panose="020F0502020204030204" pitchFamily="34" charset="0"/>
                  <a:cs typeface="Calibri" panose="020F0502020204030204" pitchFamily="34" charset="0"/>
                </a:rPr>
                <a:t>0.2</a:t>
              </a:r>
            </a:p>
          </p:txBody>
        </p:sp>
        <p:sp>
          <p:nvSpPr>
            <p:cNvPr id="73" name="TextBox 72">
              <a:extLst>
                <a:ext uri="{FF2B5EF4-FFF2-40B4-BE49-F238E27FC236}">
                  <a16:creationId xmlns:a16="http://schemas.microsoft.com/office/drawing/2014/main" id="{C07AED70-647D-4DDE-8993-D7F2AB7CE6AB}"/>
                </a:ext>
              </a:extLst>
            </p:cNvPr>
            <p:cNvSpPr txBox="1"/>
            <p:nvPr/>
          </p:nvSpPr>
          <p:spPr>
            <a:xfrm>
              <a:off x="6017697"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sz="1600" b="0">
                  <a:solidFill>
                    <a:srgbClr val="000000"/>
                  </a:solidFill>
                  <a:latin typeface="Calibri" panose="020F0502020204030204" pitchFamily="34" charset="0"/>
                  <a:cs typeface="Calibri" panose="020F0502020204030204" pitchFamily="34" charset="0"/>
                </a:rPr>
                <a:t>0.5</a:t>
              </a:r>
            </a:p>
          </p:txBody>
        </p:sp>
        <p:sp>
          <p:nvSpPr>
            <p:cNvPr id="74" name="TextBox 73">
              <a:extLst>
                <a:ext uri="{FF2B5EF4-FFF2-40B4-BE49-F238E27FC236}">
                  <a16:creationId xmlns:a16="http://schemas.microsoft.com/office/drawing/2014/main" id="{B9ABEA4F-3605-4B48-BECB-8761FD4A0480}"/>
                </a:ext>
              </a:extLst>
            </p:cNvPr>
            <p:cNvSpPr txBox="1"/>
            <p:nvPr/>
          </p:nvSpPr>
          <p:spPr>
            <a:xfrm>
              <a:off x="6496054"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sz="1600" b="0">
                  <a:solidFill>
                    <a:srgbClr val="000000"/>
                  </a:solidFill>
                  <a:latin typeface="Calibri" panose="020F0502020204030204" pitchFamily="34" charset="0"/>
                  <a:cs typeface="Calibri" panose="020F0502020204030204" pitchFamily="34" charset="0"/>
                </a:rPr>
                <a:t>1</a:t>
              </a:r>
            </a:p>
          </p:txBody>
        </p:sp>
        <p:sp>
          <p:nvSpPr>
            <p:cNvPr id="75" name="TextBox 74">
              <a:extLst>
                <a:ext uri="{FF2B5EF4-FFF2-40B4-BE49-F238E27FC236}">
                  <a16:creationId xmlns:a16="http://schemas.microsoft.com/office/drawing/2014/main" id="{39E8EF66-9F8B-4270-B26F-96097949183C}"/>
                </a:ext>
              </a:extLst>
            </p:cNvPr>
            <p:cNvSpPr txBox="1"/>
            <p:nvPr/>
          </p:nvSpPr>
          <p:spPr>
            <a:xfrm>
              <a:off x="7002697"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sz="1600" b="0">
                  <a:solidFill>
                    <a:srgbClr val="000000"/>
                  </a:solidFill>
                  <a:latin typeface="Calibri" panose="020F0502020204030204" pitchFamily="34" charset="0"/>
                  <a:cs typeface="Calibri" panose="020F0502020204030204" pitchFamily="34" charset="0"/>
                </a:rPr>
                <a:t>2</a:t>
              </a:r>
            </a:p>
          </p:txBody>
        </p:sp>
        <p:sp>
          <p:nvSpPr>
            <p:cNvPr id="76" name="TextBox 75">
              <a:extLst>
                <a:ext uri="{FF2B5EF4-FFF2-40B4-BE49-F238E27FC236}">
                  <a16:creationId xmlns:a16="http://schemas.microsoft.com/office/drawing/2014/main" id="{4E32E399-1682-4EF8-87B9-0E67092EF879}"/>
                </a:ext>
              </a:extLst>
            </p:cNvPr>
            <p:cNvSpPr txBox="1"/>
            <p:nvPr/>
          </p:nvSpPr>
          <p:spPr>
            <a:xfrm>
              <a:off x="7634663"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ja-JP" sz="1600" b="0">
                  <a:solidFill>
                    <a:srgbClr val="000000"/>
                  </a:solidFill>
                  <a:latin typeface="Calibri" panose="020F0502020204030204" pitchFamily="34" charset="0"/>
                  <a:cs typeface="Calibri" panose="020F0502020204030204" pitchFamily="34" charset="0"/>
                </a:rPr>
                <a:t>5</a:t>
              </a:r>
            </a:p>
          </p:txBody>
        </p:sp>
      </p:grpSp>
      <p:grpSp>
        <p:nvGrpSpPr>
          <p:cNvPr id="78" name="Group 7">
            <a:extLst>
              <a:ext uri="{FF2B5EF4-FFF2-40B4-BE49-F238E27FC236}">
                <a16:creationId xmlns:a16="http://schemas.microsoft.com/office/drawing/2014/main" id="{8D1DF725-01AB-4F41-A7DB-717EC24E5630}"/>
              </a:ext>
            </a:extLst>
          </p:cNvPr>
          <p:cNvGrpSpPr>
            <a:grpSpLocks/>
          </p:cNvGrpSpPr>
          <p:nvPr/>
        </p:nvGrpSpPr>
        <p:grpSpPr bwMode="auto">
          <a:xfrm>
            <a:off x="8697809" y="6216652"/>
            <a:ext cx="3079361" cy="447822"/>
            <a:chOff x="8799765" y="3551529"/>
            <a:chExt cx="3079361" cy="448324"/>
          </a:xfrm>
        </p:grpSpPr>
        <p:pic>
          <p:nvPicPr>
            <p:cNvPr id="79" name="Picture 78">
              <a:extLst>
                <a:ext uri="{FF2B5EF4-FFF2-40B4-BE49-F238E27FC236}">
                  <a16:creationId xmlns:a16="http://schemas.microsoft.com/office/drawing/2014/main" id="{76E88EB7-B61F-4AB8-8456-75A76C854C8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0" name="Rectangle 8">
              <a:extLst>
                <a:ext uri="{FF2B5EF4-FFF2-40B4-BE49-F238E27FC236}">
                  <a16:creationId xmlns:a16="http://schemas.microsoft.com/office/drawing/2014/main" id="{8862EF7D-03AE-4D81-98C5-CCE05DB2CE64}"/>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390322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まとめのポイント：HBsAg 陽性患者における</a:t>
            </a:r>
            <a:br>
              <a:rPr lang="en-US" dirty="0"/>
            </a:br>
            <a:r>
              <a:rPr lang="ja-JP" dirty="0"/>
              <a:t> HCC リスクの審査 </a:t>
            </a:r>
          </a:p>
        </p:txBody>
      </p:sp>
      <p:sp>
        <p:nvSpPr>
          <p:cNvPr id="3" name="Content Placeholder 2">
            <a:extLst>
              <a:ext uri="{FF2B5EF4-FFF2-40B4-BE49-F238E27FC236}">
                <a16:creationId xmlns:a16="http://schemas.microsoft.com/office/drawing/2014/main" id="{96FEE6DA-E2A7-4393-AFEB-E4872D2A7278}"/>
              </a:ext>
            </a:extLst>
          </p:cNvPr>
          <p:cNvSpPr>
            <a:spLocks noGrp="1"/>
          </p:cNvSpPr>
          <p:nvPr>
            <p:ph idx="1"/>
          </p:nvPr>
        </p:nvSpPr>
        <p:spPr/>
        <p:txBody>
          <a:bodyPr/>
          <a:lstStyle/>
          <a:p>
            <a:pPr rtl="0"/>
            <a:r>
              <a:rPr lang="ja-JP" sz="2400" b="1" dirty="0">
                <a:solidFill>
                  <a:schemeClr val="accent4"/>
                </a:solidFill>
              </a:rPr>
              <a:t>HCC に強く関連したリスク要素の大半は、進行線維症／肝硬変</a:t>
            </a:r>
          </a:p>
          <a:p>
            <a:pPr lvl="1" rtl="0"/>
            <a:r>
              <a:rPr lang="ja-JP" sz="2200" dirty="0"/>
              <a:t>全患者が線維症の重症度を審査されたことが重要である</a:t>
            </a:r>
          </a:p>
          <a:p>
            <a:pPr rtl="0"/>
            <a:r>
              <a:rPr lang="ja-JP" sz="2400" dirty="0"/>
              <a:t>HCC リスク上昇のあったその他の群</a:t>
            </a:r>
          </a:p>
          <a:p>
            <a:pPr lvl="1" rtl="0"/>
            <a:r>
              <a:rPr lang="ja-JP" sz="2200" dirty="0"/>
              <a:t>HCC を有する一親等の家族歴</a:t>
            </a:r>
          </a:p>
          <a:p>
            <a:pPr lvl="1" rtl="0"/>
            <a:r>
              <a:rPr lang="ja-JP" sz="2200" dirty="0">
                <a:solidFill>
                  <a:schemeClr val="accent3"/>
                </a:solidFill>
              </a:rPr>
              <a:t> &gt;40 歳のアジア人または黒人男性</a:t>
            </a:r>
          </a:p>
          <a:p>
            <a:pPr lvl="1" rtl="0"/>
            <a:r>
              <a:rPr lang="ja-JP" sz="2200" dirty="0"/>
              <a:t> &gt;50 歳のアジア人女性</a:t>
            </a:r>
          </a:p>
          <a:p>
            <a:pPr lvl="1" rtl="0"/>
            <a:r>
              <a:rPr lang="ja-JP" sz="2200" dirty="0"/>
              <a:t>HCV または HDV の同時感染者（HCV と HDV のスクリーニング）</a:t>
            </a:r>
          </a:p>
          <a:p>
            <a:pPr rtl="0"/>
            <a:r>
              <a:rPr lang="ja-JP" sz="2400" dirty="0"/>
              <a:t>台頭するリスク補助因子：アルコール乱用、NAFLD、一定の HBV 遺伝子型</a:t>
            </a:r>
          </a:p>
          <a:p>
            <a:pPr rtl="0"/>
            <a:r>
              <a:rPr lang="ja-JP" sz="2400" dirty="0"/>
              <a:t>持続性 HBV DNA 抑制による抗ウイルス療法が HCC のリスクを減少させる</a:t>
            </a:r>
          </a:p>
          <a:p>
            <a:pPr lvl="1"/>
            <a:endParaRPr lang="en-US" dirty="0"/>
          </a:p>
          <a:p>
            <a:pPr lvl="1"/>
            <a:endParaRPr lang="en-US" dirty="0"/>
          </a:p>
        </p:txBody>
      </p:sp>
      <p:grpSp>
        <p:nvGrpSpPr>
          <p:cNvPr id="8" name="Group 7">
            <a:extLst>
              <a:ext uri="{FF2B5EF4-FFF2-40B4-BE49-F238E27FC236}">
                <a16:creationId xmlns:a16="http://schemas.microsoft.com/office/drawing/2014/main" id="{07BCE5FA-EBA5-4733-BDBF-7D22D2E964FF}"/>
              </a:ext>
            </a:extLst>
          </p:cNvPr>
          <p:cNvGrpSpPr>
            <a:grpSpLocks/>
          </p:cNvGrpSpPr>
          <p:nvPr/>
        </p:nvGrpSpPr>
        <p:grpSpPr bwMode="auto">
          <a:xfrm>
            <a:off x="8697809" y="6216652"/>
            <a:ext cx="3079361" cy="447822"/>
            <a:chOff x="8799765" y="3551529"/>
            <a:chExt cx="3079361" cy="448324"/>
          </a:xfrm>
        </p:grpSpPr>
        <p:pic>
          <p:nvPicPr>
            <p:cNvPr id="9" name="Picture 8">
              <a:extLst>
                <a:ext uri="{FF2B5EF4-FFF2-40B4-BE49-F238E27FC236}">
                  <a16:creationId xmlns:a16="http://schemas.microsoft.com/office/drawing/2014/main" id="{84D49AAC-B6C4-48AD-AD90-1867B7AB1B7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98A9D865-61CF-4E07-939B-ECF0D95C00FC}"/>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789262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rtl="0"/>
            <a:r>
              <a:rPr lang="ja-JP" dirty="0"/>
              <a:t>APASL：B 型肝炎患者に推奨される HCC 検査</a:t>
            </a:r>
          </a:p>
        </p:txBody>
      </p:sp>
      <p:graphicFrame>
        <p:nvGraphicFramePr>
          <p:cNvPr id="11" name="Content Placeholder 3">
            <a:extLst>
              <a:ext uri="{FF2B5EF4-FFF2-40B4-BE49-F238E27FC236}">
                <a16:creationId xmlns:a16="http://schemas.microsoft.com/office/drawing/2014/main" id="{F28C40E6-5D9B-4E51-A491-8A401BBAEB4B}"/>
              </a:ext>
            </a:extLst>
          </p:cNvPr>
          <p:cNvGraphicFramePr>
            <a:graphicFrameLocks noGrp="1"/>
          </p:cNvGraphicFramePr>
          <p:nvPr>
            <p:ph sz="half" idx="1"/>
            <p:extLst>
              <p:ext uri="{D42A27DB-BD31-4B8C-83A1-F6EECF244321}">
                <p14:modId xmlns:p14="http://schemas.microsoft.com/office/powerpoint/2010/main" val="2713542564"/>
              </p:ext>
            </p:extLst>
          </p:nvPr>
        </p:nvGraphicFramePr>
        <p:xfrm>
          <a:off x="721519" y="1625030"/>
          <a:ext cx="5509101" cy="3291768"/>
        </p:xfrm>
        <a:graphic>
          <a:graphicData uri="http://schemas.openxmlformats.org/drawingml/2006/table">
            <a:tbl>
              <a:tblPr/>
              <a:tblGrid>
                <a:gridCol w="3678997">
                  <a:extLst>
                    <a:ext uri="{9D8B030D-6E8A-4147-A177-3AD203B41FA5}">
                      <a16:colId xmlns:a16="http://schemas.microsoft.com/office/drawing/2014/main" val="20000"/>
                    </a:ext>
                  </a:extLst>
                </a:gridCol>
                <a:gridCol w="1830104">
                  <a:extLst>
                    <a:ext uri="{9D8B030D-6E8A-4147-A177-3AD203B41FA5}">
                      <a16:colId xmlns:a16="http://schemas.microsoft.com/office/drawing/2014/main" val="20001"/>
                    </a:ext>
                  </a:extLst>
                </a:gridCol>
              </a:tblGrid>
              <a:tr h="444040">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群</a:t>
                      </a: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a:ln>
                            <a:noFill/>
                          </a:ln>
                          <a:solidFill>
                            <a:srgbClr val="FFFFFF"/>
                          </a:solidFill>
                          <a:effectLst/>
                          <a:latin typeface="Calibri" panose="020F0502020204030204" pitchFamily="34" charset="0"/>
                          <a:cs typeface="Calibri" panose="020F0502020204030204" pitchFamily="34" charset="0"/>
                        </a:rPr>
                        <a:t>年間 HCC リスク (%)</a:t>
                      </a: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248656">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2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肝硬変を伴う慢性 HBV </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ja-JP" sz="2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3〜5</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25574">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2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HBsAg+ で、肝硬変なし</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&gt;50  歳のアジア人女性</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&gt;40 歳のアジア人男性</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&gt;20 歳のアフリカ人</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一親等における HCC の家族歴</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endPar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0.3〜0.6</a:t>
                      </a: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0.4〜0.6</a:t>
                      </a: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ja-JP"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2" name="Content Placeholder 11">
            <a:extLst>
              <a:ext uri="{FF2B5EF4-FFF2-40B4-BE49-F238E27FC236}">
                <a16:creationId xmlns:a16="http://schemas.microsoft.com/office/drawing/2014/main" id="{4FA22E30-8CBD-44B8-A41F-F6AF3AB8AAB0}"/>
              </a:ext>
            </a:extLst>
          </p:cNvPr>
          <p:cNvSpPr>
            <a:spLocks noGrp="1"/>
          </p:cNvSpPr>
          <p:nvPr>
            <p:ph sz="half" idx="2"/>
          </p:nvPr>
        </p:nvSpPr>
        <p:spPr/>
        <p:txBody>
          <a:bodyPr/>
          <a:lstStyle/>
          <a:p>
            <a:pPr rtl="0"/>
            <a:r>
              <a:rPr lang="ja-JP" dirty="0"/>
              <a:t>費用対効果の治験は、 HCC </a:t>
            </a:r>
            <a:br>
              <a:rPr lang="en-US" dirty="0"/>
            </a:br>
            <a:r>
              <a:rPr lang="ja-JP" dirty="0"/>
              <a:t>の発症率 ≥1.5% /年は、肝硬変罹患者の検査戦略実施に対する根拠を提供することを示唆</a:t>
            </a:r>
          </a:p>
          <a:p>
            <a:pPr rtl="0"/>
            <a:r>
              <a:rPr lang="ja-JP" dirty="0"/>
              <a:t>肝硬変のない患者における費用対効果のカットオフは十分に規定されていないが、専門家は、 HCC の年間発症率が &gt;0.2% である場合と示唆</a:t>
            </a:r>
          </a:p>
          <a:p>
            <a:endParaRPr lang="en-US" sz="2400" dirty="0"/>
          </a:p>
        </p:txBody>
      </p:sp>
      <p:sp>
        <p:nvSpPr>
          <p:cNvPr id="13" name="Text Box 11">
            <a:extLst>
              <a:ext uri="{FF2B5EF4-FFF2-40B4-BE49-F238E27FC236}">
                <a16:creationId xmlns:a16="http://schemas.microsoft.com/office/drawing/2014/main" id="{72223E99-D3F4-4FD7-9455-12156BEB0ACC}"/>
              </a:ext>
            </a:extLst>
          </p:cNvPr>
          <p:cNvSpPr txBox="1">
            <a:spLocks noChangeArrowheads="1"/>
          </p:cNvSpPr>
          <p:nvPr/>
        </p:nvSpPr>
        <p:spPr bwMode="auto">
          <a:xfrm>
            <a:off x="413704" y="64174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dirty="0">
                <a:solidFill>
                  <a:schemeClr val="bg2"/>
                </a:solidFill>
                <a:latin typeface="Calibri" panose="020F0502020204030204" pitchFamily="34" charset="0"/>
              </a:rPr>
              <a:t>Omata. Hepatol Int. 2017;11:317. </a:t>
            </a:r>
          </a:p>
        </p:txBody>
      </p:sp>
      <p:grpSp>
        <p:nvGrpSpPr>
          <p:cNvPr id="9" name="Group 7">
            <a:extLst>
              <a:ext uri="{FF2B5EF4-FFF2-40B4-BE49-F238E27FC236}">
                <a16:creationId xmlns:a16="http://schemas.microsoft.com/office/drawing/2014/main" id="{30F787E8-372B-440A-AD48-ABD81DB8C85D}"/>
              </a:ext>
            </a:extLst>
          </p:cNvPr>
          <p:cNvGrpSpPr>
            <a:grpSpLocks/>
          </p:cNvGrpSpPr>
          <p:nvPr/>
        </p:nvGrpSpPr>
        <p:grpSpPr bwMode="auto">
          <a:xfrm>
            <a:off x="8697809" y="6216652"/>
            <a:ext cx="3079361" cy="447822"/>
            <a:chOff x="8799765" y="3551529"/>
            <a:chExt cx="3079361" cy="448324"/>
          </a:xfrm>
        </p:grpSpPr>
        <p:pic>
          <p:nvPicPr>
            <p:cNvPr id="10" name="Picture 9">
              <a:extLst>
                <a:ext uri="{FF2B5EF4-FFF2-40B4-BE49-F238E27FC236}">
                  <a16:creationId xmlns:a16="http://schemas.microsoft.com/office/drawing/2014/main" id="{FDD8B10A-FB15-45DC-BF8F-5EC00C306A7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2F0B5E21-EEF9-44E3-90C7-B7258E6F03AC}"/>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41619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3AD4566-1FD9-8C48-9DB7-E12CF6A076A0}"/>
              </a:ext>
            </a:extLst>
          </p:cNvPr>
          <p:cNvSpPr>
            <a:spLocks noGrp="1"/>
          </p:cNvSpPr>
          <p:nvPr>
            <p:ph type="title"/>
          </p:nvPr>
        </p:nvSpPr>
        <p:spPr/>
        <p:txBody>
          <a:bodyPr/>
          <a:lstStyle/>
          <a:p>
            <a:pPr algn="l" rtl="0">
              <a:defRPr/>
            </a:pPr>
            <a:r>
              <a:rPr lang="ja-JP" dirty="0"/>
              <a:t>HCC 検査の画像取得方法</a:t>
            </a:r>
          </a:p>
        </p:txBody>
      </p:sp>
      <p:sp>
        <p:nvSpPr>
          <p:cNvPr id="8" name="Text Box 15">
            <a:extLst>
              <a:ext uri="{FF2B5EF4-FFF2-40B4-BE49-F238E27FC236}">
                <a16:creationId xmlns:a16="http://schemas.microsoft.com/office/drawing/2014/main" id="{0DB5B66F-A9F5-4946-B9DB-121AF6F9AE53}"/>
              </a:ext>
            </a:extLst>
          </p:cNvPr>
          <p:cNvSpPr txBox="1">
            <a:spLocks noChangeArrowheads="1"/>
          </p:cNvSpPr>
          <p:nvPr/>
        </p:nvSpPr>
        <p:spPr bwMode="auto">
          <a:xfrm>
            <a:off x="401993" y="64181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sz="1200" b="0" spc="-10" dirty="0">
                <a:solidFill>
                  <a:srgbClr val="455560"/>
                </a:solidFill>
                <a:latin typeface="Calibri" panose="020F0502020204030204" pitchFamily="34" charset="0"/>
              </a:rPr>
              <a:t>Sherman. Semin Liver Dis. 2010;30:3.</a:t>
            </a:r>
          </a:p>
        </p:txBody>
      </p:sp>
      <p:graphicFrame>
        <p:nvGraphicFramePr>
          <p:cNvPr id="11" name="Content Placeholder 3">
            <a:extLst>
              <a:ext uri="{FF2B5EF4-FFF2-40B4-BE49-F238E27FC236}">
                <a16:creationId xmlns:a16="http://schemas.microsoft.com/office/drawing/2014/main" id="{038DBBE4-3259-4083-8E3F-E0F05155B717}"/>
              </a:ext>
            </a:extLst>
          </p:cNvPr>
          <p:cNvGraphicFramePr>
            <a:graphicFrameLocks/>
          </p:cNvGraphicFramePr>
          <p:nvPr>
            <p:extLst>
              <p:ext uri="{D42A27DB-BD31-4B8C-83A1-F6EECF244321}">
                <p14:modId xmlns:p14="http://schemas.microsoft.com/office/powerpoint/2010/main" val="914565285"/>
              </p:ext>
            </p:extLst>
          </p:nvPr>
        </p:nvGraphicFramePr>
        <p:xfrm>
          <a:off x="723899" y="1588770"/>
          <a:ext cx="10787501" cy="3718422"/>
        </p:xfrm>
        <a:graphic>
          <a:graphicData uri="http://schemas.openxmlformats.org/drawingml/2006/table">
            <a:tbl>
              <a:tblPr/>
              <a:tblGrid>
                <a:gridCol w="2136532">
                  <a:extLst>
                    <a:ext uri="{9D8B030D-6E8A-4147-A177-3AD203B41FA5}">
                      <a16:colId xmlns:a16="http://schemas.microsoft.com/office/drawing/2014/main" val="20000"/>
                    </a:ext>
                  </a:extLst>
                </a:gridCol>
                <a:gridCol w="2599338">
                  <a:extLst>
                    <a:ext uri="{9D8B030D-6E8A-4147-A177-3AD203B41FA5}">
                      <a16:colId xmlns:a16="http://schemas.microsoft.com/office/drawing/2014/main" val="20001"/>
                    </a:ext>
                  </a:extLst>
                </a:gridCol>
                <a:gridCol w="6051631">
                  <a:extLst>
                    <a:ext uri="{9D8B030D-6E8A-4147-A177-3AD203B41FA5}">
                      <a16:colId xmlns:a16="http://schemas.microsoft.com/office/drawing/2014/main" val="20002"/>
                    </a:ext>
                  </a:extLst>
                </a:gridCol>
              </a:tblGrid>
              <a:tr h="171099">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0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画像取得方法</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ja-JP" sz="20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長点</a:t>
                      </a:r>
                    </a:p>
                  </a:txBody>
                  <a:tcPr marL="91436" marR="91436" marT="45708" marB="45708"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ja-JP" sz="20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短点</a:t>
                      </a:r>
                    </a:p>
                  </a:txBody>
                  <a:tcPr marL="91436" marR="91436" marT="45708" marB="45708"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697584">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000" b="0" i="0" u="none" strike="noStrike" cap="none" normalizeH="0" baseline="0">
                          <a:ln>
                            <a:noFill/>
                          </a:ln>
                          <a:solidFill>
                            <a:srgbClr val="0D0D0D"/>
                          </a:solidFill>
                          <a:effectLst/>
                          <a:latin typeface="Calibri" panose="020F0502020204030204" pitchFamily="34" charset="0"/>
                          <a:cs typeface="Calibri" panose="020F0502020204030204" pitchFamily="34" charset="0"/>
                        </a:rPr>
                        <a:t>超音波診断</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非侵襲性</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ほぼ遍在</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低費用</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検査技師と技能への高い依存性—</a:t>
                      </a:r>
                      <a:b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検査技師の技能と経験に直接比例</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肥満患者と一定の他の疾患状態では感度が低い</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軟組織審査</a:t>
                      </a:r>
                    </a:p>
                  </a:txBody>
                  <a:tcPr marL="91439" marR="91439" marT="45701" marB="45701"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34338">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000" b="0" i="0" u="none" strike="noStrike" cap="none" normalizeH="0" baseline="0">
                          <a:ln>
                            <a:noFill/>
                          </a:ln>
                          <a:solidFill>
                            <a:srgbClr val="0D0D0D"/>
                          </a:solidFill>
                          <a:effectLst/>
                          <a:latin typeface="Calibri" panose="020F0502020204030204" pitchFamily="34" charset="0"/>
                          <a:cs typeface="Calibri" panose="020F0502020204030204" pitchFamily="34" charset="0"/>
                        </a:rPr>
                        <a:t>CT</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高感度</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中程度から高い解像度</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高い放射線照射のリスク</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高費用</a:t>
                      </a:r>
                    </a:p>
                  </a:txBody>
                  <a:tcPr marL="91439" marR="91439" marT="45701" marB="45701"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4338">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000" b="0" i="0" u="none" strike="noStrike" cap="none" normalizeH="0" baseline="0">
                          <a:ln>
                            <a:noFill/>
                          </a:ln>
                          <a:solidFill>
                            <a:srgbClr val="0D0D0D"/>
                          </a:solidFill>
                          <a:effectLst/>
                          <a:latin typeface="Calibri" panose="020F0502020204030204" pitchFamily="34" charset="0"/>
                          <a:cs typeface="Calibri" panose="020F0502020204030204" pitchFamily="34" charset="0"/>
                        </a:rPr>
                        <a:t>MRI</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高感度</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高解像度</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限定的な利用可能性</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極めて高費用</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ガドリニウム蓄積</a:t>
                      </a:r>
                    </a:p>
                  </a:txBody>
                  <a:tcPr marL="91439" marR="91439" marT="45701" marB="45701"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0" name="Group 7">
            <a:extLst>
              <a:ext uri="{FF2B5EF4-FFF2-40B4-BE49-F238E27FC236}">
                <a16:creationId xmlns:a16="http://schemas.microsoft.com/office/drawing/2014/main" id="{9301F2F7-4615-484E-99E5-BA331E860A8F}"/>
              </a:ext>
            </a:extLst>
          </p:cNvPr>
          <p:cNvGrpSpPr>
            <a:grpSpLocks/>
          </p:cNvGrpSpPr>
          <p:nvPr/>
        </p:nvGrpSpPr>
        <p:grpSpPr bwMode="auto">
          <a:xfrm>
            <a:off x="8697809" y="6216652"/>
            <a:ext cx="3079361" cy="447822"/>
            <a:chOff x="8799765" y="3551529"/>
            <a:chExt cx="3079361" cy="448324"/>
          </a:xfrm>
        </p:grpSpPr>
        <p:pic>
          <p:nvPicPr>
            <p:cNvPr id="12" name="Picture 11">
              <a:extLst>
                <a:ext uri="{FF2B5EF4-FFF2-40B4-BE49-F238E27FC236}">
                  <a16:creationId xmlns:a16="http://schemas.microsoft.com/office/drawing/2014/main" id="{69D8F485-4957-43F2-9E7E-70F05C7B234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E3974319-5623-4F96-B314-F2D2B15C9A21}"/>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668296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画像取得方法の感度</a:t>
            </a:r>
          </a:p>
        </p:txBody>
      </p:sp>
      <p:graphicFrame>
        <p:nvGraphicFramePr>
          <p:cNvPr id="8" name="Content Placeholder 3">
            <a:extLst>
              <a:ext uri="{FF2B5EF4-FFF2-40B4-BE49-F238E27FC236}">
                <a16:creationId xmlns:a16="http://schemas.microsoft.com/office/drawing/2014/main" id="{6A2854C2-F497-4910-B58E-4187BB4F11E0}"/>
              </a:ext>
            </a:extLst>
          </p:cNvPr>
          <p:cNvGraphicFramePr>
            <a:graphicFrameLocks noGrp="1"/>
          </p:cNvGraphicFramePr>
          <p:nvPr>
            <p:ph idx="1"/>
            <p:extLst>
              <p:ext uri="{D42A27DB-BD31-4B8C-83A1-F6EECF244321}">
                <p14:modId xmlns:p14="http://schemas.microsoft.com/office/powerpoint/2010/main" val="4175407127"/>
              </p:ext>
            </p:extLst>
          </p:nvPr>
        </p:nvGraphicFramePr>
        <p:xfrm>
          <a:off x="723899" y="1600201"/>
          <a:ext cx="10767220" cy="2895528"/>
        </p:xfrm>
        <a:graphic>
          <a:graphicData uri="http://schemas.openxmlformats.org/drawingml/2006/table">
            <a:tbl>
              <a:tblPr/>
              <a:tblGrid>
                <a:gridCol w="2691805">
                  <a:extLst>
                    <a:ext uri="{9D8B030D-6E8A-4147-A177-3AD203B41FA5}">
                      <a16:colId xmlns:a16="http://schemas.microsoft.com/office/drawing/2014/main" val="20000"/>
                    </a:ext>
                  </a:extLst>
                </a:gridCol>
                <a:gridCol w="2691805">
                  <a:extLst>
                    <a:ext uri="{9D8B030D-6E8A-4147-A177-3AD203B41FA5}">
                      <a16:colId xmlns:a16="http://schemas.microsoft.com/office/drawing/2014/main" val="20001"/>
                    </a:ext>
                  </a:extLst>
                </a:gridCol>
                <a:gridCol w="2691805">
                  <a:extLst>
                    <a:ext uri="{9D8B030D-6E8A-4147-A177-3AD203B41FA5}">
                      <a16:colId xmlns:a16="http://schemas.microsoft.com/office/drawing/2014/main" val="3424987489"/>
                    </a:ext>
                  </a:extLst>
                </a:gridCol>
                <a:gridCol w="2691805">
                  <a:extLst>
                    <a:ext uri="{9D8B030D-6E8A-4147-A177-3AD203B41FA5}">
                      <a16:colId xmlns:a16="http://schemas.microsoft.com/office/drawing/2014/main" val="20002"/>
                    </a:ext>
                  </a:extLst>
                </a:gridCol>
              </a:tblGrid>
              <a:tr h="21640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検出した病巣</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超音波感度  </a:t>
                      </a:r>
                    </a:p>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 (n/N)</a:t>
                      </a:r>
                    </a:p>
                  </a:txBody>
                  <a:tcPr marL="91436" marR="91436" marT="45708" marB="45708"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CT 感度  </a:t>
                      </a:r>
                    </a:p>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 (n/N)</a:t>
                      </a:r>
                    </a:p>
                  </a:txBody>
                  <a:tcPr marL="91436" marR="91436" marT="45708" marB="45708"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MRI 感度  </a:t>
                      </a:r>
                    </a:p>
                    <a:p>
                      <a:pPr marL="0" marR="0" lvl="0" indent="0" algn="ctr" defTabSz="912813" rtl="0" eaLnBrk="1" fontAlgn="base" latinLnBrk="0" hangingPunct="1">
                        <a:lnSpc>
                          <a:spcPct val="100000"/>
                        </a:lnSpc>
                        <a:spcBef>
                          <a:spcPct val="0"/>
                        </a:spcBef>
                        <a:spcAft>
                          <a:spcPct val="0"/>
                        </a:spcAft>
                        <a:buClrTx/>
                        <a:buSzTx/>
                        <a:buFontTx/>
                        <a:buNone/>
                        <a:tabLst/>
                      </a:pPr>
                      <a:r>
                        <a:rPr kumimoji="0" lang="ja-JP"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 (n/N)</a:t>
                      </a:r>
                    </a:p>
                  </a:txBody>
                  <a:tcPr marL="91436" marR="91436" marT="45708" marB="45708"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1773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200" b="0" i="0" u="none" strike="noStrike" cap="none" normalizeH="0" baseline="0">
                          <a:ln>
                            <a:noFill/>
                          </a:ln>
                          <a:solidFill>
                            <a:srgbClr val="0D0D0D"/>
                          </a:solidFill>
                          <a:effectLst/>
                          <a:latin typeface="Calibri" panose="020F0502020204030204" pitchFamily="34" charset="0"/>
                          <a:cs typeface="Calibri" panose="020F0502020204030204" pitchFamily="34" charset="0"/>
                        </a:rPr>
                        <a:t>小塊あたり</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1" indent="0" algn="ctr" rtl="0" eaLnBrk="1" hangingPunct="1">
                        <a:spcBef>
                          <a:spcPct val="0"/>
                        </a:spcBef>
                        <a:buClrTx/>
                        <a:buSzPct val="130000"/>
                        <a:buFont typeface="Wingdings" panose="05000000000000000000" pitchFamily="2" charset="2"/>
                        <a:buNone/>
                      </a:pPr>
                      <a:r>
                        <a:rPr kumimoji="0" lang="ja-JP" sz="2200" b="0" i="0" u="none" strike="noStrike" cap="none" normalizeH="0" baseline="0">
                          <a:ln>
                            <a:noFill/>
                          </a:ln>
                          <a:solidFill>
                            <a:schemeClr val="bg1"/>
                          </a:solidFill>
                          <a:effectLst/>
                          <a:latin typeface="Calibri" panose="020F0502020204030204" pitchFamily="34" charset="0"/>
                          <a:cs typeface="Calibri" panose="020F0502020204030204" pitchFamily="34" charset="0"/>
                        </a:rPr>
                        <a:t>46 (92/200)</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1" indent="0" algn="ctr" rtl="0" eaLnBrk="1" hangingPunct="1">
                        <a:spcBef>
                          <a:spcPct val="0"/>
                        </a:spcBef>
                        <a:buClrTx/>
                        <a:buSzPct val="130000"/>
                        <a:buFontTx/>
                        <a:buNone/>
                      </a:pPr>
                      <a:r>
                        <a:rPr kumimoji="0" lang="ja-JP" sz="2200" b="0" i="0" u="none" strike="noStrike" cap="none" normalizeH="0" baseline="0">
                          <a:ln>
                            <a:noFill/>
                          </a:ln>
                          <a:solidFill>
                            <a:schemeClr val="bg1"/>
                          </a:solidFill>
                          <a:effectLst/>
                          <a:latin typeface="Calibri" panose="020F0502020204030204" pitchFamily="34" charset="0"/>
                          <a:cs typeface="Calibri" panose="020F0502020204030204" pitchFamily="34" charset="0"/>
                        </a:rPr>
                        <a:t>65 (123/194)</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rtl="0" eaLnBrk="1" hangingPunct="1">
                        <a:spcBef>
                          <a:spcPct val="0"/>
                        </a:spcBef>
                        <a:buClrTx/>
                        <a:buSzPct val="130000"/>
                        <a:buFont typeface="Wingdings" panose="05000000000000000000" pitchFamily="2" charset="2"/>
                        <a:buNone/>
                      </a:pPr>
                      <a:r>
                        <a:rPr lang="ja-JP" sz="2200" b="0" i="0" dirty="0">
                          <a:solidFill>
                            <a:schemeClr val="bg1"/>
                          </a:solidFill>
                          <a:latin typeface="Calibri" panose="020F0502020204030204" pitchFamily="34" charset="0"/>
                          <a:cs typeface="Calibri" panose="020F0502020204030204" pitchFamily="34" charset="0"/>
                        </a:rPr>
                        <a:t>72 (126/175)</a:t>
                      </a:r>
                    </a:p>
                  </a:txBody>
                  <a:tcPr marL="91439" marR="91439" marT="45701" marB="45701"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73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ja-JP" sz="2200" b="0" i="0" u="none" strike="noStrike" cap="none" normalizeH="0" baseline="0">
                          <a:ln>
                            <a:noFill/>
                          </a:ln>
                          <a:solidFill>
                            <a:srgbClr val="0D0D0D"/>
                          </a:solidFill>
                          <a:effectLst/>
                          <a:latin typeface="Calibri" panose="020F0502020204030204" pitchFamily="34" charset="0"/>
                          <a:cs typeface="Calibri" panose="020F0502020204030204" pitchFamily="34" charset="0"/>
                        </a:rPr>
                        <a:t>&lt;2 cm</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1" indent="0" algn="ctr" rtl="0" eaLnBrk="1" hangingPunct="1">
                        <a:spcBef>
                          <a:spcPct val="0"/>
                        </a:spcBef>
                        <a:buClrTx/>
                        <a:buSzPct val="130000"/>
                        <a:buFontTx/>
                        <a:buNone/>
                      </a:pPr>
                      <a:r>
                        <a:rPr kumimoji="0" lang="ja-JP" sz="2200" b="0" i="0" u="none" strike="noStrike" cap="none" normalizeH="0" baseline="0">
                          <a:ln>
                            <a:noFill/>
                          </a:ln>
                          <a:solidFill>
                            <a:schemeClr val="bg1"/>
                          </a:solidFill>
                          <a:effectLst/>
                          <a:latin typeface="Calibri" panose="020F0502020204030204" pitchFamily="34" charset="0"/>
                          <a:cs typeface="Calibri" panose="020F0502020204030204" pitchFamily="34" charset="0"/>
                        </a:rPr>
                        <a:t>21 (20/96) </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1" indent="0" algn="ctr" rtl="0" eaLnBrk="1" hangingPunct="1">
                        <a:spcBef>
                          <a:spcPct val="0"/>
                        </a:spcBef>
                        <a:buClrTx/>
                        <a:buSzPct val="130000"/>
                        <a:buFontTx/>
                        <a:buNone/>
                      </a:pPr>
                      <a:r>
                        <a:rPr kumimoji="0" lang="ja-JP" sz="2200" b="0" i="0" u="none" strike="noStrike" cap="none" normalizeH="0" baseline="0">
                          <a:ln>
                            <a:noFill/>
                          </a:ln>
                          <a:solidFill>
                            <a:schemeClr val="bg1"/>
                          </a:solidFill>
                          <a:effectLst/>
                          <a:latin typeface="Calibri" panose="020F0502020204030204" pitchFamily="34" charset="0"/>
                          <a:cs typeface="Calibri" panose="020F0502020204030204" pitchFamily="34" charset="0"/>
                        </a:rPr>
                        <a:t>40 (35/88)</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1" indent="0" algn="ctr" rtl="0" eaLnBrk="1" hangingPunct="1">
                        <a:spcBef>
                          <a:spcPct val="0"/>
                        </a:spcBef>
                        <a:buClrTx/>
                        <a:buSzPct val="130000"/>
                        <a:buFontTx/>
                        <a:buNone/>
                      </a:pPr>
                      <a:r>
                        <a:rPr kumimoji="0" lang="ja-JP" sz="2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47 (33/70)</a:t>
                      </a:r>
                    </a:p>
                  </a:txBody>
                  <a:tcPr marL="91439" marR="91439" marT="45701" marB="45701"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7386">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2〜4 cm</a:t>
                      </a:r>
                    </a:p>
                  </a:txBody>
                  <a:tcPr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62 (44/71) </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80 (59/74)</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86 (66/77)</a:t>
                      </a:r>
                    </a:p>
                  </a:txBody>
                  <a:tcPr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48175"/>
                  </a:ext>
                </a:extLst>
              </a:tr>
              <a:tr h="177386">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≥4 cm</a:t>
                      </a:r>
                    </a:p>
                  </a:txBody>
                  <a:tcPr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85 (28/33) </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100 (32/32)</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96 (27/28)</a:t>
                      </a:r>
                    </a:p>
                  </a:txBody>
                  <a:tcPr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3798546"/>
                  </a:ext>
                </a:extLst>
              </a:tr>
              <a:tr h="177386">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患者あたり</a:t>
                      </a:r>
                    </a:p>
                  </a:txBody>
                  <a:tcPr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64 (88/138) </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76 (113/149)</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85 (99/117)</a:t>
                      </a:r>
                    </a:p>
                  </a:txBody>
                  <a:tcPr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5375129"/>
                  </a:ext>
                </a:extLst>
              </a:tr>
            </a:tbl>
          </a:graphicData>
        </a:graphic>
      </p:graphicFrame>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40166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Yu. Clin Gastroenterol Hepatol. 2011;9:161.</a:t>
            </a:r>
          </a:p>
        </p:txBody>
      </p:sp>
      <p:grpSp>
        <p:nvGrpSpPr>
          <p:cNvPr id="9" name="Group 7">
            <a:extLst>
              <a:ext uri="{FF2B5EF4-FFF2-40B4-BE49-F238E27FC236}">
                <a16:creationId xmlns:a16="http://schemas.microsoft.com/office/drawing/2014/main" id="{7EF6E8E3-6ED8-48E2-A3EC-5CA694285529}"/>
              </a:ext>
            </a:extLst>
          </p:cNvPr>
          <p:cNvGrpSpPr>
            <a:grpSpLocks/>
          </p:cNvGrpSpPr>
          <p:nvPr/>
        </p:nvGrpSpPr>
        <p:grpSpPr bwMode="auto">
          <a:xfrm>
            <a:off x="8697809" y="6216652"/>
            <a:ext cx="3079361" cy="447822"/>
            <a:chOff x="8799765" y="3551529"/>
            <a:chExt cx="3079361" cy="448324"/>
          </a:xfrm>
        </p:grpSpPr>
        <p:pic>
          <p:nvPicPr>
            <p:cNvPr id="10" name="Picture 9">
              <a:extLst>
                <a:ext uri="{FF2B5EF4-FFF2-40B4-BE49-F238E27FC236}">
                  <a16:creationId xmlns:a16="http://schemas.microsoft.com/office/drawing/2014/main" id="{0BB8F19D-F03B-43A0-9231-1310DFAB5B7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1097321-1F2B-44C2-9585-48B5A07A408B}"/>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625420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 name="Rectangle 979">
            <a:extLst>
              <a:ext uri="{FF2B5EF4-FFF2-40B4-BE49-F238E27FC236}">
                <a16:creationId xmlns:a16="http://schemas.microsoft.com/office/drawing/2014/main" id="{1BB244FB-C6F8-441F-8370-77B51E8A4A92}"/>
              </a:ext>
            </a:extLst>
          </p:cNvPr>
          <p:cNvSpPr/>
          <p:nvPr/>
        </p:nvSpPr>
        <p:spPr bwMode="auto">
          <a:xfrm>
            <a:off x="9659194" y="4571834"/>
            <a:ext cx="58061" cy="48099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HCC リスクのバイオマーカー： AFP と AFP-L3</a:t>
            </a:r>
          </a:p>
        </p:txBody>
      </p:sp>
      <p:sp>
        <p:nvSpPr>
          <p:cNvPr id="3" name="Content Placeholder 2">
            <a:extLst>
              <a:ext uri="{FF2B5EF4-FFF2-40B4-BE49-F238E27FC236}">
                <a16:creationId xmlns:a16="http://schemas.microsoft.com/office/drawing/2014/main" id="{96FEE6DA-E2A7-4393-AFEB-E4872D2A7278}"/>
              </a:ext>
            </a:extLst>
          </p:cNvPr>
          <p:cNvSpPr>
            <a:spLocks noGrp="1"/>
          </p:cNvSpPr>
          <p:nvPr>
            <p:ph idx="1"/>
          </p:nvPr>
        </p:nvSpPr>
        <p:spPr>
          <a:xfrm>
            <a:off x="604675" y="1513047"/>
            <a:ext cx="5919505" cy="4650686"/>
          </a:xfrm>
        </p:spPr>
        <p:txBody>
          <a:bodyPr/>
          <a:lstStyle/>
          <a:p>
            <a:pPr rtl="0"/>
            <a:r>
              <a:rPr lang="ja-JP" sz="2400" b="1" dirty="0"/>
              <a:t>AFP </a:t>
            </a:r>
          </a:p>
          <a:p>
            <a:pPr lvl="1" rtl="0"/>
            <a:r>
              <a:rPr lang="ja-JP" sz="2200" dirty="0"/>
              <a:t>肝臓傷害または癌の罹患者で上昇</a:t>
            </a:r>
          </a:p>
          <a:p>
            <a:pPr rtl="0"/>
            <a:r>
              <a:rPr lang="ja-JP" sz="2400" b="1" dirty="0"/>
              <a:t>AFP-L3: AFP の</a:t>
            </a:r>
            <a:r>
              <a:rPr lang="ja-JP" sz="2400" i="1" dirty="0"/>
              <a:t>レンズ豆 </a:t>
            </a:r>
            <a:r>
              <a:rPr lang="ja-JP" sz="2400" dirty="0"/>
              <a:t>凝集素反応性サブ分画 </a:t>
            </a:r>
          </a:p>
          <a:p>
            <a:pPr lvl="1" rtl="0"/>
            <a:r>
              <a:rPr lang="ja-JP" sz="2200" dirty="0"/>
              <a:t>AFP のフコシル化アイソフォーム</a:t>
            </a:r>
          </a:p>
          <a:p>
            <a:pPr lvl="1" rtl="0"/>
            <a:r>
              <a:rPr lang="ja-JP" sz="2200" dirty="0"/>
              <a:t>AFP-L3% は、総 AFP（AFP-L1 + AFP-L3）に対する AFP-L3 の比率</a:t>
            </a:r>
          </a:p>
          <a:p>
            <a:pPr lvl="1" rtl="0"/>
            <a:r>
              <a:rPr lang="ja-JP" sz="2200" dirty="0"/>
              <a:t>HCC における高度に特異性のある／早期に起こるレベルの上昇</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4136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Gish. Gastroenterol Hepatol (N Y). 2014;2:121.</a:t>
            </a:r>
          </a:p>
        </p:txBody>
      </p:sp>
      <p:sp>
        <p:nvSpPr>
          <p:cNvPr id="979" name="Text Box 2041">
            <a:extLst>
              <a:ext uri="{FF2B5EF4-FFF2-40B4-BE49-F238E27FC236}">
                <a16:creationId xmlns:a16="http://schemas.microsoft.com/office/drawing/2014/main" id="{3430E92E-D31F-483D-AAD3-1D3F8B3A6F2C}"/>
              </a:ext>
            </a:extLst>
          </p:cNvPr>
          <p:cNvSpPr txBox="1">
            <a:spLocks noChangeAspect="1" noChangeArrowheads="1"/>
          </p:cNvSpPr>
          <p:nvPr/>
        </p:nvSpPr>
        <p:spPr bwMode="auto">
          <a:xfrm>
            <a:off x="9068940" y="3973891"/>
            <a:ext cx="11699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ctr" defTabSz="1143000" rtl="0" eaLnBrk="0" fontAlgn="base" latinLnBrk="0" hangingPunct="0">
              <a:lnSpc>
                <a:spcPct val="100000"/>
              </a:lnSpc>
              <a:spcBef>
                <a:spcPct val="0"/>
              </a:spcBef>
              <a:spcAft>
                <a:spcPct val="0"/>
              </a:spcAft>
              <a:buClrTx/>
              <a:buSzTx/>
              <a:buFontTx/>
              <a:buNone/>
              <a:tabLst/>
              <a:defRPr/>
            </a:pPr>
            <a:r>
              <a:rPr kumimoji="1" lang="ja-JP" sz="1800" b="1" i="0" u="none" strike="noStrike" kern="1200" cap="none" spc="0" normalizeH="0" baseline="0">
                <a:ln>
                  <a:noFill/>
                </a:ln>
                <a:solidFill>
                  <a:schemeClr val="accent3"/>
                </a:solidFill>
                <a:effectLst/>
                <a:uLnTx/>
                <a:uFillTx/>
                <a:latin typeface="Calibri" panose="020F0502020204030204" pitchFamily="34" charset="0"/>
                <a:cs typeface="Calibri" panose="020F0502020204030204" pitchFamily="34" charset="0"/>
              </a:rPr>
              <a:t>フコース</a:t>
            </a:r>
          </a:p>
        </p:txBody>
      </p:sp>
      <p:grpSp>
        <p:nvGrpSpPr>
          <p:cNvPr id="1003" name="Group 1002">
            <a:extLst>
              <a:ext uri="{FF2B5EF4-FFF2-40B4-BE49-F238E27FC236}">
                <a16:creationId xmlns:a16="http://schemas.microsoft.com/office/drawing/2014/main" id="{4D9C9CA2-0CC2-4193-B9E0-A4811852C80A}"/>
              </a:ext>
            </a:extLst>
          </p:cNvPr>
          <p:cNvGrpSpPr/>
          <p:nvPr/>
        </p:nvGrpSpPr>
        <p:grpSpPr>
          <a:xfrm>
            <a:off x="7395565" y="1974892"/>
            <a:ext cx="3268209" cy="1162050"/>
            <a:chOff x="7192834" y="1968585"/>
            <a:chExt cx="3268209" cy="1162050"/>
          </a:xfrm>
        </p:grpSpPr>
        <p:grpSp>
          <p:nvGrpSpPr>
            <p:cNvPr id="492" name="Group 491">
              <a:extLst>
                <a:ext uri="{FF2B5EF4-FFF2-40B4-BE49-F238E27FC236}">
                  <a16:creationId xmlns:a16="http://schemas.microsoft.com/office/drawing/2014/main" id="{7F6C1320-5133-4EB1-95FC-EB0CA78C199F}"/>
                </a:ext>
              </a:extLst>
            </p:cNvPr>
            <p:cNvGrpSpPr/>
            <p:nvPr/>
          </p:nvGrpSpPr>
          <p:grpSpPr>
            <a:xfrm>
              <a:off x="7334811" y="2333002"/>
              <a:ext cx="2367185" cy="399547"/>
              <a:chOff x="7334811" y="2333002"/>
              <a:chExt cx="2367185" cy="399547"/>
            </a:xfrm>
          </p:grpSpPr>
          <p:sp>
            <p:nvSpPr>
              <p:cNvPr id="8" name="Freeform: Shape 7">
                <a:extLst>
                  <a:ext uri="{FF2B5EF4-FFF2-40B4-BE49-F238E27FC236}">
                    <a16:creationId xmlns:a16="http://schemas.microsoft.com/office/drawing/2014/main" id="{C3FFB260-43BA-40CB-A023-D7489A2465FD}"/>
                  </a:ext>
                </a:extLst>
              </p:cNvPr>
              <p:cNvSpPr/>
              <p:nvPr/>
            </p:nvSpPr>
            <p:spPr bwMode="auto">
              <a:xfrm>
                <a:off x="7334811" y="2333002"/>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sp>
            <p:nvSpPr>
              <p:cNvPr id="978" name="Freeform: Shape 977">
                <a:extLst>
                  <a:ext uri="{FF2B5EF4-FFF2-40B4-BE49-F238E27FC236}">
                    <a16:creationId xmlns:a16="http://schemas.microsoft.com/office/drawing/2014/main" id="{629E943C-3071-4E45-B1DF-4E942EFE0541}"/>
                  </a:ext>
                </a:extLst>
              </p:cNvPr>
              <p:cNvSpPr/>
              <p:nvPr/>
            </p:nvSpPr>
            <p:spPr bwMode="auto">
              <a:xfrm flipV="1">
                <a:off x="7334811" y="2535996"/>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grpSp>
        <p:grpSp>
          <p:nvGrpSpPr>
            <p:cNvPr id="994" name="Group 993">
              <a:extLst>
                <a:ext uri="{FF2B5EF4-FFF2-40B4-BE49-F238E27FC236}">
                  <a16:creationId xmlns:a16="http://schemas.microsoft.com/office/drawing/2014/main" id="{16FBD85A-759E-4477-BD69-F7BBC80FF172}"/>
                </a:ext>
              </a:extLst>
            </p:cNvPr>
            <p:cNvGrpSpPr/>
            <p:nvPr/>
          </p:nvGrpSpPr>
          <p:grpSpPr>
            <a:xfrm>
              <a:off x="7192834" y="2166071"/>
              <a:ext cx="343132" cy="737430"/>
              <a:chOff x="7192834" y="2164019"/>
              <a:chExt cx="343132" cy="737430"/>
            </a:xfrm>
          </p:grpSpPr>
          <p:sp>
            <p:nvSpPr>
              <p:cNvPr id="975" name="Oval 974">
                <a:extLst>
                  <a:ext uri="{FF2B5EF4-FFF2-40B4-BE49-F238E27FC236}">
                    <a16:creationId xmlns:a16="http://schemas.microsoft.com/office/drawing/2014/main" id="{768876B7-A888-4D15-80D1-52E2AD2D4F4F}"/>
                  </a:ext>
                </a:extLst>
              </p:cNvPr>
              <p:cNvSpPr/>
              <p:nvPr/>
            </p:nvSpPr>
            <p:spPr bwMode="auto">
              <a:xfrm>
                <a:off x="7192834" y="2558317"/>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9" name="Oval 988">
                <a:extLst>
                  <a:ext uri="{FF2B5EF4-FFF2-40B4-BE49-F238E27FC236}">
                    <a16:creationId xmlns:a16="http://schemas.microsoft.com/office/drawing/2014/main" id="{2D9A13F4-37D5-4479-B873-A166827C5F18}"/>
                  </a:ext>
                </a:extLst>
              </p:cNvPr>
              <p:cNvSpPr/>
              <p:nvPr/>
            </p:nvSpPr>
            <p:spPr bwMode="auto">
              <a:xfrm>
                <a:off x="7192834" y="2164019"/>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1" name="Group 980">
              <a:extLst>
                <a:ext uri="{FF2B5EF4-FFF2-40B4-BE49-F238E27FC236}">
                  <a16:creationId xmlns:a16="http://schemas.microsoft.com/office/drawing/2014/main" id="{25D09526-0E45-4808-829C-998A1A0CC780}"/>
                </a:ext>
              </a:extLst>
            </p:cNvPr>
            <p:cNvGrpSpPr/>
            <p:nvPr/>
          </p:nvGrpSpPr>
          <p:grpSpPr>
            <a:xfrm>
              <a:off x="7556458" y="2166071"/>
              <a:ext cx="343132" cy="737430"/>
              <a:chOff x="7559702" y="2171012"/>
              <a:chExt cx="343132" cy="737430"/>
            </a:xfrm>
          </p:grpSpPr>
          <p:sp>
            <p:nvSpPr>
              <p:cNvPr id="990" name="Oval 989">
                <a:extLst>
                  <a:ext uri="{FF2B5EF4-FFF2-40B4-BE49-F238E27FC236}">
                    <a16:creationId xmlns:a16="http://schemas.microsoft.com/office/drawing/2014/main" id="{F5622C00-6264-41F6-9994-AF1EA4E9DDDA}"/>
                  </a:ext>
                </a:extLst>
              </p:cNvPr>
              <p:cNvSpPr/>
              <p:nvPr/>
            </p:nvSpPr>
            <p:spPr bwMode="auto">
              <a:xfrm>
                <a:off x="7559702" y="2565310"/>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1" name="Oval 990">
                <a:extLst>
                  <a:ext uri="{FF2B5EF4-FFF2-40B4-BE49-F238E27FC236}">
                    <a16:creationId xmlns:a16="http://schemas.microsoft.com/office/drawing/2014/main" id="{EA847C37-0AEB-4B22-823E-4DDF9D750053}"/>
                  </a:ext>
                </a:extLst>
              </p:cNvPr>
              <p:cNvSpPr/>
              <p:nvPr/>
            </p:nvSpPr>
            <p:spPr bwMode="auto">
              <a:xfrm>
                <a:off x="7559702" y="2171012"/>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7" name="Group 976">
              <a:extLst>
                <a:ext uri="{FF2B5EF4-FFF2-40B4-BE49-F238E27FC236}">
                  <a16:creationId xmlns:a16="http://schemas.microsoft.com/office/drawing/2014/main" id="{957F6B08-0761-4A1D-A72C-7D2BDA1A679E}"/>
                </a:ext>
              </a:extLst>
            </p:cNvPr>
            <p:cNvGrpSpPr/>
            <p:nvPr/>
          </p:nvGrpSpPr>
          <p:grpSpPr>
            <a:xfrm>
              <a:off x="7920082" y="2166071"/>
              <a:ext cx="343132" cy="737430"/>
              <a:chOff x="7909142" y="2171012"/>
              <a:chExt cx="343132" cy="737430"/>
            </a:xfrm>
          </p:grpSpPr>
          <p:sp>
            <p:nvSpPr>
              <p:cNvPr id="992" name="Oval 991">
                <a:extLst>
                  <a:ext uri="{FF2B5EF4-FFF2-40B4-BE49-F238E27FC236}">
                    <a16:creationId xmlns:a16="http://schemas.microsoft.com/office/drawing/2014/main" id="{450331BA-1724-47B2-B16F-198D92BEAEE5}"/>
                  </a:ext>
                </a:extLst>
              </p:cNvPr>
              <p:cNvSpPr/>
              <p:nvPr/>
            </p:nvSpPr>
            <p:spPr bwMode="auto">
              <a:xfrm>
                <a:off x="7909142" y="2565310"/>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3" name="Oval 992">
                <a:extLst>
                  <a:ext uri="{FF2B5EF4-FFF2-40B4-BE49-F238E27FC236}">
                    <a16:creationId xmlns:a16="http://schemas.microsoft.com/office/drawing/2014/main" id="{CA30069A-CBA2-4AD3-82B3-2B7B9F6B40F5}"/>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5" name="Group 994">
              <a:extLst>
                <a:ext uri="{FF2B5EF4-FFF2-40B4-BE49-F238E27FC236}">
                  <a16:creationId xmlns:a16="http://schemas.microsoft.com/office/drawing/2014/main" id="{4872FCC6-BCA5-419D-BAC0-ECDEE1953309}"/>
                </a:ext>
              </a:extLst>
            </p:cNvPr>
            <p:cNvGrpSpPr/>
            <p:nvPr/>
          </p:nvGrpSpPr>
          <p:grpSpPr>
            <a:xfrm rot="5400000">
              <a:off x="9142282" y="2170344"/>
              <a:ext cx="343132" cy="728884"/>
              <a:chOff x="7909142" y="2171012"/>
              <a:chExt cx="343132" cy="728884"/>
            </a:xfrm>
          </p:grpSpPr>
          <p:sp>
            <p:nvSpPr>
              <p:cNvPr id="996" name="Oval 995">
                <a:extLst>
                  <a:ext uri="{FF2B5EF4-FFF2-40B4-BE49-F238E27FC236}">
                    <a16:creationId xmlns:a16="http://schemas.microsoft.com/office/drawing/2014/main" id="{E7C739C4-22A7-411A-953B-3BB0F7E7167A}"/>
                  </a:ext>
                </a:extLst>
              </p:cNvPr>
              <p:cNvSpPr/>
              <p:nvPr/>
            </p:nvSpPr>
            <p:spPr bwMode="auto">
              <a:xfrm>
                <a:off x="7909142" y="2556764"/>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7" name="Oval 996">
                <a:extLst>
                  <a:ext uri="{FF2B5EF4-FFF2-40B4-BE49-F238E27FC236}">
                    <a16:creationId xmlns:a16="http://schemas.microsoft.com/office/drawing/2014/main" id="{3DEBC8B9-02D7-4CAC-9C58-A1D1BA71B7DF}"/>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8" name="Group 997">
              <a:extLst>
                <a:ext uri="{FF2B5EF4-FFF2-40B4-BE49-F238E27FC236}">
                  <a16:creationId xmlns:a16="http://schemas.microsoft.com/office/drawing/2014/main" id="{A3B1184B-2D37-4F96-84D6-211A97C157C2}"/>
                </a:ext>
              </a:extLst>
            </p:cNvPr>
            <p:cNvGrpSpPr/>
            <p:nvPr/>
          </p:nvGrpSpPr>
          <p:grpSpPr>
            <a:xfrm>
              <a:off x="8283707" y="2166071"/>
              <a:ext cx="343132" cy="737430"/>
              <a:chOff x="7909142" y="2171012"/>
              <a:chExt cx="343132" cy="737430"/>
            </a:xfrm>
          </p:grpSpPr>
          <p:sp>
            <p:nvSpPr>
              <p:cNvPr id="999" name="Oval 998">
                <a:extLst>
                  <a:ext uri="{FF2B5EF4-FFF2-40B4-BE49-F238E27FC236}">
                    <a16:creationId xmlns:a16="http://schemas.microsoft.com/office/drawing/2014/main" id="{81B81F61-8DD6-4E53-80E1-D1FD2D8F04CB}"/>
                  </a:ext>
                </a:extLst>
              </p:cNvPr>
              <p:cNvSpPr/>
              <p:nvPr/>
            </p:nvSpPr>
            <p:spPr bwMode="auto">
              <a:xfrm>
                <a:off x="7909142" y="256531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0" name="Oval 999">
                <a:extLst>
                  <a:ext uri="{FF2B5EF4-FFF2-40B4-BE49-F238E27FC236}">
                    <a16:creationId xmlns:a16="http://schemas.microsoft.com/office/drawing/2014/main" id="{6C6FE2CF-3DE5-465C-835C-925FB302F753}"/>
                  </a:ext>
                </a:extLst>
              </p:cNvPr>
              <p:cNvSpPr/>
              <p:nvPr/>
            </p:nvSpPr>
            <p:spPr bwMode="auto">
              <a:xfrm>
                <a:off x="7909142" y="2171012"/>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01" name="Oval 1000">
              <a:extLst>
                <a:ext uri="{FF2B5EF4-FFF2-40B4-BE49-F238E27FC236}">
                  <a16:creationId xmlns:a16="http://schemas.microsoft.com/office/drawing/2014/main" id="{DB4DBF5A-7794-4774-AFA0-1D7DA8E66CB2}"/>
                </a:ext>
              </a:extLst>
            </p:cNvPr>
            <p:cNvSpPr/>
            <p:nvPr/>
          </p:nvSpPr>
          <p:spPr bwMode="auto">
            <a:xfrm>
              <a:off x="8590195" y="236322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2" name="Flowchart: Delay 1001">
              <a:extLst>
                <a:ext uri="{FF2B5EF4-FFF2-40B4-BE49-F238E27FC236}">
                  <a16:creationId xmlns:a16="http://schemas.microsoft.com/office/drawing/2014/main" id="{3BAE552F-87CA-4192-8DD9-793E74348011}"/>
                </a:ext>
              </a:extLst>
            </p:cNvPr>
            <p:cNvSpPr/>
            <p:nvPr/>
          </p:nvSpPr>
          <p:spPr bwMode="auto">
            <a:xfrm rot="10800000">
              <a:off x="9682963" y="1968585"/>
              <a:ext cx="778080" cy="1162050"/>
            </a:xfrm>
            <a:prstGeom prst="flowChartDelay">
              <a:avLst/>
            </a:prstGeom>
            <a:gradFill flip="none" rotWithShape="1">
              <a:gsLst>
                <a:gs pos="0">
                  <a:schemeClr val="tx1">
                    <a:lumMod val="85000"/>
                  </a:schemeClr>
                </a:gs>
                <a:gs pos="37000">
                  <a:schemeClr val="tx2">
                    <a:lumMod val="90000"/>
                  </a:schemeClr>
                </a:gs>
                <a:gs pos="100000">
                  <a:schemeClr val="bg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82" name="TextBox 981">
            <a:extLst>
              <a:ext uri="{FF2B5EF4-FFF2-40B4-BE49-F238E27FC236}">
                <a16:creationId xmlns:a16="http://schemas.microsoft.com/office/drawing/2014/main" id="{ABAB8B82-77D4-430A-87B2-391CA55467FD}"/>
              </a:ext>
            </a:extLst>
          </p:cNvPr>
          <p:cNvSpPr txBox="1"/>
          <p:nvPr/>
        </p:nvSpPr>
        <p:spPr>
          <a:xfrm>
            <a:off x="9885593" y="2359099"/>
            <a:ext cx="1469722" cy="369332"/>
          </a:xfrm>
          <a:prstGeom prst="rect">
            <a:avLst/>
          </a:prstGeom>
          <a:noFill/>
        </p:spPr>
        <p:txBody>
          <a:bodyPr wrap="square" numCol="1" rtlCol="0">
            <a:spAutoFit/>
          </a:bodyPr>
          <a:lstStyle/>
          <a:p>
            <a:pPr algn="l" rtl="0"/>
            <a:r>
              <a:rPr lang="ja-JP" sz="1800">
                <a:solidFill>
                  <a:schemeClr val="bg1"/>
                </a:solidFill>
                <a:latin typeface="Calibri" panose="020F0502020204030204" pitchFamily="34" charset="0"/>
                <a:cs typeface="Calibri" panose="020F0502020204030204" pitchFamily="34" charset="0"/>
              </a:rPr>
              <a:t>AFP-L1</a:t>
            </a:r>
          </a:p>
        </p:txBody>
      </p:sp>
      <p:grpSp>
        <p:nvGrpSpPr>
          <p:cNvPr id="1004" name="Group 1003">
            <a:extLst>
              <a:ext uri="{FF2B5EF4-FFF2-40B4-BE49-F238E27FC236}">
                <a16:creationId xmlns:a16="http://schemas.microsoft.com/office/drawing/2014/main" id="{D7BD7930-487B-4FD4-99D2-623CE8B2B6B9}"/>
              </a:ext>
            </a:extLst>
          </p:cNvPr>
          <p:cNvGrpSpPr/>
          <p:nvPr/>
        </p:nvGrpSpPr>
        <p:grpSpPr>
          <a:xfrm>
            <a:off x="7395565" y="4503194"/>
            <a:ext cx="3268209" cy="1162050"/>
            <a:chOff x="7192834" y="1968585"/>
            <a:chExt cx="3268209" cy="1162050"/>
          </a:xfrm>
        </p:grpSpPr>
        <p:grpSp>
          <p:nvGrpSpPr>
            <p:cNvPr id="1005" name="Group 1004">
              <a:extLst>
                <a:ext uri="{FF2B5EF4-FFF2-40B4-BE49-F238E27FC236}">
                  <a16:creationId xmlns:a16="http://schemas.microsoft.com/office/drawing/2014/main" id="{BFF610AA-FB0E-43FC-A6A4-FE7A9B577E03}"/>
                </a:ext>
              </a:extLst>
            </p:cNvPr>
            <p:cNvGrpSpPr/>
            <p:nvPr/>
          </p:nvGrpSpPr>
          <p:grpSpPr>
            <a:xfrm>
              <a:off x="7334811" y="2333002"/>
              <a:ext cx="2367185" cy="399547"/>
              <a:chOff x="7334811" y="2333002"/>
              <a:chExt cx="2367185" cy="399547"/>
            </a:xfrm>
          </p:grpSpPr>
          <p:sp>
            <p:nvSpPr>
              <p:cNvPr id="1023" name="Freeform: Shape 1022">
                <a:extLst>
                  <a:ext uri="{FF2B5EF4-FFF2-40B4-BE49-F238E27FC236}">
                    <a16:creationId xmlns:a16="http://schemas.microsoft.com/office/drawing/2014/main" id="{5B4B63E0-5C60-4DE5-8266-14C664BFADA7}"/>
                  </a:ext>
                </a:extLst>
              </p:cNvPr>
              <p:cNvSpPr/>
              <p:nvPr/>
            </p:nvSpPr>
            <p:spPr bwMode="auto">
              <a:xfrm>
                <a:off x="7334811" y="2333002"/>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sp>
            <p:nvSpPr>
              <p:cNvPr id="1024" name="Freeform: Shape 1023">
                <a:extLst>
                  <a:ext uri="{FF2B5EF4-FFF2-40B4-BE49-F238E27FC236}">
                    <a16:creationId xmlns:a16="http://schemas.microsoft.com/office/drawing/2014/main" id="{4921334E-5E57-403D-85A6-B2FF43AEB458}"/>
                  </a:ext>
                </a:extLst>
              </p:cNvPr>
              <p:cNvSpPr/>
              <p:nvPr/>
            </p:nvSpPr>
            <p:spPr bwMode="auto">
              <a:xfrm flipV="1">
                <a:off x="7334811" y="2535996"/>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grpSp>
        <p:grpSp>
          <p:nvGrpSpPr>
            <p:cNvPr id="1006" name="Group 1005">
              <a:extLst>
                <a:ext uri="{FF2B5EF4-FFF2-40B4-BE49-F238E27FC236}">
                  <a16:creationId xmlns:a16="http://schemas.microsoft.com/office/drawing/2014/main" id="{63A864ED-B12E-4BF9-AB4F-556FB8EC9B1E}"/>
                </a:ext>
              </a:extLst>
            </p:cNvPr>
            <p:cNvGrpSpPr/>
            <p:nvPr/>
          </p:nvGrpSpPr>
          <p:grpSpPr>
            <a:xfrm>
              <a:off x="7192834" y="2166071"/>
              <a:ext cx="343132" cy="737430"/>
              <a:chOff x="7192834" y="2164019"/>
              <a:chExt cx="343132" cy="737430"/>
            </a:xfrm>
          </p:grpSpPr>
          <p:sp>
            <p:nvSpPr>
              <p:cNvPr id="1021" name="Oval 1020">
                <a:extLst>
                  <a:ext uri="{FF2B5EF4-FFF2-40B4-BE49-F238E27FC236}">
                    <a16:creationId xmlns:a16="http://schemas.microsoft.com/office/drawing/2014/main" id="{7924AF2B-49D6-456C-A608-6BD3AD1E23EF}"/>
                  </a:ext>
                </a:extLst>
              </p:cNvPr>
              <p:cNvSpPr/>
              <p:nvPr/>
            </p:nvSpPr>
            <p:spPr bwMode="auto">
              <a:xfrm>
                <a:off x="7192834" y="2558317"/>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2" name="Oval 1021">
                <a:extLst>
                  <a:ext uri="{FF2B5EF4-FFF2-40B4-BE49-F238E27FC236}">
                    <a16:creationId xmlns:a16="http://schemas.microsoft.com/office/drawing/2014/main" id="{FA2801C0-8813-4279-BBD3-10F7E568B3F6}"/>
                  </a:ext>
                </a:extLst>
              </p:cNvPr>
              <p:cNvSpPr/>
              <p:nvPr/>
            </p:nvSpPr>
            <p:spPr bwMode="auto">
              <a:xfrm>
                <a:off x="7192834" y="2164019"/>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7" name="Group 1006">
              <a:extLst>
                <a:ext uri="{FF2B5EF4-FFF2-40B4-BE49-F238E27FC236}">
                  <a16:creationId xmlns:a16="http://schemas.microsoft.com/office/drawing/2014/main" id="{D08FCD31-8BEB-40B5-B26F-07162B8B016F}"/>
                </a:ext>
              </a:extLst>
            </p:cNvPr>
            <p:cNvGrpSpPr/>
            <p:nvPr/>
          </p:nvGrpSpPr>
          <p:grpSpPr>
            <a:xfrm>
              <a:off x="7556458" y="2166071"/>
              <a:ext cx="343132" cy="737430"/>
              <a:chOff x="7559702" y="2171012"/>
              <a:chExt cx="343132" cy="737430"/>
            </a:xfrm>
          </p:grpSpPr>
          <p:sp>
            <p:nvSpPr>
              <p:cNvPr id="1019" name="Oval 1018">
                <a:extLst>
                  <a:ext uri="{FF2B5EF4-FFF2-40B4-BE49-F238E27FC236}">
                    <a16:creationId xmlns:a16="http://schemas.microsoft.com/office/drawing/2014/main" id="{F56457AA-6308-42E3-A34C-F62DCE48BAD4}"/>
                  </a:ext>
                </a:extLst>
              </p:cNvPr>
              <p:cNvSpPr/>
              <p:nvPr/>
            </p:nvSpPr>
            <p:spPr bwMode="auto">
              <a:xfrm>
                <a:off x="7559702" y="2565310"/>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0" name="Oval 1019">
                <a:extLst>
                  <a:ext uri="{FF2B5EF4-FFF2-40B4-BE49-F238E27FC236}">
                    <a16:creationId xmlns:a16="http://schemas.microsoft.com/office/drawing/2014/main" id="{C65CEB37-09D7-48DB-A784-49A5EB569A45}"/>
                  </a:ext>
                </a:extLst>
              </p:cNvPr>
              <p:cNvSpPr/>
              <p:nvPr/>
            </p:nvSpPr>
            <p:spPr bwMode="auto">
              <a:xfrm>
                <a:off x="7559702" y="2171012"/>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8" name="Group 1007">
              <a:extLst>
                <a:ext uri="{FF2B5EF4-FFF2-40B4-BE49-F238E27FC236}">
                  <a16:creationId xmlns:a16="http://schemas.microsoft.com/office/drawing/2014/main" id="{E5A57F2B-FFA4-43EE-B216-CC8C27605DAB}"/>
                </a:ext>
              </a:extLst>
            </p:cNvPr>
            <p:cNvGrpSpPr/>
            <p:nvPr/>
          </p:nvGrpSpPr>
          <p:grpSpPr>
            <a:xfrm>
              <a:off x="7920082" y="2166071"/>
              <a:ext cx="343132" cy="737430"/>
              <a:chOff x="7909142" y="2171012"/>
              <a:chExt cx="343132" cy="737430"/>
            </a:xfrm>
          </p:grpSpPr>
          <p:sp>
            <p:nvSpPr>
              <p:cNvPr id="1017" name="Oval 1016">
                <a:extLst>
                  <a:ext uri="{FF2B5EF4-FFF2-40B4-BE49-F238E27FC236}">
                    <a16:creationId xmlns:a16="http://schemas.microsoft.com/office/drawing/2014/main" id="{177C0AB0-20B3-4C6A-90B2-BCE0FD5CED0A}"/>
                  </a:ext>
                </a:extLst>
              </p:cNvPr>
              <p:cNvSpPr/>
              <p:nvPr/>
            </p:nvSpPr>
            <p:spPr bwMode="auto">
              <a:xfrm>
                <a:off x="7909142" y="2565310"/>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8" name="Oval 1017">
                <a:extLst>
                  <a:ext uri="{FF2B5EF4-FFF2-40B4-BE49-F238E27FC236}">
                    <a16:creationId xmlns:a16="http://schemas.microsoft.com/office/drawing/2014/main" id="{0E418ACE-8726-4874-A4A2-11EE13597859}"/>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9" name="Group 1008">
              <a:extLst>
                <a:ext uri="{FF2B5EF4-FFF2-40B4-BE49-F238E27FC236}">
                  <a16:creationId xmlns:a16="http://schemas.microsoft.com/office/drawing/2014/main" id="{B76FDCFD-48A3-4C65-BECE-147ECD11585D}"/>
                </a:ext>
              </a:extLst>
            </p:cNvPr>
            <p:cNvGrpSpPr/>
            <p:nvPr/>
          </p:nvGrpSpPr>
          <p:grpSpPr>
            <a:xfrm rot="5400000">
              <a:off x="9142282" y="2170344"/>
              <a:ext cx="343132" cy="728884"/>
              <a:chOff x="7909142" y="2171012"/>
              <a:chExt cx="343132" cy="728884"/>
            </a:xfrm>
          </p:grpSpPr>
          <p:sp>
            <p:nvSpPr>
              <p:cNvPr id="1015" name="Oval 1014">
                <a:extLst>
                  <a:ext uri="{FF2B5EF4-FFF2-40B4-BE49-F238E27FC236}">
                    <a16:creationId xmlns:a16="http://schemas.microsoft.com/office/drawing/2014/main" id="{9A468A79-49F0-4B46-941C-6F685C889534}"/>
                  </a:ext>
                </a:extLst>
              </p:cNvPr>
              <p:cNvSpPr/>
              <p:nvPr/>
            </p:nvSpPr>
            <p:spPr bwMode="auto">
              <a:xfrm>
                <a:off x="7909142" y="2556764"/>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6" name="Oval 1015">
                <a:extLst>
                  <a:ext uri="{FF2B5EF4-FFF2-40B4-BE49-F238E27FC236}">
                    <a16:creationId xmlns:a16="http://schemas.microsoft.com/office/drawing/2014/main" id="{8059A39E-FBE9-4C9F-9797-17CCF61B5B86}"/>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0" name="Group 1009">
              <a:extLst>
                <a:ext uri="{FF2B5EF4-FFF2-40B4-BE49-F238E27FC236}">
                  <a16:creationId xmlns:a16="http://schemas.microsoft.com/office/drawing/2014/main" id="{536BE11D-CE81-402C-B3D3-B7F09211A566}"/>
                </a:ext>
              </a:extLst>
            </p:cNvPr>
            <p:cNvGrpSpPr/>
            <p:nvPr/>
          </p:nvGrpSpPr>
          <p:grpSpPr>
            <a:xfrm>
              <a:off x="8283707" y="2166071"/>
              <a:ext cx="343132" cy="737430"/>
              <a:chOff x="7909142" y="2171012"/>
              <a:chExt cx="343132" cy="737430"/>
            </a:xfrm>
          </p:grpSpPr>
          <p:sp>
            <p:nvSpPr>
              <p:cNvPr id="1013" name="Oval 1012">
                <a:extLst>
                  <a:ext uri="{FF2B5EF4-FFF2-40B4-BE49-F238E27FC236}">
                    <a16:creationId xmlns:a16="http://schemas.microsoft.com/office/drawing/2014/main" id="{575D72CC-5DB5-42DB-ACF6-B3D506E1344D}"/>
                  </a:ext>
                </a:extLst>
              </p:cNvPr>
              <p:cNvSpPr/>
              <p:nvPr/>
            </p:nvSpPr>
            <p:spPr bwMode="auto">
              <a:xfrm>
                <a:off x="7909142" y="256531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4" name="Oval 1013">
                <a:extLst>
                  <a:ext uri="{FF2B5EF4-FFF2-40B4-BE49-F238E27FC236}">
                    <a16:creationId xmlns:a16="http://schemas.microsoft.com/office/drawing/2014/main" id="{18EF16CA-5C78-47EB-AC84-D5AD135C058F}"/>
                  </a:ext>
                </a:extLst>
              </p:cNvPr>
              <p:cNvSpPr/>
              <p:nvPr/>
            </p:nvSpPr>
            <p:spPr bwMode="auto">
              <a:xfrm>
                <a:off x="7909142" y="2171012"/>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11" name="Oval 1010">
              <a:extLst>
                <a:ext uri="{FF2B5EF4-FFF2-40B4-BE49-F238E27FC236}">
                  <a16:creationId xmlns:a16="http://schemas.microsoft.com/office/drawing/2014/main" id="{AD304AC1-B476-41AF-8122-51BD5D0A7E12}"/>
                </a:ext>
              </a:extLst>
            </p:cNvPr>
            <p:cNvSpPr/>
            <p:nvPr/>
          </p:nvSpPr>
          <p:spPr bwMode="auto">
            <a:xfrm>
              <a:off x="8590195" y="236322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2" name="Flowchart: Delay 1011">
              <a:extLst>
                <a:ext uri="{FF2B5EF4-FFF2-40B4-BE49-F238E27FC236}">
                  <a16:creationId xmlns:a16="http://schemas.microsoft.com/office/drawing/2014/main" id="{6325F0A9-C97F-4854-B9C7-EEE88FE51BFE}"/>
                </a:ext>
              </a:extLst>
            </p:cNvPr>
            <p:cNvSpPr/>
            <p:nvPr/>
          </p:nvSpPr>
          <p:spPr bwMode="auto">
            <a:xfrm rot="10800000">
              <a:off x="9682963" y="1968585"/>
              <a:ext cx="778080" cy="1162050"/>
            </a:xfrm>
            <a:prstGeom prst="flowChartDelay">
              <a:avLst/>
            </a:prstGeom>
            <a:gradFill flip="none" rotWithShape="1">
              <a:gsLst>
                <a:gs pos="0">
                  <a:schemeClr val="tx1">
                    <a:lumMod val="85000"/>
                  </a:schemeClr>
                </a:gs>
                <a:gs pos="37000">
                  <a:schemeClr val="tx2">
                    <a:lumMod val="90000"/>
                  </a:schemeClr>
                </a:gs>
                <a:gs pos="100000">
                  <a:schemeClr val="bg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83" name="TextBox 982">
            <a:extLst>
              <a:ext uri="{FF2B5EF4-FFF2-40B4-BE49-F238E27FC236}">
                <a16:creationId xmlns:a16="http://schemas.microsoft.com/office/drawing/2014/main" id="{5472858C-C063-4EB5-AC92-0AE27B503224}"/>
              </a:ext>
            </a:extLst>
          </p:cNvPr>
          <p:cNvSpPr txBox="1"/>
          <p:nvPr/>
        </p:nvSpPr>
        <p:spPr>
          <a:xfrm>
            <a:off x="9861261" y="4913371"/>
            <a:ext cx="1469722" cy="369332"/>
          </a:xfrm>
          <a:prstGeom prst="rect">
            <a:avLst/>
          </a:prstGeom>
          <a:noFill/>
        </p:spPr>
        <p:txBody>
          <a:bodyPr wrap="square" numCol="1" rtlCol="0">
            <a:spAutoFit/>
          </a:bodyPr>
          <a:lstStyle/>
          <a:p>
            <a:pPr algn="l" rtl="0"/>
            <a:r>
              <a:rPr lang="ja-JP" sz="1800">
                <a:solidFill>
                  <a:schemeClr val="bg1"/>
                </a:solidFill>
                <a:latin typeface="Calibri" panose="020F0502020204030204" pitchFamily="34" charset="0"/>
                <a:cs typeface="Calibri" panose="020F0502020204030204" pitchFamily="34" charset="0"/>
              </a:rPr>
              <a:t>AFP-L3</a:t>
            </a:r>
          </a:p>
        </p:txBody>
      </p:sp>
      <p:sp>
        <p:nvSpPr>
          <p:cNvPr id="1025" name="Oval 1024">
            <a:extLst>
              <a:ext uri="{FF2B5EF4-FFF2-40B4-BE49-F238E27FC236}">
                <a16:creationId xmlns:a16="http://schemas.microsoft.com/office/drawing/2014/main" id="{095BE627-DEAA-48BE-BD9F-DBC7B31867C0}"/>
              </a:ext>
            </a:extLst>
          </p:cNvPr>
          <p:cNvSpPr/>
          <p:nvPr/>
        </p:nvSpPr>
        <p:spPr bwMode="auto">
          <a:xfrm>
            <a:off x="9493798" y="4300112"/>
            <a:ext cx="343132" cy="343132"/>
          </a:xfrm>
          <a:prstGeom prst="ellipse">
            <a:avLst/>
          </a:prstGeom>
          <a:gradFill flip="none" rotWithShape="1">
            <a:gsLst>
              <a:gs pos="0">
                <a:schemeClr val="accent3">
                  <a:lumMod val="40000"/>
                  <a:lumOff val="60000"/>
                </a:schemeClr>
              </a:gs>
              <a:gs pos="54000">
                <a:schemeClr val="accent3"/>
              </a:gs>
              <a:gs pos="100000">
                <a:schemeClr val="accent3"/>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5" name="Group 7">
            <a:extLst>
              <a:ext uri="{FF2B5EF4-FFF2-40B4-BE49-F238E27FC236}">
                <a16:creationId xmlns:a16="http://schemas.microsoft.com/office/drawing/2014/main" id="{B523D775-CEC3-4645-AF32-43E5D219B7AC}"/>
              </a:ext>
            </a:extLst>
          </p:cNvPr>
          <p:cNvGrpSpPr>
            <a:grpSpLocks/>
          </p:cNvGrpSpPr>
          <p:nvPr/>
        </p:nvGrpSpPr>
        <p:grpSpPr bwMode="auto">
          <a:xfrm>
            <a:off x="8697809" y="6216652"/>
            <a:ext cx="3079361" cy="447822"/>
            <a:chOff x="8799765" y="3551529"/>
            <a:chExt cx="3079361" cy="448324"/>
          </a:xfrm>
        </p:grpSpPr>
        <p:pic>
          <p:nvPicPr>
            <p:cNvPr id="56" name="Picture 55">
              <a:extLst>
                <a:ext uri="{FF2B5EF4-FFF2-40B4-BE49-F238E27FC236}">
                  <a16:creationId xmlns:a16="http://schemas.microsoft.com/office/drawing/2014/main" id="{A6A73A6B-048F-4D78-991B-DBD5F9AB97E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7" name="Rectangle 8">
              <a:extLst>
                <a:ext uri="{FF2B5EF4-FFF2-40B4-BE49-F238E27FC236}">
                  <a16:creationId xmlns:a16="http://schemas.microsoft.com/office/drawing/2014/main" id="{8E25C22E-BC59-4AD3-AB17-059F29229725}"/>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71443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pPr rtl="0"/>
            <a:r>
              <a:rPr lang="ja-JP"/>
              <a:t>HCC リスクのバイオマーカー：DCP/PIVKA-II</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p:txBody>
          <a:bodyPr/>
          <a:lstStyle/>
          <a:p>
            <a:pPr rtl="0"/>
            <a:r>
              <a:rPr lang="ja-JP" sz="2400" dirty="0"/>
              <a:t>正常な肝細胞の翻訳後カルボキシ化プロトロンビン前駆体 (分泌前)</a:t>
            </a:r>
          </a:p>
          <a:p>
            <a:pPr rtl="0"/>
            <a:r>
              <a:rPr lang="ja-JP" sz="2400" dirty="0"/>
              <a:t>血清 DCP 未成熟な、プロトロンビンの非カルボキシル化形態</a:t>
            </a:r>
          </a:p>
          <a:p>
            <a:pPr lvl="1" rtl="0"/>
            <a:r>
              <a:rPr lang="ja-JP" sz="2200" dirty="0"/>
              <a:t>「ビタミン K absence-II によって誘発されるタンパク質」または </a:t>
            </a:r>
            <a:r>
              <a:rPr lang="ja-JP" sz="2200" i="1" dirty="0"/>
              <a:t>PIVKA-II</a:t>
            </a:r>
            <a:r>
              <a:rPr lang="ja-JP" sz="2200" dirty="0"/>
              <a:t> としても知られる</a:t>
            </a:r>
          </a:p>
          <a:p>
            <a:pPr lvl="1" rtl="0"/>
            <a:r>
              <a:rPr lang="ja-JP" sz="2200" dirty="0"/>
              <a:t>HCC の状態のように、ビタミン K 依存性のカルボキシラーゼの欠乏で上昇する</a:t>
            </a:r>
            <a:r>
              <a:rPr lang="ja-JP" sz="2200" baseline="30000" dirty="0"/>
              <a:t>1 </a:t>
            </a:r>
            <a:r>
              <a:rPr lang="ja-JP" sz="2200" dirty="0"/>
              <a:t>（またビタミン K 欠乏症またはワルファリンの使用でも減少）</a:t>
            </a:r>
          </a:p>
          <a:p>
            <a:endParaRPr lang="en-US" dirty="0"/>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4179" y="640166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None/>
            </a:pPr>
            <a:r>
              <a:rPr lang="ja-JP" sz="1200" b="0" dirty="0">
                <a:solidFill>
                  <a:schemeClr val="bg2"/>
                </a:solidFill>
                <a:latin typeface="Calibri" panose="020F0502020204030204" pitchFamily="34" charset="0"/>
              </a:rPr>
              <a:t>1. Gish. Gastroenterol Hepatol (N Y). 2014;2:121. 2. Fujikawa. Acta Med Okayama. 2009;6:299. </a:t>
            </a:r>
          </a:p>
        </p:txBody>
      </p:sp>
      <p:sp>
        <p:nvSpPr>
          <p:cNvPr id="13" name="TextBox 12">
            <a:extLst>
              <a:ext uri="{FF2B5EF4-FFF2-40B4-BE49-F238E27FC236}">
                <a16:creationId xmlns:a16="http://schemas.microsoft.com/office/drawing/2014/main" id="{DD97F6C3-B5CE-4C5F-ACC5-8F8B910B4895}"/>
              </a:ext>
            </a:extLst>
          </p:cNvPr>
          <p:cNvSpPr txBox="1"/>
          <p:nvPr/>
        </p:nvSpPr>
        <p:spPr>
          <a:xfrm>
            <a:off x="5982841" y="5494905"/>
            <a:ext cx="5668100" cy="646331"/>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ビタミン K–依存性の </a:t>
            </a:r>
            <a:br>
              <a:rPr lang="en-US" dirty="0">
                <a:solidFill>
                  <a:schemeClr val="bg1"/>
                </a:solidFill>
                <a:latin typeface="Calibri" panose="020F0502020204030204" pitchFamily="34" charset="0"/>
                <a:cs typeface="Calibri" panose="020F0502020204030204" pitchFamily="34" charset="0"/>
              </a:rPr>
            </a:br>
            <a:r>
              <a:rPr lang="ja-JP" dirty="0">
                <a:solidFill>
                  <a:schemeClr val="bg1"/>
                </a:solidFill>
                <a:latin typeface="Calibri" panose="020F0502020204030204" pitchFamily="34" charset="0"/>
                <a:cs typeface="Calibri" panose="020F0502020204030204" pitchFamily="34" charset="0"/>
              </a:rPr>
              <a:t>DCP とプロトロンビン前駆体のカルボキシル化</a:t>
            </a:r>
            <a:r>
              <a:rPr lang="ja-JP" baseline="30000" dirty="0">
                <a:solidFill>
                  <a:schemeClr val="bg1"/>
                </a:solidFill>
                <a:latin typeface="Calibri" panose="020F0502020204030204" pitchFamily="34" charset="0"/>
                <a:cs typeface="Calibri" panose="020F0502020204030204" pitchFamily="34" charset="0"/>
              </a:rPr>
              <a:t>2</a:t>
            </a:r>
          </a:p>
        </p:txBody>
      </p:sp>
      <p:sp>
        <p:nvSpPr>
          <p:cNvPr id="2" name="Oval 1">
            <a:extLst>
              <a:ext uri="{FF2B5EF4-FFF2-40B4-BE49-F238E27FC236}">
                <a16:creationId xmlns:a16="http://schemas.microsoft.com/office/drawing/2014/main" id="{839702E6-1456-4D5D-B564-B35C027C68CA}"/>
              </a:ext>
            </a:extLst>
          </p:cNvPr>
          <p:cNvSpPr/>
          <p:nvPr/>
        </p:nvSpPr>
        <p:spPr bwMode="auto">
          <a:xfrm>
            <a:off x="5932822" y="1569217"/>
            <a:ext cx="1834396" cy="587105"/>
          </a:xfrm>
          <a:prstGeom prst="ellipse">
            <a:avLst/>
          </a:prstGeom>
          <a:solidFill>
            <a:schemeClr val="accent1"/>
          </a:solidFill>
          <a:ln w="0">
            <a:solidFill>
              <a:schemeClr val="bg1"/>
            </a:solidFill>
            <a:miter lim="800000"/>
            <a:headEnd/>
            <a:tailEnd/>
          </a:ln>
        </p:spPr>
        <p:txBody>
          <a:bodyPr rtlCol="0" anchor="ctr"/>
          <a:lstStyle/>
          <a:p>
            <a:pPr algn="ctr" rtl="0" eaLnBrk="1" hangingPunct="1">
              <a:spcBef>
                <a:spcPct val="35000"/>
              </a:spcBef>
              <a:spcAft>
                <a:spcPct val="25000"/>
              </a:spcAft>
              <a:buClr>
                <a:schemeClr val="folHlink"/>
              </a:buClr>
              <a:buNone/>
            </a:pPr>
            <a:r>
              <a:rPr lang="ja-JP" sz="1400" dirty="0">
                <a:solidFill>
                  <a:schemeClr val="tx1"/>
                </a:solidFill>
                <a:latin typeface="Calibri" panose="020F0502020204030204" pitchFamily="34" charset="0"/>
              </a:rPr>
              <a:t>プロトロンビンの前駆体</a:t>
            </a:r>
          </a:p>
        </p:txBody>
      </p:sp>
      <p:sp>
        <p:nvSpPr>
          <p:cNvPr id="11" name="Oval 10">
            <a:extLst>
              <a:ext uri="{FF2B5EF4-FFF2-40B4-BE49-F238E27FC236}">
                <a16:creationId xmlns:a16="http://schemas.microsoft.com/office/drawing/2014/main" id="{FD564C49-3771-4310-8376-BDFDEB54591F}"/>
              </a:ext>
            </a:extLst>
          </p:cNvPr>
          <p:cNvSpPr/>
          <p:nvPr/>
        </p:nvSpPr>
        <p:spPr bwMode="auto">
          <a:xfrm>
            <a:off x="7767218" y="1569217"/>
            <a:ext cx="1834396" cy="587105"/>
          </a:xfrm>
          <a:prstGeom prst="ellipse">
            <a:avLst/>
          </a:prstGeom>
          <a:solidFill>
            <a:schemeClr val="accent1"/>
          </a:solidFill>
          <a:ln w="0">
            <a:solidFill>
              <a:schemeClr val="bg1"/>
            </a:solidFill>
            <a:miter lim="800000"/>
            <a:headEnd/>
            <a:tailEnd/>
          </a:ln>
        </p:spPr>
        <p:txBody>
          <a:bodyPr rtlCol="0" anchor="ctr"/>
          <a:lstStyle/>
          <a:p>
            <a:pPr algn="ctr" rtl="0" eaLnBrk="1" hangingPunct="1">
              <a:spcBef>
                <a:spcPct val="35000"/>
              </a:spcBef>
              <a:spcAft>
                <a:spcPct val="25000"/>
              </a:spcAft>
              <a:buClr>
                <a:schemeClr val="folHlink"/>
              </a:buClr>
              <a:buNone/>
            </a:pPr>
            <a:r>
              <a:rPr lang="ja-JP" sz="1600" dirty="0">
                <a:solidFill>
                  <a:schemeClr val="tx1"/>
                </a:solidFill>
                <a:latin typeface="Calibri" panose="020F0502020204030204" pitchFamily="34" charset="0"/>
              </a:rPr>
              <a:t>DCP</a:t>
            </a:r>
          </a:p>
        </p:txBody>
      </p:sp>
      <p:sp>
        <p:nvSpPr>
          <p:cNvPr id="14" name="Oval 13">
            <a:extLst>
              <a:ext uri="{FF2B5EF4-FFF2-40B4-BE49-F238E27FC236}">
                <a16:creationId xmlns:a16="http://schemas.microsoft.com/office/drawing/2014/main" id="{3DF6B489-C175-471D-A6F0-53EF12A21E13}"/>
              </a:ext>
            </a:extLst>
          </p:cNvPr>
          <p:cNvSpPr/>
          <p:nvPr/>
        </p:nvSpPr>
        <p:spPr bwMode="auto">
          <a:xfrm>
            <a:off x="9825345" y="1569217"/>
            <a:ext cx="1834396" cy="587105"/>
          </a:xfrm>
          <a:prstGeom prst="ellipse">
            <a:avLst/>
          </a:prstGeom>
          <a:solidFill>
            <a:schemeClr val="accent4"/>
          </a:solidFill>
          <a:ln w="0">
            <a:solidFill>
              <a:schemeClr val="bg1"/>
            </a:solidFill>
            <a:miter lim="800000"/>
            <a:headEnd/>
            <a:tailEnd/>
          </a:ln>
        </p:spPr>
        <p:txBody>
          <a:bodyPr rtlCol="0" anchor="ctr"/>
          <a:lstStyle/>
          <a:p>
            <a:pPr algn="ctr" rtl="0" eaLnBrk="1" hangingPunct="1">
              <a:spcBef>
                <a:spcPct val="35000"/>
              </a:spcBef>
              <a:spcAft>
                <a:spcPct val="25000"/>
              </a:spcAft>
              <a:buClr>
                <a:schemeClr val="folHlink"/>
              </a:buClr>
              <a:buNone/>
            </a:pPr>
            <a:r>
              <a:rPr lang="ja-JP" sz="1400" dirty="0">
                <a:solidFill>
                  <a:schemeClr val="tx1"/>
                </a:solidFill>
                <a:latin typeface="Calibri" panose="020F0502020204030204" pitchFamily="34" charset="0"/>
              </a:rPr>
              <a:t>プロトロンビン</a:t>
            </a:r>
          </a:p>
        </p:txBody>
      </p:sp>
      <p:sp>
        <p:nvSpPr>
          <p:cNvPr id="3" name="TextBox 2">
            <a:extLst>
              <a:ext uri="{FF2B5EF4-FFF2-40B4-BE49-F238E27FC236}">
                <a16:creationId xmlns:a16="http://schemas.microsoft.com/office/drawing/2014/main" id="{64814AF0-6FA7-4813-BCAB-25F7C5203916}"/>
              </a:ext>
            </a:extLst>
          </p:cNvPr>
          <p:cNvSpPr txBox="1"/>
          <p:nvPr/>
        </p:nvSpPr>
        <p:spPr>
          <a:xfrm>
            <a:off x="6497595" y="2165505"/>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CH</a:t>
            </a:r>
            <a:r>
              <a:rPr lang="ja-JP" sz="1600" b="0" baseline="-25000">
                <a:solidFill>
                  <a:schemeClr val="bg1"/>
                </a:solidFill>
                <a:latin typeface="Calibri" panose="020F0502020204030204" pitchFamily="34" charset="0"/>
                <a:cs typeface="Calibri" panose="020F0502020204030204" pitchFamily="34" charset="0"/>
              </a:rPr>
              <a:t>2</a:t>
            </a:r>
          </a:p>
        </p:txBody>
      </p:sp>
      <p:sp>
        <p:nvSpPr>
          <p:cNvPr id="15" name="TextBox 14">
            <a:extLst>
              <a:ext uri="{FF2B5EF4-FFF2-40B4-BE49-F238E27FC236}">
                <a16:creationId xmlns:a16="http://schemas.microsoft.com/office/drawing/2014/main" id="{7294E08D-B17B-4F65-A713-16018B7043B0}"/>
              </a:ext>
            </a:extLst>
          </p:cNvPr>
          <p:cNvSpPr txBox="1"/>
          <p:nvPr/>
        </p:nvSpPr>
        <p:spPr>
          <a:xfrm>
            <a:off x="6497595" y="2573195"/>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CH</a:t>
            </a:r>
            <a:r>
              <a:rPr lang="ja-JP" sz="1600" b="0" baseline="-25000">
                <a:solidFill>
                  <a:schemeClr val="bg1"/>
                </a:solidFill>
                <a:latin typeface="Calibri" panose="020F0502020204030204" pitchFamily="34" charset="0"/>
                <a:cs typeface="Calibri" panose="020F0502020204030204" pitchFamily="34" charset="0"/>
              </a:rPr>
              <a:t>2</a:t>
            </a:r>
          </a:p>
        </p:txBody>
      </p:sp>
      <p:sp>
        <p:nvSpPr>
          <p:cNvPr id="16" name="TextBox 15">
            <a:extLst>
              <a:ext uri="{FF2B5EF4-FFF2-40B4-BE49-F238E27FC236}">
                <a16:creationId xmlns:a16="http://schemas.microsoft.com/office/drawing/2014/main" id="{33FD377F-17C9-4C74-8AA8-7D90AC9325E6}"/>
              </a:ext>
            </a:extLst>
          </p:cNvPr>
          <p:cNvSpPr txBox="1"/>
          <p:nvPr/>
        </p:nvSpPr>
        <p:spPr>
          <a:xfrm>
            <a:off x="6497595" y="2981430"/>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COOH</a:t>
            </a:r>
          </a:p>
        </p:txBody>
      </p:sp>
      <p:sp>
        <p:nvSpPr>
          <p:cNvPr id="17" name="TextBox 16">
            <a:extLst>
              <a:ext uri="{FF2B5EF4-FFF2-40B4-BE49-F238E27FC236}">
                <a16:creationId xmlns:a16="http://schemas.microsoft.com/office/drawing/2014/main" id="{C496C7FB-B69A-4A33-BAF5-3DD61B5E6CCF}"/>
              </a:ext>
            </a:extLst>
          </p:cNvPr>
          <p:cNvSpPr txBox="1"/>
          <p:nvPr/>
        </p:nvSpPr>
        <p:spPr>
          <a:xfrm>
            <a:off x="6042637" y="3230642"/>
            <a:ext cx="1612817" cy="584775"/>
          </a:xfrm>
          <a:prstGeom prst="rect">
            <a:avLst/>
          </a:prstGeom>
          <a:noFill/>
        </p:spPr>
        <p:txBody>
          <a:bodyPr wrap="square" numCol="1" rtlCol="0">
            <a:spAutoFit/>
          </a:bodyPr>
          <a:lstStyle/>
          <a:p>
            <a:pPr algn="ctr" rtl="0"/>
            <a:r>
              <a:rPr lang="ja-JP" sz="1600" dirty="0">
                <a:solidFill>
                  <a:schemeClr val="bg1"/>
                </a:solidFill>
                <a:latin typeface="Calibri" panose="020F0502020204030204" pitchFamily="34" charset="0"/>
                <a:cs typeface="Calibri" panose="020F0502020204030204" pitchFamily="34" charset="0"/>
              </a:rPr>
              <a:t>グルタミン酸（Glu）</a:t>
            </a:r>
          </a:p>
        </p:txBody>
      </p:sp>
      <p:cxnSp>
        <p:nvCxnSpPr>
          <p:cNvPr id="18" name="Straight Connector 17">
            <a:extLst>
              <a:ext uri="{FF2B5EF4-FFF2-40B4-BE49-F238E27FC236}">
                <a16:creationId xmlns:a16="http://schemas.microsoft.com/office/drawing/2014/main" id="{74AECA9D-D751-4207-AF02-56FCB7441670}"/>
              </a:ext>
            </a:extLst>
          </p:cNvPr>
          <p:cNvCxnSpPr>
            <a:cxnSpLocks/>
          </p:cNvCxnSpPr>
          <p:nvPr/>
        </p:nvCxnSpPr>
        <p:spPr bwMode="auto">
          <a:xfrm>
            <a:off x="6850020" y="2484181"/>
            <a:ext cx="0" cy="13992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0328E85-9541-4EBF-BE36-DF4286D163C0}"/>
              </a:ext>
            </a:extLst>
          </p:cNvPr>
          <p:cNvCxnSpPr>
            <a:cxnSpLocks/>
          </p:cNvCxnSpPr>
          <p:nvPr/>
        </p:nvCxnSpPr>
        <p:spPr bwMode="auto">
          <a:xfrm>
            <a:off x="6850020" y="2911466"/>
            <a:ext cx="0" cy="13992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2EE9DC82-788B-452D-81F5-4DD64BBDA67F}"/>
              </a:ext>
            </a:extLst>
          </p:cNvPr>
          <p:cNvSpPr txBox="1"/>
          <p:nvPr/>
        </p:nvSpPr>
        <p:spPr>
          <a:xfrm>
            <a:off x="8331991" y="2156322"/>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CH</a:t>
            </a:r>
            <a:r>
              <a:rPr lang="ja-JP" sz="1600" b="0" baseline="-25000">
                <a:solidFill>
                  <a:schemeClr val="bg1"/>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8629DCC9-224A-4663-B15C-476EB2A11280}"/>
              </a:ext>
            </a:extLst>
          </p:cNvPr>
          <p:cNvSpPr txBox="1"/>
          <p:nvPr/>
        </p:nvSpPr>
        <p:spPr>
          <a:xfrm>
            <a:off x="8331991" y="2564012"/>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CH</a:t>
            </a:r>
            <a:r>
              <a:rPr lang="ja-JP" sz="1600" b="0" baseline="-25000">
                <a:solidFill>
                  <a:schemeClr val="bg1"/>
                </a:solidFill>
                <a:latin typeface="Calibri" panose="020F0502020204030204" pitchFamily="34" charset="0"/>
                <a:cs typeface="Calibri" panose="020F0502020204030204" pitchFamily="34" charset="0"/>
              </a:rPr>
              <a:t>2</a:t>
            </a:r>
          </a:p>
        </p:txBody>
      </p:sp>
      <p:sp>
        <p:nvSpPr>
          <p:cNvPr id="26" name="TextBox 25">
            <a:extLst>
              <a:ext uri="{FF2B5EF4-FFF2-40B4-BE49-F238E27FC236}">
                <a16:creationId xmlns:a16="http://schemas.microsoft.com/office/drawing/2014/main" id="{37A3026B-EC5D-45ED-8431-FEAB7794A8AC}"/>
              </a:ext>
            </a:extLst>
          </p:cNvPr>
          <p:cNvSpPr txBox="1"/>
          <p:nvPr/>
        </p:nvSpPr>
        <p:spPr>
          <a:xfrm>
            <a:off x="8331991" y="2972247"/>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COOH</a:t>
            </a:r>
          </a:p>
        </p:txBody>
      </p:sp>
      <p:sp>
        <p:nvSpPr>
          <p:cNvPr id="27" name="TextBox 26">
            <a:extLst>
              <a:ext uri="{FF2B5EF4-FFF2-40B4-BE49-F238E27FC236}">
                <a16:creationId xmlns:a16="http://schemas.microsoft.com/office/drawing/2014/main" id="{6C6E796F-6069-435B-A35A-3F1CFAA11729}"/>
              </a:ext>
            </a:extLst>
          </p:cNvPr>
          <p:cNvSpPr txBox="1"/>
          <p:nvPr/>
        </p:nvSpPr>
        <p:spPr>
          <a:xfrm>
            <a:off x="7917034" y="3221459"/>
            <a:ext cx="1543840" cy="584775"/>
          </a:xfrm>
          <a:prstGeom prst="rect">
            <a:avLst/>
          </a:prstGeom>
          <a:noFill/>
        </p:spPr>
        <p:txBody>
          <a:bodyPr wrap="square" numCol="1" rtlCol="0">
            <a:spAutoFit/>
          </a:bodyPr>
          <a:lstStyle/>
          <a:p>
            <a:pPr algn="ctr" rtl="0"/>
            <a:r>
              <a:rPr lang="ja-JP" sz="1600" dirty="0">
                <a:solidFill>
                  <a:schemeClr val="bg1"/>
                </a:solidFill>
                <a:latin typeface="Calibri" panose="020F0502020204030204" pitchFamily="34" charset="0"/>
                <a:cs typeface="Calibri" panose="020F0502020204030204" pitchFamily="34" charset="0"/>
              </a:rPr>
              <a:t>グルタミン酸（Glu）</a:t>
            </a:r>
          </a:p>
        </p:txBody>
      </p:sp>
      <p:cxnSp>
        <p:nvCxnSpPr>
          <p:cNvPr id="28" name="Straight Connector 27">
            <a:extLst>
              <a:ext uri="{FF2B5EF4-FFF2-40B4-BE49-F238E27FC236}">
                <a16:creationId xmlns:a16="http://schemas.microsoft.com/office/drawing/2014/main" id="{22C77841-A30B-41F2-BDEF-1E1C3C07E5C1}"/>
              </a:ext>
            </a:extLst>
          </p:cNvPr>
          <p:cNvCxnSpPr>
            <a:cxnSpLocks/>
          </p:cNvCxnSpPr>
          <p:nvPr/>
        </p:nvCxnSpPr>
        <p:spPr bwMode="auto">
          <a:xfrm>
            <a:off x="8684416" y="2474998"/>
            <a:ext cx="0" cy="13992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F288852-06BA-4DDA-B005-4E26DBC3E9CF}"/>
              </a:ext>
            </a:extLst>
          </p:cNvPr>
          <p:cNvCxnSpPr>
            <a:cxnSpLocks/>
          </p:cNvCxnSpPr>
          <p:nvPr/>
        </p:nvCxnSpPr>
        <p:spPr bwMode="auto">
          <a:xfrm>
            <a:off x="8684416" y="2902283"/>
            <a:ext cx="0" cy="13992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1B6E12E2-7335-4CE6-A3F8-12E798A20E81}"/>
              </a:ext>
            </a:extLst>
          </p:cNvPr>
          <p:cNvSpPr txBox="1"/>
          <p:nvPr/>
        </p:nvSpPr>
        <p:spPr>
          <a:xfrm>
            <a:off x="10390117" y="2156322"/>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CH</a:t>
            </a:r>
            <a:r>
              <a:rPr lang="ja-JP" sz="1600" b="0" baseline="-25000">
                <a:solidFill>
                  <a:schemeClr val="bg1"/>
                </a:solidFill>
                <a:latin typeface="Calibri" panose="020F0502020204030204" pitchFamily="34" charset="0"/>
                <a:cs typeface="Calibri" panose="020F0502020204030204" pitchFamily="34" charset="0"/>
              </a:rPr>
              <a:t>2</a:t>
            </a:r>
          </a:p>
        </p:txBody>
      </p:sp>
      <p:sp>
        <p:nvSpPr>
          <p:cNvPr id="32" name="TextBox 31">
            <a:extLst>
              <a:ext uri="{FF2B5EF4-FFF2-40B4-BE49-F238E27FC236}">
                <a16:creationId xmlns:a16="http://schemas.microsoft.com/office/drawing/2014/main" id="{2B0A51C3-E092-48C9-9D47-E2C99E4CBBA1}"/>
              </a:ext>
            </a:extLst>
          </p:cNvPr>
          <p:cNvSpPr txBox="1"/>
          <p:nvPr/>
        </p:nvSpPr>
        <p:spPr>
          <a:xfrm>
            <a:off x="10390117" y="2564012"/>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CH</a:t>
            </a:r>
            <a:r>
              <a:rPr lang="ja-JP" sz="1600" b="0" baseline="-25000">
                <a:solidFill>
                  <a:schemeClr val="bg1"/>
                </a:solidFill>
                <a:latin typeface="Calibri" panose="020F0502020204030204" pitchFamily="34" charset="0"/>
                <a:cs typeface="Calibri" panose="020F0502020204030204" pitchFamily="34" charset="0"/>
              </a:rPr>
              <a:t>2</a:t>
            </a:r>
          </a:p>
        </p:txBody>
      </p:sp>
      <p:sp>
        <p:nvSpPr>
          <p:cNvPr id="33" name="TextBox 32">
            <a:extLst>
              <a:ext uri="{FF2B5EF4-FFF2-40B4-BE49-F238E27FC236}">
                <a16:creationId xmlns:a16="http://schemas.microsoft.com/office/drawing/2014/main" id="{5D4942DE-298A-4F11-A394-C77F5826DFC8}"/>
              </a:ext>
            </a:extLst>
          </p:cNvPr>
          <p:cNvSpPr txBox="1"/>
          <p:nvPr/>
        </p:nvSpPr>
        <p:spPr>
          <a:xfrm>
            <a:off x="10037692" y="2972247"/>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HOOC</a:t>
            </a:r>
          </a:p>
        </p:txBody>
      </p:sp>
      <p:sp>
        <p:nvSpPr>
          <p:cNvPr id="34" name="TextBox 33">
            <a:extLst>
              <a:ext uri="{FF2B5EF4-FFF2-40B4-BE49-F238E27FC236}">
                <a16:creationId xmlns:a16="http://schemas.microsoft.com/office/drawing/2014/main" id="{F118E775-903E-4546-B8FA-DBAF73393344}"/>
              </a:ext>
            </a:extLst>
          </p:cNvPr>
          <p:cNvSpPr txBox="1"/>
          <p:nvPr/>
        </p:nvSpPr>
        <p:spPr>
          <a:xfrm>
            <a:off x="9601614" y="3221459"/>
            <a:ext cx="2258151" cy="584775"/>
          </a:xfrm>
          <a:prstGeom prst="rect">
            <a:avLst/>
          </a:prstGeom>
          <a:noFill/>
        </p:spPr>
        <p:txBody>
          <a:bodyPr wrap="square" numCol="1" rtlCol="0">
            <a:spAutoFit/>
          </a:bodyPr>
          <a:lstStyle/>
          <a:p>
            <a:pPr algn="ctr" rtl="0"/>
            <a:r>
              <a:rPr lang="ja-JP" sz="1600" dirty="0">
                <a:solidFill>
                  <a:schemeClr val="bg1"/>
                </a:solidFill>
                <a:latin typeface="Calibri" panose="020F0502020204030204" pitchFamily="34" charset="0"/>
                <a:cs typeface="Calibri" panose="020F0502020204030204" pitchFamily="34" charset="0"/>
              </a:rPr>
              <a:t>γ-カルボキシグルタミン酸（Glu）</a:t>
            </a:r>
          </a:p>
        </p:txBody>
      </p:sp>
      <p:cxnSp>
        <p:nvCxnSpPr>
          <p:cNvPr id="35" name="Straight Connector 34">
            <a:extLst>
              <a:ext uri="{FF2B5EF4-FFF2-40B4-BE49-F238E27FC236}">
                <a16:creationId xmlns:a16="http://schemas.microsoft.com/office/drawing/2014/main" id="{A07B9A96-0D33-4336-B863-89CA6B0DC015}"/>
              </a:ext>
            </a:extLst>
          </p:cNvPr>
          <p:cNvCxnSpPr>
            <a:cxnSpLocks/>
          </p:cNvCxnSpPr>
          <p:nvPr/>
        </p:nvCxnSpPr>
        <p:spPr bwMode="auto">
          <a:xfrm>
            <a:off x="10742542" y="2474998"/>
            <a:ext cx="0" cy="13992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9AD1947-C248-4F9C-BCD7-8D57BC368954}"/>
              </a:ext>
            </a:extLst>
          </p:cNvPr>
          <p:cNvCxnSpPr>
            <a:cxnSpLocks/>
          </p:cNvCxnSpPr>
          <p:nvPr/>
        </p:nvCxnSpPr>
        <p:spPr bwMode="auto">
          <a:xfrm flipH="1">
            <a:off x="10502570" y="2881647"/>
            <a:ext cx="140072" cy="140072"/>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F4F10DB6-8506-4784-AC26-FB75B0D88437}"/>
              </a:ext>
            </a:extLst>
          </p:cNvPr>
          <p:cNvSpPr txBox="1"/>
          <p:nvPr/>
        </p:nvSpPr>
        <p:spPr>
          <a:xfrm>
            <a:off x="10753121" y="2972247"/>
            <a:ext cx="704850"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COOH</a:t>
            </a:r>
          </a:p>
        </p:txBody>
      </p:sp>
      <p:cxnSp>
        <p:nvCxnSpPr>
          <p:cNvPr id="40" name="Straight Connector 39">
            <a:extLst>
              <a:ext uri="{FF2B5EF4-FFF2-40B4-BE49-F238E27FC236}">
                <a16:creationId xmlns:a16="http://schemas.microsoft.com/office/drawing/2014/main" id="{0F0B67AB-2A73-4FFA-B217-6316D6477879}"/>
              </a:ext>
            </a:extLst>
          </p:cNvPr>
          <p:cNvCxnSpPr>
            <a:cxnSpLocks/>
          </p:cNvCxnSpPr>
          <p:nvPr/>
        </p:nvCxnSpPr>
        <p:spPr bwMode="auto">
          <a:xfrm rot="5400000" flipH="1">
            <a:off x="10871236" y="2881647"/>
            <a:ext cx="140072" cy="140072"/>
          </a:xfrm>
          <a:prstGeom prst="line">
            <a:avLst/>
          </a:prstGeom>
          <a:noFill/>
          <a:ln w="28575" cap="flat" cmpd="sng" algn="ctr">
            <a:solidFill>
              <a:schemeClr val="bg1"/>
            </a:solidFill>
            <a:prstDash val="solid"/>
            <a:round/>
            <a:headEnd type="none" w="med" len="med"/>
            <a:tailEnd type="none" w="med" len="med"/>
          </a:ln>
          <a:effectLst/>
        </p:spPr>
      </p:cxnSp>
      <p:sp>
        <p:nvSpPr>
          <p:cNvPr id="41" name="Arc 40">
            <a:extLst>
              <a:ext uri="{FF2B5EF4-FFF2-40B4-BE49-F238E27FC236}">
                <a16:creationId xmlns:a16="http://schemas.microsoft.com/office/drawing/2014/main" id="{3C2A5856-06D9-4FAC-9909-F2C921D0C7DF}"/>
              </a:ext>
            </a:extLst>
          </p:cNvPr>
          <p:cNvSpPr/>
          <p:nvPr/>
        </p:nvSpPr>
        <p:spPr bwMode="auto">
          <a:xfrm rot="8100000">
            <a:off x="7259604" y="1011397"/>
            <a:ext cx="3847497" cy="3847497"/>
          </a:xfrm>
          <a:prstGeom prst="arc">
            <a:avLst/>
          </a:prstGeom>
          <a:noFill/>
          <a:ln w="28575" cap="flat" cmpd="sng" algn="ctr">
            <a:solidFill>
              <a:schemeClr val="bg1"/>
            </a:solidFill>
            <a:prstDash val="solid"/>
            <a:round/>
            <a:headEnd type="triangle" w="lg" len="med"/>
            <a:tailEnd type="none" w="med" len="med"/>
          </a:ln>
          <a:effectLst/>
        </p:spPr>
        <p:txBody>
          <a:bodyPr rtlCol="0" anchor="ctr"/>
          <a:lstStyle/>
          <a:p>
            <a:pPr algn="ctr"/>
            <a:endParaRPr lang="en-US" dirty="0"/>
          </a:p>
        </p:txBody>
      </p:sp>
      <p:sp>
        <p:nvSpPr>
          <p:cNvPr id="42" name="Arc 41">
            <a:extLst>
              <a:ext uri="{FF2B5EF4-FFF2-40B4-BE49-F238E27FC236}">
                <a16:creationId xmlns:a16="http://schemas.microsoft.com/office/drawing/2014/main" id="{C836E307-ED97-48BB-8671-6C9631D58B91}"/>
              </a:ext>
            </a:extLst>
          </p:cNvPr>
          <p:cNvSpPr/>
          <p:nvPr/>
        </p:nvSpPr>
        <p:spPr bwMode="auto">
          <a:xfrm rot="18900000">
            <a:off x="7259604" y="4859740"/>
            <a:ext cx="3847497" cy="3847497"/>
          </a:xfrm>
          <a:prstGeom prst="arc">
            <a:avLst>
              <a:gd name="adj1" fmla="val 16921297"/>
              <a:gd name="adj2" fmla="val 20731786"/>
            </a:avLst>
          </a:prstGeom>
          <a:noFill/>
          <a:ln w="28575" cap="flat" cmpd="sng" algn="ctr">
            <a:solidFill>
              <a:schemeClr val="bg1"/>
            </a:solidFill>
            <a:prstDash val="solid"/>
            <a:round/>
            <a:headEnd type="none" w="lg" len="med"/>
            <a:tailEnd type="triangle" w="lg" len="med"/>
          </a:ln>
          <a:effectLst/>
        </p:spPr>
        <p:txBody>
          <a:bodyPr rtlCol="0" anchor="ctr"/>
          <a:lstStyle/>
          <a:p>
            <a:pPr algn="ctr"/>
            <a:endParaRPr lang="en-US" dirty="0"/>
          </a:p>
        </p:txBody>
      </p:sp>
      <p:sp>
        <p:nvSpPr>
          <p:cNvPr id="43" name="TextBox 42">
            <a:extLst>
              <a:ext uri="{FF2B5EF4-FFF2-40B4-BE49-F238E27FC236}">
                <a16:creationId xmlns:a16="http://schemas.microsoft.com/office/drawing/2014/main" id="{0D3A6447-85E9-4F87-B4CD-17F7A0A0E97A}"/>
              </a:ext>
            </a:extLst>
          </p:cNvPr>
          <p:cNvSpPr txBox="1"/>
          <p:nvPr/>
        </p:nvSpPr>
        <p:spPr>
          <a:xfrm>
            <a:off x="8054276" y="3831067"/>
            <a:ext cx="2258151" cy="584775"/>
          </a:xfrm>
          <a:prstGeom prst="rect">
            <a:avLst/>
          </a:prstGeom>
          <a:noFill/>
          <a:ln w="28575">
            <a:solidFill>
              <a:schemeClr val="bg1"/>
            </a:solidFill>
          </a:ln>
        </p:spPr>
        <p:txBody>
          <a:bodyPr wrap="square" numCol="1" rtlCol="0">
            <a:spAutoFit/>
          </a:bodyPr>
          <a:lstStyle/>
          <a:p>
            <a:pPr algn="ctr" rtl="0"/>
            <a:r>
              <a:rPr lang="ja-JP" sz="1600" b="0" dirty="0">
                <a:solidFill>
                  <a:schemeClr val="bg1"/>
                </a:solidFill>
                <a:latin typeface="Calibri" panose="020F0502020204030204" pitchFamily="34" charset="0"/>
                <a:cs typeface="Calibri" panose="020F0502020204030204" pitchFamily="34" charset="0"/>
              </a:rPr>
              <a:t>γ-カルボキシグルタミン酸（Glu）</a:t>
            </a:r>
          </a:p>
        </p:txBody>
      </p:sp>
      <p:sp>
        <p:nvSpPr>
          <p:cNvPr id="44" name="TextBox 43">
            <a:extLst>
              <a:ext uri="{FF2B5EF4-FFF2-40B4-BE49-F238E27FC236}">
                <a16:creationId xmlns:a16="http://schemas.microsoft.com/office/drawing/2014/main" id="{7A0F31D7-804F-48F4-BF8D-F74F3F5C5A5D}"/>
              </a:ext>
            </a:extLst>
          </p:cNvPr>
          <p:cNvSpPr txBox="1"/>
          <p:nvPr/>
        </p:nvSpPr>
        <p:spPr>
          <a:xfrm>
            <a:off x="6889865" y="5153385"/>
            <a:ext cx="225815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ビタミン K の減少</a:t>
            </a:r>
          </a:p>
        </p:txBody>
      </p:sp>
      <p:sp>
        <p:nvSpPr>
          <p:cNvPr id="45" name="TextBox 44">
            <a:extLst>
              <a:ext uri="{FF2B5EF4-FFF2-40B4-BE49-F238E27FC236}">
                <a16:creationId xmlns:a16="http://schemas.microsoft.com/office/drawing/2014/main" id="{28EAF762-9423-41B8-9F60-F89430D9E4DD}"/>
              </a:ext>
            </a:extLst>
          </p:cNvPr>
          <p:cNvSpPr txBox="1"/>
          <p:nvPr/>
        </p:nvSpPr>
        <p:spPr>
          <a:xfrm>
            <a:off x="8968249" y="5153385"/>
            <a:ext cx="225815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酸化ビタミン K</a:t>
            </a:r>
          </a:p>
        </p:txBody>
      </p:sp>
      <p:grpSp>
        <p:nvGrpSpPr>
          <p:cNvPr id="38" name="Group 7">
            <a:extLst>
              <a:ext uri="{FF2B5EF4-FFF2-40B4-BE49-F238E27FC236}">
                <a16:creationId xmlns:a16="http://schemas.microsoft.com/office/drawing/2014/main" id="{DDF758C6-8C50-4CE0-A3E6-3BBA83CCE773}"/>
              </a:ext>
            </a:extLst>
          </p:cNvPr>
          <p:cNvGrpSpPr>
            <a:grpSpLocks/>
          </p:cNvGrpSpPr>
          <p:nvPr/>
        </p:nvGrpSpPr>
        <p:grpSpPr bwMode="auto">
          <a:xfrm>
            <a:off x="8697809" y="6216652"/>
            <a:ext cx="3079361" cy="447822"/>
            <a:chOff x="8799765" y="3551529"/>
            <a:chExt cx="3079361" cy="448324"/>
          </a:xfrm>
        </p:grpSpPr>
        <p:pic>
          <p:nvPicPr>
            <p:cNvPr id="39" name="Picture 38">
              <a:extLst>
                <a:ext uri="{FF2B5EF4-FFF2-40B4-BE49-F238E27FC236}">
                  <a16:creationId xmlns:a16="http://schemas.microsoft.com/office/drawing/2014/main" id="{5395B20F-6B56-4C0B-8744-CFD9AB52A1F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6" name="Rectangle 8">
              <a:extLst>
                <a:ext uri="{FF2B5EF4-FFF2-40B4-BE49-F238E27FC236}">
                  <a16:creationId xmlns:a16="http://schemas.microsoft.com/office/drawing/2014/main" id="{4DE0A760-6ACE-4A43-909C-3AE94279BD8D}"/>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285138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8">
            <a:extLst>
              <a:ext uri="{FF2B5EF4-FFF2-40B4-BE49-F238E27FC236}">
                <a16:creationId xmlns:a16="http://schemas.microsoft.com/office/drawing/2014/main" id="{639DB233-6626-BD49-80FB-821BB367CD0C}"/>
              </a:ext>
            </a:extLst>
          </p:cNvPr>
          <p:cNvSpPr txBox="1">
            <a:spLocks/>
          </p:cNvSpPr>
          <p:nvPr/>
        </p:nvSpPr>
        <p:spPr bwMode="auto">
          <a:xfrm>
            <a:off x="6122086" y="1589314"/>
            <a:ext cx="5650814"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rtl="0">
              <a:buFont typeface="Wingdings" panose="05000000000000000000" pitchFamily="2" charset="2"/>
              <a:buNone/>
            </a:pPr>
            <a:r>
              <a:rPr lang="ja-JP" sz="2400" b="1" kern="0" dirty="0">
                <a:solidFill>
                  <a:schemeClr val="accent4"/>
                </a:solidFill>
              </a:rPr>
              <a:t>G</a:t>
            </a:r>
            <a:r>
              <a:rPr lang="ja-JP" sz="2400" b="0" kern="0" dirty="0"/>
              <a:t> – 性別</a:t>
            </a:r>
          </a:p>
          <a:p>
            <a:pPr marL="0" indent="0" rtl="0">
              <a:buFont typeface="Wingdings" panose="05000000000000000000" pitchFamily="2" charset="2"/>
              <a:buNone/>
            </a:pPr>
            <a:r>
              <a:rPr lang="ja-JP" sz="2400" b="1" kern="0" dirty="0">
                <a:solidFill>
                  <a:schemeClr val="accent4"/>
                </a:solidFill>
              </a:rPr>
              <a:t>A</a:t>
            </a:r>
            <a:r>
              <a:rPr lang="ja-JP" sz="2400" b="0" kern="0" dirty="0"/>
              <a:t> – 年齢</a:t>
            </a:r>
          </a:p>
          <a:p>
            <a:pPr marL="0" indent="0" rtl="0">
              <a:buFont typeface="Wingdings" panose="05000000000000000000" pitchFamily="2" charset="2"/>
              <a:buNone/>
            </a:pPr>
            <a:r>
              <a:rPr lang="ja-JP" sz="2400" b="1" kern="0" dirty="0">
                <a:solidFill>
                  <a:schemeClr val="accent4"/>
                </a:solidFill>
              </a:rPr>
              <a:t>L</a:t>
            </a:r>
            <a:r>
              <a:rPr lang="ja-JP" sz="2400" b="0" kern="0" dirty="0"/>
              <a:t> – AFP-L3</a:t>
            </a:r>
          </a:p>
          <a:p>
            <a:pPr marL="0" indent="0" rtl="0">
              <a:buFont typeface="Wingdings" panose="05000000000000000000" pitchFamily="2" charset="2"/>
              <a:buNone/>
            </a:pPr>
            <a:r>
              <a:rPr lang="ja-JP" sz="2400" b="1" kern="0" dirty="0">
                <a:solidFill>
                  <a:schemeClr val="accent4"/>
                </a:solidFill>
              </a:rPr>
              <a:t>A</a:t>
            </a:r>
            <a:r>
              <a:rPr lang="ja-JP" sz="2400" b="0" kern="0" dirty="0"/>
              <a:t> – AFP</a:t>
            </a:r>
          </a:p>
          <a:p>
            <a:pPr marL="0" indent="0" rtl="0">
              <a:buFont typeface="Wingdings" panose="05000000000000000000" pitchFamily="2" charset="2"/>
              <a:buNone/>
            </a:pPr>
            <a:r>
              <a:rPr lang="ja-JP" sz="2400" b="1" kern="0" dirty="0">
                <a:solidFill>
                  <a:schemeClr val="accent4"/>
                </a:solidFill>
              </a:rPr>
              <a:t>D</a:t>
            </a:r>
            <a:r>
              <a:rPr lang="ja-JP" sz="2400" b="0" kern="0" dirty="0"/>
              <a:t> – DCP</a:t>
            </a:r>
          </a:p>
        </p:txBody>
      </p:sp>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pPr rtl="0"/>
            <a:r>
              <a:rPr lang="ja-JP" dirty="0"/>
              <a:t>HCC 検査都診断へのバイオマーカー適用の新しいアプローチ：  GALAD モデル</a:t>
            </a:r>
          </a:p>
        </p:txBody>
      </p:sp>
      <p:sp>
        <p:nvSpPr>
          <p:cNvPr id="3" name="Content Placeholder 2">
            <a:extLst>
              <a:ext uri="{FF2B5EF4-FFF2-40B4-BE49-F238E27FC236}">
                <a16:creationId xmlns:a16="http://schemas.microsoft.com/office/drawing/2014/main" id="{F0586C8A-DAB6-BC48-9EA1-8FB461957901}"/>
              </a:ext>
            </a:extLst>
          </p:cNvPr>
          <p:cNvSpPr>
            <a:spLocks noGrp="1"/>
          </p:cNvSpPr>
          <p:nvPr>
            <p:ph sz="half" idx="1"/>
          </p:nvPr>
        </p:nvSpPr>
        <p:spPr/>
        <p:txBody>
          <a:bodyPr/>
          <a:lstStyle/>
          <a:p>
            <a:pPr rtl="0"/>
            <a:r>
              <a:rPr lang="ja-JP" sz="2400" dirty="0"/>
              <a:t>英国の医療センターにおける670名の患者のデータから開発された統計モデル</a:t>
            </a:r>
          </a:p>
          <a:p>
            <a:pPr lvl="1" rtl="0"/>
            <a:r>
              <a:rPr lang="ja-JP" sz="2200" dirty="0"/>
              <a:t>HCC罹患が 331 例、慢性肝疾患罹患が 339 例</a:t>
            </a:r>
          </a:p>
          <a:p>
            <a:pPr rtl="0"/>
            <a:r>
              <a:rPr lang="ja-JP" sz="2400" dirty="0"/>
              <a:t>慢性管疾患の罹患者における</a:t>
            </a:r>
            <a:br>
              <a:rPr lang="en-US" sz="2400" dirty="0"/>
            </a:br>
            <a:r>
              <a:rPr lang="ja-JP" sz="2400" dirty="0"/>
              <a:t> HCC  発症の確率を予測する</a:t>
            </a:r>
          </a:p>
          <a:p>
            <a:pPr lvl="1" rtl="0"/>
            <a:r>
              <a:rPr lang="ja-JP" sz="2200" dirty="0"/>
              <a:t>独立したコホートからのデータセットで</a:t>
            </a:r>
            <a:br>
              <a:rPr lang="en-US" sz="2200" dirty="0"/>
            </a:br>
            <a:r>
              <a:rPr lang="ja-JP" sz="2200" dirty="0"/>
              <a:t>内部的および外部的に検証済み；計画的治験が必要である</a:t>
            </a:r>
          </a:p>
          <a:p>
            <a:pPr rtl="0"/>
            <a:r>
              <a:rPr lang="ja-JP" sz="2400" dirty="0"/>
              <a:t>HCC の確率 = exp(</a:t>
            </a:r>
            <a:r>
              <a:rPr lang="ja-JP" sz="2400" b="1" dirty="0"/>
              <a:t>Z</a:t>
            </a:r>
            <a:r>
              <a:rPr lang="ja-JP" sz="2400" dirty="0"/>
              <a:t>)/[1+ exp(</a:t>
            </a:r>
            <a:r>
              <a:rPr lang="ja-JP" sz="2400" b="1" dirty="0"/>
              <a:t>Z</a:t>
            </a:r>
            <a:r>
              <a:rPr lang="ja-JP" sz="2400" dirty="0"/>
              <a:t>)]</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4179" y="64118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dirty="0">
                <a:solidFill>
                  <a:schemeClr val="bg2"/>
                </a:solidFill>
                <a:latin typeface="Calibri" panose="020F0502020204030204" pitchFamily="34" charset="0"/>
              </a:rPr>
              <a:t>Johnson. Cancer Epidemiol Biomarkers Prev. 2014;23:144.</a:t>
            </a:r>
          </a:p>
        </p:txBody>
      </p:sp>
      <p:sp>
        <p:nvSpPr>
          <p:cNvPr id="14" name="Content Placeholder 9">
            <a:extLst>
              <a:ext uri="{FF2B5EF4-FFF2-40B4-BE49-F238E27FC236}">
                <a16:creationId xmlns:a16="http://schemas.microsoft.com/office/drawing/2014/main" id="{08BE51C2-F303-4781-8FA3-2E60A5DC5B8E}"/>
              </a:ext>
            </a:extLst>
          </p:cNvPr>
          <p:cNvSpPr txBox="1">
            <a:spLocks/>
          </p:cNvSpPr>
          <p:nvPr/>
        </p:nvSpPr>
        <p:spPr bwMode="auto">
          <a:xfrm>
            <a:off x="6096000" y="4572170"/>
            <a:ext cx="5386388" cy="228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rtl="0"/>
            <a:r>
              <a:rPr lang="ja-JP" sz="2400" b="0" kern="0" dirty="0"/>
              <a:t>GALAD スコア </a:t>
            </a:r>
            <a:r>
              <a:rPr lang="ja-JP" sz="2400" kern="0" dirty="0"/>
              <a:t>Z</a:t>
            </a:r>
            <a:r>
              <a:rPr lang="ja-JP" sz="2400" b="0" kern="0" dirty="0"/>
              <a:t> = -10.32 + 0.10 x [年齢] + 1.39 x [性別] + 2.43 x log[AFP] </a:t>
            </a:r>
            <a:br>
              <a:rPr lang="da-DK" sz="2400" b="0" kern="0" dirty="0"/>
            </a:br>
            <a:r>
              <a:rPr lang="ja-JP" sz="2400" b="0" kern="0" dirty="0"/>
              <a:t>+ 0.040 x [AFP-L3] + 1.45 x log[DCP]</a:t>
            </a:r>
          </a:p>
          <a:p>
            <a:pPr lvl="1" rtl="0"/>
            <a:r>
              <a:rPr lang="ja-JP" sz="2200" b="0" kern="0" dirty="0"/>
              <a:t>ジェンダー：男性 = 1、女性 = 0</a:t>
            </a:r>
          </a:p>
          <a:p>
            <a:endParaRPr lang="en-US" sz="2400" b="0" kern="0" dirty="0"/>
          </a:p>
          <a:p>
            <a:pPr lvl="1"/>
            <a:endParaRPr lang="en-US" b="0" kern="0" dirty="0"/>
          </a:p>
          <a:p>
            <a:pPr lvl="1"/>
            <a:endParaRPr lang="en-US" b="0" kern="0" dirty="0"/>
          </a:p>
        </p:txBody>
      </p:sp>
      <p:grpSp>
        <p:nvGrpSpPr>
          <p:cNvPr id="10" name="Group 7">
            <a:extLst>
              <a:ext uri="{FF2B5EF4-FFF2-40B4-BE49-F238E27FC236}">
                <a16:creationId xmlns:a16="http://schemas.microsoft.com/office/drawing/2014/main" id="{8CDF1A10-D9E6-40B2-B8F4-FC76D9294518}"/>
              </a:ext>
            </a:extLst>
          </p:cNvPr>
          <p:cNvGrpSpPr>
            <a:grpSpLocks/>
          </p:cNvGrpSpPr>
          <p:nvPr/>
        </p:nvGrpSpPr>
        <p:grpSpPr bwMode="auto">
          <a:xfrm>
            <a:off x="8697809" y="6216652"/>
            <a:ext cx="3079361" cy="447822"/>
            <a:chOff x="8799765" y="3551529"/>
            <a:chExt cx="3079361" cy="448324"/>
          </a:xfrm>
        </p:grpSpPr>
        <p:pic>
          <p:nvPicPr>
            <p:cNvPr id="11" name="Picture 10">
              <a:extLst>
                <a:ext uri="{FF2B5EF4-FFF2-40B4-BE49-F238E27FC236}">
                  <a16:creationId xmlns:a16="http://schemas.microsoft.com/office/drawing/2014/main" id="{D60516E1-CC03-4C51-B50B-E449ADC83F3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91FDFA18-E406-4F7B-9E8D-64660347A0DA}"/>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641632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GALAD の検証</a:t>
            </a:r>
          </a:p>
        </p:txBody>
      </p:sp>
      <p:sp>
        <p:nvSpPr>
          <p:cNvPr id="8" name="Content Placeholder 7">
            <a:extLst>
              <a:ext uri="{FF2B5EF4-FFF2-40B4-BE49-F238E27FC236}">
                <a16:creationId xmlns:a16="http://schemas.microsoft.com/office/drawing/2014/main" id="{ABEEEA66-41F7-402B-A0A2-BE9AFCDC5A31}"/>
              </a:ext>
            </a:extLst>
          </p:cNvPr>
          <p:cNvSpPr>
            <a:spLocks noGrp="1"/>
          </p:cNvSpPr>
          <p:nvPr>
            <p:ph sz="half" idx="1"/>
          </p:nvPr>
        </p:nvSpPr>
        <p:spPr>
          <a:xfrm>
            <a:off x="601820" y="1510730"/>
            <a:ext cx="5494180" cy="4678738"/>
          </a:xfrm>
        </p:spPr>
        <p:txBody>
          <a:bodyPr/>
          <a:lstStyle/>
          <a:p>
            <a:pPr rtl="0"/>
            <a:r>
              <a:rPr lang="ja-JP" sz="2400" dirty="0"/>
              <a:t>日本、香港、ドイツの 6834 患者における GALAD の検証</a:t>
            </a:r>
          </a:p>
          <a:p>
            <a:pPr lvl="1" rtl="0"/>
            <a:r>
              <a:rPr lang="ja-JP" sz="2200" dirty="0"/>
              <a:t>HCC 罹患が 2430 例、CLD 罹患が 4404 例</a:t>
            </a:r>
          </a:p>
          <a:p>
            <a:pPr rtl="0"/>
            <a:r>
              <a:rPr lang="ja-JP" sz="2400" dirty="0"/>
              <a:t>HCC および CLD との罹患者 対 CLD のみの罹患者とを区別する GALAD のパフォーマンス、AUROC で定量化</a:t>
            </a:r>
          </a:p>
          <a:p>
            <a:pPr lvl="1" rtl="0"/>
            <a:r>
              <a:rPr lang="ja-JP" sz="2200" dirty="0"/>
              <a:t>全コホートについて AUROC &gt;0.90 </a:t>
            </a:r>
          </a:p>
          <a:p>
            <a:pPr rtl="0"/>
            <a:r>
              <a:rPr lang="ja-JP" sz="2400" dirty="0"/>
              <a:t>大規模遡及的コホートにおいて、リスクのバイオマーカーの組み合わせが、各マーカーよりもパフォーマンスが優る</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394019" y="64118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ja-JP" sz="1200" b="0">
                <a:solidFill>
                  <a:schemeClr val="bg2"/>
                </a:solidFill>
                <a:latin typeface="Calibri" panose="020F0502020204030204" pitchFamily="34" charset="0"/>
              </a:rPr>
              <a:t>Berhane. Clin Gastroenterol Hepatol. 2016;14:875.</a:t>
            </a:r>
          </a:p>
        </p:txBody>
      </p:sp>
      <p:sp>
        <p:nvSpPr>
          <p:cNvPr id="11" name="TextBox 10">
            <a:extLst>
              <a:ext uri="{FF2B5EF4-FFF2-40B4-BE49-F238E27FC236}">
                <a16:creationId xmlns:a16="http://schemas.microsoft.com/office/drawing/2014/main" id="{C3063414-B898-45CB-B5AD-5A3EB6C30509}"/>
              </a:ext>
            </a:extLst>
          </p:cNvPr>
          <p:cNvSpPr txBox="1"/>
          <p:nvPr/>
        </p:nvSpPr>
        <p:spPr>
          <a:xfrm>
            <a:off x="7108293" y="5465826"/>
            <a:ext cx="3291840" cy="400110"/>
          </a:xfrm>
          <a:prstGeom prst="rect">
            <a:avLst/>
          </a:prstGeom>
          <a:noFill/>
        </p:spPr>
        <p:txBody>
          <a:bodyPr wrap="square" numCol="1" rtlCol="0">
            <a:spAutoFit/>
          </a:bodyPr>
          <a:lstStyle/>
          <a:p>
            <a:pPr algn="ctr" rtl="0"/>
            <a:r>
              <a:rPr lang="ja-JP" sz="2000" dirty="0">
                <a:solidFill>
                  <a:schemeClr val="bg1"/>
                </a:solidFill>
                <a:latin typeface="Calibri" panose="020F0502020204030204" pitchFamily="34" charset="0"/>
                <a:cs typeface="Calibri" panose="020F0502020204030204" pitchFamily="34" charset="0"/>
              </a:rPr>
              <a:t>1-特異性</a:t>
            </a:r>
          </a:p>
        </p:txBody>
      </p:sp>
      <p:sp>
        <p:nvSpPr>
          <p:cNvPr id="12" name="TextBox 11">
            <a:extLst>
              <a:ext uri="{FF2B5EF4-FFF2-40B4-BE49-F238E27FC236}">
                <a16:creationId xmlns:a16="http://schemas.microsoft.com/office/drawing/2014/main" id="{F612349C-4777-4E50-B781-C8F0218EED51}"/>
              </a:ext>
            </a:extLst>
          </p:cNvPr>
          <p:cNvSpPr txBox="1"/>
          <p:nvPr/>
        </p:nvSpPr>
        <p:spPr>
          <a:xfrm>
            <a:off x="7294917" y="1521631"/>
            <a:ext cx="3245257" cy="707886"/>
          </a:xfrm>
          <a:prstGeom prst="rect">
            <a:avLst/>
          </a:prstGeom>
          <a:solidFill>
            <a:schemeClr val="tx1"/>
          </a:solidFill>
        </p:spPr>
        <p:txBody>
          <a:bodyPr wrap="square" numCol="1" rtlCol="0">
            <a:spAutoFit/>
          </a:bodyPr>
          <a:lstStyle/>
          <a:p>
            <a:pPr algn="ctr" rtl="0"/>
            <a:r>
              <a:rPr lang="ja-JP" sz="2000" dirty="0">
                <a:solidFill>
                  <a:schemeClr val="bg1"/>
                </a:solidFill>
                <a:latin typeface="Calibri" panose="020F0502020204030204" pitchFamily="34" charset="0"/>
                <a:cs typeface="Calibri" panose="020F0502020204030204" pitchFamily="34" charset="0"/>
              </a:rPr>
              <a:t>日本人コホート </a:t>
            </a:r>
          </a:p>
          <a:p>
            <a:pPr algn="ctr" rtl="0"/>
            <a:r>
              <a:rPr lang="ja-JP" sz="2000" dirty="0">
                <a:solidFill>
                  <a:schemeClr val="bg1"/>
                </a:solidFill>
                <a:latin typeface="Calibri" panose="020F0502020204030204" pitchFamily="34" charset="0"/>
                <a:cs typeface="Calibri" panose="020F0502020204030204" pitchFamily="34" charset="0"/>
              </a:rPr>
              <a:t>（ミラノ基準内）</a:t>
            </a:r>
          </a:p>
        </p:txBody>
      </p:sp>
      <p:sp>
        <p:nvSpPr>
          <p:cNvPr id="14" name="TextBox 13">
            <a:extLst>
              <a:ext uri="{FF2B5EF4-FFF2-40B4-BE49-F238E27FC236}">
                <a16:creationId xmlns:a16="http://schemas.microsoft.com/office/drawing/2014/main" id="{66621669-ACB7-4465-AD6D-346EA97F479F}"/>
              </a:ext>
            </a:extLst>
          </p:cNvPr>
          <p:cNvSpPr txBox="1"/>
          <p:nvPr/>
        </p:nvSpPr>
        <p:spPr>
          <a:xfrm>
            <a:off x="10238528" y="2295269"/>
            <a:ext cx="1348296"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3"/>
                </a:solidFill>
                <a:effectLst/>
                <a:uLnTx/>
                <a:uFillTx/>
                <a:latin typeface="Calibri"/>
                <a:ea typeface="+mn-ea"/>
                <a:cs typeface="Arial" panose="020B0604020202020204" pitchFamily="34" charset="0"/>
              </a:rPr>
              <a:t>GALAD:</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3"/>
                </a:solidFill>
                <a:effectLst/>
                <a:uLnTx/>
                <a:uFillTx/>
                <a:latin typeface="Calibri"/>
                <a:ea typeface="+mn-ea"/>
                <a:cs typeface="Arial" panose="020B0604020202020204" pitchFamily="34" charset="0"/>
              </a:rPr>
              <a:t>AUROC 0.91</a:t>
            </a:r>
          </a:p>
        </p:txBody>
      </p:sp>
      <p:sp>
        <p:nvSpPr>
          <p:cNvPr id="15" name="TextBox 14">
            <a:extLst>
              <a:ext uri="{FF2B5EF4-FFF2-40B4-BE49-F238E27FC236}">
                <a16:creationId xmlns:a16="http://schemas.microsoft.com/office/drawing/2014/main" id="{67567BD7-B822-41D6-AD2D-88F61E73F568}"/>
              </a:ext>
            </a:extLst>
          </p:cNvPr>
          <p:cNvSpPr txBox="1"/>
          <p:nvPr/>
        </p:nvSpPr>
        <p:spPr>
          <a:xfrm>
            <a:off x="10238528" y="2909387"/>
            <a:ext cx="1351652"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1"/>
                </a:solidFill>
                <a:effectLst/>
                <a:uLnTx/>
                <a:uFillTx/>
                <a:latin typeface="Calibri"/>
                <a:ea typeface="+mn-ea"/>
                <a:cs typeface="Arial" panose="020B0604020202020204" pitchFamily="34" charset="0"/>
              </a:rPr>
              <a:t>AFP:</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1"/>
                </a:solidFill>
                <a:effectLst/>
                <a:uLnTx/>
                <a:uFillTx/>
                <a:latin typeface="Calibri"/>
                <a:ea typeface="+mn-ea"/>
                <a:cs typeface="Arial" panose="020B0604020202020204" pitchFamily="34" charset="0"/>
              </a:rPr>
              <a:t>AUROC 0.87</a:t>
            </a:r>
          </a:p>
        </p:txBody>
      </p:sp>
      <p:sp>
        <p:nvSpPr>
          <p:cNvPr id="16" name="TextBox 15">
            <a:extLst>
              <a:ext uri="{FF2B5EF4-FFF2-40B4-BE49-F238E27FC236}">
                <a16:creationId xmlns:a16="http://schemas.microsoft.com/office/drawing/2014/main" id="{5A2D9C11-EACD-4184-B2C2-00F067E1658C}"/>
              </a:ext>
            </a:extLst>
          </p:cNvPr>
          <p:cNvSpPr txBox="1"/>
          <p:nvPr/>
        </p:nvSpPr>
        <p:spPr>
          <a:xfrm>
            <a:off x="10238528" y="3523505"/>
            <a:ext cx="1351652"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2"/>
                </a:solidFill>
                <a:effectLst/>
                <a:uLnTx/>
                <a:uFillTx/>
                <a:latin typeface="Calibri"/>
                <a:ea typeface="+mn-ea"/>
                <a:cs typeface="Arial" panose="020B0604020202020204" pitchFamily="34" charset="0"/>
              </a:rPr>
              <a:t>DCP:</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2"/>
                </a:solidFill>
                <a:effectLst/>
                <a:uLnTx/>
                <a:uFillTx/>
                <a:latin typeface="Calibri"/>
                <a:ea typeface="+mn-ea"/>
                <a:cs typeface="Arial" panose="020B0604020202020204" pitchFamily="34" charset="0"/>
              </a:rPr>
              <a:t>AUROC 0.78</a:t>
            </a:r>
          </a:p>
        </p:txBody>
      </p:sp>
      <p:sp>
        <p:nvSpPr>
          <p:cNvPr id="17" name="TextBox 16">
            <a:extLst>
              <a:ext uri="{FF2B5EF4-FFF2-40B4-BE49-F238E27FC236}">
                <a16:creationId xmlns:a16="http://schemas.microsoft.com/office/drawing/2014/main" id="{0B24A4AE-89CE-4975-9179-237AAAFB163C}"/>
              </a:ext>
            </a:extLst>
          </p:cNvPr>
          <p:cNvSpPr txBox="1"/>
          <p:nvPr/>
        </p:nvSpPr>
        <p:spPr>
          <a:xfrm>
            <a:off x="10238528" y="4137622"/>
            <a:ext cx="1348296"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5"/>
                </a:solidFill>
                <a:effectLst/>
                <a:uLnTx/>
                <a:uFillTx/>
                <a:latin typeface="Calibri"/>
                <a:ea typeface="+mn-ea"/>
                <a:cs typeface="Arial" panose="020B0604020202020204" pitchFamily="34" charset="0"/>
              </a:rPr>
              <a:t>AFP-L3:</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ja-JP" sz="1800" b="1" i="0" u="none" strike="noStrike" kern="1200" cap="none" spc="0" normalizeH="0" baseline="0">
                <a:ln>
                  <a:noFill/>
                </a:ln>
                <a:solidFill>
                  <a:schemeClr val="accent5"/>
                </a:solidFill>
                <a:effectLst/>
                <a:uLnTx/>
                <a:uFillTx/>
                <a:latin typeface="Calibri"/>
                <a:ea typeface="+mn-ea"/>
                <a:cs typeface="Arial" panose="020B0604020202020204" pitchFamily="34" charset="0"/>
              </a:rPr>
              <a:t>AUROC 0.71</a:t>
            </a:r>
          </a:p>
        </p:txBody>
      </p:sp>
      <p:sp>
        <p:nvSpPr>
          <p:cNvPr id="18" name="TextBox 17">
            <a:extLst>
              <a:ext uri="{FF2B5EF4-FFF2-40B4-BE49-F238E27FC236}">
                <a16:creationId xmlns:a16="http://schemas.microsoft.com/office/drawing/2014/main" id="{0C18C18E-5D41-4195-AAA8-9CD9D90D3E09}"/>
              </a:ext>
            </a:extLst>
          </p:cNvPr>
          <p:cNvSpPr txBox="1"/>
          <p:nvPr/>
        </p:nvSpPr>
        <p:spPr>
          <a:xfrm>
            <a:off x="6163723" y="2314331"/>
            <a:ext cx="492443" cy="2876537"/>
          </a:xfrm>
          <a:prstGeom prst="rect">
            <a:avLst/>
          </a:prstGeom>
          <a:noFill/>
        </p:spPr>
        <p:txBody>
          <a:bodyPr vert="vert270" wrap="square" numCol="1" rtlCol="0">
            <a:spAutoFit/>
          </a:bodyPr>
          <a:lstStyle/>
          <a:p>
            <a:pPr algn="ctr" rtl="0"/>
            <a:r>
              <a:rPr lang="ja-JP" sz="2000" dirty="0">
                <a:solidFill>
                  <a:schemeClr val="bg1"/>
                </a:solidFill>
                <a:latin typeface="Calibri" panose="020F0502020204030204" pitchFamily="34" charset="0"/>
                <a:cs typeface="Calibri" panose="020F0502020204030204" pitchFamily="34" charset="0"/>
              </a:rPr>
              <a:t>感度</a:t>
            </a:r>
          </a:p>
        </p:txBody>
      </p:sp>
      <p:sp>
        <p:nvSpPr>
          <p:cNvPr id="20" name="Freeform: Shape 19">
            <a:extLst>
              <a:ext uri="{FF2B5EF4-FFF2-40B4-BE49-F238E27FC236}">
                <a16:creationId xmlns:a16="http://schemas.microsoft.com/office/drawing/2014/main" id="{93AE49DC-778F-488D-BB9B-016E436FAD2F}"/>
              </a:ext>
            </a:extLst>
          </p:cNvPr>
          <p:cNvSpPr/>
          <p:nvPr/>
        </p:nvSpPr>
        <p:spPr bwMode="auto">
          <a:xfrm>
            <a:off x="7119723" y="2352432"/>
            <a:ext cx="3230880" cy="2758440"/>
          </a:xfrm>
          <a:custGeom>
            <a:avLst/>
            <a:gdLst>
              <a:gd name="connsiteX0" fmla="*/ 0 w 3230880"/>
              <a:gd name="connsiteY0" fmla="*/ 2758440 h 2758440"/>
              <a:gd name="connsiteX1" fmla="*/ 45720 w 3230880"/>
              <a:gd name="connsiteY1" fmla="*/ 1535430 h 2758440"/>
              <a:gd name="connsiteX2" fmla="*/ 110490 w 3230880"/>
              <a:gd name="connsiteY2" fmla="*/ 1211580 h 2758440"/>
              <a:gd name="connsiteX3" fmla="*/ 156210 w 3230880"/>
              <a:gd name="connsiteY3" fmla="*/ 1005840 h 2758440"/>
              <a:gd name="connsiteX4" fmla="*/ 179070 w 3230880"/>
              <a:gd name="connsiteY4" fmla="*/ 1013460 h 2758440"/>
              <a:gd name="connsiteX5" fmla="*/ 179070 w 3230880"/>
              <a:gd name="connsiteY5" fmla="*/ 960120 h 2758440"/>
              <a:gd name="connsiteX6" fmla="*/ 198120 w 3230880"/>
              <a:gd name="connsiteY6" fmla="*/ 956310 h 2758440"/>
              <a:gd name="connsiteX7" fmla="*/ 194310 w 3230880"/>
              <a:gd name="connsiteY7" fmla="*/ 929640 h 2758440"/>
              <a:gd name="connsiteX8" fmla="*/ 224790 w 3230880"/>
              <a:gd name="connsiteY8" fmla="*/ 918210 h 2758440"/>
              <a:gd name="connsiteX9" fmla="*/ 220980 w 3230880"/>
              <a:gd name="connsiteY9" fmla="*/ 891540 h 2758440"/>
              <a:gd name="connsiteX10" fmla="*/ 240030 w 3230880"/>
              <a:gd name="connsiteY10" fmla="*/ 891540 h 2758440"/>
              <a:gd name="connsiteX11" fmla="*/ 240030 w 3230880"/>
              <a:gd name="connsiteY11" fmla="*/ 864870 h 2758440"/>
              <a:gd name="connsiteX12" fmla="*/ 255270 w 3230880"/>
              <a:gd name="connsiteY12" fmla="*/ 864870 h 2758440"/>
              <a:gd name="connsiteX13" fmla="*/ 251460 w 3230880"/>
              <a:gd name="connsiteY13" fmla="*/ 815340 h 2758440"/>
              <a:gd name="connsiteX14" fmla="*/ 335280 w 3230880"/>
              <a:gd name="connsiteY14" fmla="*/ 746760 h 2758440"/>
              <a:gd name="connsiteX15" fmla="*/ 339090 w 3230880"/>
              <a:gd name="connsiteY15" fmla="*/ 708660 h 2758440"/>
              <a:gd name="connsiteX16" fmla="*/ 396240 w 3230880"/>
              <a:gd name="connsiteY16" fmla="*/ 689610 h 2758440"/>
              <a:gd name="connsiteX17" fmla="*/ 419100 w 3230880"/>
              <a:gd name="connsiteY17" fmla="*/ 643890 h 2758440"/>
              <a:gd name="connsiteX18" fmla="*/ 461010 w 3230880"/>
              <a:gd name="connsiteY18" fmla="*/ 643890 h 2758440"/>
              <a:gd name="connsiteX19" fmla="*/ 461010 w 3230880"/>
              <a:gd name="connsiteY19" fmla="*/ 605790 h 2758440"/>
              <a:gd name="connsiteX20" fmla="*/ 533400 w 3230880"/>
              <a:gd name="connsiteY20" fmla="*/ 605790 h 2758440"/>
              <a:gd name="connsiteX21" fmla="*/ 537210 w 3230880"/>
              <a:gd name="connsiteY21" fmla="*/ 552450 h 2758440"/>
              <a:gd name="connsiteX22" fmla="*/ 571500 w 3230880"/>
              <a:gd name="connsiteY22" fmla="*/ 541020 h 2758440"/>
              <a:gd name="connsiteX23" fmla="*/ 609600 w 3230880"/>
              <a:gd name="connsiteY23" fmla="*/ 483870 h 2758440"/>
              <a:gd name="connsiteX24" fmla="*/ 708660 w 3230880"/>
              <a:gd name="connsiteY24" fmla="*/ 449580 h 2758440"/>
              <a:gd name="connsiteX25" fmla="*/ 781050 w 3230880"/>
              <a:gd name="connsiteY25" fmla="*/ 384810 h 2758440"/>
              <a:gd name="connsiteX26" fmla="*/ 895350 w 3230880"/>
              <a:gd name="connsiteY26" fmla="*/ 293370 h 2758440"/>
              <a:gd name="connsiteX27" fmla="*/ 982980 w 3230880"/>
              <a:gd name="connsiteY27" fmla="*/ 259080 h 2758440"/>
              <a:gd name="connsiteX28" fmla="*/ 994410 w 3230880"/>
              <a:gd name="connsiteY28" fmla="*/ 247650 h 2758440"/>
              <a:gd name="connsiteX29" fmla="*/ 994410 w 3230880"/>
              <a:gd name="connsiteY29" fmla="*/ 247650 h 2758440"/>
              <a:gd name="connsiteX30" fmla="*/ 1024890 w 3230880"/>
              <a:gd name="connsiteY30" fmla="*/ 220980 h 2758440"/>
              <a:gd name="connsiteX31" fmla="*/ 1146810 w 3230880"/>
              <a:gd name="connsiteY31" fmla="*/ 209550 h 2758440"/>
              <a:gd name="connsiteX32" fmla="*/ 1173480 w 3230880"/>
              <a:gd name="connsiteY32" fmla="*/ 186690 h 2758440"/>
              <a:gd name="connsiteX33" fmla="*/ 1219200 w 3230880"/>
              <a:gd name="connsiteY33" fmla="*/ 186690 h 2758440"/>
              <a:gd name="connsiteX34" fmla="*/ 1261110 w 3230880"/>
              <a:gd name="connsiteY34" fmla="*/ 156210 h 2758440"/>
              <a:gd name="connsiteX35" fmla="*/ 1322070 w 3230880"/>
              <a:gd name="connsiteY35" fmla="*/ 121920 h 2758440"/>
              <a:gd name="connsiteX36" fmla="*/ 1383030 w 3230880"/>
              <a:gd name="connsiteY36" fmla="*/ 121920 h 2758440"/>
              <a:gd name="connsiteX37" fmla="*/ 1405890 w 3230880"/>
              <a:gd name="connsiteY37" fmla="*/ 87630 h 2758440"/>
              <a:gd name="connsiteX38" fmla="*/ 1527810 w 3230880"/>
              <a:gd name="connsiteY38" fmla="*/ 83820 h 2758440"/>
              <a:gd name="connsiteX39" fmla="*/ 1524000 w 3230880"/>
              <a:gd name="connsiteY39" fmla="*/ 68580 h 2758440"/>
              <a:gd name="connsiteX40" fmla="*/ 1611630 w 3230880"/>
              <a:gd name="connsiteY40" fmla="*/ 68580 h 2758440"/>
              <a:gd name="connsiteX41" fmla="*/ 1703070 w 3230880"/>
              <a:gd name="connsiteY41" fmla="*/ 68580 h 2758440"/>
              <a:gd name="connsiteX42" fmla="*/ 1703070 w 3230880"/>
              <a:gd name="connsiteY42" fmla="*/ 53340 h 2758440"/>
              <a:gd name="connsiteX43" fmla="*/ 1897380 w 3230880"/>
              <a:gd name="connsiteY43" fmla="*/ 53340 h 2758440"/>
              <a:gd name="connsiteX44" fmla="*/ 1897380 w 3230880"/>
              <a:gd name="connsiteY44" fmla="*/ 34290 h 2758440"/>
              <a:gd name="connsiteX45" fmla="*/ 2202180 w 3230880"/>
              <a:gd name="connsiteY45" fmla="*/ 34290 h 2758440"/>
              <a:gd name="connsiteX46" fmla="*/ 2202180 w 3230880"/>
              <a:gd name="connsiteY46" fmla="*/ 7620 h 2758440"/>
              <a:gd name="connsiteX47" fmla="*/ 2346960 w 3230880"/>
              <a:gd name="connsiteY47" fmla="*/ 7620 h 2758440"/>
              <a:gd name="connsiteX48" fmla="*/ 2354580 w 3230880"/>
              <a:gd name="connsiteY48" fmla="*/ 0 h 2758440"/>
              <a:gd name="connsiteX49" fmla="*/ 3230880 w 3230880"/>
              <a:gd name="connsiteY49" fmla="*/ 0 h 275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30880" h="2758440">
                <a:moveTo>
                  <a:pt x="0" y="2758440"/>
                </a:moveTo>
                <a:lnTo>
                  <a:pt x="45720" y="1535430"/>
                </a:lnTo>
                <a:lnTo>
                  <a:pt x="110490" y="1211580"/>
                </a:lnTo>
                <a:lnTo>
                  <a:pt x="156210" y="1005840"/>
                </a:lnTo>
                <a:lnTo>
                  <a:pt x="179070" y="1013460"/>
                </a:lnTo>
                <a:lnTo>
                  <a:pt x="179070" y="960120"/>
                </a:lnTo>
                <a:lnTo>
                  <a:pt x="198120" y="956310"/>
                </a:lnTo>
                <a:lnTo>
                  <a:pt x="194310" y="929640"/>
                </a:lnTo>
                <a:lnTo>
                  <a:pt x="224790" y="918210"/>
                </a:lnTo>
                <a:lnTo>
                  <a:pt x="220980" y="891540"/>
                </a:lnTo>
                <a:lnTo>
                  <a:pt x="240030" y="891540"/>
                </a:lnTo>
                <a:lnTo>
                  <a:pt x="240030" y="864870"/>
                </a:lnTo>
                <a:lnTo>
                  <a:pt x="255270" y="864870"/>
                </a:lnTo>
                <a:lnTo>
                  <a:pt x="251460" y="815340"/>
                </a:lnTo>
                <a:lnTo>
                  <a:pt x="335280" y="746760"/>
                </a:lnTo>
                <a:lnTo>
                  <a:pt x="339090" y="708660"/>
                </a:lnTo>
                <a:lnTo>
                  <a:pt x="396240" y="689610"/>
                </a:lnTo>
                <a:lnTo>
                  <a:pt x="419100" y="643890"/>
                </a:lnTo>
                <a:lnTo>
                  <a:pt x="461010" y="643890"/>
                </a:lnTo>
                <a:lnTo>
                  <a:pt x="461010" y="605790"/>
                </a:lnTo>
                <a:lnTo>
                  <a:pt x="533400" y="605790"/>
                </a:lnTo>
                <a:lnTo>
                  <a:pt x="537210" y="552450"/>
                </a:lnTo>
                <a:lnTo>
                  <a:pt x="571500" y="541020"/>
                </a:lnTo>
                <a:lnTo>
                  <a:pt x="609600" y="483870"/>
                </a:lnTo>
                <a:lnTo>
                  <a:pt x="708660" y="449580"/>
                </a:lnTo>
                <a:lnTo>
                  <a:pt x="781050" y="384810"/>
                </a:lnTo>
                <a:lnTo>
                  <a:pt x="895350" y="293370"/>
                </a:lnTo>
                <a:lnTo>
                  <a:pt x="982980" y="259080"/>
                </a:lnTo>
                <a:lnTo>
                  <a:pt x="994410" y="247650"/>
                </a:lnTo>
                <a:lnTo>
                  <a:pt x="994410" y="247650"/>
                </a:lnTo>
                <a:lnTo>
                  <a:pt x="1024890" y="220980"/>
                </a:lnTo>
                <a:lnTo>
                  <a:pt x="1146810" y="209550"/>
                </a:lnTo>
                <a:lnTo>
                  <a:pt x="1173480" y="186690"/>
                </a:lnTo>
                <a:lnTo>
                  <a:pt x="1219200" y="186690"/>
                </a:lnTo>
                <a:lnTo>
                  <a:pt x="1261110" y="156210"/>
                </a:lnTo>
                <a:lnTo>
                  <a:pt x="1322070" y="121920"/>
                </a:lnTo>
                <a:lnTo>
                  <a:pt x="1383030" y="121920"/>
                </a:lnTo>
                <a:lnTo>
                  <a:pt x="1405890" y="87630"/>
                </a:lnTo>
                <a:lnTo>
                  <a:pt x="1527810" y="83820"/>
                </a:lnTo>
                <a:lnTo>
                  <a:pt x="1524000" y="68580"/>
                </a:lnTo>
                <a:lnTo>
                  <a:pt x="1611630" y="68580"/>
                </a:lnTo>
                <a:lnTo>
                  <a:pt x="1703070" y="68580"/>
                </a:lnTo>
                <a:lnTo>
                  <a:pt x="1703070" y="53340"/>
                </a:lnTo>
                <a:lnTo>
                  <a:pt x="1897380" y="53340"/>
                </a:lnTo>
                <a:lnTo>
                  <a:pt x="1897380" y="34290"/>
                </a:lnTo>
                <a:lnTo>
                  <a:pt x="2202180" y="34290"/>
                </a:lnTo>
                <a:lnTo>
                  <a:pt x="2202180" y="7620"/>
                </a:lnTo>
                <a:lnTo>
                  <a:pt x="2346960" y="7620"/>
                </a:lnTo>
                <a:lnTo>
                  <a:pt x="2354580" y="0"/>
                </a:lnTo>
                <a:lnTo>
                  <a:pt x="3230880" y="0"/>
                </a:lnTo>
              </a:path>
            </a:pathLst>
          </a:custGeom>
          <a:noFill/>
          <a:ln w="28575" cap="sq">
            <a:solidFill>
              <a:schemeClr val="accent3"/>
            </a:solidFill>
            <a:round/>
            <a:headEnd/>
            <a:tailEnd/>
          </a:ln>
        </p:spPr>
        <p:txBody>
          <a:bodyPr rtlCol="0" anchor="ctr"/>
          <a:lstStyle/>
          <a:p>
            <a:pPr algn="ctr"/>
            <a:endParaRPr lang="en-US" dirty="0"/>
          </a:p>
        </p:txBody>
      </p:sp>
      <p:sp>
        <p:nvSpPr>
          <p:cNvPr id="21" name="Freeform: Shape 20">
            <a:extLst>
              <a:ext uri="{FF2B5EF4-FFF2-40B4-BE49-F238E27FC236}">
                <a16:creationId xmlns:a16="http://schemas.microsoft.com/office/drawing/2014/main" id="{F751910B-97B1-49BB-B897-54B730031F7D}"/>
              </a:ext>
            </a:extLst>
          </p:cNvPr>
          <p:cNvSpPr/>
          <p:nvPr/>
        </p:nvSpPr>
        <p:spPr bwMode="auto">
          <a:xfrm>
            <a:off x="7115913" y="2386722"/>
            <a:ext cx="3200400" cy="2727960"/>
          </a:xfrm>
          <a:custGeom>
            <a:avLst/>
            <a:gdLst>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685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216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685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597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685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0861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1623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2004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0040 w 3200400"/>
              <a:gd name="connsiteY8" fmla="*/ 918210 h 2727960"/>
              <a:gd name="connsiteX9" fmla="*/ 32004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200400" h="2727960">
                <a:moveTo>
                  <a:pt x="0" y="2727960"/>
                </a:moveTo>
                <a:lnTo>
                  <a:pt x="53340" y="1866900"/>
                </a:lnTo>
                <a:lnTo>
                  <a:pt x="99060" y="1562100"/>
                </a:lnTo>
                <a:lnTo>
                  <a:pt x="129540" y="1405890"/>
                </a:lnTo>
                <a:lnTo>
                  <a:pt x="160020" y="1363980"/>
                </a:lnTo>
                <a:lnTo>
                  <a:pt x="171450" y="1303020"/>
                </a:lnTo>
                <a:lnTo>
                  <a:pt x="198120" y="1283970"/>
                </a:lnTo>
                <a:lnTo>
                  <a:pt x="289560" y="971550"/>
                </a:lnTo>
                <a:lnTo>
                  <a:pt x="320040" y="918210"/>
                </a:lnTo>
                <a:lnTo>
                  <a:pt x="320040" y="899160"/>
                </a:lnTo>
                <a:lnTo>
                  <a:pt x="335280" y="883920"/>
                </a:lnTo>
                <a:lnTo>
                  <a:pt x="331470" y="826770"/>
                </a:lnTo>
                <a:lnTo>
                  <a:pt x="434340" y="689610"/>
                </a:lnTo>
                <a:lnTo>
                  <a:pt x="434340" y="689610"/>
                </a:lnTo>
                <a:lnTo>
                  <a:pt x="457200" y="598170"/>
                </a:lnTo>
                <a:lnTo>
                  <a:pt x="480060" y="598170"/>
                </a:lnTo>
                <a:lnTo>
                  <a:pt x="480060" y="567690"/>
                </a:lnTo>
                <a:lnTo>
                  <a:pt x="632460" y="449580"/>
                </a:lnTo>
                <a:lnTo>
                  <a:pt x="815340" y="361950"/>
                </a:lnTo>
                <a:lnTo>
                  <a:pt x="941070" y="320040"/>
                </a:lnTo>
                <a:lnTo>
                  <a:pt x="1028700" y="270510"/>
                </a:lnTo>
                <a:lnTo>
                  <a:pt x="1154430" y="259080"/>
                </a:lnTo>
                <a:lnTo>
                  <a:pt x="1154430" y="247650"/>
                </a:lnTo>
                <a:lnTo>
                  <a:pt x="1226820" y="243840"/>
                </a:lnTo>
                <a:lnTo>
                  <a:pt x="1226820" y="243840"/>
                </a:lnTo>
                <a:lnTo>
                  <a:pt x="1253490" y="224790"/>
                </a:lnTo>
                <a:lnTo>
                  <a:pt x="1253490" y="205740"/>
                </a:lnTo>
                <a:lnTo>
                  <a:pt x="1459230" y="201930"/>
                </a:lnTo>
                <a:lnTo>
                  <a:pt x="1459230" y="190500"/>
                </a:lnTo>
                <a:lnTo>
                  <a:pt x="1554480" y="182880"/>
                </a:lnTo>
                <a:lnTo>
                  <a:pt x="1554480" y="171450"/>
                </a:lnTo>
                <a:lnTo>
                  <a:pt x="1619250" y="167640"/>
                </a:lnTo>
                <a:lnTo>
                  <a:pt x="1619250" y="156210"/>
                </a:lnTo>
                <a:lnTo>
                  <a:pt x="1703070" y="156210"/>
                </a:lnTo>
                <a:lnTo>
                  <a:pt x="1703070" y="140970"/>
                </a:lnTo>
                <a:lnTo>
                  <a:pt x="1844040" y="140970"/>
                </a:lnTo>
                <a:lnTo>
                  <a:pt x="1844040" y="125730"/>
                </a:lnTo>
                <a:lnTo>
                  <a:pt x="1965960" y="118110"/>
                </a:lnTo>
                <a:lnTo>
                  <a:pt x="1965960" y="106680"/>
                </a:lnTo>
                <a:lnTo>
                  <a:pt x="2049780" y="110490"/>
                </a:lnTo>
                <a:lnTo>
                  <a:pt x="2049780" y="99060"/>
                </a:lnTo>
                <a:lnTo>
                  <a:pt x="2106930" y="91440"/>
                </a:lnTo>
                <a:lnTo>
                  <a:pt x="2106930" y="76200"/>
                </a:lnTo>
                <a:lnTo>
                  <a:pt x="2244090" y="83820"/>
                </a:lnTo>
                <a:lnTo>
                  <a:pt x="2244090" y="60960"/>
                </a:lnTo>
                <a:lnTo>
                  <a:pt x="2659380" y="45720"/>
                </a:lnTo>
                <a:lnTo>
                  <a:pt x="2659380" y="34290"/>
                </a:lnTo>
                <a:lnTo>
                  <a:pt x="3002280" y="19050"/>
                </a:lnTo>
                <a:lnTo>
                  <a:pt x="3200400" y="0"/>
                </a:lnTo>
              </a:path>
            </a:pathLst>
          </a:custGeom>
          <a:noFill/>
          <a:ln w="28575" cap="rnd">
            <a:solidFill>
              <a:schemeClr val="accent1"/>
            </a:solidFill>
            <a:round/>
            <a:headEnd/>
            <a:tailEnd/>
          </a:ln>
        </p:spPr>
        <p:txBody>
          <a:bodyPr rtlCol="0" anchor="ctr"/>
          <a:lstStyle/>
          <a:p>
            <a:pPr algn="ctr"/>
            <a:endParaRPr lang="en-US" dirty="0"/>
          </a:p>
        </p:txBody>
      </p:sp>
      <p:sp>
        <p:nvSpPr>
          <p:cNvPr id="19" name="Freeform: Shape 18">
            <a:extLst>
              <a:ext uri="{FF2B5EF4-FFF2-40B4-BE49-F238E27FC236}">
                <a16:creationId xmlns:a16="http://schemas.microsoft.com/office/drawing/2014/main" id="{EC1AB9DA-8814-41A0-9FFC-0489E105D123}"/>
              </a:ext>
            </a:extLst>
          </p:cNvPr>
          <p:cNvSpPr/>
          <p:nvPr/>
        </p:nvSpPr>
        <p:spPr bwMode="auto">
          <a:xfrm>
            <a:off x="7119723" y="2356242"/>
            <a:ext cx="3234690" cy="2754630"/>
          </a:xfrm>
          <a:custGeom>
            <a:avLst/>
            <a:gdLst>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8960 w 3234690"/>
              <a:gd name="connsiteY26" fmla="*/ 38100 h 2754630"/>
              <a:gd name="connsiteX27" fmla="*/ 3116580 w 3234690"/>
              <a:gd name="connsiteY27" fmla="*/ 15240 h 2754630"/>
              <a:gd name="connsiteX28" fmla="*/ 3234690 w 3234690"/>
              <a:gd name="connsiteY28"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8960 w 3234690"/>
              <a:gd name="connsiteY26" fmla="*/ 38100 h 2754630"/>
              <a:gd name="connsiteX27" fmla="*/ 3116580 w 3234690"/>
              <a:gd name="connsiteY27" fmla="*/ 11430 h 2754630"/>
              <a:gd name="connsiteX28" fmla="*/ 3234690 w 3234690"/>
              <a:gd name="connsiteY28"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1340 w 3234690"/>
              <a:gd name="connsiteY26" fmla="*/ 22860 h 2754630"/>
              <a:gd name="connsiteX27" fmla="*/ 3116580 w 3234690"/>
              <a:gd name="connsiteY27" fmla="*/ 11430 h 2754630"/>
              <a:gd name="connsiteX28" fmla="*/ 3234690 w 3234690"/>
              <a:gd name="connsiteY28"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1340 w 3234690"/>
              <a:gd name="connsiteY26" fmla="*/ 22860 h 2754630"/>
              <a:gd name="connsiteX27" fmla="*/ 3234690 w 3234690"/>
              <a:gd name="connsiteY27"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20390 w 3234690"/>
              <a:gd name="connsiteY26" fmla="*/ 22860 h 2754630"/>
              <a:gd name="connsiteX27" fmla="*/ 3234690 w 3234690"/>
              <a:gd name="connsiteY27" fmla="*/ 0 h 275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34690" h="2754630">
                <a:moveTo>
                  <a:pt x="0" y="2754630"/>
                </a:moveTo>
                <a:lnTo>
                  <a:pt x="19050" y="2263140"/>
                </a:lnTo>
                <a:lnTo>
                  <a:pt x="45720" y="1832610"/>
                </a:lnTo>
                <a:lnTo>
                  <a:pt x="91440" y="1581150"/>
                </a:lnTo>
                <a:lnTo>
                  <a:pt x="133350" y="1508760"/>
                </a:lnTo>
                <a:lnTo>
                  <a:pt x="133350" y="1508760"/>
                </a:lnTo>
                <a:lnTo>
                  <a:pt x="175260" y="1443990"/>
                </a:lnTo>
                <a:lnTo>
                  <a:pt x="205740" y="1352550"/>
                </a:lnTo>
                <a:lnTo>
                  <a:pt x="262890" y="1295400"/>
                </a:lnTo>
                <a:lnTo>
                  <a:pt x="323850" y="1253490"/>
                </a:lnTo>
                <a:lnTo>
                  <a:pt x="350520" y="1203960"/>
                </a:lnTo>
                <a:lnTo>
                  <a:pt x="773430" y="994410"/>
                </a:lnTo>
                <a:lnTo>
                  <a:pt x="887730" y="853440"/>
                </a:lnTo>
                <a:lnTo>
                  <a:pt x="1489710" y="556260"/>
                </a:lnTo>
                <a:lnTo>
                  <a:pt x="1664970" y="499110"/>
                </a:lnTo>
                <a:lnTo>
                  <a:pt x="1832610" y="422910"/>
                </a:lnTo>
                <a:lnTo>
                  <a:pt x="2316480" y="266700"/>
                </a:lnTo>
                <a:lnTo>
                  <a:pt x="2594610" y="201930"/>
                </a:lnTo>
                <a:lnTo>
                  <a:pt x="2670810" y="190500"/>
                </a:lnTo>
                <a:lnTo>
                  <a:pt x="2827020" y="80010"/>
                </a:lnTo>
                <a:lnTo>
                  <a:pt x="2941320" y="68580"/>
                </a:lnTo>
                <a:lnTo>
                  <a:pt x="2956560" y="45720"/>
                </a:lnTo>
                <a:lnTo>
                  <a:pt x="2987040" y="41910"/>
                </a:lnTo>
                <a:lnTo>
                  <a:pt x="2994660" y="30480"/>
                </a:lnTo>
                <a:lnTo>
                  <a:pt x="3108960" y="38100"/>
                </a:lnTo>
                <a:lnTo>
                  <a:pt x="3108960" y="38100"/>
                </a:lnTo>
                <a:lnTo>
                  <a:pt x="3120390" y="22860"/>
                </a:lnTo>
                <a:lnTo>
                  <a:pt x="3234690" y="0"/>
                </a:lnTo>
              </a:path>
            </a:pathLst>
          </a:custGeom>
          <a:noFill/>
          <a:ln w="28575" cap="rnd">
            <a:solidFill>
              <a:schemeClr val="accent2"/>
            </a:solidFill>
            <a:round/>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E78BCDA6-916A-40E2-8AED-AA589E457C83}"/>
              </a:ext>
            </a:extLst>
          </p:cNvPr>
          <p:cNvSpPr/>
          <p:nvPr/>
        </p:nvSpPr>
        <p:spPr bwMode="auto">
          <a:xfrm>
            <a:off x="7134963" y="2375292"/>
            <a:ext cx="3208020" cy="2731770"/>
          </a:xfrm>
          <a:custGeom>
            <a:avLst/>
            <a:gdLst>
              <a:gd name="connsiteX0" fmla="*/ 0 w 3208020"/>
              <a:gd name="connsiteY0" fmla="*/ 2731770 h 2731770"/>
              <a:gd name="connsiteX1" fmla="*/ 80010 w 3208020"/>
              <a:gd name="connsiteY1" fmla="*/ 2164080 h 2731770"/>
              <a:gd name="connsiteX2" fmla="*/ 171450 w 3208020"/>
              <a:gd name="connsiteY2" fmla="*/ 2065020 h 2731770"/>
              <a:gd name="connsiteX3" fmla="*/ 297180 w 3208020"/>
              <a:gd name="connsiteY3" fmla="*/ 1851660 h 2731770"/>
              <a:gd name="connsiteX4" fmla="*/ 316230 w 3208020"/>
              <a:gd name="connsiteY4" fmla="*/ 1821180 h 2731770"/>
              <a:gd name="connsiteX5" fmla="*/ 396240 w 3208020"/>
              <a:gd name="connsiteY5" fmla="*/ 1634490 h 2731770"/>
              <a:gd name="connsiteX6" fmla="*/ 426720 w 3208020"/>
              <a:gd name="connsiteY6" fmla="*/ 1584960 h 2731770"/>
              <a:gd name="connsiteX7" fmla="*/ 434340 w 3208020"/>
              <a:gd name="connsiteY7" fmla="*/ 1527810 h 2731770"/>
              <a:gd name="connsiteX8" fmla="*/ 449580 w 3208020"/>
              <a:gd name="connsiteY8" fmla="*/ 1493520 h 2731770"/>
              <a:gd name="connsiteX9" fmla="*/ 445770 w 3208020"/>
              <a:gd name="connsiteY9" fmla="*/ 1447800 h 2731770"/>
              <a:gd name="connsiteX10" fmla="*/ 525780 w 3208020"/>
              <a:gd name="connsiteY10" fmla="*/ 1314450 h 2731770"/>
              <a:gd name="connsiteX11" fmla="*/ 525780 w 3208020"/>
              <a:gd name="connsiteY11" fmla="*/ 1226820 h 2731770"/>
              <a:gd name="connsiteX12" fmla="*/ 541020 w 3208020"/>
              <a:gd name="connsiteY12" fmla="*/ 1226820 h 2731770"/>
              <a:gd name="connsiteX13" fmla="*/ 537210 w 3208020"/>
              <a:gd name="connsiteY13" fmla="*/ 1097280 h 2731770"/>
              <a:gd name="connsiteX14" fmla="*/ 3116580 w 3208020"/>
              <a:gd name="connsiteY14" fmla="*/ 19050 h 2731770"/>
              <a:gd name="connsiteX15" fmla="*/ 3208020 w 3208020"/>
              <a:gd name="connsiteY15" fmla="*/ 0 h 273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08020" h="2731770">
                <a:moveTo>
                  <a:pt x="0" y="2731770"/>
                </a:moveTo>
                <a:lnTo>
                  <a:pt x="80010" y="2164080"/>
                </a:lnTo>
                <a:lnTo>
                  <a:pt x="171450" y="2065020"/>
                </a:lnTo>
                <a:lnTo>
                  <a:pt x="297180" y="1851660"/>
                </a:lnTo>
                <a:lnTo>
                  <a:pt x="316230" y="1821180"/>
                </a:lnTo>
                <a:lnTo>
                  <a:pt x="396240" y="1634490"/>
                </a:lnTo>
                <a:lnTo>
                  <a:pt x="426720" y="1584960"/>
                </a:lnTo>
                <a:lnTo>
                  <a:pt x="434340" y="1527810"/>
                </a:lnTo>
                <a:lnTo>
                  <a:pt x="449580" y="1493520"/>
                </a:lnTo>
                <a:lnTo>
                  <a:pt x="445770" y="1447800"/>
                </a:lnTo>
                <a:lnTo>
                  <a:pt x="525780" y="1314450"/>
                </a:lnTo>
                <a:lnTo>
                  <a:pt x="525780" y="1226820"/>
                </a:lnTo>
                <a:lnTo>
                  <a:pt x="541020" y="1226820"/>
                </a:lnTo>
                <a:lnTo>
                  <a:pt x="537210" y="1097280"/>
                </a:lnTo>
                <a:lnTo>
                  <a:pt x="3116580" y="19050"/>
                </a:lnTo>
                <a:lnTo>
                  <a:pt x="3208020" y="0"/>
                </a:lnTo>
              </a:path>
            </a:pathLst>
          </a:custGeom>
          <a:noFill/>
          <a:ln w="28575" cap="rnd">
            <a:solidFill>
              <a:schemeClr val="accent5"/>
            </a:solidFill>
            <a:round/>
            <a:headEnd/>
            <a:tailEnd/>
          </a:ln>
        </p:spPr>
        <p:txBody>
          <a:bodyPr rtlCol="0" anchor="ctr"/>
          <a:lstStyle/>
          <a:p>
            <a:pPr algn="ctr"/>
            <a:endParaRPr lang="en-US" dirty="0"/>
          </a:p>
        </p:txBody>
      </p:sp>
      <p:grpSp>
        <p:nvGrpSpPr>
          <p:cNvPr id="35" name="Group 34">
            <a:extLst>
              <a:ext uri="{FF2B5EF4-FFF2-40B4-BE49-F238E27FC236}">
                <a16:creationId xmlns:a16="http://schemas.microsoft.com/office/drawing/2014/main" id="{774C741C-D590-43BD-9644-171EDAA10325}"/>
              </a:ext>
            </a:extLst>
          </p:cNvPr>
          <p:cNvGrpSpPr/>
          <p:nvPr/>
        </p:nvGrpSpPr>
        <p:grpSpPr>
          <a:xfrm>
            <a:off x="7047333" y="2314332"/>
            <a:ext cx="3352800" cy="2876550"/>
            <a:chOff x="7357110" y="2125980"/>
            <a:chExt cx="3352800" cy="2876550"/>
          </a:xfrm>
        </p:grpSpPr>
        <p:sp>
          <p:nvSpPr>
            <p:cNvPr id="3" name="Freeform: Shape 2">
              <a:extLst>
                <a:ext uri="{FF2B5EF4-FFF2-40B4-BE49-F238E27FC236}">
                  <a16:creationId xmlns:a16="http://schemas.microsoft.com/office/drawing/2014/main" id="{1BB18133-3796-4F41-BDCD-537AF7969924}"/>
                </a:ext>
              </a:extLst>
            </p:cNvPr>
            <p:cNvSpPr/>
            <p:nvPr/>
          </p:nvSpPr>
          <p:spPr bwMode="auto">
            <a:xfrm>
              <a:off x="7429500" y="2125980"/>
              <a:ext cx="3280410" cy="2796540"/>
            </a:xfrm>
            <a:custGeom>
              <a:avLst/>
              <a:gdLst>
                <a:gd name="connsiteX0" fmla="*/ 0 w 3337560"/>
                <a:gd name="connsiteY0" fmla="*/ 0 h 2796540"/>
                <a:gd name="connsiteX1" fmla="*/ 0 w 3337560"/>
                <a:gd name="connsiteY1" fmla="*/ 2796540 h 2796540"/>
                <a:gd name="connsiteX2" fmla="*/ 3337560 w 3337560"/>
                <a:gd name="connsiteY2" fmla="*/ 2796540 h 2796540"/>
              </a:gdLst>
              <a:ahLst/>
              <a:cxnLst>
                <a:cxn ang="0">
                  <a:pos x="connsiteX0" y="connsiteY0"/>
                </a:cxn>
                <a:cxn ang="0">
                  <a:pos x="connsiteX1" y="connsiteY1"/>
                </a:cxn>
                <a:cxn ang="0">
                  <a:pos x="connsiteX2" y="connsiteY2"/>
                </a:cxn>
              </a:cxnLst>
              <a:rect l="l" t="t" r="r" b="b"/>
              <a:pathLst>
                <a:path w="3337560" h="2796540">
                  <a:moveTo>
                    <a:pt x="0" y="0"/>
                  </a:moveTo>
                  <a:lnTo>
                    <a:pt x="0" y="2796540"/>
                  </a:lnTo>
                  <a:lnTo>
                    <a:pt x="3337560" y="2796540"/>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D25FF6F1-4923-407D-86F3-2D28E26D79D3}"/>
                </a:ext>
              </a:extLst>
            </p:cNvPr>
            <p:cNvGrpSpPr/>
            <p:nvPr/>
          </p:nvGrpSpPr>
          <p:grpSpPr>
            <a:xfrm>
              <a:off x="7429500" y="4918710"/>
              <a:ext cx="3246120" cy="83820"/>
              <a:chOff x="7429500" y="4918710"/>
              <a:chExt cx="3246120" cy="83820"/>
            </a:xfrm>
          </p:grpSpPr>
          <p:cxnSp>
            <p:nvCxnSpPr>
              <p:cNvPr id="23" name="Straight Connector 22">
                <a:extLst>
                  <a:ext uri="{FF2B5EF4-FFF2-40B4-BE49-F238E27FC236}">
                    <a16:creationId xmlns:a16="http://schemas.microsoft.com/office/drawing/2014/main" id="{F999F6F8-4E49-45F4-9F1A-AA1938617C79}"/>
                  </a:ext>
                </a:extLst>
              </p:cNvPr>
              <p:cNvCxnSpPr>
                <a:cxnSpLocks/>
              </p:cNvCxnSpPr>
              <p:nvPr/>
            </p:nvCxnSpPr>
            <p:spPr bwMode="auto">
              <a:xfrm>
                <a:off x="1067562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E6EE2E9-378D-4124-987B-C58C2EAE8BAB}"/>
                  </a:ext>
                </a:extLst>
              </p:cNvPr>
              <p:cNvCxnSpPr>
                <a:cxnSpLocks/>
              </p:cNvCxnSpPr>
              <p:nvPr/>
            </p:nvCxnSpPr>
            <p:spPr bwMode="auto">
              <a:xfrm>
                <a:off x="986409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43BC349-88C4-460D-8094-F6C114A9B026}"/>
                  </a:ext>
                </a:extLst>
              </p:cNvPr>
              <p:cNvCxnSpPr>
                <a:cxnSpLocks/>
              </p:cNvCxnSpPr>
              <p:nvPr/>
            </p:nvCxnSpPr>
            <p:spPr bwMode="auto">
              <a:xfrm>
                <a:off x="905256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21077ED-E111-42B0-BB10-E3F24B16AA0E}"/>
                  </a:ext>
                </a:extLst>
              </p:cNvPr>
              <p:cNvCxnSpPr>
                <a:cxnSpLocks/>
              </p:cNvCxnSpPr>
              <p:nvPr/>
            </p:nvCxnSpPr>
            <p:spPr bwMode="auto">
              <a:xfrm>
                <a:off x="824103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5B7F296-7710-4FB7-B1A0-454CBAE40405}"/>
                  </a:ext>
                </a:extLst>
              </p:cNvPr>
              <p:cNvCxnSpPr>
                <a:cxnSpLocks/>
              </p:cNvCxnSpPr>
              <p:nvPr/>
            </p:nvCxnSpPr>
            <p:spPr bwMode="auto">
              <a:xfrm>
                <a:off x="7429500" y="4918710"/>
                <a:ext cx="0" cy="8382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33DDC86F-94C2-47CE-8E80-E4652C1F6DB5}"/>
                </a:ext>
              </a:extLst>
            </p:cNvPr>
            <p:cNvGrpSpPr/>
            <p:nvPr/>
          </p:nvGrpSpPr>
          <p:grpSpPr>
            <a:xfrm>
              <a:off x="7357110" y="2167890"/>
              <a:ext cx="83820" cy="2750820"/>
              <a:chOff x="7360920" y="2167890"/>
              <a:chExt cx="83820" cy="2750820"/>
            </a:xfrm>
          </p:grpSpPr>
          <p:cxnSp>
            <p:nvCxnSpPr>
              <p:cNvPr id="29" name="Straight Connector 28">
                <a:extLst>
                  <a:ext uri="{FF2B5EF4-FFF2-40B4-BE49-F238E27FC236}">
                    <a16:creationId xmlns:a16="http://schemas.microsoft.com/office/drawing/2014/main" id="{6BB18F9F-F093-4D0E-8CDB-CF95D0657CF1}"/>
                  </a:ext>
                </a:extLst>
              </p:cNvPr>
              <p:cNvCxnSpPr>
                <a:cxnSpLocks/>
              </p:cNvCxnSpPr>
              <p:nvPr/>
            </p:nvCxnSpPr>
            <p:spPr bwMode="auto">
              <a:xfrm rot="5400000">
                <a:off x="7402830" y="487680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2C3A889-0356-49D5-AFDC-A41C89F3C642}"/>
                  </a:ext>
                </a:extLst>
              </p:cNvPr>
              <p:cNvCxnSpPr>
                <a:cxnSpLocks/>
              </p:cNvCxnSpPr>
              <p:nvPr/>
            </p:nvCxnSpPr>
            <p:spPr bwMode="auto">
              <a:xfrm rot="5400000">
                <a:off x="7402830" y="4189095"/>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D2DC0A2-4C9D-4823-8AD0-2520600D47F6}"/>
                  </a:ext>
                </a:extLst>
              </p:cNvPr>
              <p:cNvCxnSpPr>
                <a:cxnSpLocks/>
              </p:cNvCxnSpPr>
              <p:nvPr/>
            </p:nvCxnSpPr>
            <p:spPr bwMode="auto">
              <a:xfrm rot="5400000">
                <a:off x="7402830" y="350139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6967838-A3A8-41DB-B4AC-D23F0A6AFCDD}"/>
                  </a:ext>
                </a:extLst>
              </p:cNvPr>
              <p:cNvCxnSpPr>
                <a:cxnSpLocks/>
              </p:cNvCxnSpPr>
              <p:nvPr/>
            </p:nvCxnSpPr>
            <p:spPr bwMode="auto">
              <a:xfrm rot="5400000">
                <a:off x="7402830" y="2813685"/>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BBFF161-D376-4E8B-889D-2DFE39F0680E}"/>
                  </a:ext>
                </a:extLst>
              </p:cNvPr>
              <p:cNvCxnSpPr>
                <a:cxnSpLocks/>
              </p:cNvCxnSpPr>
              <p:nvPr/>
            </p:nvCxnSpPr>
            <p:spPr bwMode="auto">
              <a:xfrm rot="5400000">
                <a:off x="7402830" y="2125980"/>
                <a:ext cx="0" cy="83820"/>
              </a:xfrm>
              <a:prstGeom prst="line">
                <a:avLst/>
              </a:prstGeom>
              <a:noFill/>
              <a:ln w="28575" cap="flat" cmpd="sng" algn="ctr">
                <a:solidFill>
                  <a:schemeClr val="bg1"/>
                </a:solidFill>
                <a:prstDash val="solid"/>
                <a:round/>
                <a:headEnd type="none" w="med" len="med"/>
                <a:tailEnd type="none" w="med" len="med"/>
              </a:ln>
              <a:effectLst/>
            </p:spPr>
          </p:cxnSp>
        </p:grpSp>
      </p:grpSp>
      <p:sp>
        <p:nvSpPr>
          <p:cNvPr id="36" name="TextBox 35">
            <a:extLst>
              <a:ext uri="{FF2B5EF4-FFF2-40B4-BE49-F238E27FC236}">
                <a16:creationId xmlns:a16="http://schemas.microsoft.com/office/drawing/2014/main" id="{02F2318E-6C95-4797-9B2D-AD9890ED082B}"/>
              </a:ext>
            </a:extLst>
          </p:cNvPr>
          <p:cNvSpPr txBox="1"/>
          <p:nvPr/>
        </p:nvSpPr>
        <p:spPr>
          <a:xfrm>
            <a:off x="6842608" y="5132732"/>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a:t>
            </a:r>
          </a:p>
        </p:txBody>
      </p:sp>
      <p:sp>
        <p:nvSpPr>
          <p:cNvPr id="37" name="TextBox 36">
            <a:extLst>
              <a:ext uri="{FF2B5EF4-FFF2-40B4-BE49-F238E27FC236}">
                <a16:creationId xmlns:a16="http://schemas.microsoft.com/office/drawing/2014/main" id="{83FA3F2C-D80E-41DE-841D-29C05F06AA3A}"/>
              </a:ext>
            </a:extLst>
          </p:cNvPr>
          <p:cNvSpPr txBox="1"/>
          <p:nvPr/>
        </p:nvSpPr>
        <p:spPr>
          <a:xfrm>
            <a:off x="7654718" y="5132732"/>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0.25</a:t>
            </a:r>
          </a:p>
        </p:txBody>
      </p:sp>
      <p:sp>
        <p:nvSpPr>
          <p:cNvPr id="38" name="TextBox 37">
            <a:extLst>
              <a:ext uri="{FF2B5EF4-FFF2-40B4-BE49-F238E27FC236}">
                <a16:creationId xmlns:a16="http://schemas.microsoft.com/office/drawing/2014/main" id="{DD937583-F15A-48A0-974B-7BD23BB4545F}"/>
              </a:ext>
            </a:extLst>
          </p:cNvPr>
          <p:cNvSpPr txBox="1"/>
          <p:nvPr/>
        </p:nvSpPr>
        <p:spPr>
          <a:xfrm>
            <a:off x="8466828" y="5132732"/>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0.50</a:t>
            </a:r>
          </a:p>
        </p:txBody>
      </p:sp>
      <p:sp>
        <p:nvSpPr>
          <p:cNvPr id="39" name="TextBox 38">
            <a:extLst>
              <a:ext uri="{FF2B5EF4-FFF2-40B4-BE49-F238E27FC236}">
                <a16:creationId xmlns:a16="http://schemas.microsoft.com/office/drawing/2014/main" id="{C938D91E-C14A-401E-9E62-2C0FCDEF1B5F}"/>
              </a:ext>
            </a:extLst>
          </p:cNvPr>
          <p:cNvSpPr txBox="1"/>
          <p:nvPr/>
        </p:nvSpPr>
        <p:spPr>
          <a:xfrm>
            <a:off x="9278938" y="5132732"/>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0.75</a:t>
            </a:r>
          </a:p>
        </p:txBody>
      </p:sp>
      <p:sp>
        <p:nvSpPr>
          <p:cNvPr id="40" name="TextBox 39">
            <a:extLst>
              <a:ext uri="{FF2B5EF4-FFF2-40B4-BE49-F238E27FC236}">
                <a16:creationId xmlns:a16="http://schemas.microsoft.com/office/drawing/2014/main" id="{D36FDB87-6364-4B92-B480-9950AADFB194}"/>
              </a:ext>
            </a:extLst>
          </p:cNvPr>
          <p:cNvSpPr txBox="1"/>
          <p:nvPr/>
        </p:nvSpPr>
        <p:spPr>
          <a:xfrm>
            <a:off x="10091048" y="5132732"/>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1.00</a:t>
            </a:r>
          </a:p>
        </p:txBody>
      </p:sp>
      <p:sp>
        <p:nvSpPr>
          <p:cNvPr id="41" name="TextBox 40">
            <a:extLst>
              <a:ext uri="{FF2B5EF4-FFF2-40B4-BE49-F238E27FC236}">
                <a16:creationId xmlns:a16="http://schemas.microsoft.com/office/drawing/2014/main" id="{BD2C3C42-89E8-4D76-8E26-F95ACA3533B6}"/>
              </a:ext>
            </a:extLst>
          </p:cNvPr>
          <p:cNvSpPr txBox="1"/>
          <p:nvPr/>
        </p:nvSpPr>
        <p:spPr>
          <a:xfrm>
            <a:off x="6552712" y="4939354"/>
            <a:ext cx="555581" cy="338554"/>
          </a:xfrm>
          <a:prstGeom prst="rect">
            <a:avLst/>
          </a:prstGeom>
          <a:noFill/>
        </p:spPr>
        <p:txBody>
          <a:bodyPr wrap="square" numCol="1" rtlCol="0">
            <a:spAutoFit/>
          </a:bodyPr>
          <a:lstStyle/>
          <a:p>
            <a:pPr algn="r" rtl="0"/>
            <a:r>
              <a:rPr lang="ja-JP" sz="1600" b="0">
                <a:solidFill>
                  <a:schemeClr val="bg1"/>
                </a:solidFill>
                <a:latin typeface="Calibri" panose="020F0502020204030204" pitchFamily="34" charset="0"/>
                <a:cs typeface="Calibri" panose="020F0502020204030204" pitchFamily="34" charset="0"/>
              </a:rPr>
              <a:t>0</a:t>
            </a:r>
          </a:p>
        </p:txBody>
      </p:sp>
      <p:sp>
        <p:nvSpPr>
          <p:cNvPr id="42" name="TextBox 41">
            <a:extLst>
              <a:ext uri="{FF2B5EF4-FFF2-40B4-BE49-F238E27FC236}">
                <a16:creationId xmlns:a16="http://schemas.microsoft.com/office/drawing/2014/main" id="{A18AD7FA-A730-4952-A74C-25439490E9CE}"/>
              </a:ext>
            </a:extLst>
          </p:cNvPr>
          <p:cNvSpPr txBox="1"/>
          <p:nvPr/>
        </p:nvSpPr>
        <p:spPr>
          <a:xfrm>
            <a:off x="6552712" y="4249660"/>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0.25</a:t>
            </a:r>
          </a:p>
        </p:txBody>
      </p:sp>
      <p:sp>
        <p:nvSpPr>
          <p:cNvPr id="43" name="TextBox 42">
            <a:extLst>
              <a:ext uri="{FF2B5EF4-FFF2-40B4-BE49-F238E27FC236}">
                <a16:creationId xmlns:a16="http://schemas.microsoft.com/office/drawing/2014/main" id="{1D936A64-5E27-493E-8AF9-4396EF96131F}"/>
              </a:ext>
            </a:extLst>
          </p:cNvPr>
          <p:cNvSpPr txBox="1"/>
          <p:nvPr/>
        </p:nvSpPr>
        <p:spPr>
          <a:xfrm>
            <a:off x="6552712" y="3559965"/>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0.50</a:t>
            </a:r>
          </a:p>
        </p:txBody>
      </p:sp>
      <p:sp>
        <p:nvSpPr>
          <p:cNvPr id="44" name="TextBox 43">
            <a:extLst>
              <a:ext uri="{FF2B5EF4-FFF2-40B4-BE49-F238E27FC236}">
                <a16:creationId xmlns:a16="http://schemas.microsoft.com/office/drawing/2014/main" id="{5EC2609D-A863-4B78-823F-F3F4F711186D}"/>
              </a:ext>
            </a:extLst>
          </p:cNvPr>
          <p:cNvSpPr txBox="1"/>
          <p:nvPr/>
        </p:nvSpPr>
        <p:spPr>
          <a:xfrm>
            <a:off x="6552712" y="2870270"/>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0.75</a:t>
            </a:r>
          </a:p>
        </p:txBody>
      </p:sp>
      <p:sp>
        <p:nvSpPr>
          <p:cNvPr id="45" name="TextBox 44">
            <a:extLst>
              <a:ext uri="{FF2B5EF4-FFF2-40B4-BE49-F238E27FC236}">
                <a16:creationId xmlns:a16="http://schemas.microsoft.com/office/drawing/2014/main" id="{E13CDDFA-96C7-424A-AE8F-411B3B8C418C}"/>
              </a:ext>
            </a:extLst>
          </p:cNvPr>
          <p:cNvSpPr txBox="1"/>
          <p:nvPr/>
        </p:nvSpPr>
        <p:spPr>
          <a:xfrm>
            <a:off x="6552712" y="2180575"/>
            <a:ext cx="555581" cy="338554"/>
          </a:xfrm>
          <a:prstGeom prst="rect">
            <a:avLst/>
          </a:prstGeom>
          <a:noFill/>
        </p:spPr>
        <p:txBody>
          <a:bodyPr wrap="square" numCol="1" rtlCol="0">
            <a:spAutoFit/>
          </a:bodyPr>
          <a:lstStyle/>
          <a:p>
            <a:pPr algn="ctr" rtl="0"/>
            <a:r>
              <a:rPr lang="ja-JP" sz="1600" b="0">
                <a:solidFill>
                  <a:schemeClr val="bg1"/>
                </a:solidFill>
                <a:latin typeface="Calibri" panose="020F0502020204030204" pitchFamily="34" charset="0"/>
                <a:cs typeface="Calibri" panose="020F0502020204030204" pitchFamily="34" charset="0"/>
              </a:rPr>
              <a:t>1.00</a:t>
            </a:r>
          </a:p>
        </p:txBody>
      </p:sp>
      <p:grpSp>
        <p:nvGrpSpPr>
          <p:cNvPr id="46" name="Group 7">
            <a:extLst>
              <a:ext uri="{FF2B5EF4-FFF2-40B4-BE49-F238E27FC236}">
                <a16:creationId xmlns:a16="http://schemas.microsoft.com/office/drawing/2014/main" id="{B666D9C7-3B24-4C38-8B22-235A88D74D17}"/>
              </a:ext>
            </a:extLst>
          </p:cNvPr>
          <p:cNvGrpSpPr>
            <a:grpSpLocks/>
          </p:cNvGrpSpPr>
          <p:nvPr/>
        </p:nvGrpSpPr>
        <p:grpSpPr bwMode="auto">
          <a:xfrm>
            <a:off x="8697809" y="6216652"/>
            <a:ext cx="3079361" cy="447822"/>
            <a:chOff x="8799765" y="3551529"/>
            <a:chExt cx="3079361" cy="448324"/>
          </a:xfrm>
        </p:grpSpPr>
        <p:pic>
          <p:nvPicPr>
            <p:cNvPr id="47" name="Picture 46">
              <a:extLst>
                <a:ext uri="{FF2B5EF4-FFF2-40B4-BE49-F238E27FC236}">
                  <a16:creationId xmlns:a16="http://schemas.microsoft.com/office/drawing/2014/main" id="{AD24E339-042D-4F0C-94BA-D6C81B1A943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8" name="Rectangle 8">
              <a:extLst>
                <a:ext uri="{FF2B5EF4-FFF2-40B4-BE49-F238E27FC236}">
                  <a16:creationId xmlns:a16="http://schemas.microsoft.com/office/drawing/2014/main" id="{E0C094D1-C2BF-4489-9BA5-CDB0799C1458}"/>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099146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66DBE-8E1F-4244-B0A9-D725EE353BCE}"/>
              </a:ext>
            </a:extLst>
          </p:cNvPr>
          <p:cNvSpPr>
            <a:spLocks noGrp="1"/>
          </p:cNvSpPr>
          <p:nvPr>
            <p:ph type="title"/>
          </p:nvPr>
        </p:nvSpPr>
        <p:spPr/>
        <p:txBody>
          <a:bodyPr/>
          <a:lstStyle/>
          <a:p>
            <a:pPr rtl="0"/>
            <a:r>
              <a:rPr kumimoji="0" lang="ja-JP" sz="3600" b="1" i="0" u="none" strike="noStrike" kern="0" cap="none" spc="0" normalizeH="0" baseline="0" dirty="0">
                <a:ln>
                  <a:noFill/>
                </a:ln>
                <a:solidFill>
                  <a:srgbClr val="455560"/>
                </a:solidFill>
                <a:effectLst/>
                <a:uLnTx/>
                <a:uFillTx/>
                <a:latin typeface="Calibri" panose="020F0502020204030204" pitchFamily="34" charset="0"/>
                <a:ea typeface="+mj-ea"/>
                <a:cs typeface="+mj-cs"/>
              </a:rPr>
              <a:t>HBsAg 陽性患者を対象としたスクリーニングと検査に関する APASL ガイダンス </a:t>
            </a:r>
          </a:p>
        </p:txBody>
      </p:sp>
      <p:sp>
        <p:nvSpPr>
          <p:cNvPr id="3" name="Content Placeholder 2">
            <a:extLst>
              <a:ext uri="{FF2B5EF4-FFF2-40B4-BE49-F238E27FC236}">
                <a16:creationId xmlns:a16="http://schemas.microsoft.com/office/drawing/2014/main" id="{391DBE8D-D902-45DD-A3AD-95CC10140FDC}"/>
              </a:ext>
            </a:extLst>
          </p:cNvPr>
          <p:cNvSpPr>
            <a:spLocks noGrp="1"/>
          </p:cNvSpPr>
          <p:nvPr>
            <p:ph sz="half" idx="1"/>
          </p:nvPr>
        </p:nvSpPr>
        <p:spPr>
          <a:xfrm>
            <a:off x="601820" y="1510730"/>
            <a:ext cx="5650814" cy="4678738"/>
          </a:xfrm>
        </p:spPr>
        <p:txBody>
          <a:bodyPr/>
          <a:lstStyle/>
          <a:p>
            <a:pPr rtl="0"/>
            <a:r>
              <a:rPr lang="ja-JP" sz="2200" b="1" dirty="0"/>
              <a:t>肝硬変のある全患者</a:t>
            </a:r>
            <a:r>
              <a:rPr lang="ja-JP" sz="2200" dirty="0"/>
              <a:t>は、病因に関わらず、 HCC の高リスクがあるため、6 か月毎に </a:t>
            </a:r>
            <a:r>
              <a:rPr lang="ja-JP" sz="2200" b="1" dirty="0">
                <a:solidFill>
                  <a:schemeClr val="accent4"/>
                </a:solidFill>
              </a:rPr>
              <a:t>US プラス AFP でスクリーニング／検査すべきである</a:t>
            </a:r>
            <a:r>
              <a:rPr lang="ja-JP" sz="2200" b="1" baseline="30000" dirty="0">
                <a:solidFill>
                  <a:schemeClr val="accent4"/>
                </a:solidFill>
              </a:rPr>
              <a:t>1</a:t>
            </a:r>
          </a:p>
          <a:p>
            <a:pPr rtl="0"/>
            <a:r>
              <a:rPr lang="ja-JP" sz="2200" dirty="0"/>
              <a:t>肝硬変のない </a:t>
            </a:r>
            <a:r>
              <a:rPr lang="ja-JP" sz="2200" b="1" dirty="0"/>
              <a:t>HBsAg-陽性患者の間では</a:t>
            </a:r>
            <a:r>
              <a:rPr lang="ja-JP" sz="2200" dirty="0"/>
              <a:t>、6 か月毎に </a:t>
            </a:r>
            <a:r>
              <a:rPr lang="ja-JP" sz="2200" b="1" dirty="0">
                <a:solidFill>
                  <a:schemeClr val="accent4"/>
                </a:solidFill>
              </a:rPr>
              <a:t>US プラス AFP で高リスクのサブグループをスクリーニング／検査すべきである（年齢、性別、地域、家族歴に基づいて）</a:t>
            </a:r>
            <a:r>
              <a:rPr lang="ja-JP" sz="2200" b="1" baseline="30000" dirty="0">
                <a:solidFill>
                  <a:schemeClr val="accent4"/>
                </a:solidFill>
              </a:rPr>
              <a:t>1</a:t>
            </a:r>
          </a:p>
          <a:p>
            <a:pPr lvl="1" rtl="0">
              <a:spcBef>
                <a:spcPts val="800"/>
              </a:spcBef>
            </a:pPr>
            <a:r>
              <a:rPr lang="ja-JP" sz="2000" dirty="0"/>
              <a:t>&gt;40 歳のアジア人男性</a:t>
            </a:r>
          </a:p>
          <a:p>
            <a:pPr lvl="1" rtl="0">
              <a:spcBef>
                <a:spcPts val="800"/>
              </a:spcBef>
            </a:pPr>
            <a:r>
              <a:rPr lang="ja-JP" sz="2000" dirty="0"/>
              <a:t>&gt;50 歳のアジア人女性</a:t>
            </a:r>
          </a:p>
          <a:p>
            <a:pPr lvl="1" rtl="0">
              <a:spcBef>
                <a:spcPts val="800"/>
              </a:spcBef>
            </a:pPr>
            <a:r>
              <a:rPr lang="ja-JP" sz="2000" dirty="0"/>
              <a:t>&gt;20 歳のアフリカ人</a:t>
            </a:r>
          </a:p>
          <a:p>
            <a:pPr lvl="1" rtl="0">
              <a:spcBef>
                <a:spcPts val="800"/>
              </a:spcBef>
            </a:pPr>
            <a:r>
              <a:rPr lang="ja-JP" sz="2000" dirty="0"/>
              <a:t>HCC に罹患する一親等の親戚がいる人</a:t>
            </a:r>
          </a:p>
          <a:p>
            <a:endParaRPr lang="en-US" dirty="0"/>
          </a:p>
        </p:txBody>
      </p:sp>
      <p:sp>
        <p:nvSpPr>
          <p:cNvPr id="4" name="Content Placeholder 3">
            <a:extLst>
              <a:ext uri="{FF2B5EF4-FFF2-40B4-BE49-F238E27FC236}">
                <a16:creationId xmlns:a16="http://schemas.microsoft.com/office/drawing/2014/main" id="{3AECF362-E16D-4153-822B-DED4349430F4}"/>
              </a:ext>
            </a:extLst>
          </p:cNvPr>
          <p:cNvSpPr>
            <a:spLocks noGrp="1"/>
          </p:cNvSpPr>
          <p:nvPr>
            <p:ph sz="half" idx="2"/>
          </p:nvPr>
        </p:nvSpPr>
        <p:spPr/>
        <p:txBody>
          <a:bodyPr/>
          <a:lstStyle/>
          <a:p>
            <a:pPr rtl="0"/>
            <a:r>
              <a:rPr lang="ja-JP" sz="2200" b="1" dirty="0">
                <a:solidFill>
                  <a:schemeClr val="accent4"/>
                </a:solidFill>
              </a:rPr>
              <a:t>アジア太平洋地域</a:t>
            </a:r>
            <a:r>
              <a:rPr lang="ja-JP" sz="2200" b="1" baseline="30000" dirty="0">
                <a:solidFill>
                  <a:schemeClr val="accent4"/>
                </a:solidFill>
              </a:rPr>
              <a:t>1</a:t>
            </a:r>
            <a:r>
              <a:rPr lang="ja-JP" sz="2200" b="1" dirty="0">
                <a:solidFill>
                  <a:schemeClr val="accent4"/>
                </a:solidFill>
              </a:rPr>
              <a:t>、アメリカ</a:t>
            </a:r>
            <a:r>
              <a:rPr lang="ja-JP" sz="2200" b="1" baseline="30000" dirty="0">
                <a:solidFill>
                  <a:schemeClr val="accent4"/>
                </a:solidFill>
              </a:rPr>
              <a:t>2</a:t>
            </a:r>
            <a:r>
              <a:rPr lang="ja-JP" sz="2200" b="1" dirty="0">
                <a:solidFill>
                  <a:schemeClr val="accent4"/>
                </a:solidFill>
              </a:rPr>
              <a:t>、 欧州</a:t>
            </a:r>
            <a:r>
              <a:rPr lang="ja-JP" sz="2200" b="1" baseline="30000" dirty="0">
                <a:solidFill>
                  <a:schemeClr val="accent4"/>
                </a:solidFill>
              </a:rPr>
              <a:t>3</a:t>
            </a:r>
            <a:r>
              <a:rPr lang="ja-JP" sz="2200" b="1" dirty="0">
                <a:solidFill>
                  <a:schemeClr val="accent4"/>
                </a:solidFill>
              </a:rPr>
              <a:t>のガイドラインは、US を最も適切な検査手段と考慮している</a:t>
            </a:r>
          </a:p>
          <a:p>
            <a:pPr lvl="1" rtl="0"/>
            <a:r>
              <a:rPr lang="ja-JP" sz="20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一部の専門家は、活動性の肝臓炎症を有する患者に AFP を推奨しない。 6% ～8% の検出率増加は、疑陽性の結果増加を相殺</a:t>
            </a:r>
            <a:r>
              <a:rPr lang="ja-JP" sz="2000" dirty="0">
                <a:solidFill>
                  <a:srgbClr val="0D0D0D"/>
                </a:solidFill>
                <a:ea typeface="Calibri" panose="020F0502020204030204" pitchFamily="34" charset="0"/>
                <a:cs typeface="Calibri" panose="020F0502020204030204" pitchFamily="34" charset="0"/>
              </a:rPr>
              <a:t>しない可能性がある</a:t>
            </a:r>
            <a:r>
              <a:rPr lang="ja-JP" sz="20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からである</a:t>
            </a:r>
            <a:r>
              <a:rPr lang="ja-JP" sz="2000" baseline="30000" dirty="0">
                <a:solidFill>
                  <a:srgbClr val="0D0D0D"/>
                </a:solidFill>
                <a:ea typeface="Calibri" panose="020F0502020204030204" pitchFamily="34" charset="0"/>
                <a:cs typeface="Calibri" panose="020F0502020204030204" pitchFamily="34" charset="0"/>
              </a:rPr>
              <a:t>3</a:t>
            </a:r>
          </a:p>
          <a:p>
            <a:pPr lvl="1" rtl="0"/>
            <a:r>
              <a:rPr lang="ja-JP" sz="2000" dirty="0"/>
              <a:t>US が利用可能な場合は、HCC の定期検査として、AFP 単独は推奨しない</a:t>
            </a:r>
          </a:p>
          <a:p>
            <a:endParaRPr lang="en-US" sz="2000" dirty="0"/>
          </a:p>
          <a:p>
            <a:pPr lvl="1"/>
            <a:endParaRPr lang="en-US" sz="1800" dirty="0"/>
          </a:p>
          <a:p>
            <a:endParaRPr lang="en-US" dirty="0"/>
          </a:p>
        </p:txBody>
      </p:sp>
      <p:sp>
        <p:nvSpPr>
          <p:cNvPr id="9" name="Text Box 11">
            <a:extLst>
              <a:ext uri="{FF2B5EF4-FFF2-40B4-BE49-F238E27FC236}">
                <a16:creationId xmlns:a16="http://schemas.microsoft.com/office/drawing/2014/main" id="{D3B5641D-AC21-4CD6-A02C-40D352001B59}"/>
              </a:ext>
            </a:extLst>
          </p:cNvPr>
          <p:cNvSpPr txBox="1">
            <a:spLocks noChangeArrowheads="1"/>
          </p:cNvSpPr>
          <p:nvPr/>
        </p:nvSpPr>
        <p:spPr bwMode="auto">
          <a:xfrm>
            <a:off x="403544" y="64174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a:solidFill>
                  <a:schemeClr val="bg2"/>
                </a:solidFill>
                <a:latin typeface="Calibri" panose="020F0502020204030204" pitchFamily="34" charset="0"/>
              </a:rPr>
              <a:t>1. Omata. Hepatol Int. 2017;11:317. 2. Terrault. Hepatology. 2018;67:1560. 3. EASL CPG. J Hepatol. 2018;69:182. </a:t>
            </a:r>
          </a:p>
        </p:txBody>
      </p:sp>
      <p:grpSp>
        <p:nvGrpSpPr>
          <p:cNvPr id="10" name="Group 7">
            <a:extLst>
              <a:ext uri="{FF2B5EF4-FFF2-40B4-BE49-F238E27FC236}">
                <a16:creationId xmlns:a16="http://schemas.microsoft.com/office/drawing/2014/main" id="{5E685F3C-71C8-4AB6-A71C-CC9EEF74760D}"/>
              </a:ext>
            </a:extLst>
          </p:cNvPr>
          <p:cNvGrpSpPr>
            <a:grpSpLocks/>
          </p:cNvGrpSpPr>
          <p:nvPr/>
        </p:nvGrpSpPr>
        <p:grpSpPr bwMode="auto">
          <a:xfrm>
            <a:off x="8697809" y="6216652"/>
            <a:ext cx="3079361" cy="447822"/>
            <a:chOff x="8799765" y="3551529"/>
            <a:chExt cx="3079361" cy="448324"/>
          </a:xfrm>
        </p:grpSpPr>
        <p:pic>
          <p:nvPicPr>
            <p:cNvPr id="11" name="Picture 10">
              <a:extLst>
                <a:ext uri="{FF2B5EF4-FFF2-40B4-BE49-F238E27FC236}">
                  <a16:creationId xmlns:a16="http://schemas.microsoft.com/office/drawing/2014/main" id="{DD1D52C0-E42F-4A47-9977-88AC05F77A5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F640876-E22E-49D4-875F-D2AE24E79A03}"/>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54841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rtl="0"/>
            <a:r>
              <a:rPr lang="ja-JP" dirty="0"/>
              <a:t>慢性 B 型肝炎の罹患者における HCC の特異的腫瘍マーカーとしての治療中の AFP</a:t>
            </a:r>
          </a:p>
        </p:txBody>
      </p:sp>
      <p:sp>
        <p:nvSpPr>
          <p:cNvPr id="9" name="Content Placeholder 8">
            <a:extLst>
              <a:ext uri="{FF2B5EF4-FFF2-40B4-BE49-F238E27FC236}">
                <a16:creationId xmlns:a16="http://schemas.microsoft.com/office/drawing/2014/main" id="{FE841685-020B-4AD9-B842-F2301F9B2BF3}"/>
              </a:ext>
            </a:extLst>
          </p:cNvPr>
          <p:cNvSpPr>
            <a:spLocks noGrp="1"/>
          </p:cNvSpPr>
          <p:nvPr>
            <p:ph sz="half" idx="1"/>
          </p:nvPr>
        </p:nvSpPr>
        <p:spPr>
          <a:xfrm>
            <a:off x="601820" y="1510730"/>
            <a:ext cx="4243279" cy="4678738"/>
          </a:xfrm>
        </p:spPr>
        <p:txBody>
          <a:bodyPr/>
          <a:lstStyle/>
          <a:p>
            <a:pPr rtl="0"/>
            <a:r>
              <a:rPr lang="ja-JP" sz="1800" dirty="0"/>
              <a:t>CHB 有無別の患者を対象とした以前の分析試験における、カットオフ </a:t>
            </a:r>
            <a:br>
              <a:rPr lang="en-US" sz="1800" dirty="0"/>
            </a:br>
            <a:r>
              <a:rPr lang="ja-JP" sz="1800" dirty="0"/>
              <a:t>20 µg/L での、HCC に対する AFP の予測値</a:t>
            </a:r>
          </a:p>
          <a:p>
            <a:pPr lvl="1" rtl="0"/>
            <a:r>
              <a:rPr lang="ja-JP" sz="1600" dirty="0"/>
              <a:t>平均感度は 64%（範囲：25〜100）で平均特異性は 87%（範囲：</a:t>
            </a:r>
            <a:br>
              <a:rPr lang="en-US" sz="1600" dirty="0"/>
            </a:br>
            <a:r>
              <a:rPr lang="ja-JP" sz="1600" dirty="0"/>
              <a:t>50〜97）</a:t>
            </a:r>
          </a:p>
          <a:p>
            <a:pPr lvl="1" rtl="0"/>
            <a:r>
              <a:rPr lang="ja-JP" sz="1600" dirty="0"/>
              <a:t>HBsAg 陽性患者における AFP の性能は、HBsAg 陰性患者と比べて劣る </a:t>
            </a:r>
          </a:p>
          <a:p>
            <a:pPr rtl="0"/>
            <a:r>
              <a:rPr lang="ja-JP" sz="1800" dirty="0"/>
              <a:t>エンテカビルで治療中の、1531 名のCHB罹患者の計画的治験において、20 µg/L のカットオフ値を使って、Wongらは、39% の感度と </a:t>
            </a:r>
            <a:r>
              <a:rPr lang="ja-JP" sz="1800" b="1" dirty="0"/>
              <a:t> 99% の特異性を</a:t>
            </a:r>
            <a:r>
              <a:rPr lang="ja-JP" sz="1800" dirty="0"/>
              <a:t>示した</a:t>
            </a:r>
          </a:p>
          <a:p>
            <a:pPr lvl="1" rtl="0"/>
            <a:r>
              <a:rPr lang="ja-JP" sz="1600" dirty="0"/>
              <a:t>6 µg/L のカットオフ値、感度は 81% に ↑、特異性は 80% に ↓ </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3704" y="64174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a:solidFill>
                  <a:schemeClr val="bg2"/>
                </a:solidFill>
                <a:latin typeface="Calibri" panose="020F0502020204030204" pitchFamily="34" charset="0"/>
              </a:rPr>
              <a:t>Wong. Hepatology. 2014;59:986. </a:t>
            </a:r>
          </a:p>
        </p:txBody>
      </p:sp>
      <p:grpSp>
        <p:nvGrpSpPr>
          <p:cNvPr id="3" name="Group 2">
            <a:extLst>
              <a:ext uri="{FF2B5EF4-FFF2-40B4-BE49-F238E27FC236}">
                <a16:creationId xmlns:a16="http://schemas.microsoft.com/office/drawing/2014/main" id="{89D53FC6-F086-4528-A6CE-80CA9B8BCE39}"/>
              </a:ext>
            </a:extLst>
          </p:cNvPr>
          <p:cNvGrpSpPr/>
          <p:nvPr/>
        </p:nvGrpSpPr>
        <p:grpSpPr>
          <a:xfrm>
            <a:off x="4663494" y="1344039"/>
            <a:ext cx="6732997" cy="5306052"/>
            <a:chOff x="4857183" y="1394839"/>
            <a:chExt cx="6732997" cy="5306052"/>
          </a:xfrm>
        </p:grpSpPr>
        <p:grpSp>
          <p:nvGrpSpPr>
            <p:cNvPr id="144" name="Group 143">
              <a:extLst>
                <a:ext uri="{FF2B5EF4-FFF2-40B4-BE49-F238E27FC236}">
                  <a16:creationId xmlns:a16="http://schemas.microsoft.com/office/drawing/2014/main" id="{50050E56-F595-D744-ACF0-4ECFD5CEED98}"/>
                </a:ext>
              </a:extLst>
            </p:cNvPr>
            <p:cNvGrpSpPr/>
            <p:nvPr/>
          </p:nvGrpSpPr>
          <p:grpSpPr>
            <a:xfrm>
              <a:off x="5850059" y="3316132"/>
              <a:ext cx="99222" cy="1186878"/>
              <a:chOff x="5850059" y="3315102"/>
              <a:chExt cx="99222" cy="1186878"/>
            </a:xfrm>
          </p:grpSpPr>
          <p:cxnSp>
            <p:nvCxnSpPr>
              <p:cNvPr id="140" name="Straight Connector 139">
                <a:extLst>
                  <a:ext uri="{FF2B5EF4-FFF2-40B4-BE49-F238E27FC236}">
                    <a16:creationId xmlns:a16="http://schemas.microsoft.com/office/drawing/2014/main" id="{6AD21550-AB39-734D-B60C-114A076F5E2A}"/>
                  </a:ext>
                </a:extLst>
              </p:cNvPr>
              <p:cNvCxnSpPr>
                <a:cxnSpLocks/>
              </p:cNvCxnSpPr>
              <p:nvPr/>
            </p:nvCxnSpPr>
            <p:spPr bwMode="auto">
              <a:xfrm>
                <a:off x="5899670" y="3322918"/>
                <a:ext cx="0" cy="1179062"/>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5EDF024-28A5-E340-81A3-E672AC489362}"/>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ACDE1E5-1F5B-6144-9FAA-24193C5CDEBA}"/>
                  </a:ext>
                </a:extLst>
              </p:cNvPr>
              <p:cNvCxnSpPr>
                <a:cxnSpLocks/>
              </p:cNvCxnSpPr>
              <p:nvPr/>
            </p:nvCxnSpPr>
            <p:spPr bwMode="auto">
              <a:xfrm>
                <a:off x="5850059" y="4496958"/>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5C17447E-BAB4-504B-91AB-6A3DD4D6E67F}"/>
                </a:ext>
              </a:extLst>
            </p:cNvPr>
            <p:cNvGrpSpPr/>
            <p:nvPr/>
          </p:nvGrpSpPr>
          <p:grpSpPr>
            <a:xfrm>
              <a:off x="6346984" y="3037946"/>
              <a:ext cx="99222" cy="1103132"/>
              <a:chOff x="5850059" y="3315102"/>
              <a:chExt cx="99222" cy="1103132"/>
            </a:xfrm>
          </p:grpSpPr>
          <p:cxnSp>
            <p:nvCxnSpPr>
              <p:cNvPr id="150" name="Straight Connector 149">
                <a:extLst>
                  <a:ext uri="{FF2B5EF4-FFF2-40B4-BE49-F238E27FC236}">
                    <a16:creationId xmlns:a16="http://schemas.microsoft.com/office/drawing/2014/main" id="{3841926D-7354-0B4E-9F19-0EF9547E91F5}"/>
                  </a:ext>
                </a:extLst>
              </p:cNvPr>
              <p:cNvCxnSpPr>
                <a:cxnSpLocks/>
              </p:cNvCxnSpPr>
              <p:nvPr/>
            </p:nvCxnSpPr>
            <p:spPr bwMode="auto">
              <a:xfrm>
                <a:off x="5899670" y="3322918"/>
                <a:ext cx="0" cy="1095316"/>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44F5CA7-AE81-3042-9DEE-9FBC9EEB085E}"/>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1581930-9379-DF4B-8A6A-F53392C2A39A}"/>
                  </a:ext>
                </a:extLst>
              </p:cNvPr>
              <p:cNvCxnSpPr>
                <a:cxnSpLocks/>
              </p:cNvCxnSpPr>
              <p:nvPr/>
            </p:nvCxnSpPr>
            <p:spPr bwMode="auto">
              <a:xfrm>
                <a:off x="5850059" y="4418234"/>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6047C092-F132-2847-B033-81A904C2746E}"/>
                </a:ext>
              </a:extLst>
            </p:cNvPr>
            <p:cNvGrpSpPr/>
            <p:nvPr/>
          </p:nvGrpSpPr>
          <p:grpSpPr>
            <a:xfrm>
              <a:off x="6015748" y="3769727"/>
              <a:ext cx="99222" cy="1782297"/>
              <a:chOff x="5850059" y="3315102"/>
              <a:chExt cx="99222" cy="1782297"/>
            </a:xfrm>
          </p:grpSpPr>
          <p:cxnSp>
            <p:nvCxnSpPr>
              <p:cNvPr id="155" name="Straight Connector 154">
                <a:extLst>
                  <a:ext uri="{FF2B5EF4-FFF2-40B4-BE49-F238E27FC236}">
                    <a16:creationId xmlns:a16="http://schemas.microsoft.com/office/drawing/2014/main" id="{4C4D4E5C-18F0-6043-85D3-067995B73D06}"/>
                  </a:ext>
                </a:extLst>
              </p:cNvPr>
              <p:cNvCxnSpPr>
                <a:cxnSpLocks/>
              </p:cNvCxnSpPr>
              <p:nvPr/>
            </p:nvCxnSpPr>
            <p:spPr bwMode="auto">
              <a:xfrm>
                <a:off x="5899670" y="3322918"/>
                <a:ext cx="0" cy="1774481"/>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4408DD1-6F33-5149-B513-D376902B9D4F}"/>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7BC383B-6E1E-2144-9CC8-81E1D4132B6B}"/>
                  </a:ext>
                </a:extLst>
              </p:cNvPr>
              <p:cNvCxnSpPr>
                <a:cxnSpLocks/>
              </p:cNvCxnSpPr>
              <p:nvPr/>
            </p:nvCxnSpPr>
            <p:spPr bwMode="auto">
              <a:xfrm>
                <a:off x="5850059" y="5097399"/>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545EB87D-C19D-9B42-87A0-6A32D176096E}"/>
                </a:ext>
              </a:extLst>
            </p:cNvPr>
            <p:cNvGrpSpPr/>
            <p:nvPr/>
          </p:nvGrpSpPr>
          <p:grpSpPr>
            <a:xfrm>
              <a:off x="6495237" y="3660740"/>
              <a:ext cx="99222" cy="2009525"/>
              <a:chOff x="5850059" y="3315102"/>
              <a:chExt cx="99222" cy="2009525"/>
            </a:xfrm>
          </p:grpSpPr>
          <p:cxnSp>
            <p:nvCxnSpPr>
              <p:cNvPr id="160" name="Straight Connector 159">
                <a:extLst>
                  <a:ext uri="{FF2B5EF4-FFF2-40B4-BE49-F238E27FC236}">
                    <a16:creationId xmlns:a16="http://schemas.microsoft.com/office/drawing/2014/main" id="{DBA33BF8-009D-394A-92EF-CEE73E4F555D}"/>
                  </a:ext>
                </a:extLst>
              </p:cNvPr>
              <p:cNvCxnSpPr>
                <a:cxnSpLocks/>
              </p:cNvCxnSpPr>
              <p:nvPr/>
            </p:nvCxnSpPr>
            <p:spPr bwMode="auto">
              <a:xfrm>
                <a:off x="5899670" y="3322918"/>
                <a:ext cx="0" cy="2001709"/>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10A978A-2884-6443-89E7-15F5F470C404}"/>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71B5FB3-097D-BB4A-A62E-F28E689A3D3E}"/>
                  </a:ext>
                </a:extLst>
              </p:cNvPr>
              <p:cNvCxnSpPr>
                <a:cxnSpLocks/>
              </p:cNvCxnSpPr>
              <p:nvPr/>
            </p:nvCxnSpPr>
            <p:spPr bwMode="auto">
              <a:xfrm>
                <a:off x="5850059" y="5323048"/>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341E50EC-93F7-1247-B894-238A28F9C51F}"/>
                </a:ext>
              </a:extLst>
            </p:cNvPr>
            <p:cNvGrpSpPr/>
            <p:nvPr/>
          </p:nvGrpSpPr>
          <p:grpSpPr>
            <a:xfrm>
              <a:off x="6801618" y="3177860"/>
              <a:ext cx="99222" cy="1084964"/>
              <a:chOff x="5850059" y="3315102"/>
              <a:chExt cx="99222" cy="1084964"/>
            </a:xfrm>
          </p:grpSpPr>
          <p:cxnSp>
            <p:nvCxnSpPr>
              <p:cNvPr id="165" name="Straight Connector 164">
                <a:extLst>
                  <a:ext uri="{FF2B5EF4-FFF2-40B4-BE49-F238E27FC236}">
                    <a16:creationId xmlns:a16="http://schemas.microsoft.com/office/drawing/2014/main" id="{DF97D948-AA07-5C44-91BD-D40D045FF2A5}"/>
                  </a:ext>
                </a:extLst>
              </p:cNvPr>
              <p:cNvCxnSpPr>
                <a:cxnSpLocks/>
              </p:cNvCxnSpPr>
              <p:nvPr/>
            </p:nvCxnSpPr>
            <p:spPr bwMode="auto">
              <a:xfrm>
                <a:off x="5899670" y="3322918"/>
                <a:ext cx="0" cy="1072335"/>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10CBBFF-7F87-DD4B-B4C0-59C54019FA35}"/>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6634DDB-D0CA-E148-9B22-E3B732EFCE78}"/>
                  </a:ext>
                </a:extLst>
              </p:cNvPr>
              <p:cNvCxnSpPr>
                <a:cxnSpLocks/>
              </p:cNvCxnSpPr>
              <p:nvPr/>
            </p:nvCxnSpPr>
            <p:spPr bwMode="auto">
              <a:xfrm>
                <a:off x="5850059" y="4400066"/>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E6AE3A23-2D6C-794A-AAC8-8E8D52707EC8}"/>
                </a:ext>
              </a:extLst>
            </p:cNvPr>
            <p:cNvGrpSpPr/>
            <p:nvPr/>
          </p:nvGrpSpPr>
          <p:grpSpPr>
            <a:xfrm>
              <a:off x="6972098" y="3374188"/>
              <a:ext cx="99222" cy="2207968"/>
              <a:chOff x="5850059" y="3315102"/>
              <a:chExt cx="99222" cy="2207968"/>
            </a:xfrm>
          </p:grpSpPr>
          <p:cxnSp>
            <p:nvCxnSpPr>
              <p:cNvPr id="170" name="Straight Connector 169">
                <a:extLst>
                  <a:ext uri="{FF2B5EF4-FFF2-40B4-BE49-F238E27FC236}">
                    <a16:creationId xmlns:a16="http://schemas.microsoft.com/office/drawing/2014/main" id="{03AA39DE-3BB9-D04F-9C52-B6A50A81C359}"/>
                  </a:ext>
                </a:extLst>
              </p:cNvPr>
              <p:cNvCxnSpPr>
                <a:cxnSpLocks/>
              </p:cNvCxnSpPr>
              <p:nvPr/>
            </p:nvCxnSpPr>
            <p:spPr bwMode="auto">
              <a:xfrm>
                <a:off x="5899670" y="3322918"/>
                <a:ext cx="0" cy="2200152"/>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5FB5040-F800-2A45-999A-BC9CF3F1A330}"/>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AFDBE7F-E6C4-AA4A-AFC9-8578B37B8D9B}"/>
                  </a:ext>
                </a:extLst>
              </p:cNvPr>
              <p:cNvCxnSpPr>
                <a:cxnSpLocks/>
              </p:cNvCxnSpPr>
              <p:nvPr/>
            </p:nvCxnSpPr>
            <p:spPr bwMode="auto">
              <a:xfrm>
                <a:off x="5850059" y="552307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B9DC0832-56C4-4C48-9204-42517E496F52}"/>
                </a:ext>
              </a:extLst>
            </p:cNvPr>
            <p:cNvGrpSpPr/>
            <p:nvPr/>
          </p:nvGrpSpPr>
          <p:grpSpPr>
            <a:xfrm>
              <a:off x="7304914" y="2857445"/>
              <a:ext cx="99222" cy="1109188"/>
              <a:chOff x="5850059" y="3315102"/>
              <a:chExt cx="99222" cy="1109188"/>
            </a:xfrm>
          </p:grpSpPr>
          <p:cxnSp>
            <p:nvCxnSpPr>
              <p:cNvPr id="175" name="Straight Connector 174">
                <a:extLst>
                  <a:ext uri="{FF2B5EF4-FFF2-40B4-BE49-F238E27FC236}">
                    <a16:creationId xmlns:a16="http://schemas.microsoft.com/office/drawing/2014/main" id="{51548B95-D703-3D49-97EE-3DCF4E48C8CD}"/>
                  </a:ext>
                </a:extLst>
              </p:cNvPr>
              <p:cNvCxnSpPr>
                <a:cxnSpLocks/>
              </p:cNvCxnSpPr>
              <p:nvPr/>
            </p:nvCxnSpPr>
            <p:spPr bwMode="auto">
              <a:xfrm>
                <a:off x="5899670" y="3322918"/>
                <a:ext cx="0" cy="1101372"/>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C92ED51-E4E6-A444-A4C9-D8304DF231DB}"/>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6DC7467-DC9F-5A40-B549-129FD56A88D0}"/>
                  </a:ext>
                </a:extLst>
              </p:cNvPr>
              <p:cNvCxnSpPr>
                <a:cxnSpLocks/>
              </p:cNvCxnSpPr>
              <p:nvPr/>
            </p:nvCxnSpPr>
            <p:spPr bwMode="auto">
              <a:xfrm>
                <a:off x="5850059" y="442429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B6806095-CFF1-834B-804A-F1DE69599FC0}"/>
                </a:ext>
              </a:extLst>
            </p:cNvPr>
            <p:cNvGrpSpPr/>
            <p:nvPr/>
          </p:nvGrpSpPr>
          <p:grpSpPr>
            <a:xfrm>
              <a:off x="7586040" y="2154614"/>
              <a:ext cx="99222" cy="3349953"/>
              <a:chOff x="5850059" y="3315102"/>
              <a:chExt cx="99222" cy="3349953"/>
            </a:xfrm>
          </p:grpSpPr>
          <p:cxnSp>
            <p:nvCxnSpPr>
              <p:cNvPr id="180" name="Straight Connector 179">
                <a:extLst>
                  <a:ext uri="{FF2B5EF4-FFF2-40B4-BE49-F238E27FC236}">
                    <a16:creationId xmlns:a16="http://schemas.microsoft.com/office/drawing/2014/main" id="{EDF00811-3F35-A348-943F-1864BD765816}"/>
                  </a:ext>
                </a:extLst>
              </p:cNvPr>
              <p:cNvCxnSpPr>
                <a:cxnSpLocks/>
              </p:cNvCxnSpPr>
              <p:nvPr/>
            </p:nvCxnSpPr>
            <p:spPr bwMode="auto">
              <a:xfrm>
                <a:off x="5899670" y="3322918"/>
                <a:ext cx="0" cy="3342137"/>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D78F9A9-32DC-4142-A1CE-7AE027C5C6ED}"/>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F0D12B1-C7E7-BE42-AC77-1D68A5311FD8}"/>
                  </a:ext>
                </a:extLst>
              </p:cNvPr>
              <p:cNvCxnSpPr>
                <a:cxnSpLocks/>
              </p:cNvCxnSpPr>
              <p:nvPr/>
            </p:nvCxnSpPr>
            <p:spPr bwMode="auto">
              <a:xfrm>
                <a:off x="5850059" y="6664873"/>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55E3FC0B-A2C2-524E-9B79-D7D08F485336}"/>
                </a:ext>
              </a:extLst>
            </p:cNvPr>
            <p:cNvGrpSpPr/>
            <p:nvPr/>
          </p:nvGrpSpPr>
          <p:grpSpPr>
            <a:xfrm>
              <a:off x="7456675" y="2781404"/>
              <a:ext cx="99222" cy="2659429"/>
              <a:chOff x="5850059" y="3315102"/>
              <a:chExt cx="99222" cy="2659429"/>
            </a:xfrm>
          </p:grpSpPr>
          <p:cxnSp>
            <p:nvCxnSpPr>
              <p:cNvPr id="185" name="Straight Connector 184">
                <a:extLst>
                  <a:ext uri="{FF2B5EF4-FFF2-40B4-BE49-F238E27FC236}">
                    <a16:creationId xmlns:a16="http://schemas.microsoft.com/office/drawing/2014/main" id="{D8C9F32F-244B-BD48-BB3A-8AE74E38AED6}"/>
                  </a:ext>
                </a:extLst>
              </p:cNvPr>
              <p:cNvCxnSpPr>
                <a:cxnSpLocks/>
              </p:cNvCxnSpPr>
              <p:nvPr/>
            </p:nvCxnSpPr>
            <p:spPr bwMode="auto">
              <a:xfrm>
                <a:off x="5899670" y="3322918"/>
                <a:ext cx="0" cy="2642679"/>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E4797EB-AE44-3949-BA13-5E02283F5D8C}"/>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C7C0F7C-F1BA-DA4B-967B-19BF4896C0E2}"/>
                  </a:ext>
                </a:extLst>
              </p:cNvPr>
              <p:cNvCxnSpPr>
                <a:cxnSpLocks/>
              </p:cNvCxnSpPr>
              <p:nvPr/>
            </p:nvCxnSpPr>
            <p:spPr bwMode="auto">
              <a:xfrm>
                <a:off x="5850059" y="5974531"/>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537F016B-B853-FF48-B1D5-A58156D17210}"/>
                </a:ext>
              </a:extLst>
            </p:cNvPr>
            <p:cNvGrpSpPr/>
            <p:nvPr/>
          </p:nvGrpSpPr>
          <p:grpSpPr>
            <a:xfrm>
              <a:off x="7886878" y="3247898"/>
              <a:ext cx="99222" cy="742761"/>
              <a:chOff x="5850059" y="3315102"/>
              <a:chExt cx="99222" cy="742761"/>
            </a:xfrm>
          </p:grpSpPr>
          <p:cxnSp>
            <p:nvCxnSpPr>
              <p:cNvPr id="190" name="Straight Connector 189">
                <a:extLst>
                  <a:ext uri="{FF2B5EF4-FFF2-40B4-BE49-F238E27FC236}">
                    <a16:creationId xmlns:a16="http://schemas.microsoft.com/office/drawing/2014/main" id="{CABE6C69-093C-374C-B3B2-C2D3D56C5022}"/>
                  </a:ext>
                </a:extLst>
              </p:cNvPr>
              <p:cNvCxnSpPr>
                <a:cxnSpLocks/>
              </p:cNvCxnSpPr>
              <p:nvPr/>
            </p:nvCxnSpPr>
            <p:spPr bwMode="auto">
              <a:xfrm>
                <a:off x="5899670" y="3322918"/>
                <a:ext cx="0" cy="734945"/>
              </a:xfrm>
              <a:prstGeom prst="line">
                <a:avLst/>
              </a:prstGeom>
              <a:noFill/>
              <a:ln w="19050"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0BD3B4E-5797-C344-B566-EFFD61741349}"/>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483EA01-B4FC-0846-AD1E-CC3685997306}"/>
                  </a:ext>
                </a:extLst>
              </p:cNvPr>
              <p:cNvCxnSpPr>
                <a:cxnSpLocks/>
              </p:cNvCxnSpPr>
              <p:nvPr/>
            </p:nvCxnSpPr>
            <p:spPr bwMode="auto">
              <a:xfrm>
                <a:off x="5850059" y="4054896"/>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4140AE29-B06F-C140-B976-0F7ED08E05D6}"/>
                </a:ext>
              </a:extLst>
            </p:cNvPr>
            <p:cNvGrpSpPr/>
            <p:nvPr/>
          </p:nvGrpSpPr>
          <p:grpSpPr>
            <a:xfrm>
              <a:off x="8058173" y="3422827"/>
              <a:ext cx="99222" cy="1700235"/>
              <a:chOff x="5850059" y="3315102"/>
              <a:chExt cx="99222" cy="1700235"/>
            </a:xfrm>
          </p:grpSpPr>
          <p:cxnSp>
            <p:nvCxnSpPr>
              <p:cNvPr id="195" name="Straight Connector 194">
                <a:extLst>
                  <a:ext uri="{FF2B5EF4-FFF2-40B4-BE49-F238E27FC236}">
                    <a16:creationId xmlns:a16="http://schemas.microsoft.com/office/drawing/2014/main" id="{5E101897-8852-C348-99A5-BF2914742076}"/>
                  </a:ext>
                </a:extLst>
              </p:cNvPr>
              <p:cNvCxnSpPr>
                <a:cxnSpLocks/>
              </p:cNvCxnSpPr>
              <p:nvPr/>
            </p:nvCxnSpPr>
            <p:spPr bwMode="auto">
              <a:xfrm>
                <a:off x="5899670" y="3322918"/>
                <a:ext cx="0" cy="1692419"/>
              </a:xfrm>
              <a:prstGeom prst="line">
                <a:avLst/>
              </a:prstGeom>
              <a:noFill/>
              <a:ln w="1905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EF67C58-7E28-CC4D-9041-F6DD75067A94}"/>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55F98A46-80B5-BB44-8CE5-56928048CFB9}"/>
                  </a:ext>
                </a:extLst>
              </p:cNvPr>
              <p:cNvCxnSpPr>
                <a:cxnSpLocks/>
              </p:cNvCxnSpPr>
              <p:nvPr/>
            </p:nvCxnSpPr>
            <p:spPr bwMode="auto">
              <a:xfrm>
                <a:off x="5850059" y="500563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C879E1A0-8EE0-474B-9409-8AA82CDB6CD4}"/>
                </a:ext>
              </a:extLst>
            </p:cNvPr>
            <p:cNvGrpSpPr/>
            <p:nvPr/>
          </p:nvGrpSpPr>
          <p:grpSpPr>
            <a:xfrm>
              <a:off x="8408896" y="3681965"/>
              <a:ext cx="99222" cy="656953"/>
              <a:chOff x="5850059" y="3315102"/>
              <a:chExt cx="99222" cy="656953"/>
            </a:xfrm>
          </p:grpSpPr>
          <p:cxnSp>
            <p:nvCxnSpPr>
              <p:cNvPr id="200" name="Straight Connector 199">
                <a:extLst>
                  <a:ext uri="{FF2B5EF4-FFF2-40B4-BE49-F238E27FC236}">
                    <a16:creationId xmlns:a16="http://schemas.microsoft.com/office/drawing/2014/main" id="{4B5F4105-FC18-4046-A078-7E17C85151A0}"/>
                  </a:ext>
                </a:extLst>
              </p:cNvPr>
              <p:cNvCxnSpPr>
                <a:cxnSpLocks/>
              </p:cNvCxnSpPr>
              <p:nvPr/>
            </p:nvCxnSpPr>
            <p:spPr bwMode="auto">
              <a:xfrm>
                <a:off x="5899670" y="3322918"/>
                <a:ext cx="0" cy="649137"/>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43EFF93-DFDC-8C43-9017-E331B9D146F0}"/>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9AAAE48C-B08E-B244-BADC-BA1D3528ABC6}"/>
                  </a:ext>
                </a:extLst>
              </p:cNvPr>
              <p:cNvCxnSpPr>
                <a:cxnSpLocks/>
              </p:cNvCxnSpPr>
              <p:nvPr/>
            </p:nvCxnSpPr>
            <p:spPr bwMode="auto">
              <a:xfrm>
                <a:off x="5850059" y="3970115"/>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0CFC790C-4491-314B-AA18-0FB1CC78AB5A}"/>
                </a:ext>
              </a:extLst>
            </p:cNvPr>
            <p:cNvGrpSpPr/>
            <p:nvPr/>
          </p:nvGrpSpPr>
          <p:grpSpPr>
            <a:xfrm>
              <a:off x="8573990" y="3429000"/>
              <a:ext cx="99222" cy="2024179"/>
              <a:chOff x="5850059" y="3315102"/>
              <a:chExt cx="99222" cy="2024179"/>
            </a:xfrm>
          </p:grpSpPr>
          <p:cxnSp>
            <p:nvCxnSpPr>
              <p:cNvPr id="205" name="Straight Connector 204">
                <a:extLst>
                  <a:ext uri="{FF2B5EF4-FFF2-40B4-BE49-F238E27FC236}">
                    <a16:creationId xmlns:a16="http://schemas.microsoft.com/office/drawing/2014/main" id="{56B0A29A-00C4-BD47-88A2-D4CE6D9A58AE}"/>
                  </a:ext>
                </a:extLst>
              </p:cNvPr>
              <p:cNvCxnSpPr>
                <a:cxnSpLocks/>
              </p:cNvCxnSpPr>
              <p:nvPr/>
            </p:nvCxnSpPr>
            <p:spPr bwMode="auto">
              <a:xfrm>
                <a:off x="5899670" y="3315102"/>
                <a:ext cx="0" cy="2021067"/>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2D2F65C-0251-D346-86FC-08F4DB9FD6DD}"/>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BBA8913-FC23-D049-B38D-F2669A1DB610}"/>
                  </a:ext>
                </a:extLst>
              </p:cNvPr>
              <p:cNvCxnSpPr>
                <a:cxnSpLocks/>
              </p:cNvCxnSpPr>
              <p:nvPr/>
            </p:nvCxnSpPr>
            <p:spPr bwMode="auto">
              <a:xfrm>
                <a:off x="5850059" y="5339281"/>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CF0DA3A3-6AA8-5E4B-9A0C-C62C6E775360}"/>
                </a:ext>
              </a:extLst>
            </p:cNvPr>
            <p:cNvGrpSpPr/>
            <p:nvPr/>
          </p:nvGrpSpPr>
          <p:grpSpPr>
            <a:xfrm>
              <a:off x="8703133" y="2545974"/>
              <a:ext cx="99222" cy="2021067"/>
              <a:chOff x="5850059" y="3315102"/>
              <a:chExt cx="99222" cy="2021067"/>
            </a:xfrm>
          </p:grpSpPr>
          <p:cxnSp>
            <p:nvCxnSpPr>
              <p:cNvPr id="211" name="Straight Connector 210">
                <a:extLst>
                  <a:ext uri="{FF2B5EF4-FFF2-40B4-BE49-F238E27FC236}">
                    <a16:creationId xmlns:a16="http://schemas.microsoft.com/office/drawing/2014/main" id="{9FAB7EDC-3E60-FF4E-B7C4-16F3D83B077C}"/>
                  </a:ext>
                </a:extLst>
              </p:cNvPr>
              <p:cNvCxnSpPr>
                <a:cxnSpLocks/>
              </p:cNvCxnSpPr>
              <p:nvPr/>
            </p:nvCxnSpPr>
            <p:spPr bwMode="auto">
              <a:xfrm>
                <a:off x="5899670" y="3315102"/>
                <a:ext cx="0" cy="2021067"/>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1D3339A-2B62-7A4D-8EFC-0D79BD9FBD5C}"/>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3C8D4056-9AEA-0C42-B7D3-8235203AA985}"/>
                </a:ext>
              </a:extLst>
            </p:cNvPr>
            <p:cNvGrpSpPr/>
            <p:nvPr/>
          </p:nvGrpSpPr>
          <p:grpSpPr>
            <a:xfrm>
              <a:off x="8905641" y="3896685"/>
              <a:ext cx="99222" cy="511813"/>
              <a:chOff x="5850059" y="3315102"/>
              <a:chExt cx="99222" cy="511813"/>
            </a:xfrm>
          </p:grpSpPr>
          <p:cxnSp>
            <p:nvCxnSpPr>
              <p:cNvPr id="215" name="Straight Connector 214">
                <a:extLst>
                  <a:ext uri="{FF2B5EF4-FFF2-40B4-BE49-F238E27FC236}">
                    <a16:creationId xmlns:a16="http://schemas.microsoft.com/office/drawing/2014/main" id="{82AD011A-D185-2F49-91DA-E3544D8EE06F}"/>
                  </a:ext>
                </a:extLst>
              </p:cNvPr>
              <p:cNvCxnSpPr>
                <a:cxnSpLocks/>
              </p:cNvCxnSpPr>
              <p:nvPr/>
            </p:nvCxnSpPr>
            <p:spPr bwMode="auto">
              <a:xfrm>
                <a:off x="5899670" y="3322918"/>
                <a:ext cx="0" cy="503997"/>
              </a:xfrm>
              <a:prstGeom prst="line">
                <a:avLst/>
              </a:prstGeom>
              <a:noFill/>
              <a:ln w="19050"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C7F366C-AAE2-944A-9ED0-3AB8B99DCA4E}"/>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7846D77-F2F3-E54A-AC6D-0994C89AD632}"/>
                  </a:ext>
                </a:extLst>
              </p:cNvPr>
              <p:cNvCxnSpPr>
                <a:cxnSpLocks/>
              </p:cNvCxnSpPr>
              <p:nvPr/>
            </p:nvCxnSpPr>
            <p:spPr bwMode="auto">
              <a:xfrm>
                <a:off x="5850059" y="382478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3F133765-D7E9-6247-90CE-BB533C0C8B39}"/>
                </a:ext>
              </a:extLst>
            </p:cNvPr>
            <p:cNvGrpSpPr/>
            <p:nvPr/>
          </p:nvGrpSpPr>
          <p:grpSpPr>
            <a:xfrm>
              <a:off x="9363323" y="3932734"/>
              <a:ext cx="99222" cy="511813"/>
              <a:chOff x="5850059" y="3315102"/>
              <a:chExt cx="99222" cy="511813"/>
            </a:xfrm>
          </p:grpSpPr>
          <p:cxnSp>
            <p:nvCxnSpPr>
              <p:cNvPr id="220" name="Straight Connector 219">
                <a:extLst>
                  <a:ext uri="{FF2B5EF4-FFF2-40B4-BE49-F238E27FC236}">
                    <a16:creationId xmlns:a16="http://schemas.microsoft.com/office/drawing/2014/main" id="{DB258EE5-4251-8049-B477-AFE981D05A7E}"/>
                  </a:ext>
                </a:extLst>
              </p:cNvPr>
              <p:cNvCxnSpPr>
                <a:cxnSpLocks/>
              </p:cNvCxnSpPr>
              <p:nvPr/>
            </p:nvCxnSpPr>
            <p:spPr bwMode="auto">
              <a:xfrm>
                <a:off x="5899670" y="3322918"/>
                <a:ext cx="0" cy="503997"/>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6FDE5C2-5AAC-644A-BD2C-74B8512C29EE}"/>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7B421E2-B946-904A-9B95-6FB9A17BDC2D}"/>
                  </a:ext>
                </a:extLst>
              </p:cNvPr>
              <p:cNvCxnSpPr>
                <a:cxnSpLocks/>
              </p:cNvCxnSpPr>
              <p:nvPr/>
            </p:nvCxnSpPr>
            <p:spPr bwMode="auto">
              <a:xfrm>
                <a:off x="5850059" y="382478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F06925BE-740C-AE49-BE68-E9D5625E5343}"/>
                </a:ext>
              </a:extLst>
            </p:cNvPr>
            <p:cNvGrpSpPr/>
            <p:nvPr/>
          </p:nvGrpSpPr>
          <p:grpSpPr>
            <a:xfrm>
              <a:off x="9061630" y="3601570"/>
              <a:ext cx="99222" cy="1933275"/>
              <a:chOff x="5850059" y="3315102"/>
              <a:chExt cx="99222" cy="1933275"/>
            </a:xfrm>
          </p:grpSpPr>
          <p:cxnSp>
            <p:nvCxnSpPr>
              <p:cNvPr id="224" name="Straight Connector 223">
                <a:extLst>
                  <a:ext uri="{FF2B5EF4-FFF2-40B4-BE49-F238E27FC236}">
                    <a16:creationId xmlns:a16="http://schemas.microsoft.com/office/drawing/2014/main" id="{8E204DD3-4B84-2F42-8B0E-3F22CB0C3CAA}"/>
                  </a:ext>
                </a:extLst>
              </p:cNvPr>
              <p:cNvCxnSpPr>
                <a:cxnSpLocks/>
              </p:cNvCxnSpPr>
              <p:nvPr/>
            </p:nvCxnSpPr>
            <p:spPr bwMode="auto">
              <a:xfrm>
                <a:off x="5899670" y="3322918"/>
                <a:ext cx="0" cy="1925459"/>
              </a:xfrm>
              <a:prstGeom prst="line">
                <a:avLst/>
              </a:prstGeom>
              <a:noFill/>
              <a:ln w="19050"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A78653A-695E-0540-AC04-88934B116AE1}"/>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7F23BAB-6937-B647-BFA0-77AABB39B832}"/>
                  </a:ext>
                </a:extLst>
              </p:cNvPr>
              <p:cNvCxnSpPr>
                <a:cxnSpLocks/>
              </p:cNvCxnSpPr>
              <p:nvPr/>
            </p:nvCxnSpPr>
            <p:spPr bwMode="auto">
              <a:xfrm>
                <a:off x="5850059" y="524081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4317ED4B-23DC-FE49-8BC0-0B58144F139D}"/>
                </a:ext>
              </a:extLst>
            </p:cNvPr>
            <p:cNvGrpSpPr/>
            <p:nvPr/>
          </p:nvGrpSpPr>
          <p:grpSpPr>
            <a:xfrm>
              <a:off x="9178921" y="3209296"/>
              <a:ext cx="99222" cy="2094424"/>
              <a:chOff x="5850059" y="3315102"/>
              <a:chExt cx="99222" cy="2094424"/>
            </a:xfrm>
          </p:grpSpPr>
          <p:cxnSp>
            <p:nvCxnSpPr>
              <p:cNvPr id="229" name="Straight Connector 228">
                <a:extLst>
                  <a:ext uri="{FF2B5EF4-FFF2-40B4-BE49-F238E27FC236}">
                    <a16:creationId xmlns:a16="http://schemas.microsoft.com/office/drawing/2014/main" id="{64E96342-150E-8543-AE6C-CD9806682A70}"/>
                  </a:ext>
                </a:extLst>
              </p:cNvPr>
              <p:cNvCxnSpPr>
                <a:cxnSpLocks/>
                <a:endCxn id="112" idx="0"/>
              </p:cNvCxnSpPr>
              <p:nvPr/>
            </p:nvCxnSpPr>
            <p:spPr bwMode="auto">
              <a:xfrm>
                <a:off x="5899670" y="3322918"/>
                <a:ext cx="0" cy="2086608"/>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6033EDD9-9B03-B74A-B1D5-0299A280AFF8}"/>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FD1F9368-A2AF-5C44-9F91-0221809E024A}"/>
                </a:ext>
              </a:extLst>
            </p:cNvPr>
            <p:cNvGrpSpPr/>
            <p:nvPr/>
          </p:nvGrpSpPr>
          <p:grpSpPr>
            <a:xfrm>
              <a:off x="9640982" y="3441035"/>
              <a:ext cx="99222" cy="2183511"/>
              <a:chOff x="5837947" y="3315102"/>
              <a:chExt cx="99222" cy="2183511"/>
            </a:xfrm>
          </p:grpSpPr>
          <p:cxnSp>
            <p:nvCxnSpPr>
              <p:cNvPr id="234" name="Straight Connector 233">
                <a:extLst>
                  <a:ext uri="{FF2B5EF4-FFF2-40B4-BE49-F238E27FC236}">
                    <a16:creationId xmlns:a16="http://schemas.microsoft.com/office/drawing/2014/main" id="{A0079CBB-94BD-9548-BC2F-2262E3C2E5CB}"/>
                  </a:ext>
                </a:extLst>
              </p:cNvPr>
              <p:cNvCxnSpPr>
                <a:cxnSpLocks/>
                <a:endCxn id="113" idx="0"/>
              </p:cNvCxnSpPr>
              <p:nvPr/>
            </p:nvCxnSpPr>
            <p:spPr bwMode="auto">
              <a:xfrm flipH="1">
                <a:off x="5888260" y="3322918"/>
                <a:ext cx="0" cy="2175695"/>
              </a:xfrm>
              <a:prstGeom prst="line">
                <a:avLst/>
              </a:prstGeom>
              <a:noFill/>
              <a:ln w="1905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B8D9141-671B-484C-ABD1-473F213D6A8E}"/>
                  </a:ext>
                </a:extLst>
              </p:cNvPr>
              <p:cNvCxnSpPr>
                <a:cxnSpLocks/>
              </p:cNvCxnSpPr>
              <p:nvPr/>
            </p:nvCxnSpPr>
            <p:spPr bwMode="auto">
              <a:xfrm>
                <a:off x="5837947" y="3315102"/>
                <a:ext cx="99222" cy="0"/>
              </a:xfrm>
              <a:prstGeom prst="line">
                <a:avLst/>
              </a:prstGeom>
              <a:noFill/>
              <a:ln w="19050" cap="flat" cmpd="sng" algn="ctr">
                <a:solidFill>
                  <a:schemeClr val="bg1"/>
                </a:solidFill>
                <a:prstDash val="solid"/>
                <a:round/>
                <a:headEnd type="none" w="med" len="med"/>
                <a:tailEnd type="none" w="med" len="med"/>
              </a:ln>
              <a:effectLst/>
            </p:spPr>
          </p:cxnSp>
        </p:grpSp>
        <p:cxnSp>
          <p:nvCxnSpPr>
            <p:cNvPr id="15" name="Straight Arrow Connector 8">
              <a:extLst>
                <a:ext uri="{FF2B5EF4-FFF2-40B4-BE49-F238E27FC236}">
                  <a16:creationId xmlns:a16="http://schemas.microsoft.com/office/drawing/2014/main" id="{E86EFC57-92F1-4346-ADFD-F5FEB0AFE8F3}"/>
                </a:ext>
              </a:extLst>
            </p:cNvPr>
            <p:cNvCxnSpPr>
              <a:cxnSpLocks/>
            </p:cNvCxnSpPr>
            <p:nvPr/>
          </p:nvCxnSpPr>
          <p:spPr>
            <a:xfrm>
              <a:off x="5670278" y="6172786"/>
              <a:ext cx="1870042" cy="112"/>
            </a:xfrm>
            <a:prstGeom prst="straightConnector1">
              <a:avLst/>
            </a:prstGeom>
            <a:ln>
              <a:solidFill>
                <a:schemeClr val="accent3"/>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AE5E8DD-9A82-431D-9A76-CDAA86329AAA}"/>
                </a:ext>
              </a:extLst>
            </p:cNvPr>
            <p:cNvSpPr txBox="1"/>
            <p:nvPr/>
          </p:nvSpPr>
          <p:spPr>
            <a:xfrm>
              <a:off x="5359498" y="1394839"/>
              <a:ext cx="5785533" cy="646331"/>
            </a:xfrm>
            <a:prstGeom prst="rect">
              <a:avLst/>
            </a:prstGeom>
            <a:noFill/>
          </p:spPr>
          <p:txBody>
            <a:bodyPr wrap="square" numCol="1" rtlCol="0">
              <a:spAutoFit/>
            </a:bodyPr>
            <a:lstStyle/>
            <a:p>
              <a:pPr algn="ctr" rtl="0"/>
              <a:r>
                <a:rPr lang="ja-JP" dirty="0">
                  <a:solidFill>
                    <a:schemeClr val="bg1"/>
                  </a:solidFill>
                  <a:latin typeface="Calibri" panose="020F0502020204030204" pitchFamily="34" charset="0"/>
                  <a:cs typeface="Calibri" panose="020F0502020204030204" pitchFamily="34" charset="0"/>
                </a:rPr>
                <a:t>エンテカビルで治療中の、時間別 AFP、ALT、HBV DNA レベルの箱ひげ図</a:t>
              </a:r>
            </a:p>
          </p:txBody>
        </p:sp>
        <p:cxnSp>
          <p:nvCxnSpPr>
            <p:cNvPr id="8" name="Straight Connector 7">
              <a:extLst>
                <a:ext uri="{FF2B5EF4-FFF2-40B4-BE49-F238E27FC236}">
                  <a16:creationId xmlns:a16="http://schemas.microsoft.com/office/drawing/2014/main" id="{018DF153-516B-4E46-BD14-4804A693DC4A}"/>
                </a:ext>
              </a:extLst>
            </p:cNvPr>
            <p:cNvCxnSpPr>
              <a:cxnSpLocks/>
            </p:cNvCxnSpPr>
            <p:nvPr/>
          </p:nvCxnSpPr>
          <p:spPr bwMode="auto">
            <a:xfrm>
              <a:off x="5690373" y="1860272"/>
              <a:ext cx="2207" cy="437431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FB427EF-FE6A-0846-8F88-37C98774D69B}"/>
                </a:ext>
              </a:extLst>
            </p:cNvPr>
            <p:cNvCxnSpPr/>
            <p:nvPr/>
          </p:nvCxnSpPr>
          <p:spPr bwMode="auto">
            <a:xfrm>
              <a:off x="5661313" y="6225617"/>
              <a:ext cx="417409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ED52E6B-0502-6241-89E2-13CE388FB03A}"/>
                </a:ext>
              </a:extLst>
            </p:cNvPr>
            <p:cNvCxnSpPr>
              <a:cxnSpLocks/>
            </p:cNvCxnSpPr>
            <p:nvPr/>
          </p:nvCxnSpPr>
          <p:spPr bwMode="auto">
            <a:xfrm flipH="1">
              <a:off x="5626365" y="2187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1FA7736-EC7E-5F41-80E2-C03D500A5ED4}"/>
                </a:ext>
              </a:extLst>
            </p:cNvPr>
            <p:cNvCxnSpPr>
              <a:cxnSpLocks/>
            </p:cNvCxnSpPr>
            <p:nvPr/>
          </p:nvCxnSpPr>
          <p:spPr bwMode="auto">
            <a:xfrm flipH="1">
              <a:off x="5626365" y="25549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475F9EC-0A7F-A847-890E-2532DED73C20}"/>
                </a:ext>
              </a:extLst>
            </p:cNvPr>
            <p:cNvCxnSpPr>
              <a:cxnSpLocks/>
            </p:cNvCxnSpPr>
            <p:nvPr/>
          </p:nvCxnSpPr>
          <p:spPr bwMode="auto">
            <a:xfrm flipH="1">
              <a:off x="5626365" y="2976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E63F7B6-033A-3A42-91A7-4C8445F8A4C4}"/>
                </a:ext>
              </a:extLst>
            </p:cNvPr>
            <p:cNvCxnSpPr>
              <a:cxnSpLocks/>
            </p:cNvCxnSpPr>
            <p:nvPr/>
          </p:nvCxnSpPr>
          <p:spPr bwMode="auto">
            <a:xfrm flipH="1">
              <a:off x="5626365" y="3549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44122D7-C130-1B42-90F5-A63245E13D37}"/>
                </a:ext>
              </a:extLst>
            </p:cNvPr>
            <p:cNvCxnSpPr>
              <a:cxnSpLocks/>
            </p:cNvCxnSpPr>
            <p:nvPr/>
          </p:nvCxnSpPr>
          <p:spPr bwMode="auto">
            <a:xfrm flipH="1">
              <a:off x="5626365" y="4338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D89EB94-6CC2-1A44-BCB3-226F1FA7053B}"/>
                </a:ext>
              </a:extLst>
            </p:cNvPr>
            <p:cNvCxnSpPr>
              <a:cxnSpLocks/>
            </p:cNvCxnSpPr>
            <p:nvPr/>
          </p:nvCxnSpPr>
          <p:spPr bwMode="auto">
            <a:xfrm flipH="1">
              <a:off x="5626365" y="5674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0CF9797-9768-E348-9265-58720951A922}"/>
                </a:ext>
              </a:extLst>
            </p:cNvPr>
            <p:cNvCxnSpPr>
              <a:cxnSpLocks/>
            </p:cNvCxnSpPr>
            <p:nvPr/>
          </p:nvCxnSpPr>
          <p:spPr bwMode="auto">
            <a:xfrm>
              <a:off x="6056670"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58B0CF2-C868-E641-A82B-7C076FD9FFF4}"/>
                </a:ext>
              </a:extLst>
            </p:cNvPr>
            <p:cNvCxnSpPr>
              <a:cxnSpLocks/>
            </p:cNvCxnSpPr>
            <p:nvPr/>
          </p:nvCxnSpPr>
          <p:spPr bwMode="auto">
            <a:xfrm>
              <a:off x="6549729"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C1AEFBA-E3D8-D640-909A-363411CD10DF}"/>
                </a:ext>
              </a:extLst>
            </p:cNvPr>
            <p:cNvCxnSpPr>
              <a:cxnSpLocks/>
            </p:cNvCxnSpPr>
            <p:nvPr/>
          </p:nvCxnSpPr>
          <p:spPr bwMode="auto">
            <a:xfrm>
              <a:off x="7042788"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C283B68-3609-9341-ADBC-30B34999DC1D}"/>
                </a:ext>
              </a:extLst>
            </p:cNvPr>
            <p:cNvCxnSpPr>
              <a:cxnSpLocks/>
            </p:cNvCxnSpPr>
            <p:nvPr/>
          </p:nvCxnSpPr>
          <p:spPr bwMode="auto">
            <a:xfrm>
              <a:off x="7535847"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89F16D8-04E4-4A4E-B64D-C490B91644E4}"/>
                </a:ext>
              </a:extLst>
            </p:cNvPr>
            <p:cNvCxnSpPr>
              <a:cxnSpLocks/>
            </p:cNvCxnSpPr>
            <p:nvPr/>
          </p:nvCxnSpPr>
          <p:spPr bwMode="auto">
            <a:xfrm>
              <a:off x="8028906"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EA19A8B-8505-364C-831F-D3BAC42F59ED}"/>
                </a:ext>
              </a:extLst>
            </p:cNvPr>
            <p:cNvCxnSpPr>
              <a:cxnSpLocks/>
            </p:cNvCxnSpPr>
            <p:nvPr/>
          </p:nvCxnSpPr>
          <p:spPr bwMode="auto">
            <a:xfrm>
              <a:off x="8521965"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500F83E-A33E-F944-8F26-5378B155D990}"/>
                </a:ext>
              </a:extLst>
            </p:cNvPr>
            <p:cNvCxnSpPr>
              <a:cxnSpLocks/>
            </p:cNvCxnSpPr>
            <p:nvPr/>
          </p:nvCxnSpPr>
          <p:spPr bwMode="auto">
            <a:xfrm>
              <a:off x="9015024"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2D98B0C-C639-BF4A-9B6C-AAFD8F903561}"/>
                </a:ext>
              </a:extLst>
            </p:cNvPr>
            <p:cNvCxnSpPr>
              <a:cxnSpLocks/>
            </p:cNvCxnSpPr>
            <p:nvPr/>
          </p:nvCxnSpPr>
          <p:spPr bwMode="auto">
            <a:xfrm>
              <a:off x="9508082" y="62345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ED430B59-C528-6C4E-BD10-CADDBCF9FEDE}"/>
                </a:ext>
              </a:extLst>
            </p:cNvPr>
            <p:cNvSpPr txBox="1"/>
            <p:nvPr/>
          </p:nvSpPr>
          <p:spPr bwMode="auto">
            <a:xfrm>
              <a:off x="9015024" y="2064430"/>
              <a:ext cx="8786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ja-JP" sz="1400" b="0" dirty="0">
                  <a:solidFill>
                    <a:schemeClr val="bg1"/>
                  </a:solidFill>
                  <a:latin typeface="Calibri" panose="020F0502020204030204" pitchFamily="34" charset="0"/>
                </a:rPr>
                <a:t>ALT</a:t>
              </a:r>
              <a:br>
                <a:rPr lang="en-US" sz="1400" b="0" dirty="0">
                  <a:solidFill>
                    <a:schemeClr val="bg1"/>
                  </a:solidFill>
                  <a:latin typeface="Calibri" panose="020F0502020204030204" pitchFamily="34" charset="0"/>
                </a:rPr>
              </a:br>
              <a:r>
                <a:rPr lang="ja-JP" sz="1400" b="0" dirty="0">
                  <a:solidFill>
                    <a:schemeClr val="bg1"/>
                  </a:solidFill>
                  <a:latin typeface="Calibri" panose="020F0502020204030204" pitchFamily="34" charset="0"/>
                </a:rPr>
                <a:t>AFP</a:t>
              </a:r>
              <a:br>
                <a:rPr lang="en-US" sz="1400" b="0" dirty="0">
                  <a:solidFill>
                    <a:schemeClr val="bg1"/>
                  </a:solidFill>
                  <a:latin typeface="Calibri" panose="020F0502020204030204" pitchFamily="34" charset="0"/>
                </a:rPr>
              </a:br>
              <a:r>
                <a:rPr lang="ja-JP" sz="1400" b="0" dirty="0">
                  <a:solidFill>
                    <a:schemeClr val="bg1"/>
                  </a:solidFill>
                  <a:latin typeface="Calibri" panose="020F0502020204030204" pitchFamily="34" charset="0"/>
                </a:rPr>
                <a:t>HBV DNA</a:t>
              </a:r>
            </a:p>
          </p:txBody>
        </p:sp>
        <p:cxnSp>
          <p:nvCxnSpPr>
            <p:cNvPr id="38" name="Straight Connector 37">
              <a:extLst>
                <a:ext uri="{FF2B5EF4-FFF2-40B4-BE49-F238E27FC236}">
                  <a16:creationId xmlns:a16="http://schemas.microsoft.com/office/drawing/2014/main" id="{BB4E4954-5C1B-2C45-AA56-4DC396C2C4E9}"/>
                </a:ext>
              </a:extLst>
            </p:cNvPr>
            <p:cNvCxnSpPr>
              <a:cxnSpLocks/>
            </p:cNvCxnSpPr>
            <p:nvPr/>
          </p:nvCxnSpPr>
          <p:spPr bwMode="auto">
            <a:xfrm>
              <a:off x="9845061" y="1900517"/>
              <a:ext cx="12644" cy="433406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C5981CC-93FD-6F44-8D43-C38EDFF97902}"/>
                </a:ext>
              </a:extLst>
            </p:cNvPr>
            <p:cNvCxnSpPr>
              <a:cxnSpLocks/>
            </p:cNvCxnSpPr>
            <p:nvPr/>
          </p:nvCxnSpPr>
          <p:spPr bwMode="auto">
            <a:xfrm>
              <a:off x="9857705" y="25459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5D44C3B-142C-1147-8AEE-7F7EE3D2BD16}"/>
                </a:ext>
              </a:extLst>
            </p:cNvPr>
            <p:cNvCxnSpPr>
              <a:cxnSpLocks/>
            </p:cNvCxnSpPr>
            <p:nvPr/>
          </p:nvCxnSpPr>
          <p:spPr bwMode="auto">
            <a:xfrm>
              <a:off x="9857705" y="2976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5B42255-A504-A841-9805-70D66E110E1E}"/>
                </a:ext>
              </a:extLst>
            </p:cNvPr>
            <p:cNvCxnSpPr>
              <a:cxnSpLocks/>
            </p:cNvCxnSpPr>
            <p:nvPr/>
          </p:nvCxnSpPr>
          <p:spPr bwMode="auto">
            <a:xfrm>
              <a:off x="9857705" y="3549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7BE85B2-968F-8E48-86BF-244AA6FDF41B}"/>
                </a:ext>
              </a:extLst>
            </p:cNvPr>
            <p:cNvCxnSpPr>
              <a:cxnSpLocks/>
            </p:cNvCxnSpPr>
            <p:nvPr/>
          </p:nvCxnSpPr>
          <p:spPr bwMode="auto">
            <a:xfrm>
              <a:off x="9857705" y="4338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56BEC93-64E7-F549-A780-5ACF7E6CF973}"/>
                </a:ext>
              </a:extLst>
            </p:cNvPr>
            <p:cNvCxnSpPr>
              <a:cxnSpLocks/>
            </p:cNvCxnSpPr>
            <p:nvPr/>
          </p:nvCxnSpPr>
          <p:spPr bwMode="auto">
            <a:xfrm>
              <a:off x="9857705" y="5674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Arrow Connector 9">
              <a:extLst>
                <a:ext uri="{FF2B5EF4-FFF2-40B4-BE49-F238E27FC236}">
                  <a16:creationId xmlns:a16="http://schemas.microsoft.com/office/drawing/2014/main" id="{EB0F2944-92B2-4372-8D09-7A9DC77623AE}"/>
                </a:ext>
              </a:extLst>
            </p:cNvPr>
            <p:cNvCxnSpPr>
              <a:cxnSpLocks/>
            </p:cNvCxnSpPr>
            <p:nvPr/>
          </p:nvCxnSpPr>
          <p:spPr>
            <a:xfrm>
              <a:off x="7555897" y="6172786"/>
              <a:ext cx="2326655" cy="16682"/>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D9E70B09-3122-704F-A158-CAFB457C8E86}"/>
                </a:ext>
              </a:extLst>
            </p:cNvPr>
            <p:cNvSpPr txBox="1"/>
            <p:nvPr/>
          </p:nvSpPr>
          <p:spPr bwMode="auto">
            <a:xfrm>
              <a:off x="5626365" y="6439281"/>
              <a:ext cx="423134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100" dirty="0">
                  <a:solidFill>
                    <a:schemeClr val="bg1"/>
                  </a:solidFill>
                  <a:latin typeface="Calibri" panose="020F0502020204030204" pitchFamily="34" charset="0"/>
                </a:rPr>
                <a:t>エンテカビル療法に相対的な時間 (月数)</a:t>
              </a:r>
            </a:p>
          </p:txBody>
        </p:sp>
        <p:sp>
          <p:nvSpPr>
            <p:cNvPr id="46" name="TextBox 45">
              <a:extLst>
                <a:ext uri="{FF2B5EF4-FFF2-40B4-BE49-F238E27FC236}">
                  <a16:creationId xmlns:a16="http://schemas.microsoft.com/office/drawing/2014/main" id="{14F1B460-C5CD-5847-ABFF-D724DEF18C44}"/>
                </a:ext>
              </a:extLst>
            </p:cNvPr>
            <p:cNvSpPr txBox="1"/>
            <p:nvPr/>
          </p:nvSpPr>
          <p:spPr bwMode="auto">
            <a:xfrm>
              <a:off x="5731705"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-24</a:t>
              </a:r>
            </a:p>
          </p:txBody>
        </p:sp>
        <p:sp>
          <p:nvSpPr>
            <p:cNvPr id="47" name="TextBox 46">
              <a:extLst>
                <a:ext uri="{FF2B5EF4-FFF2-40B4-BE49-F238E27FC236}">
                  <a16:creationId xmlns:a16="http://schemas.microsoft.com/office/drawing/2014/main" id="{3F857883-3E36-DD44-BFCD-3597C8AFC14B}"/>
                </a:ext>
              </a:extLst>
            </p:cNvPr>
            <p:cNvSpPr txBox="1"/>
            <p:nvPr/>
          </p:nvSpPr>
          <p:spPr bwMode="auto">
            <a:xfrm>
              <a:off x="6223773"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2042F1FD-9985-9A4C-8038-06E712F8B7A6}"/>
                </a:ext>
              </a:extLst>
            </p:cNvPr>
            <p:cNvSpPr txBox="1"/>
            <p:nvPr/>
          </p:nvSpPr>
          <p:spPr bwMode="auto">
            <a:xfrm>
              <a:off x="6715841"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-6</a:t>
              </a:r>
            </a:p>
          </p:txBody>
        </p:sp>
        <p:sp>
          <p:nvSpPr>
            <p:cNvPr id="49" name="TextBox 48">
              <a:extLst>
                <a:ext uri="{FF2B5EF4-FFF2-40B4-BE49-F238E27FC236}">
                  <a16:creationId xmlns:a16="http://schemas.microsoft.com/office/drawing/2014/main" id="{5C6E4FE7-007E-D542-8A8F-08FF5AE7927A}"/>
                </a:ext>
              </a:extLst>
            </p:cNvPr>
            <p:cNvSpPr txBox="1"/>
            <p:nvPr/>
          </p:nvSpPr>
          <p:spPr bwMode="auto">
            <a:xfrm>
              <a:off x="7241362"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A6675D49-6416-D144-8416-F50692016203}"/>
                </a:ext>
              </a:extLst>
            </p:cNvPr>
            <p:cNvSpPr txBox="1"/>
            <p:nvPr/>
          </p:nvSpPr>
          <p:spPr bwMode="auto">
            <a:xfrm>
              <a:off x="7717907"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D2BA965F-9BB3-BE4A-8E3A-490E91BD0B94}"/>
                </a:ext>
              </a:extLst>
            </p:cNvPr>
            <p:cNvSpPr txBox="1"/>
            <p:nvPr/>
          </p:nvSpPr>
          <p:spPr bwMode="auto">
            <a:xfrm>
              <a:off x="8209975"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EECB9805-DC8A-BB4A-9808-D463CD9781BA}"/>
                </a:ext>
              </a:extLst>
            </p:cNvPr>
            <p:cNvSpPr txBox="1"/>
            <p:nvPr/>
          </p:nvSpPr>
          <p:spPr bwMode="auto">
            <a:xfrm>
              <a:off x="8695264"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8E218B38-D910-194B-9F88-D4688DFD8690}"/>
                </a:ext>
              </a:extLst>
            </p:cNvPr>
            <p:cNvSpPr txBox="1"/>
            <p:nvPr/>
          </p:nvSpPr>
          <p:spPr bwMode="auto">
            <a:xfrm>
              <a:off x="9187329"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818E6986-A16E-334B-9AE6-EB03305B221A}"/>
                </a:ext>
              </a:extLst>
            </p:cNvPr>
            <p:cNvSpPr txBox="1"/>
            <p:nvPr/>
          </p:nvSpPr>
          <p:spPr bwMode="auto">
            <a:xfrm>
              <a:off x="9845061" y="5509716"/>
              <a:ext cx="3235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a:t>
              </a:r>
            </a:p>
          </p:txBody>
        </p:sp>
        <p:sp>
          <p:nvSpPr>
            <p:cNvPr id="57" name="TextBox 56">
              <a:extLst>
                <a:ext uri="{FF2B5EF4-FFF2-40B4-BE49-F238E27FC236}">
                  <a16:creationId xmlns:a16="http://schemas.microsoft.com/office/drawing/2014/main" id="{4E0F75AD-58A7-3E41-8EA5-67B9E38F599C}"/>
                </a:ext>
              </a:extLst>
            </p:cNvPr>
            <p:cNvSpPr txBox="1"/>
            <p:nvPr/>
          </p:nvSpPr>
          <p:spPr bwMode="auto">
            <a:xfrm>
              <a:off x="9845061" y="4167405"/>
              <a:ext cx="455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a:t>
              </a:r>
            </a:p>
          </p:txBody>
        </p:sp>
        <p:sp>
          <p:nvSpPr>
            <p:cNvPr id="58" name="TextBox 57">
              <a:extLst>
                <a:ext uri="{FF2B5EF4-FFF2-40B4-BE49-F238E27FC236}">
                  <a16:creationId xmlns:a16="http://schemas.microsoft.com/office/drawing/2014/main" id="{1672F7E2-3A84-5D4C-830F-A8FDEDCE08E7}"/>
                </a:ext>
              </a:extLst>
            </p:cNvPr>
            <p:cNvSpPr txBox="1"/>
            <p:nvPr/>
          </p:nvSpPr>
          <p:spPr bwMode="auto">
            <a:xfrm>
              <a:off x="9845061" y="3374188"/>
              <a:ext cx="5513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E2711FB6-3CE0-8A49-A3F8-6CF9520F55FE}"/>
                </a:ext>
              </a:extLst>
            </p:cNvPr>
            <p:cNvSpPr txBox="1"/>
            <p:nvPr/>
          </p:nvSpPr>
          <p:spPr bwMode="auto">
            <a:xfrm>
              <a:off x="9845061" y="2805693"/>
              <a:ext cx="7485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1000</a:t>
              </a:r>
            </a:p>
          </p:txBody>
        </p:sp>
        <p:sp>
          <p:nvSpPr>
            <p:cNvPr id="60" name="TextBox 59">
              <a:extLst>
                <a:ext uri="{FF2B5EF4-FFF2-40B4-BE49-F238E27FC236}">
                  <a16:creationId xmlns:a16="http://schemas.microsoft.com/office/drawing/2014/main" id="{62CE0686-66B8-D645-9518-1FCBB7AC183C}"/>
                </a:ext>
              </a:extLst>
            </p:cNvPr>
            <p:cNvSpPr txBox="1"/>
            <p:nvPr/>
          </p:nvSpPr>
          <p:spPr bwMode="auto">
            <a:xfrm>
              <a:off x="9845061" y="2370431"/>
              <a:ext cx="884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10,000</a:t>
              </a:r>
            </a:p>
          </p:txBody>
        </p:sp>
        <p:sp>
          <p:nvSpPr>
            <p:cNvPr id="61" name="TextBox 60">
              <a:extLst>
                <a:ext uri="{FF2B5EF4-FFF2-40B4-BE49-F238E27FC236}">
                  <a16:creationId xmlns:a16="http://schemas.microsoft.com/office/drawing/2014/main" id="{7BA54940-8967-824D-A975-7E019EEBC105}"/>
                </a:ext>
              </a:extLst>
            </p:cNvPr>
            <p:cNvSpPr txBox="1"/>
            <p:nvPr/>
          </p:nvSpPr>
          <p:spPr bwMode="auto">
            <a:xfrm rot="16200000">
              <a:off x="8767964" y="3956426"/>
              <a:ext cx="31286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a:solidFill>
                    <a:schemeClr val="bg1"/>
                  </a:solidFill>
                  <a:latin typeface="Calibri" panose="020F0502020204030204" pitchFamily="34" charset="0"/>
                </a:rPr>
                <a:t>ALT (IU/L)</a:t>
              </a:r>
            </a:p>
          </p:txBody>
        </p:sp>
        <p:sp>
          <p:nvSpPr>
            <p:cNvPr id="62" name="TextBox 61">
              <a:extLst>
                <a:ext uri="{FF2B5EF4-FFF2-40B4-BE49-F238E27FC236}">
                  <a16:creationId xmlns:a16="http://schemas.microsoft.com/office/drawing/2014/main" id="{6EE62BEE-154B-B541-B93B-F36C1E683F59}"/>
                </a:ext>
              </a:extLst>
            </p:cNvPr>
            <p:cNvSpPr txBox="1"/>
            <p:nvPr/>
          </p:nvSpPr>
          <p:spPr bwMode="auto">
            <a:xfrm rot="16200000">
              <a:off x="3356534" y="3783672"/>
              <a:ext cx="350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a:solidFill>
                    <a:schemeClr val="bg1"/>
                  </a:solidFill>
                  <a:latin typeface="Calibri" panose="020F0502020204030204" pitchFamily="34" charset="0"/>
                </a:rPr>
                <a:t>AFP (μg/L)</a:t>
              </a:r>
            </a:p>
          </p:txBody>
        </p:sp>
        <p:sp>
          <p:nvSpPr>
            <p:cNvPr id="63" name="TextBox 62">
              <a:extLst>
                <a:ext uri="{FF2B5EF4-FFF2-40B4-BE49-F238E27FC236}">
                  <a16:creationId xmlns:a16="http://schemas.microsoft.com/office/drawing/2014/main" id="{69F77CC9-8F38-454E-AF8E-B273EF250296}"/>
                </a:ext>
              </a:extLst>
            </p:cNvPr>
            <p:cNvSpPr txBox="1"/>
            <p:nvPr/>
          </p:nvSpPr>
          <p:spPr bwMode="auto">
            <a:xfrm>
              <a:off x="4857183" y="2044246"/>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100,000</a:t>
              </a:r>
            </a:p>
          </p:txBody>
        </p:sp>
        <p:sp>
          <p:nvSpPr>
            <p:cNvPr id="64" name="TextBox 63">
              <a:extLst>
                <a:ext uri="{FF2B5EF4-FFF2-40B4-BE49-F238E27FC236}">
                  <a16:creationId xmlns:a16="http://schemas.microsoft.com/office/drawing/2014/main" id="{405FA5AF-277D-6347-B87C-11B5106C6F1B}"/>
                </a:ext>
              </a:extLst>
            </p:cNvPr>
            <p:cNvSpPr txBox="1"/>
            <p:nvPr/>
          </p:nvSpPr>
          <p:spPr bwMode="auto">
            <a:xfrm>
              <a:off x="4857183" y="2392086"/>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10,000</a:t>
              </a:r>
            </a:p>
          </p:txBody>
        </p:sp>
        <p:sp>
          <p:nvSpPr>
            <p:cNvPr id="65" name="TextBox 64">
              <a:extLst>
                <a:ext uri="{FF2B5EF4-FFF2-40B4-BE49-F238E27FC236}">
                  <a16:creationId xmlns:a16="http://schemas.microsoft.com/office/drawing/2014/main" id="{927E17CC-AEA0-044F-8679-00CEB48A3918}"/>
                </a:ext>
              </a:extLst>
            </p:cNvPr>
            <p:cNvSpPr txBox="1"/>
            <p:nvPr/>
          </p:nvSpPr>
          <p:spPr bwMode="auto">
            <a:xfrm>
              <a:off x="4857183" y="2826014"/>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1000</a:t>
              </a:r>
            </a:p>
          </p:txBody>
        </p:sp>
        <p:sp>
          <p:nvSpPr>
            <p:cNvPr id="66" name="TextBox 65">
              <a:extLst>
                <a:ext uri="{FF2B5EF4-FFF2-40B4-BE49-F238E27FC236}">
                  <a16:creationId xmlns:a16="http://schemas.microsoft.com/office/drawing/2014/main" id="{076743C9-4AF0-D244-9BA7-C8236038D54F}"/>
                </a:ext>
              </a:extLst>
            </p:cNvPr>
            <p:cNvSpPr txBox="1"/>
            <p:nvPr/>
          </p:nvSpPr>
          <p:spPr bwMode="auto">
            <a:xfrm>
              <a:off x="4857183" y="3416433"/>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100</a:t>
              </a:r>
            </a:p>
          </p:txBody>
        </p:sp>
        <p:sp>
          <p:nvSpPr>
            <p:cNvPr id="67" name="TextBox 66">
              <a:extLst>
                <a:ext uri="{FF2B5EF4-FFF2-40B4-BE49-F238E27FC236}">
                  <a16:creationId xmlns:a16="http://schemas.microsoft.com/office/drawing/2014/main" id="{D6FEFF10-BE1B-974B-987A-99CDD57C1787}"/>
                </a:ext>
              </a:extLst>
            </p:cNvPr>
            <p:cNvSpPr txBox="1"/>
            <p:nvPr/>
          </p:nvSpPr>
          <p:spPr bwMode="auto">
            <a:xfrm>
              <a:off x="4857183" y="4188641"/>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10</a:t>
              </a:r>
            </a:p>
          </p:txBody>
        </p:sp>
        <p:sp>
          <p:nvSpPr>
            <p:cNvPr id="68" name="TextBox 67">
              <a:extLst>
                <a:ext uri="{FF2B5EF4-FFF2-40B4-BE49-F238E27FC236}">
                  <a16:creationId xmlns:a16="http://schemas.microsoft.com/office/drawing/2014/main" id="{6F8E0A2C-E0DD-F74C-8C22-5D6A31753F8A}"/>
                </a:ext>
              </a:extLst>
            </p:cNvPr>
            <p:cNvSpPr txBox="1"/>
            <p:nvPr/>
          </p:nvSpPr>
          <p:spPr bwMode="auto">
            <a:xfrm>
              <a:off x="4857183" y="5520765"/>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ja-JP" sz="1400" b="0">
                  <a:solidFill>
                    <a:schemeClr val="bg1"/>
                  </a:solidFill>
                  <a:latin typeface="Calibri" panose="020F0502020204030204" pitchFamily="34" charset="0"/>
                </a:rPr>
                <a:t>1</a:t>
              </a:r>
            </a:p>
          </p:txBody>
        </p:sp>
        <p:sp>
          <p:nvSpPr>
            <p:cNvPr id="69" name="Rectangle 68">
              <a:extLst>
                <a:ext uri="{FF2B5EF4-FFF2-40B4-BE49-F238E27FC236}">
                  <a16:creationId xmlns:a16="http://schemas.microsoft.com/office/drawing/2014/main" id="{8FE4672F-D887-D244-91DB-E94E75F45C27}"/>
                </a:ext>
              </a:extLst>
            </p:cNvPr>
            <p:cNvSpPr/>
            <p:nvPr/>
          </p:nvSpPr>
          <p:spPr bwMode="auto">
            <a:xfrm>
              <a:off x="8936693" y="2166753"/>
              <a:ext cx="113543" cy="1135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A4CA574B-EAE6-964F-B074-244837D047AC}"/>
                </a:ext>
              </a:extLst>
            </p:cNvPr>
            <p:cNvSpPr/>
            <p:nvPr/>
          </p:nvSpPr>
          <p:spPr bwMode="auto">
            <a:xfrm>
              <a:off x="8936693" y="2379097"/>
              <a:ext cx="113543" cy="1135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46073B38-F199-9740-8718-2F5A097C6293}"/>
                </a:ext>
              </a:extLst>
            </p:cNvPr>
            <p:cNvSpPr/>
            <p:nvPr/>
          </p:nvSpPr>
          <p:spPr bwMode="auto">
            <a:xfrm>
              <a:off x="8936693" y="2591440"/>
              <a:ext cx="113543" cy="1135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FDFE5339-330F-E546-92F4-0F72646D36D3}"/>
                </a:ext>
              </a:extLst>
            </p:cNvPr>
            <p:cNvCxnSpPr>
              <a:cxnSpLocks/>
            </p:cNvCxnSpPr>
            <p:nvPr/>
          </p:nvCxnSpPr>
          <p:spPr bwMode="auto">
            <a:xfrm flipH="1" flipV="1">
              <a:off x="10643893" y="1860272"/>
              <a:ext cx="19236" cy="4350028"/>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64E4C49-07F3-6641-806A-90DD3FF8EF45}"/>
                </a:ext>
              </a:extLst>
            </p:cNvPr>
            <p:cNvSpPr txBox="1"/>
            <p:nvPr/>
          </p:nvSpPr>
          <p:spPr bwMode="auto">
            <a:xfrm>
              <a:off x="10643893" y="5533856"/>
              <a:ext cx="770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a:t>
              </a:r>
            </a:p>
          </p:txBody>
        </p:sp>
        <p:sp>
          <p:nvSpPr>
            <p:cNvPr id="76" name="TextBox 75">
              <a:extLst>
                <a:ext uri="{FF2B5EF4-FFF2-40B4-BE49-F238E27FC236}">
                  <a16:creationId xmlns:a16="http://schemas.microsoft.com/office/drawing/2014/main" id="{627CC1C0-245C-E745-A18E-C5098F4F3723}"/>
                </a:ext>
              </a:extLst>
            </p:cNvPr>
            <p:cNvSpPr txBox="1"/>
            <p:nvPr/>
          </p:nvSpPr>
          <p:spPr bwMode="auto">
            <a:xfrm>
              <a:off x="10643894" y="1892760"/>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20,000,000</a:t>
              </a:r>
            </a:p>
          </p:txBody>
        </p:sp>
        <p:sp>
          <p:nvSpPr>
            <p:cNvPr id="77" name="TextBox 76">
              <a:extLst>
                <a:ext uri="{FF2B5EF4-FFF2-40B4-BE49-F238E27FC236}">
                  <a16:creationId xmlns:a16="http://schemas.microsoft.com/office/drawing/2014/main" id="{911350FD-2DFB-0A48-9BDA-8D8E54F2D858}"/>
                </a:ext>
              </a:extLst>
            </p:cNvPr>
            <p:cNvSpPr txBox="1"/>
            <p:nvPr/>
          </p:nvSpPr>
          <p:spPr bwMode="auto">
            <a:xfrm>
              <a:off x="10643894" y="2135479"/>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2,000,000</a:t>
              </a:r>
            </a:p>
          </p:txBody>
        </p:sp>
        <p:sp>
          <p:nvSpPr>
            <p:cNvPr id="78" name="TextBox 77">
              <a:extLst>
                <a:ext uri="{FF2B5EF4-FFF2-40B4-BE49-F238E27FC236}">
                  <a16:creationId xmlns:a16="http://schemas.microsoft.com/office/drawing/2014/main" id="{F38BE9B1-C2B5-334F-9F98-FA0EFCECC322}"/>
                </a:ext>
              </a:extLst>
            </p:cNvPr>
            <p:cNvSpPr txBox="1"/>
            <p:nvPr/>
          </p:nvSpPr>
          <p:spPr bwMode="auto">
            <a:xfrm>
              <a:off x="10643894" y="2398151"/>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200,000</a:t>
              </a:r>
            </a:p>
          </p:txBody>
        </p:sp>
        <p:sp>
          <p:nvSpPr>
            <p:cNvPr id="79" name="TextBox 78">
              <a:extLst>
                <a:ext uri="{FF2B5EF4-FFF2-40B4-BE49-F238E27FC236}">
                  <a16:creationId xmlns:a16="http://schemas.microsoft.com/office/drawing/2014/main" id="{59364BF8-43D7-4D43-9B53-987F8EBD0A92}"/>
                </a:ext>
              </a:extLst>
            </p:cNvPr>
            <p:cNvSpPr txBox="1"/>
            <p:nvPr/>
          </p:nvSpPr>
          <p:spPr bwMode="auto">
            <a:xfrm>
              <a:off x="10643894" y="2825676"/>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20,000</a:t>
              </a:r>
            </a:p>
          </p:txBody>
        </p:sp>
        <p:sp>
          <p:nvSpPr>
            <p:cNvPr id="80" name="TextBox 79">
              <a:extLst>
                <a:ext uri="{FF2B5EF4-FFF2-40B4-BE49-F238E27FC236}">
                  <a16:creationId xmlns:a16="http://schemas.microsoft.com/office/drawing/2014/main" id="{25EC32BF-3A21-B343-9B86-44DF622B5259}"/>
                </a:ext>
              </a:extLst>
            </p:cNvPr>
            <p:cNvSpPr txBox="1"/>
            <p:nvPr/>
          </p:nvSpPr>
          <p:spPr bwMode="auto">
            <a:xfrm>
              <a:off x="10643894" y="3397108"/>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2000</a:t>
              </a:r>
            </a:p>
          </p:txBody>
        </p:sp>
        <p:sp>
          <p:nvSpPr>
            <p:cNvPr id="81" name="TextBox 80">
              <a:extLst>
                <a:ext uri="{FF2B5EF4-FFF2-40B4-BE49-F238E27FC236}">
                  <a16:creationId xmlns:a16="http://schemas.microsoft.com/office/drawing/2014/main" id="{B53D51DA-8C6A-7D4D-9181-CAFE16F5E6B6}"/>
                </a:ext>
              </a:extLst>
            </p:cNvPr>
            <p:cNvSpPr txBox="1"/>
            <p:nvPr/>
          </p:nvSpPr>
          <p:spPr bwMode="auto">
            <a:xfrm>
              <a:off x="10643893" y="4217203"/>
              <a:ext cx="47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ct val="50000"/>
                </a:spcBef>
                <a:spcAft>
                  <a:spcPct val="0"/>
                </a:spcAft>
                <a:buClrTx/>
                <a:buFontTx/>
                <a:buNone/>
              </a:pPr>
              <a:r>
                <a:rPr lang="ja-JP" sz="1200" b="0">
                  <a:solidFill>
                    <a:schemeClr val="bg1"/>
                  </a:solidFill>
                  <a:latin typeface="Calibri" panose="020F0502020204030204" pitchFamily="34" charset="0"/>
                </a:rPr>
                <a:t>200</a:t>
              </a:r>
            </a:p>
          </p:txBody>
        </p:sp>
        <p:sp>
          <p:nvSpPr>
            <p:cNvPr id="82" name="TextBox 81">
              <a:extLst>
                <a:ext uri="{FF2B5EF4-FFF2-40B4-BE49-F238E27FC236}">
                  <a16:creationId xmlns:a16="http://schemas.microsoft.com/office/drawing/2014/main" id="{6A0DC626-1A5F-D84B-A121-11B0EF15ED5F}"/>
                </a:ext>
              </a:extLst>
            </p:cNvPr>
            <p:cNvSpPr txBox="1"/>
            <p:nvPr/>
          </p:nvSpPr>
          <p:spPr bwMode="auto">
            <a:xfrm rot="16200000">
              <a:off x="9281401" y="3901519"/>
              <a:ext cx="4309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ja-JP" sz="1400">
                  <a:solidFill>
                    <a:schemeClr val="bg1"/>
                  </a:solidFill>
                  <a:latin typeface="Calibri" panose="020F0502020204030204" pitchFamily="34" charset="0"/>
                </a:rPr>
                <a:t>HBV DNA (IU/mL)</a:t>
              </a:r>
            </a:p>
          </p:txBody>
        </p:sp>
        <p:grpSp>
          <p:nvGrpSpPr>
            <p:cNvPr id="85" name="Group 84">
              <a:extLst>
                <a:ext uri="{FF2B5EF4-FFF2-40B4-BE49-F238E27FC236}">
                  <a16:creationId xmlns:a16="http://schemas.microsoft.com/office/drawing/2014/main" id="{F5CC623B-4C16-FE44-AC49-AB52F14A5F8A}"/>
                </a:ext>
              </a:extLst>
            </p:cNvPr>
            <p:cNvGrpSpPr/>
            <p:nvPr/>
          </p:nvGrpSpPr>
          <p:grpSpPr>
            <a:xfrm>
              <a:off x="5850059" y="3649776"/>
              <a:ext cx="99224" cy="643665"/>
              <a:chOff x="5850059" y="3649776"/>
              <a:chExt cx="99224" cy="643665"/>
            </a:xfrm>
          </p:grpSpPr>
          <p:sp>
            <p:nvSpPr>
              <p:cNvPr id="83" name="Rectangle 82">
                <a:extLst>
                  <a:ext uri="{FF2B5EF4-FFF2-40B4-BE49-F238E27FC236}">
                    <a16:creationId xmlns:a16="http://schemas.microsoft.com/office/drawing/2014/main" id="{DFEAA0CD-0E47-5D41-BA4C-5D7F6539A917}"/>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74D5C61-1744-434A-A9A1-13A5C1CD477A}"/>
                  </a:ext>
                </a:extLst>
              </p:cNvPr>
              <p:cNvSpPr/>
              <p:nvPr/>
            </p:nvSpPr>
            <p:spPr bwMode="auto">
              <a:xfrm>
                <a:off x="5850061" y="4027452"/>
                <a:ext cx="99220" cy="2659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6" name="Group 85">
              <a:extLst>
                <a:ext uri="{FF2B5EF4-FFF2-40B4-BE49-F238E27FC236}">
                  <a16:creationId xmlns:a16="http://schemas.microsoft.com/office/drawing/2014/main" id="{C45B32EE-C321-4344-BBDD-076326C64C2F}"/>
                </a:ext>
              </a:extLst>
            </p:cNvPr>
            <p:cNvGrpSpPr/>
            <p:nvPr/>
          </p:nvGrpSpPr>
          <p:grpSpPr>
            <a:xfrm>
              <a:off x="6346985" y="3309748"/>
              <a:ext cx="99224" cy="643665"/>
              <a:chOff x="5850059" y="3649776"/>
              <a:chExt cx="99224" cy="643665"/>
            </a:xfrm>
          </p:grpSpPr>
          <p:sp>
            <p:nvSpPr>
              <p:cNvPr id="87" name="Rectangle 86">
                <a:extLst>
                  <a:ext uri="{FF2B5EF4-FFF2-40B4-BE49-F238E27FC236}">
                    <a16:creationId xmlns:a16="http://schemas.microsoft.com/office/drawing/2014/main" id="{BB6826E6-BF97-6D46-B5D4-8F25EB1AAB62}"/>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C0BC539E-1BD0-6B46-9F1E-DF24F61D8F01}"/>
                  </a:ext>
                </a:extLst>
              </p:cNvPr>
              <p:cNvSpPr/>
              <p:nvPr/>
            </p:nvSpPr>
            <p:spPr bwMode="auto">
              <a:xfrm>
                <a:off x="5850061" y="4027452"/>
                <a:ext cx="99220" cy="2659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FCB5E543-1030-0946-B5D7-CFF2CF84F1CA}"/>
                </a:ext>
              </a:extLst>
            </p:cNvPr>
            <p:cNvGrpSpPr/>
            <p:nvPr/>
          </p:nvGrpSpPr>
          <p:grpSpPr>
            <a:xfrm>
              <a:off x="7304413" y="3069219"/>
              <a:ext cx="99224" cy="643666"/>
              <a:chOff x="5850059" y="3649776"/>
              <a:chExt cx="99224" cy="643666"/>
            </a:xfrm>
          </p:grpSpPr>
          <p:sp>
            <p:nvSpPr>
              <p:cNvPr id="90" name="Rectangle 89">
                <a:extLst>
                  <a:ext uri="{FF2B5EF4-FFF2-40B4-BE49-F238E27FC236}">
                    <a16:creationId xmlns:a16="http://schemas.microsoft.com/office/drawing/2014/main" id="{75029E80-86E3-CF45-8366-9E55669C8FB4}"/>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456BFEE9-FA5E-014B-B214-055B25DABEC1}"/>
                  </a:ext>
                </a:extLst>
              </p:cNvPr>
              <p:cNvSpPr/>
              <p:nvPr/>
            </p:nvSpPr>
            <p:spPr bwMode="auto">
              <a:xfrm>
                <a:off x="5850061" y="3971610"/>
                <a:ext cx="99220" cy="32183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7BC31FE3-C139-2F49-AEE6-D65B7A2BEC4A}"/>
                </a:ext>
              </a:extLst>
            </p:cNvPr>
            <p:cNvGrpSpPr/>
            <p:nvPr/>
          </p:nvGrpSpPr>
          <p:grpSpPr>
            <a:xfrm>
              <a:off x="6807529" y="3431451"/>
              <a:ext cx="99224" cy="643665"/>
              <a:chOff x="5850059" y="3649776"/>
              <a:chExt cx="99224" cy="643665"/>
            </a:xfrm>
          </p:grpSpPr>
          <p:sp>
            <p:nvSpPr>
              <p:cNvPr id="93" name="Rectangle 92">
                <a:extLst>
                  <a:ext uri="{FF2B5EF4-FFF2-40B4-BE49-F238E27FC236}">
                    <a16:creationId xmlns:a16="http://schemas.microsoft.com/office/drawing/2014/main" id="{A2C0B510-CDE8-5042-93C9-C94D8EF9D7E0}"/>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89F2759D-8EA0-0242-9519-15BC7AD85FB2}"/>
                  </a:ext>
                </a:extLst>
              </p:cNvPr>
              <p:cNvSpPr/>
              <p:nvPr/>
            </p:nvSpPr>
            <p:spPr bwMode="auto">
              <a:xfrm>
                <a:off x="5850061" y="4013800"/>
                <a:ext cx="99220" cy="27964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BF89E307-37CF-F64F-B107-A2037AC9421F}"/>
                </a:ext>
              </a:extLst>
            </p:cNvPr>
            <p:cNvGrpSpPr/>
            <p:nvPr/>
          </p:nvGrpSpPr>
          <p:grpSpPr>
            <a:xfrm>
              <a:off x="7886307" y="3547801"/>
              <a:ext cx="100584" cy="343511"/>
              <a:chOff x="5850060" y="3949930"/>
              <a:chExt cx="89174" cy="343511"/>
            </a:xfrm>
          </p:grpSpPr>
          <p:sp>
            <p:nvSpPr>
              <p:cNvPr id="96" name="Rectangle 95">
                <a:extLst>
                  <a:ext uri="{FF2B5EF4-FFF2-40B4-BE49-F238E27FC236}">
                    <a16:creationId xmlns:a16="http://schemas.microsoft.com/office/drawing/2014/main" id="{12DCE7C3-6EA0-B749-93F3-12607723526F}"/>
                  </a:ext>
                </a:extLst>
              </p:cNvPr>
              <p:cNvSpPr/>
              <p:nvPr/>
            </p:nvSpPr>
            <p:spPr bwMode="auto">
              <a:xfrm>
                <a:off x="5850060" y="3949930"/>
                <a:ext cx="89174" cy="24627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2D935809-F9EB-4C47-A0A4-51BB1278F9DB}"/>
                  </a:ext>
                </a:extLst>
              </p:cNvPr>
              <p:cNvSpPr/>
              <p:nvPr/>
            </p:nvSpPr>
            <p:spPr bwMode="auto">
              <a:xfrm>
                <a:off x="5850061" y="4169078"/>
                <a:ext cx="89173" cy="12436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0E84ACAC-6379-F342-860C-9EFD0D209B54}"/>
                </a:ext>
              </a:extLst>
            </p:cNvPr>
            <p:cNvGrpSpPr/>
            <p:nvPr/>
          </p:nvGrpSpPr>
          <p:grpSpPr>
            <a:xfrm>
              <a:off x="8414871" y="3810204"/>
              <a:ext cx="100584" cy="319313"/>
              <a:chOff x="5850060" y="3974128"/>
              <a:chExt cx="89174" cy="319313"/>
            </a:xfrm>
          </p:grpSpPr>
          <p:sp>
            <p:nvSpPr>
              <p:cNvPr id="99" name="Rectangle 98">
                <a:extLst>
                  <a:ext uri="{FF2B5EF4-FFF2-40B4-BE49-F238E27FC236}">
                    <a16:creationId xmlns:a16="http://schemas.microsoft.com/office/drawing/2014/main" id="{8CEA548B-F347-3E44-877B-8E1BAADBB754}"/>
                  </a:ext>
                </a:extLst>
              </p:cNvPr>
              <p:cNvSpPr/>
              <p:nvPr/>
            </p:nvSpPr>
            <p:spPr bwMode="auto">
              <a:xfrm>
                <a:off x="5850060" y="3974128"/>
                <a:ext cx="89174" cy="22207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68752614-7540-3245-87D4-65A673763049}"/>
                  </a:ext>
                </a:extLst>
              </p:cNvPr>
              <p:cNvSpPr/>
              <p:nvPr/>
            </p:nvSpPr>
            <p:spPr bwMode="auto">
              <a:xfrm>
                <a:off x="5850061" y="4169078"/>
                <a:ext cx="89173" cy="12436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75FAA5A9-37C6-7642-AB8A-9D978F3077DA}"/>
                </a:ext>
              </a:extLst>
            </p:cNvPr>
            <p:cNvGrpSpPr/>
            <p:nvPr/>
          </p:nvGrpSpPr>
          <p:grpSpPr>
            <a:xfrm>
              <a:off x="8899424" y="4004890"/>
              <a:ext cx="100569" cy="170290"/>
              <a:chOff x="5850060" y="4105208"/>
              <a:chExt cx="89161" cy="170290"/>
            </a:xfrm>
          </p:grpSpPr>
          <p:sp>
            <p:nvSpPr>
              <p:cNvPr id="102" name="Rectangle 101">
                <a:extLst>
                  <a:ext uri="{FF2B5EF4-FFF2-40B4-BE49-F238E27FC236}">
                    <a16:creationId xmlns:a16="http://schemas.microsoft.com/office/drawing/2014/main" id="{EB0E2A3E-66CF-5A4A-96AD-B941FE4D0825}"/>
                  </a:ext>
                </a:extLst>
              </p:cNvPr>
              <p:cNvSpPr/>
              <p:nvPr/>
            </p:nvSpPr>
            <p:spPr bwMode="auto">
              <a:xfrm>
                <a:off x="5850060" y="4105208"/>
                <a:ext cx="89161" cy="9099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149E576F-1B8D-5644-84E5-76F584B1778D}"/>
                  </a:ext>
                </a:extLst>
              </p:cNvPr>
              <p:cNvSpPr/>
              <p:nvPr/>
            </p:nvSpPr>
            <p:spPr bwMode="auto">
              <a:xfrm>
                <a:off x="5850062" y="4181449"/>
                <a:ext cx="86732" cy="9404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4" name="Group 103">
              <a:extLst>
                <a:ext uri="{FF2B5EF4-FFF2-40B4-BE49-F238E27FC236}">
                  <a16:creationId xmlns:a16="http://schemas.microsoft.com/office/drawing/2014/main" id="{86D94D80-4D37-0946-8F62-5E3163D46613}"/>
                </a:ext>
              </a:extLst>
            </p:cNvPr>
            <p:cNvGrpSpPr/>
            <p:nvPr/>
          </p:nvGrpSpPr>
          <p:grpSpPr>
            <a:xfrm>
              <a:off x="9359858" y="4033992"/>
              <a:ext cx="100584" cy="149103"/>
              <a:chOff x="5850037" y="4122855"/>
              <a:chExt cx="89174" cy="149103"/>
            </a:xfrm>
          </p:grpSpPr>
          <p:sp>
            <p:nvSpPr>
              <p:cNvPr id="105" name="Rectangle 104">
                <a:extLst>
                  <a:ext uri="{FF2B5EF4-FFF2-40B4-BE49-F238E27FC236}">
                    <a16:creationId xmlns:a16="http://schemas.microsoft.com/office/drawing/2014/main" id="{D75AD101-9E31-614A-80D7-EB9D268823A2}"/>
                  </a:ext>
                </a:extLst>
              </p:cNvPr>
              <p:cNvSpPr/>
              <p:nvPr/>
            </p:nvSpPr>
            <p:spPr bwMode="auto">
              <a:xfrm>
                <a:off x="5850037" y="4122855"/>
                <a:ext cx="89174" cy="9099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3EC4F647-5AF7-1B49-B059-D8801946781C}"/>
                  </a:ext>
                </a:extLst>
              </p:cNvPr>
              <p:cNvSpPr/>
              <p:nvPr/>
            </p:nvSpPr>
            <p:spPr bwMode="auto">
              <a:xfrm>
                <a:off x="5850037" y="4198686"/>
                <a:ext cx="89174" cy="7327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7" name="Group 106">
              <a:extLst>
                <a:ext uri="{FF2B5EF4-FFF2-40B4-BE49-F238E27FC236}">
                  <a16:creationId xmlns:a16="http://schemas.microsoft.com/office/drawing/2014/main" id="{43367790-9B49-B048-A3D6-0ED87242BA4B}"/>
                </a:ext>
              </a:extLst>
            </p:cNvPr>
            <p:cNvGrpSpPr/>
            <p:nvPr/>
          </p:nvGrpSpPr>
          <p:grpSpPr>
            <a:xfrm>
              <a:off x="7586540" y="2586626"/>
              <a:ext cx="100584" cy="722420"/>
              <a:chOff x="5850062" y="3575219"/>
              <a:chExt cx="89174" cy="722420"/>
            </a:xfrm>
            <a:solidFill>
              <a:schemeClr val="accent4"/>
            </a:solidFill>
          </p:grpSpPr>
          <p:sp>
            <p:nvSpPr>
              <p:cNvPr id="108" name="Rectangle 107">
                <a:extLst>
                  <a:ext uri="{FF2B5EF4-FFF2-40B4-BE49-F238E27FC236}">
                    <a16:creationId xmlns:a16="http://schemas.microsoft.com/office/drawing/2014/main" id="{94E838BB-ED18-824C-9A22-F8F3D16CF3D9}"/>
                  </a:ext>
                </a:extLst>
              </p:cNvPr>
              <p:cNvSpPr/>
              <p:nvPr/>
            </p:nvSpPr>
            <p:spPr bwMode="auto">
              <a:xfrm>
                <a:off x="5850062" y="3575219"/>
                <a:ext cx="89174" cy="46277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86989EA-4054-0341-B297-E7FAECDB6A04}"/>
                  </a:ext>
                </a:extLst>
              </p:cNvPr>
              <p:cNvSpPr/>
              <p:nvPr/>
            </p:nvSpPr>
            <p:spPr bwMode="auto">
              <a:xfrm>
                <a:off x="5850065" y="4039974"/>
                <a:ext cx="87700" cy="25766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2" name="Rectangle 111">
              <a:extLst>
                <a:ext uri="{FF2B5EF4-FFF2-40B4-BE49-F238E27FC236}">
                  <a16:creationId xmlns:a16="http://schemas.microsoft.com/office/drawing/2014/main" id="{4BA3B418-384C-F14B-812E-2D89DD8D10B2}"/>
                </a:ext>
              </a:extLst>
            </p:cNvPr>
            <p:cNvSpPr/>
            <p:nvPr/>
          </p:nvSpPr>
          <p:spPr bwMode="auto">
            <a:xfrm>
              <a:off x="9178240" y="5303720"/>
              <a:ext cx="100584" cy="366546"/>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1B05B10E-5A4F-344D-A8E1-BE6FC55EDC8E}"/>
                </a:ext>
              </a:extLst>
            </p:cNvPr>
            <p:cNvSpPr/>
            <p:nvPr/>
          </p:nvSpPr>
          <p:spPr bwMode="auto">
            <a:xfrm>
              <a:off x="9641003" y="5624546"/>
              <a:ext cx="100584" cy="45719"/>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5" name="Group 114">
              <a:extLst>
                <a:ext uri="{FF2B5EF4-FFF2-40B4-BE49-F238E27FC236}">
                  <a16:creationId xmlns:a16="http://schemas.microsoft.com/office/drawing/2014/main" id="{5AE19063-ADF7-454D-8024-39E7A69A1651}"/>
                </a:ext>
              </a:extLst>
            </p:cNvPr>
            <p:cNvGrpSpPr/>
            <p:nvPr/>
          </p:nvGrpSpPr>
          <p:grpSpPr>
            <a:xfrm>
              <a:off x="6016078" y="4447573"/>
              <a:ext cx="100584" cy="546315"/>
              <a:chOff x="5850059" y="3748255"/>
              <a:chExt cx="100584" cy="546315"/>
            </a:xfrm>
            <a:solidFill>
              <a:schemeClr val="accent3"/>
            </a:solidFill>
          </p:grpSpPr>
          <p:sp>
            <p:nvSpPr>
              <p:cNvPr id="116" name="Rectangle 115">
                <a:extLst>
                  <a:ext uri="{FF2B5EF4-FFF2-40B4-BE49-F238E27FC236}">
                    <a16:creationId xmlns:a16="http://schemas.microsoft.com/office/drawing/2014/main" id="{22CE6066-0FD8-744F-AEB8-F346DDFE138A}"/>
                  </a:ext>
                </a:extLst>
              </p:cNvPr>
              <p:cNvSpPr/>
              <p:nvPr/>
            </p:nvSpPr>
            <p:spPr bwMode="auto">
              <a:xfrm>
                <a:off x="5850059" y="3748255"/>
                <a:ext cx="100584" cy="4240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6C49A88B-66A8-F446-A46A-BAD317F842E9}"/>
                  </a:ext>
                </a:extLst>
              </p:cNvPr>
              <p:cNvSpPr/>
              <p:nvPr/>
            </p:nvSpPr>
            <p:spPr bwMode="auto">
              <a:xfrm>
                <a:off x="5850061" y="4160214"/>
                <a:ext cx="100582" cy="13435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AB0F81E9-9596-9446-8E61-F1B9D4B84B8B}"/>
                </a:ext>
              </a:extLst>
            </p:cNvPr>
            <p:cNvGrpSpPr/>
            <p:nvPr/>
          </p:nvGrpSpPr>
          <p:grpSpPr>
            <a:xfrm>
              <a:off x="6495749" y="4490642"/>
              <a:ext cx="100586" cy="724448"/>
              <a:chOff x="5850059" y="3748255"/>
              <a:chExt cx="100586" cy="724448"/>
            </a:xfrm>
            <a:solidFill>
              <a:schemeClr val="accent3"/>
            </a:solidFill>
          </p:grpSpPr>
          <p:sp>
            <p:nvSpPr>
              <p:cNvPr id="119" name="Rectangle 118">
                <a:extLst>
                  <a:ext uri="{FF2B5EF4-FFF2-40B4-BE49-F238E27FC236}">
                    <a16:creationId xmlns:a16="http://schemas.microsoft.com/office/drawing/2014/main" id="{A2C2A1D7-8C75-454D-B0D0-CD10909699C2}"/>
                  </a:ext>
                </a:extLst>
              </p:cNvPr>
              <p:cNvSpPr/>
              <p:nvPr/>
            </p:nvSpPr>
            <p:spPr bwMode="auto">
              <a:xfrm>
                <a:off x="5850059" y="3748255"/>
                <a:ext cx="100584" cy="4240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DBA9305D-FE1B-8C43-81A3-9EF6F508F223}"/>
                  </a:ext>
                </a:extLst>
              </p:cNvPr>
              <p:cNvSpPr/>
              <p:nvPr/>
            </p:nvSpPr>
            <p:spPr bwMode="auto">
              <a:xfrm>
                <a:off x="5850061" y="4075291"/>
                <a:ext cx="100584" cy="397412"/>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F5BC7CA5-E192-0E41-A677-F92431A3EA96}"/>
                </a:ext>
              </a:extLst>
            </p:cNvPr>
            <p:cNvGrpSpPr/>
            <p:nvPr/>
          </p:nvGrpSpPr>
          <p:grpSpPr>
            <a:xfrm>
              <a:off x="6969446" y="4214747"/>
              <a:ext cx="100584" cy="736560"/>
              <a:chOff x="5850059" y="3736143"/>
              <a:chExt cx="100584" cy="736560"/>
            </a:xfrm>
            <a:solidFill>
              <a:schemeClr val="accent3"/>
            </a:solidFill>
          </p:grpSpPr>
          <p:sp>
            <p:nvSpPr>
              <p:cNvPr id="122" name="Rectangle 121">
                <a:extLst>
                  <a:ext uri="{FF2B5EF4-FFF2-40B4-BE49-F238E27FC236}">
                    <a16:creationId xmlns:a16="http://schemas.microsoft.com/office/drawing/2014/main" id="{EFA7B65C-211E-804B-8836-6178C8EA63BC}"/>
                  </a:ext>
                </a:extLst>
              </p:cNvPr>
              <p:cNvSpPr/>
              <p:nvPr/>
            </p:nvSpPr>
            <p:spPr bwMode="auto">
              <a:xfrm>
                <a:off x="5850059" y="3736143"/>
                <a:ext cx="100582" cy="48793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80F8A6D4-001E-BA4C-9BF5-9F85888FBD87}"/>
                  </a:ext>
                </a:extLst>
              </p:cNvPr>
              <p:cNvSpPr/>
              <p:nvPr/>
            </p:nvSpPr>
            <p:spPr bwMode="auto">
              <a:xfrm>
                <a:off x="5850061" y="4224081"/>
                <a:ext cx="100582" cy="248622"/>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C12E42F0-FD40-3041-A9D8-044B1B8C4222}"/>
                </a:ext>
              </a:extLst>
            </p:cNvPr>
            <p:cNvGrpSpPr/>
            <p:nvPr/>
          </p:nvGrpSpPr>
          <p:grpSpPr>
            <a:xfrm>
              <a:off x="7470994" y="4069162"/>
              <a:ext cx="100586" cy="739795"/>
              <a:chOff x="5850059" y="3736143"/>
              <a:chExt cx="100586" cy="739795"/>
            </a:xfrm>
            <a:solidFill>
              <a:schemeClr val="accent3"/>
            </a:solidFill>
          </p:grpSpPr>
          <p:sp>
            <p:nvSpPr>
              <p:cNvPr id="125" name="Rectangle 124">
                <a:extLst>
                  <a:ext uri="{FF2B5EF4-FFF2-40B4-BE49-F238E27FC236}">
                    <a16:creationId xmlns:a16="http://schemas.microsoft.com/office/drawing/2014/main" id="{408909B3-6599-D944-9658-86AB4F29793F}"/>
                  </a:ext>
                </a:extLst>
              </p:cNvPr>
              <p:cNvSpPr/>
              <p:nvPr/>
            </p:nvSpPr>
            <p:spPr bwMode="auto">
              <a:xfrm>
                <a:off x="5850059" y="3736143"/>
                <a:ext cx="100582" cy="48793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151E8136-CE38-6649-ACF6-7BC7C3A54C84}"/>
                  </a:ext>
                </a:extLst>
              </p:cNvPr>
              <p:cNvSpPr/>
              <p:nvPr/>
            </p:nvSpPr>
            <p:spPr bwMode="auto">
              <a:xfrm>
                <a:off x="5850061" y="4154642"/>
                <a:ext cx="100584" cy="32129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B2A747C3-A7E6-7A45-83CA-3A199A0DD105}"/>
                </a:ext>
              </a:extLst>
            </p:cNvPr>
            <p:cNvGrpSpPr/>
            <p:nvPr/>
          </p:nvGrpSpPr>
          <p:grpSpPr>
            <a:xfrm>
              <a:off x="8052845" y="4258011"/>
              <a:ext cx="100582" cy="735429"/>
              <a:chOff x="5850059" y="3736143"/>
              <a:chExt cx="100582" cy="735429"/>
            </a:xfrm>
            <a:solidFill>
              <a:schemeClr val="accent3"/>
            </a:solidFill>
          </p:grpSpPr>
          <p:sp>
            <p:nvSpPr>
              <p:cNvPr id="128" name="Rectangle 127">
                <a:extLst>
                  <a:ext uri="{FF2B5EF4-FFF2-40B4-BE49-F238E27FC236}">
                    <a16:creationId xmlns:a16="http://schemas.microsoft.com/office/drawing/2014/main" id="{94C03FA7-0D51-6B4F-92EE-CA699601C020}"/>
                  </a:ext>
                </a:extLst>
              </p:cNvPr>
              <p:cNvSpPr/>
              <p:nvPr/>
            </p:nvSpPr>
            <p:spPr bwMode="auto">
              <a:xfrm>
                <a:off x="5850059" y="3736143"/>
                <a:ext cx="100582" cy="48793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E71F5E64-7B79-9F42-A0EA-A94AFDCFA06E}"/>
                  </a:ext>
                </a:extLst>
              </p:cNvPr>
              <p:cNvSpPr/>
              <p:nvPr/>
            </p:nvSpPr>
            <p:spPr bwMode="auto">
              <a:xfrm>
                <a:off x="5850061" y="4185792"/>
                <a:ext cx="100580" cy="28578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32839FD6-1F10-D24C-B5F4-F24DF24F85E9}"/>
                </a:ext>
              </a:extLst>
            </p:cNvPr>
            <p:cNvGrpSpPr/>
            <p:nvPr/>
          </p:nvGrpSpPr>
          <p:grpSpPr>
            <a:xfrm>
              <a:off x="8563690" y="4476872"/>
              <a:ext cx="100587" cy="855763"/>
              <a:chOff x="5850058" y="3615809"/>
              <a:chExt cx="100587" cy="855763"/>
            </a:xfrm>
            <a:solidFill>
              <a:schemeClr val="accent3"/>
            </a:solidFill>
          </p:grpSpPr>
          <p:sp>
            <p:nvSpPr>
              <p:cNvPr id="131" name="Rectangle 130">
                <a:extLst>
                  <a:ext uri="{FF2B5EF4-FFF2-40B4-BE49-F238E27FC236}">
                    <a16:creationId xmlns:a16="http://schemas.microsoft.com/office/drawing/2014/main" id="{DE0FEA7B-C5CC-F641-8628-F08C696340D7}"/>
                  </a:ext>
                </a:extLst>
              </p:cNvPr>
              <p:cNvSpPr/>
              <p:nvPr/>
            </p:nvSpPr>
            <p:spPr bwMode="auto">
              <a:xfrm>
                <a:off x="5850058" y="3615809"/>
                <a:ext cx="100584" cy="569534"/>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B4C9D5FA-9577-D84E-AAA3-ED35A140BA18}"/>
                  </a:ext>
                </a:extLst>
              </p:cNvPr>
              <p:cNvSpPr/>
              <p:nvPr/>
            </p:nvSpPr>
            <p:spPr bwMode="auto">
              <a:xfrm>
                <a:off x="5850061" y="4185792"/>
                <a:ext cx="100584" cy="28578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5D6FAA85-5F2C-D64E-A25D-0FEE507F208C}"/>
                </a:ext>
              </a:extLst>
            </p:cNvPr>
            <p:cNvGrpSpPr/>
            <p:nvPr/>
          </p:nvGrpSpPr>
          <p:grpSpPr>
            <a:xfrm>
              <a:off x="9059738" y="4869258"/>
              <a:ext cx="100588" cy="549993"/>
              <a:chOff x="5850057" y="3921579"/>
              <a:chExt cx="100588" cy="549993"/>
            </a:xfrm>
            <a:solidFill>
              <a:schemeClr val="accent3"/>
            </a:solidFill>
          </p:grpSpPr>
          <p:sp>
            <p:nvSpPr>
              <p:cNvPr id="134" name="Rectangle 133">
                <a:extLst>
                  <a:ext uri="{FF2B5EF4-FFF2-40B4-BE49-F238E27FC236}">
                    <a16:creationId xmlns:a16="http://schemas.microsoft.com/office/drawing/2014/main" id="{84081C29-8D0D-704A-BB85-F47EEFC610BF}"/>
                  </a:ext>
                </a:extLst>
              </p:cNvPr>
              <p:cNvSpPr/>
              <p:nvPr/>
            </p:nvSpPr>
            <p:spPr bwMode="auto">
              <a:xfrm>
                <a:off x="5850057" y="3921579"/>
                <a:ext cx="100584" cy="263763"/>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63B916ED-79DB-B042-BFE0-8A8EACD1DFC2}"/>
                  </a:ext>
                </a:extLst>
              </p:cNvPr>
              <p:cNvSpPr/>
              <p:nvPr/>
            </p:nvSpPr>
            <p:spPr bwMode="auto">
              <a:xfrm>
                <a:off x="5850061" y="4185792"/>
                <a:ext cx="100584" cy="28578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6" name="Group 135">
              <a:extLst>
                <a:ext uri="{FF2B5EF4-FFF2-40B4-BE49-F238E27FC236}">
                  <a16:creationId xmlns:a16="http://schemas.microsoft.com/office/drawing/2014/main" id="{8390587C-0CC1-CF41-BAA4-86C6DAB37D45}"/>
                </a:ext>
              </a:extLst>
            </p:cNvPr>
            <p:cNvGrpSpPr/>
            <p:nvPr/>
          </p:nvGrpSpPr>
          <p:grpSpPr>
            <a:xfrm>
              <a:off x="9517971" y="4901978"/>
              <a:ext cx="100587" cy="548087"/>
              <a:chOff x="5850057" y="3921579"/>
              <a:chExt cx="100587" cy="548087"/>
            </a:xfrm>
            <a:solidFill>
              <a:schemeClr val="accent3"/>
            </a:solidFill>
          </p:grpSpPr>
          <p:sp>
            <p:nvSpPr>
              <p:cNvPr id="137" name="Rectangle 136">
                <a:extLst>
                  <a:ext uri="{FF2B5EF4-FFF2-40B4-BE49-F238E27FC236}">
                    <a16:creationId xmlns:a16="http://schemas.microsoft.com/office/drawing/2014/main" id="{6E921DA9-D3ED-9E4E-A992-7BDF1742C2C6}"/>
                  </a:ext>
                </a:extLst>
              </p:cNvPr>
              <p:cNvSpPr/>
              <p:nvPr/>
            </p:nvSpPr>
            <p:spPr bwMode="auto">
              <a:xfrm>
                <a:off x="5850057" y="3921579"/>
                <a:ext cx="100584" cy="263763"/>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B5EE2EF2-02F5-0346-965D-E02E7CD29C4E}"/>
                  </a:ext>
                </a:extLst>
              </p:cNvPr>
              <p:cNvSpPr/>
              <p:nvPr/>
            </p:nvSpPr>
            <p:spPr bwMode="auto">
              <a:xfrm>
                <a:off x="5850060" y="4173229"/>
                <a:ext cx="100584" cy="296437"/>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4" name="Rectangle 113">
              <a:extLst>
                <a:ext uri="{FF2B5EF4-FFF2-40B4-BE49-F238E27FC236}">
                  <a16:creationId xmlns:a16="http://schemas.microsoft.com/office/drawing/2014/main" id="{94DC50E3-7E12-9A4E-BCF7-3E476F0C99F7}"/>
                </a:ext>
              </a:extLst>
            </p:cNvPr>
            <p:cNvSpPr/>
            <p:nvPr/>
          </p:nvSpPr>
          <p:spPr bwMode="auto">
            <a:xfrm>
              <a:off x="8702452" y="4243084"/>
              <a:ext cx="100584" cy="140395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7" name="Group 236">
              <a:extLst>
                <a:ext uri="{FF2B5EF4-FFF2-40B4-BE49-F238E27FC236}">
                  <a16:creationId xmlns:a16="http://schemas.microsoft.com/office/drawing/2014/main" id="{9E33520E-18FF-7240-9B4B-5FBCBEA12850}"/>
                </a:ext>
              </a:extLst>
            </p:cNvPr>
            <p:cNvGrpSpPr/>
            <p:nvPr/>
          </p:nvGrpSpPr>
          <p:grpSpPr>
            <a:xfrm>
              <a:off x="9521417" y="3598501"/>
              <a:ext cx="99222" cy="1972677"/>
              <a:chOff x="5850059" y="3315102"/>
              <a:chExt cx="99222" cy="1972677"/>
            </a:xfrm>
          </p:grpSpPr>
          <p:cxnSp>
            <p:nvCxnSpPr>
              <p:cNvPr id="238" name="Straight Connector 237">
                <a:extLst>
                  <a:ext uri="{FF2B5EF4-FFF2-40B4-BE49-F238E27FC236}">
                    <a16:creationId xmlns:a16="http://schemas.microsoft.com/office/drawing/2014/main" id="{5E79AB12-B6CA-0645-BC90-A7EFAE8505DA}"/>
                  </a:ext>
                </a:extLst>
              </p:cNvPr>
              <p:cNvCxnSpPr>
                <a:cxnSpLocks/>
              </p:cNvCxnSpPr>
              <p:nvPr/>
            </p:nvCxnSpPr>
            <p:spPr bwMode="auto">
              <a:xfrm>
                <a:off x="5899670" y="3316862"/>
                <a:ext cx="0" cy="1970917"/>
              </a:xfrm>
              <a:prstGeom prst="line">
                <a:avLst/>
              </a:prstGeom>
              <a:noFill/>
              <a:ln w="19050"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B71CC28-2183-2644-B41A-8C8260A59849}"/>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4CB7654-F3FC-DE42-9DDB-C6C9B74096B7}"/>
                  </a:ext>
                </a:extLst>
              </p:cNvPr>
              <p:cNvCxnSpPr>
                <a:cxnSpLocks/>
              </p:cNvCxnSpPr>
              <p:nvPr/>
            </p:nvCxnSpPr>
            <p:spPr bwMode="auto">
              <a:xfrm>
                <a:off x="5850059" y="5280590"/>
                <a:ext cx="99222" cy="0"/>
              </a:xfrm>
              <a:prstGeom prst="line">
                <a:avLst/>
              </a:prstGeom>
              <a:noFill/>
              <a:ln w="19050" cap="flat" cmpd="sng" algn="ctr">
                <a:solidFill>
                  <a:schemeClr val="bg1"/>
                </a:solidFill>
                <a:prstDash val="solid"/>
                <a:round/>
                <a:headEnd type="none" w="med" len="med"/>
                <a:tailEnd type="none" w="med" len="med"/>
              </a:ln>
              <a:effectLst/>
            </p:spPr>
          </p:cxnSp>
        </p:grpSp>
        <p:sp>
          <p:nvSpPr>
            <p:cNvPr id="18" name="Right Arrow 10">
              <a:extLst>
                <a:ext uri="{FF2B5EF4-FFF2-40B4-BE49-F238E27FC236}">
                  <a16:creationId xmlns:a16="http://schemas.microsoft.com/office/drawing/2014/main" id="{218E2A9A-E6DD-4C70-9E86-0B25B3D5D0AE}"/>
                </a:ext>
              </a:extLst>
            </p:cNvPr>
            <p:cNvSpPr/>
            <p:nvPr/>
          </p:nvSpPr>
          <p:spPr>
            <a:xfrm rot="1369100">
              <a:off x="8080133" y="4267218"/>
              <a:ext cx="1643783" cy="626391"/>
            </a:xfrm>
            <a:prstGeom prst="rightArrow">
              <a:avLst/>
            </a:prstGeom>
            <a:solidFill>
              <a:srgbClr val="01587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Right Arrow 1">
              <a:extLst>
                <a:ext uri="{FF2B5EF4-FFF2-40B4-BE49-F238E27FC236}">
                  <a16:creationId xmlns:a16="http://schemas.microsoft.com/office/drawing/2014/main" id="{EF3B2F04-D5DB-494A-A9E1-99E690A54E08}"/>
                </a:ext>
              </a:extLst>
            </p:cNvPr>
            <p:cNvSpPr/>
            <p:nvPr/>
          </p:nvSpPr>
          <p:spPr>
            <a:xfrm rot="20111466">
              <a:off x="5951069" y="4078952"/>
              <a:ext cx="1585799" cy="583924"/>
            </a:xfrm>
            <a:prstGeom prst="rightArrow">
              <a:avLst/>
            </a:prstGeom>
            <a:solidFill>
              <a:srgbClr val="E1471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nvGrpSpPr>
          <p:cNvPr id="203" name="Group 7">
            <a:extLst>
              <a:ext uri="{FF2B5EF4-FFF2-40B4-BE49-F238E27FC236}">
                <a16:creationId xmlns:a16="http://schemas.microsoft.com/office/drawing/2014/main" id="{22EF37B1-A041-4338-9734-C553F870AB95}"/>
              </a:ext>
            </a:extLst>
          </p:cNvPr>
          <p:cNvGrpSpPr>
            <a:grpSpLocks/>
          </p:cNvGrpSpPr>
          <p:nvPr/>
        </p:nvGrpSpPr>
        <p:grpSpPr bwMode="auto">
          <a:xfrm>
            <a:off x="8697809" y="6216652"/>
            <a:ext cx="3079361" cy="447822"/>
            <a:chOff x="8799765" y="3551529"/>
            <a:chExt cx="3079361" cy="448324"/>
          </a:xfrm>
        </p:grpSpPr>
        <p:pic>
          <p:nvPicPr>
            <p:cNvPr id="208" name="Picture 207">
              <a:extLst>
                <a:ext uri="{FF2B5EF4-FFF2-40B4-BE49-F238E27FC236}">
                  <a16:creationId xmlns:a16="http://schemas.microsoft.com/office/drawing/2014/main" id="{693E90F5-EB1C-4FB7-B04B-8797F4AFA4F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9" name="Rectangle 8">
              <a:extLst>
                <a:ext uri="{FF2B5EF4-FFF2-40B4-BE49-F238E27FC236}">
                  <a16:creationId xmlns:a16="http://schemas.microsoft.com/office/drawing/2014/main" id="{1B926E0E-610F-49A5-8C78-C58DD7E3D9B9}"/>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942504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rtl="0"/>
            <a:r>
              <a:rPr lang="ja-JP" dirty="0"/>
              <a:t>HCC 検査の主要マーカーに関する APASL の推奨</a:t>
            </a:r>
          </a:p>
        </p:txBody>
      </p:sp>
      <p:sp>
        <p:nvSpPr>
          <p:cNvPr id="3" name="內容版面配置區 2"/>
          <p:cNvSpPr>
            <a:spLocks noGrp="1"/>
          </p:cNvSpPr>
          <p:nvPr>
            <p:ph idx="1"/>
          </p:nvPr>
        </p:nvSpPr>
        <p:spPr/>
        <p:txBody>
          <a:bodyPr/>
          <a:lstStyle/>
          <a:p>
            <a:pPr rtl="0"/>
            <a:r>
              <a:rPr lang="ja-JP" dirty="0"/>
              <a:t>小さな HCC における確定検査として AFP は推奨されない</a:t>
            </a:r>
          </a:p>
          <a:p>
            <a:pPr rtl="0"/>
            <a:r>
              <a:rPr lang="ja-JP" dirty="0"/>
              <a:t>US と併用する時は、検査プログラムに、AFP のカットオフ値は 200 ng/mL に設定すべきである</a:t>
            </a:r>
          </a:p>
          <a:p>
            <a:pPr rtl="0"/>
            <a:r>
              <a:rPr lang="ja-JP" dirty="0"/>
              <a:t>高い AFP レベルと関連した壊死性炎症と再生を伴う活動性の肝炎</a:t>
            </a:r>
          </a:p>
          <a:p>
            <a:pPr lvl="1" rtl="0"/>
            <a:r>
              <a:rPr lang="ja-JP" dirty="0"/>
              <a:t>AFP のカットオフ値は、NA 療法のために、CHB とウイルス抑制のある集団では、低い値に設定できる</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3544" y="64174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a:solidFill>
                  <a:schemeClr val="bg2"/>
                </a:solidFill>
                <a:latin typeface="Calibri" panose="020F0502020204030204" pitchFamily="34" charset="0"/>
              </a:rPr>
              <a:t>Omata. Hepatol Int. 2017;11:317. </a:t>
            </a:r>
          </a:p>
        </p:txBody>
      </p:sp>
      <p:grpSp>
        <p:nvGrpSpPr>
          <p:cNvPr id="8" name="Group 7">
            <a:extLst>
              <a:ext uri="{FF2B5EF4-FFF2-40B4-BE49-F238E27FC236}">
                <a16:creationId xmlns:a16="http://schemas.microsoft.com/office/drawing/2014/main" id="{72D34E84-42E5-48C6-B625-9C0AD5CCC274}"/>
              </a:ext>
            </a:extLst>
          </p:cNvPr>
          <p:cNvGrpSpPr>
            <a:grpSpLocks/>
          </p:cNvGrpSpPr>
          <p:nvPr/>
        </p:nvGrpSpPr>
        <p:grpSpPr bwMode="auto">
          <a:xfrm>
            <a:off x="8697809" y="6216652"/>
            <a:ext cx="3079361" cy="447822"/>
            <a:chOff x="8799765" y="3551529"/>
            <a:chExt cx="3079361" cy="448324"/>
          </a:xfrm>
        </p:grpSpPr>
        <p:pic>
          <p:nvPicPr>
            <p:cNvPr id="9" name="Picture 8">
              <a:extLst>
                <a:ext uri="{FF2B5EF4-FFF2-40B4-BE49-F238E27FC236}">
                  <a16:creationId xmlns:a16="http://schemas.microsoft.com/office/drawing/2014/main" id="{227DB017-7A08-4EBE-9E20-A8C562CD89D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A9F7AE97-BA5F-477D-A12C-07DDA89556BC}"/>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38441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Arrow Connector 53">
            <a:extLst>
              <a:ext uri="{FF2B5EF4-FFF2-40B4-BE49-F238E27FC236}">
                <a16:creationId xmlns:a16="http://schemas.microsoft.com/office/drawing/2014/main" id="{EE9CD7D5-39EC-2049-9B56-064580632706}"/>
              </a:ext>
            </a:extLst>
          </p:cNvPr>
          <p:cNvCxnSpPr>
            <a:cxnSpLocks/>
          </p:cNvCxnSpPr>
          <p:nvPr/>
        </p:nvCxnSpPr>
        <p:spPr bwMode="auto">
          <a:xfrm>
            <a:off x="7803652" y="5945387"/>
            <a:ext cx="1" cy="277402"/>
          </a:xfrm>
          <a:prstGeom prst="straightConnector1">
            <a:avLst/>
          </a:prstGeom>
          <a:noFill/>
          <a:ln w="28575" cap="flat" cmpd="sng" algn="ctr">
            <a:solidFill>
              <a:schemeClr val="bg1"/>
            </a:solidFill>
            <a:prstDash val="solid"/>
            <a:round/>
            <a:headEnd type="none" w="med" len="med"/>
            <a:tailEnd type="triangle"/>
          </a:ln>
          <a:effectLst/>
        </p:spPr>
      </p:cxnSp>
      <p:cxnSp>
        <p:nvCxnSpPr>
          <p:cNvPr id="76" name="Straight Arrow Connector 75">
            <a:extLst>
              <a:ext uri="{FF2B5EF4-FFF2-40B4-BE49-F238E27FC236}">
                <a16:creationId xmlns:a16="http://schemas.microsoft.com/office/drawing/2014/main" id="{B7838987-A30B-0341-87C9-7ADCC5F3EA32}"/>
              </a:ext>
            </a:extLst>
          </p:cNvPr>
          <p:cNvCxnSpPr>
            <a:cxnSpLocks/>
          </p:cNvCxnSpPr>
          <p:nvPr/>
        </p:nvCxnSpPr>
        <p:spPr bwMode="auto">
          <a:xfrm flipV="1">
            <a:off x="8411368" y="6213256"/>
            <a:ext cx="245871" cy="17897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FA271697-7CDC-8444-BCA2-8076E95AB186}"/>
              </a:ext>
            </a:extLst>
          </p:cNvPr>
          <p:cNvCxnSpPr>
            <a:cxnSpLocks/>
          </p:cNvCxnSpPr>
          <p:nvPr/>
        </p:nvCxnSpPr>
        <p:spPr bwMode="auto">
          <a:xfrm flipH="1">
            <a:off x="7051146" y="5992828"/>
            <a:ext cx="408590" cy="227643"/>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63323736-A1C0-1648-A5CB-3411CABB622F}"/>
              </a:ext>
            </a:extLst>
          </p:cNvPr>
          <p:cNvCxnSpPr>
            <a:cxnSpLocks/>
          </p:cNvCxnSpPr>
          <p:nvPr/>
        </p:nvCxnSpPr>
        <p:spPr bwMode="auto">
          <a:xfrm>
            <a:off x="6349723" y="5248495"/>
            <a:ext cx="1" cy="277402"/>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FC8BD5B9-6DD1-B045-910B-19799C286667}"/>
              </a:ext>
            </a:extLst>
          </p:cNvPr>
          <p:cNvCxnSpPr>
            <a:cxnSpLocks/>
          </p:cNvCxnSpPr>
          <p:nvPr/>
        </p:nvCxnSpPr>
        <p:spPr bwMode="auto">
          <a:xfrm>
            <a:off x="2324125" y="3047843"/>
            <a:ext cx="0" cy="342082"/>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C3C979EE-5C35-DD4A-9CF8-476A79AD0C2E}"/>
              </a:ext>
            </a:extLst>
          </p:cNvPr>
          <p:cNvCxnSpPr>
            <a:cxnSpLocks/>
          </p:cNvCxnSpPr>
          <p:nvPr/>
        </p:nvCxnSpPr>
        <p:spPr bwMode="auto">
          <a:xfrm>
            <a:off x="4913965" y="4113526"/>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A28FEE0B-35C9-DB40-8669-E55E594D8727}"/>
              </a:ext>
            </a:extLst>
          </p:cNvPr>
          <p:cNvCxnSpPr>
            <a:cxnSpLocks/>
          </p:cNvCxnSpPr>
          <p:nvPr/>
        </p:nvCxnSpPr>
        <p:spPr bwMode="auto">
          <a:xfrm>
            <a:off x="3460554" y="4107149"/>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4810E7E9-FD04-A243-8651-98D0A62B20FD}"/>
              </a:ext>
            </a:extLst>
          </p:cNvPr>
          <p:cNvCxnSpPr>
            <a:cxnSpLocks/>
          </p:cNvCxnSpPr>
          <p:nvPr/>
        </p:nvCxnSpPr>
        <p:spPr bwMode="auto">
          <a:xfrm>
            <a:off x="9318360" y="5470933"/>
            <a:ext cx="1" cy="277402"/>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A6D61ACD-D458-2B42-AC00-7C47A3EE39A5}"/>
              </a:ext>
            </a:extLst>
          </p:cNvPr>
          <p:cNvCxnSpPr>
            <a:cxnSpLocks/>
          </p:cNvCxnSpPr>
          <p:nvPr/>
        </p:nvCxnSpPr>
        <p:spPr bwMode="auto">
          <a:xfrm>
            <a:off x="7803652" y="5462582"/>
            <a:ext cx="1" cy="277402"/>
          </a:xfrm>
          <a:prstGeom prst="straightConnector1">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C0179365-17A2-5749-A3C3-CFECC6E415C5}"/>
              </a:ext>
            </a:extLst>
          </p:cNvPr>
          <p:cNvSpPr txBox="1"/>
          <p:nvPr/>
        </p:nvSpPr>
        <p:spPr bwMode="auto">
          <a:xfrm>
            <a:off x="6129148" y="6257840"/>
            <a:ext cx="979298" cy="276999"/>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早期 HCC</a:t>
            </a:r>
          </a:p>
        </p:txBody>
      </p:sp>
      <p:sp>
        <p:nvSpPr>
          <p:cNvPr id="30" name="TextBox 29">
            <a:extLst>
              <a:ext uri="{FF2B5EF4-FFF2-40B4-BE49-F238E27FC236}">
                <a16:creationId xmlns:a16="http://schemas.microsoft.com/office/drawing/2014/main" id="{2D59EBD5-B7BF-594E-9226-7488FB1649DF}"/>
              </a:ext>
            </a:extLst>
          </p:cNvPr>
          <p:cNvSpPr txBox="1"/>
          <p:nvPr/>
        </p:nvSpPr>
        <p:spPr bwMode="auto">
          <a:xfrm>
            <a:off x="7211566" y="6253726"/>
            <a:ext cx="1184172" cy="430887"/>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100" b="0" dirty="0">
                <a:latin typeface="Calibri" panose="020F0502020204030204" pitchFamily="34" charset="0"/>
              </a:rPr>
              <a:t>DN／ボーダーライン</a:t>
            </a:r>
          </a:p>
        </p:txBody>
      </p:sp>
      <p:sp>
        <p:nvSpPr>
          <p:cNvPr id="31" name="TextBox 30">
            <a:extLst>
              <a:ext uri="{FF2B5EF4-FFF2-40B4-BE49-F238E27FC236}">
                <a16:creationId xmlns:a16="http://schemas.microsoft.com/office/drawing/2014/main" id="{CBEFE730-1C9E-3043-8432-0DC8A8954CA9}"/>
              </a:ext>
            </a:extLst>
          </p:cNvPr>
          <p:cNvSpPr txBox="1"/>
          <p:nvPr/>
        </p:nvSpPr>
        <p:spPr bwMode="auto">
          <a:xfrm>
            <a:off x="7163048" y="5078961"/>
            <a:ext cx="1281209" cy="461665"/>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小さな小塊</a:t>
            </a:r>
            <a:br>
              <a:rPr lang="en-US" sz="1200" b="0" dirty="0">
                <a:latin typeface="Calibri" panose="020F0502020204030204" pitchFamily="34" charset="0"/>
              </a:rPr>
            </a:br>
            <a:r>
              <a:rPr lang="ja-JP" sz="1200" b="0">
                <a:latin typeface="Calibri" panose="020F0502020204030204" pitchFamily="34" charset="0"/>
              </a:rPr>
              <a:t>（≥1 cm）</a:t>
            </a:r>
          </a:p>
        </p:txBody>
      </p:sp>
      <p:sp>
        <p:nvSpPr>
          <p:cNvPr id="32" name="TextBox 31">
            <a:extLst>
              <a:ext uri="{FF2B5EF4-FFF2-40B4-BE49-F238E27FC236}">
                <a16:creationId xmlns:a16="http://schemas.microsoft.com/office/drawing/2014/main" id="{9952433C-7228-5947-9390-9CAE4EB88F6C}"/>
              </a:ext>
            </a:extLst>
          </p:cNvPr>
          <p:cNvSpPr txBox="1"/>
          <p:nvPr/>
        </p:nvSpPr>
        <p:spPr bwMode="auto">
          <a:xfrm>
            <a:off x="8677756" y="5078961"/>
            <a:ext cx="1281209" cy="461665"/>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小さな小塊</a:t>
            </a:r>
            <a:br>
              <a:rPr lang="en-US" sz="1200" b="0" dirty="0">
                <a:latin typeface="Calibri" panose="020F0502020204030204" pitchFamily="34" charset="0"/>
              </a:rPr>
            </a:br>
            <a:r>
              <a:rPr lang="ja-JP" sz="1200" b="0">
                <a:latin typeface="Calibri" panose="020F0502020204030204" pitchFamily="34" charset="0"/>
              </a:rPr>
              <a:t>（&lt;1 cm）</a:t>
            </a:r>
          </a:p>
        </p:txBody>
      </p:sp>
      <p:sp>
        <p:nvSpPr>
          <p:cNvPr id="33" name="TextBox 32">
            <a:extLst>
              <a:ext uri="{FF2B5EF4-FFF2-40B4-BE49-F238E27FC236}">
                <a16:creationId xmlns:a16="http://schemas.microsoft.com/office/drawing/2014/main" id="{B7C6AF0D-9F5E-984F-AD67-983E57B44CB1}"/>
              </a:ext>
            </a:extLst>
          </p:cNvPr>
          <p:cNvSpPr txBox="1"/>
          <p:nvPr/>
        </p:nvSpPr>
        <p:spPr bwMode="auto">
          <a:xfrm>
            <a:off x="8677756" y="5730049"/>
            <a:ext cx="1281209" cy="646331"/>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EOB-MRI</a:t>
            </a:r>
            <a:br>
              <a:rPr lang="en-US" sz="1200" b="0" dirty="0">
                <a:latin typeface="Calibri" panose="020F0502020204030204" pitchFamily="34" charset="0"/>
              </a:rPr>
            </a:br>
            <a:r>
              <a:rPr lang="ja-JP" sz="1200" b="0" dirty="0">
                <a:latin typeface="Calibri" panose="020F0502020204030204" pitchFamily="34" charset="0"/>
              </a:rPr>
              <a:t>（動的 CT）</a:t>
            </a:r>
            <a:br>
              <a:rPr lang="en-US" sz="1200" b="0" dirty="0">
                <a:latin typeface="Calibri" panose="020F0502020204030204" pitchFamily="34" charset="0"/>
              </a:rPr>
            </a:br>
            <a:r>
              <a:rPr lang="ja-JP" sz="1200" b="0" dirty="0">
                <a:latin typeface="Calibri" panose="020F0502020204030204" pitchFamily="34" charset="0"/>
              </a:rPr>
              <a:t>3〜6 か月毎</a:t>
            </a:r>
          </a:p>
        </p:txBody>
      </p:sp>
      <p:cxnSp>
        <p:nvCxnSpPr>
          <p:cNvPr id="57" name="Straight Arrow Connector 56">
            <a:extLst>
              <a:ext uri="{FF2B5EF4-FFF2-40B4-BE49-F238E27FC236}">
                <a16:creationId xmlns:a16="http://schemas.microsoft.com/office/drawing/2014/main" id="{DD5174EB-B4FF-924D-9950-1F77A0FC4D3E}"/>
              </a:ext>
            </a:extLst>
          </p:cNvPr>
          <p:cNvCxnSpPr>
            <a:cxnSpLocks/>
            <a:endCxn id="31" idx="0"/>
          </p:cNvCxnSpPr>
          <p:nvPr/>
        </p:nvCxnSpPr>
        <p:spPr bwMode="auto">
          <a:xfrm flipH="1">
            <a:off x="7803653" y="4703416"/>
            <a:ext cx="395544" cy="375545"/>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87BD69F7-66AC-B14A-B6FC-27045D636B04}"/>
              </a:ext>
            </a:extLst>
          </p:cNvPr>
          <p:cNvCxnSpPr>
            <a:cxnSpLocks/>
          </p:cNvCxnSpPr>
          <p:nvPr/>
        </p:nvCxnSpPr>
        <p:spPr bwMode="auto">
          <a:xfrm>
            <a:off x="8586744" y="4694804"/>
            <a:ext cx="438391" cy="378907"/>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FF6EDC8D-404E-134F-98A3-59E1837E334E}"/>
              </a:ext>
            </a:extLst>
          </p:cNvPr>
          <p:cNvCxnSpPr>
            <a:cxnSpLocks/>
          </p:cNvCxnSpPr>
          <p:nvPr/>
        </p:nvCxnSpPr>
        <p:spPr bwMode="auto">
          <a:xfrm flipH="1">
            <a:off x="6533886" y="3334687"/>
            <a:ext cx="177225" cy="193046"/>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84499CDF-5526-D34D-8F37-6A2ACFC8C898}"/>
              </a:ext>
            </a:extLst>
          </p:cNvPr>
          <p:cNvCxnSpPr>
            <a:cxnSpLocks/>
          </p:cNvCxnSpPr>
          <p:nvPr/>
        </p:nvCxnSpPr>
        <p:spPr bwMode="auto">
          <a:xfrm>
            <a:off x="7199016" y="3343025"/>
            <a:ext cx="221868" cy="164608"/>
          </a:xfrm>
          <a:prstGeom prst="straightConnector1">
            <a:avLst/>
          </a:prstGeom>
          <a:noFill/>
          <a:ln w="28575" cap="flat" cmpd="sng" algn="ctr">
            <a:solidFill>
              <a:schemeClr val="bg1"/>
            </a:solidFill>
            <a:prstDash val="solid"/>
            <a:round/>
            <a:headEnd type="none" w="med" len="med"/>
            <a:tailEnd type="triangle"/>
          </a:ln>
          <a:effectLst/>
        </p:spPr>
      </p:cxnSp>
      <p:sp>
        <p:nvSpPr>
          <p:cNvPr id="68" name="Freeform 67">
            <a:extLst>
              <a:ext uri="{FF2B5EF4-FFF2-40B4-BE49-F238E27FC236}">
                <a16:creationId xmlns:a16="http://schemas.microsoft.com/office/drawing/2014/main" id="{0BBC0270-4A7E-0543-879B-01325BC2B261}"/>
              </a:ext>
            </a:extLst>
          </p:cNvPr>
          <p:cNvSpPr/>
          <p:nvPr/>
        </p:nvSpPr>
        <p:spPr bwMode="auto">
          <a:xfrm>
            <a:off x="8649424" y="1631576"/>
            <a:ext cx="143436" cy="2026024"/>
          </a:xfrm>
          <a:custGeom>
            <a:avLst/>
            <a:gdLst>
              <a:gd name="connsiteX0" fmla="*/ 0 w 143436"/>
              <a:gd name="connsiteY0" fmla="*/ 2026024 h 2026024"/>
              <a:gd name="connsiteX1" fmla="*/ 143436 w 143436"/>
              <a:gd name="connsiteY1" fmla="*/ 2026024 h 2026024"/>
              <a:gd name="connsiteX2" fmla="*/ 143436 w 143436"/>
              <a:gd name="connsiteY2" fmla="*/ 0 h 2026024"/>
            </a:gdLst>
            <a:ahLst/>
            <a:cxnLst>
              <a:cxn ang="0">
                <a:pos x="connsiteX0" y="connsiteY0"/>
              </a:cxn>
              <a:cxn ang="0">
                <a:pos x="connsiteX1" y="connsiteY1"/>
              </a:cxn>
              <a:cxn ang="0">
                <a:pos x="connsiteX2" y="connsiteY2"/>
              </a:cxn>
            </a:cxnLst>
            <a:rect l="l" t="t" r="r" b="b"/>
            <a:pathLst>
              <a:path w="143436" h="2026024">
                <a:moveTo>
                  <a:pt x="0" y="2026024"/>
                </a:moveTo>
                <a:lnTo>
                  <a:pt x="143436" y="2026024"/>
                </a:lnTo>
                <a:lnTo>
                  <a:pt x="143436"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44" name="Straight Arrow Connector 43">
            <a:extLst>
              <a:ext uri="{FF2B5EF4-FFF2-40B4-BE49-F238E27FC236}">
                <a16:creationId xmlns:a16="http://schemas.microsoft.com/office/drawing/2014/main" id="{8AE9391C-8157-5141-AEEA-2F7D83ED13FE}"/>
              </a:ext>
            </a:extLst>
          </p:cNvPr>
          <p:cNvCxnSpPr>
            <a:cxnSpLocks/>
          </p:cNvCxnSpPr>
          <p:nvPr/>
        </p:nvCxnSpPr>
        <p:spPr bwMode="auto">
          <a:xfrm>
            <a:off x="6899009" y="2692608"/>
            <a:ext cx="0" cy="213172"/>
          </a:xfrm>
          <a:prstGeom prst="straightConnector1">
            <a:avLst/>
          </a:prstGeom>
          <a:noFill/>
          <a:ln w="28575" cap="flat" cmpd="sng" algn="ctr">
            <a:solidFill>
              <a:schemeClr val="bg1"/>
            </a:solidFill>
            <a:prstDash val="solid"/>
            <a:round/>
            <a:headEnd type="none" w="med" len="med"/>
            <a:tailEnd type="triangle"/>
          </a:ln>
          <a:effectLst/>
        </p:spPr>
      </p:cxnSp>
      <p:grpSp>
        <p:nvGrpSpPr>
          <p:cNvPr id="70" name="Group 69">
            <a:extLst>
              <a:ext uri="{FF2B5EF4-FFF2-40B4-BE49-F238E27FC236}">
                <a16:creationId xmlns:a16="http://schemas.microsoft.com/office/drawing/2014/main" id="{79DD0BFF-3B13-604C-A373-F4C999DFFC31}"/>
              </a:ext>
            </a:extLst>
          </p:cNvPr>
          <p:cNvGrpSpPr/>
          <p:nvPr/>
        </p:nvGrpSpPr>
        <p:grpSpPr>
          <a:xfrm>
            <a:off x="3782060" y="3693560"/>
            <a:ext cx="1101323" cy="173823"/>
            <a:chOff x="4221257" y="3693561"/>
            <a:chExt cx="1101323" cy="135316"/>
          </a:xfrm>
        </p:grpSpPr>
        <p:cxnSp>
          <p:nvCxnSpPr>
            <p:cNvPr id="66" name="Straight Arrow Connector 65">
              <a:extLst>
                <a:ext uri="{FF2B5EF4-FFF2-40B4-BE49-F238E27FC236}">
                  <a16:creationId xmlns:a16="http://schemas.microsoft.com/office/drawing/2014/main" id="{03BBD86E-235C-7B48-B1FB-D10762AFE8B3}"/>
                </a:ext>
              </a:extLst>
            </p:cNvPr>
            <p:cNvCxnSpPr>
              <a:cxnSpLocks/>
            </p:cNvCxnSpPr>
            <p:nvPr/>
          </p:nvCxnSpPr>
          <p:spPr bwMode="auto">
            <a:xfrm flipH="1">
              <a:off x="4221257" y="3693561"/>
              <a:ext cx="231470" cy="135316"/>
            </a:xfrm>
            <a:prstGeom prst="straightConnector1">
              <a:avLst/>
            </a:prstGeom>
            <a:noFill/>
            <a:ln w="28575" cap="flat" cmpd="sng" algn="ctr">
              <a:solidFill>
                <a:schemeClr val="bg1"/>
              </a:solidFill>
              <a:prstDash val="solid"/>
              <a:round/>
              <a:headEnd type="none" w="med" len="med"/>
              <a:tailEnd type="triangle"/>
            </a:ln>
            <a:effectLst/>
          </p:spPr>
        </p:cxnSp>
        <p:cxnSp>
          <p:nvCxnSpPr>
            <p:cNvPr id="67" name="Straight Arrow Connector 66">
              <a:extLst>
                <a:ext uri="{FF2B5EF4-FFF2-40B4-BE49-F238E27FC236}">
                  <a16:creationId xmlns:a16="http://schemas.microsoft.com/office/drawing/2014/main" id="{260A3F6E-0B5E-9741-96A5-79BBE6DA6D66}"/>
                </a:ext>
              </a:extLst>
            </p:cNvPr>
            <p:cNvCxnSpPr>
              <a:cxnSpLocks/>
            </p:cNvCxnSpPr>
            <p:nvPr/>
          </p:nvCxnSpPr>
          <p:spPr bwMode="auto">
            <a:xfrm>
              <a:off x="5091110" y="3693561"/>
              <a:ext cx="231470" cy="135316"/>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46" name="Straight Arrow Connector 45">
            <a:extLst>
              <a:ext uri="{FF2B5EF4-FFF2-40B4-BE49-F238E27FC236}">
                <a16:creationId xmlns:a16="http://schemas.microsoft.com/office/drawing/2014/main" id="{9522214B-7F5F-2A4F-9EB0-8FB779469F46}"/>
              </a:ext>
            </a:extLst>
          </p:cNvPr>
          <p:cNvCxnSpPr>
            <a:cxnSpLocks/>
          </p:cNvCxnSpPr>
          <p:nvPr/>
        </p:nvCxnSpPr>
        <p:spPr bwMode="auto">
          <a:xfrm>
            <a:off x="4394763" y="3044787"/>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02AAF67B-87C0-AF48-8BA8-51163FE11414}"/>
              </a:ext>
            </a:extLst>
          </p:cNvPr>
          <p:cNvCxnSpPr/>
          <p:nvPr/>
        </p:nvCxnSpPr>
        <p:spPr bwMode="auto">
          <a:xfrm>
            <a:off x="4870442" y="1569422"/>
            <a:ext cx="0" cy="337077"/>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APASL ガイドライン：複数の方法を用いる HCC の診断アルゴリズム </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393384" y="6407330"/>
            <a:ext cx="5584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dirty="0">
                <a:solidFill>
                  <a:schemeClr val="bg2"/>
                </a:solidFill>
                <a:latin typeface="Calibri" panose="020F0502020204030204" pitchFamily="34" charset="0"/>
              </a:rPr>
              <a:t>Omata. Hepatol Int. 2017;11:317. </a:t>
            </a:r>
          </a:p>
        </p:txBody>
      </p:sp>
      <p:sp>
        <p:nvSpPr>
          <p:cNvPr id="3" name="TextBox 2">
            <a:extLst>
              <a:ext uri="{FF2B5EF4-FFF2-40B4-BE49-F238E27FC236}">
                <a16:creationId xmlns:a16="http://schemas.microsoft.com/office/drawing/2014/main" id="{F351C26C-7BE0-C640-9580-1AA0EEF446A3}"/>
              </a:ext>
            </a:extLst>
          </p:cNvPr>
          <p:cNvSpPr txBox="1"/>
          <p:nvPr/>
        </p:nvSpPr>
        <p:spPr bwMode="auto">
          <a:xfrm>
            <a:off x="6816962" y="1364092"/>
            <a:ext cx="2671482"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6 か月毎のUS による検査</a:t>
            </a:r>
          </a:p>
        </p:txBody>
      </p:sp>
      <p:sp>
        <p:nvSpPr>
          <p:cNvPr id="10" name="TextBox 9">
            <a:extLst>
              <a:ext uri="{FF2B5EF4-FFF2-40B4-BE49-F238E27FC236}">
                <a16:creationId xmlns:a16="http://schemas.microsoft.com/office/drawing/2014/main" id="{BFDBFA3D-165B-314F-BC2E-CA2DB240801D}"/>
              </a:ext>
            </a:extLst>
          </p:cNvPr>
          <p:cNvSpPr txBox="1"/>
          <p:nvPr/>
        </p:nvSpPr>
        <p:spPr bwMode="auto">
          <a:xfrm>
            <a:off x="3708400" y="1364093"/>
            <a:ext cx="2349966"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US によって検出された小塊</a:t>
            </a:r>
          </a:p>
        </p:txBody>
      </p:sp>
      <p:sp>
        <p:nvSpPr>
          <p:cNvPr id="12" name="TextBox 11">
            <a:extLst>
              <a:ext uri="{FF2B5EF4-FFF2-40B4-BE49-F238E27FC236}">
                <a16:creationId xmlns:a16="http://schemas.microsoft.com/office/drawing/2014/main" id="{D55E91A1-AD12-AE4D-A3B2-EA36560E9217}"/>
              </a:ext>
            </a:extLst>
          </p:cNvPr>
          <p:cNvSpPr txBox="1"/>
          <p:nvPr/>
        </p:nvSpPr>
        <p:spPr bwMode="auto">
          <a:xfrm>
            <a:off x="6045981" y="2429220"/>
            <a:ext cx="1706057" cy="276999"/>
          </a:xfrm>
          <a:prstGeom prst="rect">
            <a:avLst/>
          </a:prstGeom>
          <a:solidFill>
            <a:schemeClr val="accent3"/>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非血管過多</a:t>
            </a:r>
          </a:p>
        </p:txBody>
      </p:sp>
      <p:sp>
        <p:nvSpPr>
          <p:cNvPr id="13" name="TextBox 12">
            <a:extLst>
              <a:ext uri="{FF2B5EF4-FFF2-40B4-BE49-F238E27FC236}">
                <a16:creationId xmlns:a16="http://schemas.microsoft.com/office/drawing/2014/main" id="{F7DD9806-A5A9-9B47-872C-E5BC98485368}"/>
              </a:ext>
            </a:extLst>
          </p:cNvPr>
          <p:cNvSpPr txBox="1"/>
          <p:nvPr/>
        </p:nvSpPr>
        <p:spPr bwMode="auto">
          <a:xfrm>
            <a:off x="6045981" y="2905780"/>
            <a:ext cx="1706057" cy="461665"/>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EOB-MRI</a:t>
            </a:r>
            <a:br>
              <a:rPr lang="en-US" sz="1200" b="0" dirty="0">
                <a:latin typeface="Calibri" panose="020F0502020204030204" pitchFamily="34" charset="0"/>
              </a:rPr>
            </a:br>
            <a:r>
              <a:rPr lang="ja-JP" sz="1200" b="0">
                <a:latin typeface="Calibri" panose="020F0502020204030204" pitchFamily="34" charset="0"/>
              </a:rPr>
              <a:t>肝胆道相</a:t>
            </a:r>
          </a:p>
        </p:txBody>
      </p:sp>
      <p:sp>
        <p:nvSpPr>
          <p:cNvPr id="14" name="TextBox 13">
            <a:extLst>
              <a:ext uri="{FF2B5EF4-FFF2-40B4-BE49-F238E27FC236}">
                <a16:creationId xmlns:a16="http://schemas.microsoft.com/office/drawing/2014/main" id="{D4F5F797-56ED-2E47-9EA1-3D5C9399C043}"/>
              </a:ext>
            </a:extLst>
          </p:cNvPr>
          <p:cNvSpPr txBox="1"/>
          <p:nvPr/>
        </p:nvSpPr>
        <p:spPr bwMode="auto">
          <a:xfrm>
            <a:off x="1361442" y="2625253"/>
            <a:ext cx="1938309" cy="461665"/>
          </a:xfrm>
          <a:prstGeom prst="rect">
            <a:avLst/>
          </a:prstGeom>
          <a:solidFill>
            <a:schemeClr val="accent3"/>
          </a:solidFill>
          <a:ln>
            <a:no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ウォッシュアウト有りの </a:t>
            </a:r>
            <a:br>
              <a:rPr lang="en-US" sz="1200" b="0" dirty="0">
                <a:latin typeface="Calibri" panose="020F0502020204030204" pitchFamily="34" charset="0"/>
              </a:rPr>
            </a:br>
            <a:r>
              <a:rPr lang="ja-JP" sz="1200" b="0" dirty="0">
                <a:latin typeface="Calibri" panose="020F0502020204030204" pitchFamily="34" charset="0"/>
              </a:rPr>
              <a:t>血管過多</a:t>
            </a:r>
          </a:p>
        </p:txBody>
      </p:sp>
      <p:sp>
        <p:nvSpPr>
          <p:cNvPr id="15" name="TextBox 14">
            <a:extLst>
              <a:ext uri="{FF2B5EF4-FFF2-40B4-BE49-F238E27FC236}">
                <a16:creationId xmlns:a16="http://schemas.microsoft.com/office/drawing/2014/main" id="{A29A3824-61B9-554D-BF55-8E55B4C19A42}"/>
              </a:ext>
            </a:extLst>
          </p:cNvPr>
          <p:cNvSpPr txBox="1"/>
          <p:nvPr/>
        </p:nvSpPr>
        <p:spPr bwMode="auto">
          <a:xfrm>
            <a:off x="1990482" y="3431767"/>
            <a:ext cx="667286" cy="276999"/>
          </a:xfrm>
          <a:prstGeom prst="rect">
            <a:avLst/>
          </a:prstGeom>
          <a:solidFill>
            <a:schemeClr val="accent1"/>
          </a:solidFill>
          <a:ln w="63500" cmpd="dbl">
            <a:solidFill>
              <a:schemeClr val="accent1"/>
            </a:solid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HCC*</a:t>
            </a:r>
          </a:p>
        </p:txBody>
      </p:sp>
      <p:sp>
        <p:nvSpPr>
          <p:cNvPr id="16" name="TextBox 15">
            <a:extLst>
              <a:ext uri="{FF2B5EF4-FFF2-40B4-BE49-F238E27FC236}">
                <a16:creationId xmlns:a16="http://schemas.microsoft.com/office/drawing/2014/main" id="{8B4B41CF-6B30-3C40-8694-9FF0EFCA7A15}"/>
              </a:ext>
            </a:extLst>
          </p:cNvPr>
          <p:cNvSpPr txBox="1"/>
          <p:nvPr/>
        </p:nvSpPr>
        <p:spPr bwMode="auto">
          <a:xfrm>
            <a:off x="3438157" y="2625253"/>
            <a:ext cx="1938311" cy="461665"/>
          </a:xfrm>
          <a:prstGeom prst="rect">
            <a:avLst/>
          </a:prstGeom>
          <a:solidFill>
            <a:schemeClr val="accent3"/>
          </a:solidFill>
          <a:ln>
            <a:no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ウォッシュアウト無しの</a:t>
            </a:r>
            <a:br>
              <a:rPr lang="en-US" sz="1200" b="0" dirty="0">
                <a:latin typeface="Calibri" panose="020F0502020204030204" pitchFamily="34" charset="0"/>
              </a:rPr>
            </a:br>
            <a:r>
              <a:rPr lang="ja-JP" sz="1200" b="0" dirty="0">
                <a:latin typeface="Calibri" panose="020F0502020204030204" pitchFamily="34" charset="0"/>
              </a:rPr>
              <a:t> 血管過多</a:t>
            </a:r>
          </a:p>
        </p:txBody>
      </p:sp>
      <p:sp>
        <p:nvSpPr>
          <p:cNvPr id="17" name="TextBox 16">
            <a:extLst>
              <a:ext uri="{FF2B5EF4-FFF2-40B4-BE49-F238E27FC236}">
                <a16:creationId xmlns:a16="http://schemas.microsoft.com/office/drawing/2014/main" id="{DD9C0EA4-3A08-E34A-B4CF-CF3EF7DF42D2}"/>
              </a:ext>
            </a:extLst>
          </p:cNvPr>
          <p:cNvSpPr txBox="1"/>
          <p:nvPr/>
        </p:nvSpPr>
        <p:spPr bwMode="auto">
          <a:xfrm>
            <a:off x="3590764" y="3240548"/>
            <a:ext cx="1594758" cy="461665"/>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EOB-MRI 肝胆道相</a:t>
            </a:r>
          </a:p>
        </p:txBody>
      </p:sp>
      <p:sp>
        <p:nvSpPr>
          <p:cNvPr id="18" name="TextBox 17">
            <a:extLst>
              <a:ext uri="{FF2B5EF4-FFF2-40B4-BE49-F238E27FC236}">
                <a16:creationId xmlns:a16="http://schemas.microsoft.com/office/drawing/2014/main" id="{1A213974-8BEE-2941-A5B9-DFC339B0D657}"/>
              </a:ext>
            </a:extLst>
          </p:cNvPr>
          <p:cNvSpPr txBox="1"/>
          <p:nvPr/>
        </p:nvSpPr>
        <p:spPr bwMode="auto">
          <a:xfrm>
            <a:off x="2822321" y="3874532"/>
            <a:ext cx="1276467"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低強度</a:t>
            </a:r>
          </a:p>
        </p:txBody>
      </p:sp>
      <p:sp>
        <p:nvSpPr>
          <p:cNvPr id="19" name="TextBox 18">
            <a:extLst>
              <a:ext uri="{FF2B5EF4-FFF2-40B4-BE49-F238E27FC236}">
                <a16:creationId xmlns:a16="http://schemas.microsoft.com/office/drawing/2014/main" id="{38F3F077-6688-8048-A5DC-6A2B332B0EFB}"/>
              </a:ext>
            </a:extLst>
          </p:cNvPr>
          <p:cNvSpPr txBox="1"/>
          <p:nvPr/>
        </p:nvSpPr>
        <p:spPr bwMode="auto">
          <a:xfrm>
            <a:off x="4143392" y="3867383"/>
            <a:ext cx="1440900"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同等ないし高強度</a:t>
            </a:r>
          </a:p>
        </p:txBody>
      </p:sp>
      <p:sp>
        <p:nvSpPr>
          <p:cNvPr id="20" name="TextBox 19">
            <a:extLst>
              <a:ext uri="{FF2B5EF4-FFF2-40B4-BE49-F238E27FC236}">
                <a16:creationId xmlns:a16="http://schemas.microsoft.com/office/drawing/2014/main" id="{5D6F0152-B281-EC47-A4B8-2EB4674D6380}"/>
              </a:ext>
            </a:extLst>
          </p:cNvPr>
          <p:cNvSpPr txBox="1"/>
          <p:nvPr/>
        </p:nvSpPr>
        <p:spPr bwMode="auto">
          <a:xfrm>
            <a:off x="3061865" y="4351581"/>
            <a:ext cx="797379" cy="276999"/>
          </a:xfrm>
          <a:prstGeom prst="rect">
            <a:avLst/>
          </a:prstGeom>
          <a:solidFill>
            <a:schemeClr val="accent1"/>
          </a:solidFill>
          <a:ln w="63500" cmpd="dbl">
            <a:solidFill>
              <a:schemeClr val="accent1"/>
            </a:solid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HCC</a:t>
            </a:r>
            <a:r>
              <a:rPr lang="ja-JP" sz="1200" b="0" baseline="30000">
                <a:latin typeface="Calibri" panose="020F0502020204030204" pitchFamily="34" charset="0"/>
              </a:rPr>
              <a:t>†</a:t>
            </a:r>
          </a:p>
        </p:txBody>
      </p:sp>
      <p:sp>
        <p:nvSpPr>
          <p:cNvPr id="21" name="TextBox 20">
            <a:extLst>
              <a:ext uri="{FF2B5EF4-FFF2-40B4-BE49-F238E27FC236}">
                <a16:creationId xmlns:a16="http://schemas.microsoft.com/office/drawing/2014/main" id="{F3B5F3F9-C6D6-C54C-B345-383BB4C6EF8A}"/>
              </a:ext>
            </a:extLst>
          </p:cNvPr>
          <p:cNvSpPr txBox="1"/>
          <p:nvPr/>
        </p:nvSpPr>
        <p:spPr bwMode="auto">
          <a:xfrm>
            <a:off x="4401336" y="4351581"/>
            <a:ext cx="979298" cy="276999"/>
          </a:xfrm>
          <a:prstGeom prst="rect">
            <a:avLst/>
          </a:prstGeom>
          <a:solidFill>
            <a:schemeClr val="accent1"/>
          </a:solidFill>
          <a:ln w="63500" cmpd="dbl">
            <a:solidFill>
              <a:schemeClr val="accent1"/>
            </a:solid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生検</a:t>
            </a:r>
          </a:p>
        </p:txBody>
      </p:sp>
      <p:sp>
        <p:nvSpPr>
          <p:cNvPr id="22" name="TextBox 21">
            <a:extLst>
              <a:ext uri="{FF2B5EF4-FFF2-40B4-BE49-F238E27FC236}">
                <a16:creationId xmlns:a16="http://schemas.microsoft.com/office/drawing/2014/main" id="{73C3B69A-FAD8-B24D-BCD1-40D4A0A66DE2}"/>
              </a:ext>
            </a:extLst>
          </p:cNvPr>
          <p:cNvSpPr txBox="1"/>
          <p:nvPr/>
        </p:nvSpPr>
        <p:spPr bwMode="auto">
          <a:xfrm>
            <a:off x="5772132" y="3508182"/>
            <a:ext cx="1173112"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低強度</a:t>
            </a:r>
          </a:p>
        </p:txBody>
      </p:sp>
      <p:sp>
        <p:nvSpPr>
          <p:cNvPr id="23" name="TextBox 22">
            <a:extLst>
              <a:ext uri="{FF2B5EF4-FFF2-40B4-BE49-F238E27FC236}">
                <a16:creationId xmlns:a16="http://schemas.microsoft.com/office/drawing/2014/main" id="{74C7CE66-627D-454B-9237-AB4FEB358AA6}"/>
              </a:ext>
            </a:extLst>
          </p:cNvPr>
          <p:cNvSpPr txBox="1"/>
          <p:nvPr/>
        </p:nvSpPr>
        <p:spPr bwMode="auto">
          <a:xfrm>
            <a:off x="7050126" y="3508182"/>
            <a:ext cx="1594758"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同等ないし低強度</a:t>
            </a:r>
          </a:p>
        </p:txBody>
      </p:sp>
      <p:sp>
        <p:nvSpPr>
          <p:cNvPr id="24" name="TextBox 23">
            <a:extLst>
              <a:ext uri="{FF2B5EF4-FFF2-40B4-BE49-F238E27FC236}">
                <a16:creationId xmlns:a16="http://schemas.microsoft.com/office/drawing/2014/main" id="{61A2FF36-9C92-4D4B-89F4-CD4D884BE154}"/>
              </a:ext>
            </a:extLst>
          </p:cNvPr>
          <p:cNvSpPr txBox="1"/>
          <p:nvPr/>
        </p:nvSpPr>
        <p:spPr bwMode="auto">
          <a:xfrm>
            <a:off x="5692903" y="3990818"/>
            <a:ext cx="1296138" cy="461665"/>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CEUS</a:t>
            </a:r>
            <a:br>
              <a:rPr lang="en-US" sz="1200" b="0" dirty="0">
                <a:latin typeface="Calibri" panose="020F0502020204030204" pitchFamily="34" charset="0"/>
              </a:rPr>
            </a:br>
            <a:r>
              <a:rPr lang="ja-JP" sz="1200" b="0" dirty="0">
                <a:latin typeface="Calibri" panose="020F0502020204030204" pitchFamily="34" charset="0"/>
              </a:rPr>
              <a:t>（</a:t>
            </a:r>
            <a:r>
              <a:rPr lang="ja-JP" sz="1200" b="0" i="1" dirty="0">
                <a:latin typeface="Calibri" panose="020F0502020204030204" pitchFamily="34" charset="0"/>
              </a:rPr>
              <a:t>ソナゾイド</a:t>
            </a:r>
            <a:r>
              <a:rPr lang="ja-JP" sz="1200" b="0" dirty="0">
                <a:latin typeface="Calibri" panose="020F0502020204030204" pitchFamily="34" charset="0"/>
              </a:rPr>
              <a:t>）</a:t>
            </a:r>
          </a:p>
        </p:txBody>
      </p:sp>
      <p:sp>
        <p:nvSpPr>
          <p:cNvPr id="25" name="TextBox 24">
            <a:extLst>
              <a:ext uri="{FF2B5EF4-FFF2-40B4-BE49-F238E27FC236}">
                <a16:creationId xmlns:a16="http://schemas.microsoft.com/office/drawing/2014/main" id="{4008CE9B-1F1C-D445-B387-A38C8AC0D105}"/>
              </a:ext>
            </a:extLst>
          </p:cNvPr>
          <p:cNvSpPr txBox="1"/>
          <p:nvPr/>
        </p:nvSpPr>
        <p:spPr bwMode="auto">
          <a:xfrm>
            <a:off x="7301311" y="4267191"/>
            <a:ext cx="2114138" cy="461665"/>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非血管過多とクッパー相の欠陥</a:t>
            </a:r>
          </a:p>
        </p:txBody>
      </p:sp>
      <p:sp>
        <p:nvSpPr>
          <p:cNvPr id="26" name="TextBox 25">
            <a:extLst>
              <a:ext uri="{FF2B5EF4-FFF2-40B4-BE49-F238E27FC236}">
                <a16:creationId xmlns:a16="http://schemas.microsoft.com/office/drawing/2014/main" id="{5BA34A19-58B9-9B40-8C17-ECD0455494BB}"/>
              </a:ext>
            </a:extLst>
          </p:cNvPr>
          <p:cNvSpPr txBox="1"/>
          <p:nvPr/>
        </p:nvSpPr>
        <p:spPr bwMode="auto">
          <a:xfrm>
            <a:off x="5705972" y="4646964"/>
            <a:ext cx="1333104" cy="646331"/>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血管過多および／またはクッパー相の欠陥</a:t>
            </a:r>
          </a:p>
        </p:txBody>
      </p:sp>
      <p:sp>
        <p:nvSpPr>
          <p:cNvPr id="27" name="TextBox 26">
            <a:extLst>
              <a:ext uri="{FF2B5EF4-FFF2-40B4-BE49-F238E27FC236}">
                <a16:creationId xmlns:a16="http://schemas.microsoft.com/office/drawing/2014/main" id="{882A1E84-4786-F144-856B-FB4802009EB7}"/>
              </a:ext>
            </a:extLst>
          </p:cNvPr>
          <p:cNvSpPr txBox="1"/>
          <p:nvPr/>
        </p:nvSpPr>
        <p:spPr bwMode="auto">
          <a:xfrm>
            <a:off x="5996262" y="5564972"/>
            <a:ext cx="706923" cy="276999"/>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HCC</a:t>
            </a:r>
          </a:p>
        </p:txBody>
      </p:sp>
      <p:cxnSp>
        <p:nvCxnSpPr>
          <p:cNvPr id="35" name="Straight Arrow Connector 34">
            <a:extLst>
              <a:ext uri="{FF2B5EF4-FFF2-40B4-BE49-F238E27FC236}">
                <a16:creationId xmlns:a16="http://schemas.microsoft.com/office/drawing/2014/main" id="{25B9D15F-F7A5-9E43-9EA2-0A4456926E51}"/>
              </a:ext>
            </a:extLst>
          </p:cNvPr>
          <p:cNvCxnSpPr>
            <a:cxnSpLocks/>
          </p:cNvCxnSpPr>
          <p:nvPr/>
        </p:nvCxnSpPr>
        <p:spPr bwMode="auto">
          <a:xfrm>
            <a:off x="4394763" y="2183498"/>
            <a:ext cx="0" cy="441755"/>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68A46A88-4F66-DB4E-8110-2E1868DC03B6}"/>
              </a:ext>
            </a:extLst>
          </p:cNvPr>
          <p:cNvCxnSpPr>
            <a:cxnSpLocks/>
            <a:endCxn id="14" idx="0"/>
          </p:cNvCxnSpPr>
          <p:nvPr/>
        </p:nvCxnSpPr>
        <p:spPr bwMode="auto">
          <a:xfrm flipH="1">
            <a:off x="2330597" y="2183497"/>
            <a:ext cx="1179430" cy="441756"/>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B3A0EBFB-3100-DD4F-85BA-1D182197F8E1}"/>
              </a:ext>
            </a:extLst>
          </p:cNvPr>
          <p:cNvCxnSpPr>
            <a:cxnSpLocks/>
          </p:cNvCxnSpPr>
          <p:nvPr/>
        </p:nvCxnSpPr>
        <p:spPr bwMode="auto">
          <a:xfrm>
            <a:off x="6042525" y="2183497"/>
            <a:ext cx="349937" cy="239469"/>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14207AC8-0818-9E44-98B6-AB687F79D6C7}"/>
              </a:ext>
            </a:extLst>
          </p:cNvPr>
          <p:cNvCxnSpPr>
            <a:cxnSpLocks/>
          </p:cNvCxnSpPr>
          <p:nvPr/>
        </p:nvCxnSpPr>
        <p:spPr bwMode="auto">
          <a:xfrm>
            <a:off x="6358688" y="3785181"/>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EB5E4A97-2C1B-B645-8CDA-398D4D70175F}"/>
              </a:ext>
            </a:extLst>
          </p:cNvPr>
          <p:cNvCxnSpPr>
            <a:cxnSpLocks/>
          </p:cNvCxnSpPr>
          <p:nvPr/>
        </p:nvCxnSpPr>
        <p:spPr bwMode="auto">
          <a:xfrm>
            <a:off x="6358688" y="4438197"/>
            <a:ext cx="0" cy="213172"/>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F29599FC-DEC4-7749-8DBF-7F732C4E2DE3}"/>
              </a:ext>
            </a:extLst>
          </p:cNvPr>
          <p:cNvSpPr txBox="1"/>
          <p:nvPr/>
        </p:nvSpPr>
        <p:spPr bwMode="auto">
          <a:xfrm>
            <a:off x="2720899" y="1906499"/>
            <a:ext cx="5082754" cy="307777"/>
          </a:xfrm>
          <a:prstGeom prst="rect">
            <a:avLst/>
          </a:prstGeom>
          <a:solidFill>
            <a:schemeClr val="accent3"/>
          </a:solidFill>
          <a:ln>
            <a:noFill/>
          </a:ln>
        </p:spPr>
        <p:txBody>
          <a:bodyPr wrap="square" rtlCol="0">
            <a:spAutoFit/>
          </a:bodyPr>
          <a:lstStyle/>
          <a:p>
            <a:pPr algn="ctr" rtl="0">
              <a:lnSpc>
                <a:spcPct val="100000"/>
              </a:lnSpc>
              <a:spcBef>
                <a:spcPct val="50000"/>
              </a:spcBef>
              <a:spcAft>
                <a:spcPct val="0"/>
              </a:spcAft>
              <a:buClrTx/>
              <a:buFontTx/>
              <a:buNone/>
            </a:pPr>
            <a:r>
              <a:rPr lang="ja-JP" sz="1400">
                <a:latin typeface="Calibri" panose="020F0502020204030204" pitchFamily="34" charset="0"/>
              </a:rPr>
              <a:t>動的 Gd-EOB-DTPA-強化 MRI (EOB-MRI)/動的 CT</a:t>
            </a:r>
          </a:p>
        </p:txBody>
      </p:sp>
      <p:cxnSp>
        <p:nvCxnSpPr>
          <p:cNvPr id="74" name="Straight Arrow Connector 73">
            <a:extLst>
              <a:ext uri="{FF2B5EF4-FFF2-40B4-BE49-F238E27FC236}">
                <a16:creationId xmlns:a16="http://schemas.microsoft.com/office/drawing/2014/main" id="{94BD089C-61E6-7A49-96AD-A08D50D6FB14}"/>
              </a:ext>
            </a:extLst>
          </p:cNvPr>
          <p:cNvCxnSpPr>
            <a:cxnSpLocks/>
            <a:stCxn id="24" idx="3"/>
          </p:cNvCxnSpPr>
          <p:nvPr/>
        </p:nvCxnSpPr>
        <p:spPr bwMode="auto">
          <a:xfrm>
            <a:off x="6989041" y="4221651"/>
            <a:ext cx="317849" cy="58963"/>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0811EF65-54E5-8047-BE3E-AB841EFEE043}"/>
              </a:ext>
            </a:extLst>
          </p:cNvPr>
          <p:cNvSpPr txBox="1"/>
          <p:nvPr/>
        </p:nvSpPr>
        <p:spPr bwMode="auto">
          <a:xfrm>
            <a:off x="7450191" y="5742610"/>
            <a:ext cx="706923" cy="276999"/>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200" b="0">
                <a:latin typeface="Calibri" panose="020F0502020204030204" pitchFamily="34" charset="0"/>
              </a:rPr>
              <a:t>生検</a:t>
            </a:r>
          </a:p>
        </p:txBody>
      </p:sp>
      <p:sp>
        <p:nvSpPr>
          <p:cNvPr id="8" name="TextBox 7">
            <a:extLst>
              <a:ext uri="{FF2B5EF4-FFF2-40B4-BE49-F238E27FC236}">
                <a16:creationId xmlns:a16="http://schemas.microsoft.com/office/drawing/2014/main" id="{4AC8660A-28AB-4B49-AEF1-39C4A594FF5D}"/>
              </a:ext>
            </a:extLst>
          </p:cNvPr>
          <p:cNvSpPr txBox="1"/>
          <p:nvPr/>
        </p:nvSpPr>
        <p:spPr bwMode="auto">
          <a:xfrm>
            <a:off x="375293" y="4825028"/>
            <a:ext cx="538747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ja-JP" sz="1400" b="0" dirty="0">
                <a:solidFill>
                  <a:schemeClr val="bg1"/>
                </a:solidFill>
                <a:latin typeface="Calibri" panose="020F0502020204030204" pitchFamily="34" charset="0"/>
              </a:rPr>
              <a:t>*海綿状血管腫は、動的 EOB-MRI の平衡相で、低強度を示す可能性がある（偽ウォッシュアウト）。更なる MRI および／またはその他の画像取得方法で除外する。 </a:t>
            </a:r>
            <a:br>
              <a:rPr lang="en-US" sz="1400" b="0" dirty="0">
                <a:solidFill>
                  <a:schemeClr val="bg1"/>
                </a:solidFill>
                <a:latin typeface="Calibri" panose="020F0502020204030204" pitchFamily="34" charset="0"/>
              </a:rPr>
            </a:br>
            <a:br>
              <a:rPr lang="en-US" sz="400" b="0" dirty="0">
                <a:solidFill>
                  <a:schemeClr val="bg1"/>
                </a:solidFill>
                <a:latin typeface="Calibri" panose="020F0502020204030204" pitchFamily="34" charset="0"/>
              </a:rPr>
            </a:br>
            <a:r>
              <a:rPr lang="ja-JP" sz="1400" b="0" baseline="30000" dirty="0">
                <a:solidFill>
                  <a:schemeClr val="bg1"/>
                </a:solidFill>
                <a:latin typeface="Calibri" panose="020F0502020204030204" pitchFamily="34" charset="0"/>
              </a:rPr>
              <a:t>†</a:t>
            </a:r>
            <a:r>
              <a:rPr lang="ja-JP" sz="1400" b="0" dirty="0">
                <a:solidFill>
                  <a:schemeClr val="bg1"/>
                </a:solidFill>
                <a:latin typeface="Calibri" panose="020F0502020204030204" pitchFamily="34" charset="0"/>
              </a:rPr>
              <a:t>海綿状血管腫は、通常動的 EOB-MRI の肝胆道相で、低強度を示す。</a:t>
            </a:r>
            <a:r>
              <a:rPr lang="ja-JP" sz="1400" b="0" spc="-50" dirty="0">
                <a:solidFill>
                  <a:schemeClr val="bg1"/>
                </a:solidFill>
                <a:latin typeface="Calibri" panose="020F0502020204030204" pitchFamily="34" charset="0"/>
              </a:rPr>
              <a:t>更なる MRI および／またはその他の画像取得方法で除外する。</a:t>
            </a:r>
          </a:p>
        </p:txBody>
      </p:sp>
      <p:grpSp>
        <p:nvGrpSpPr>
          <p:cNvPr id="60" name="Group 7">
            <a:extLst>
              <a:ext uri="{FF2B5EF4-FFF2-40B4-BE49-F238E27FC236}">
                <a16:creationId xmlns:a16="http://schemas.microsoft.com/office/drawing/2014/main" id="{76F1D266-8706-4646-8AF7-1B0D764CBAFB}"/>
              </a:ext>
            </a:extLst>
          </p:cNvPr>
          <p:cNvGrpSpPr>
            <a:grpSpLocks/>
          </p:cNvGrpSpPr>
          <p:nvPr/>
        </p:nvGrpSpPr>
        <p:grpSpPr bwMode="auto">
          <a:xfrm>
            <a:off x="8697809" y="6216652"/>
            <a:ext cx="3079361" cy="447822"/>
            <a:chOff x="8799765" y="3551529"/>
            <a:chExt cx="3079361" cy="448324"/>
          </a:xfrm>
        </p:grpSpPr>
        <p:pic>
          <p:nvPicPr>
            <p:cNvPr id="61" name="Picture 60">
              <a:extLst>
                <a:ext uri="{FF2B5EF4-FFF2-40B4-BE49-F238E27FC236}">
                  <a16:creationId xmlns:a16="http://schemas.microsoft.com/office/drawing/2014/main" id="{CF90D473-20B0-49EC-ACCA-31306ECE7AD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4" name="Rectangle 8">
              <a:extLst>
                <a:ext uri="{FF2B5EF4-FFF2-40B4-BE49-F238E27FC236}">
                  <a16:creationId xmlns:a16="http://schemas.microsoft.com/office/drawing/2014/main" id="{3B32CE7B-CF78-4044-AAF4-FC388FEA6E63}"/>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195710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Arrow Connector 22">
            <a:extLst>
              <a:ext uri="{FF2B5EF4-FFF2-40B4-BE49-F238E27FC236}">
                <a16:creationId xmlns:a16="http://schemas.microsoft.com/office/drawing/2014/main" id="{554B1493-BAE4-864C-AB96-248EAFF6BF4A}"/>
              </a:ext>
            </a:extLst>
          </p:cNvPr>
          <p:cNvCxnSpPr>
            <a:cxnSpLocks/>
          </p:cNvCxnSpPr>
          <p:nvPr/>
        </p:nvCxnSpPr>
        <p:spPr bwMode="auto">
          <a:xfrm>
            <a:off x="3756212" y="4022846"/>
            <a:ext cx="0" cy="750745"/>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456DABD8-0B29-E94D-A28A-4C7B82379A81}"/>
              </a:ext>
            </a:extLst>
          </p:cNvPr>
          <p:cNvCxnSpPr>
            <a:cxnSpLocks/>
          </p:cNvCxnSpPr>
          <p:nvPr/>
        </p:nvCxnSpPr>
        <p:spPr bwMode="auto">
          <a:xfrm>
            <a:off x="5709543" y="5539050"/>
            <a:ext cx="0" cy="478610"/>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pPr rtl="0"/>
            <a:r>
              <a:rPr lang="ja-JP" dirty="0"/>
              <a:t>APASL ガイドライン：動的 CT/MRI のみを用いる HCC の診断アルゴリズム </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3704" y="64073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a:solidFill>
                  <a:schemeClr val="bg2"/>
                </a:solidFill>
                <a:latin typeface="Calibri" panose="020F0502020204030204" pitchFamily="34" charset="0"/>
              </a:rPr>
              <a:t>Omata. Hepatol Int. 2017;11:317. </a:t>
            </a:r>
          </a:p>
        </p:txBody>
      </p:sp>
      <p:sp>
        <p:nvSpPr>
          <p:cNvPr id="9" name="TextBox 8">
            <a:extLst>
              <a:ext uri="{FF2B5EF4-FFF2-40B4-BE49-F238E27FC236}">
                <a16:creationId xmlns:a16="http://schemas.microsoft.com/office/drawing/2014/main" id="{ECDBDAF1-1E83-034F-B87F-9689B0F66502}"/>
              </a:ext>
            </a:extLst>
          </p:cNvPr>
          <p:cNvSpPr txBox="1"/>
          <p:nvPr/>
        </p:nvSpPr>
        <p:spPr bwMode="auto">
          <a:xfrm>
            <a:off x="2877672" y="2386118"/>
            <a:ext cx="5255558" cy="369332"/>
          </a:xfrm>
          <a:prstGeom prst="rect">
            <a:avLst/>
          </a:prstGeom>
          <a:solidFill>
            <a:schemeClr val="accent3"/>
          </a:solidFill>
          <a:ln>
            <a:noFill/>
          </a:ln>
        </p:spPr>
        <p:txBody>
          <a:bodyPr wrap="square" rtlCol="0">
            <a:spAutoFit/>
          </a:bodyPr>
          <a:lstStyle/>
          <a:p>
            <a:pPr algn="ctr" rtl="0">
              <a:lnSpc>
                <a:spcPct val="100000"/>
              </a:lnSpc>
              <a:spcBef>
                <a:spcPct val="50000"/>
              </a:spcBef>
              <a:spcAft>
                <a:spcPct val="0"/>
              </a:spcAft>
              <a:buClrTx/>
              <a:buFontTx/>
              <a:buNone/>
            </a:pPr>
            <a:r>
              <a:rPr lang="ja-JP" dirty="0">
                <a:latin typeface="Calibri" panose="020F0502020204030204" pitchFamily="34" charset="0"/>
              </a:rPr>
              <a:t>動的 CT/MRI</a:t>
            </a:r>
          </a:p>
        </p:txBody>
      </p:sp>
      <p:sp>
        <p:nvSpPr>
          <p:cNvPr id="10" name="TextBox 9">
            <a:extLst>
              <a:ext uri="{FF2B5EF4-FFF2-40B4-BE49-F238E27FC236}">
                <a16:creationId xmlns:a16="http://schemas.microsoft.com/office/drawing/2014/main" id="{E9EA4B18-C5B0-A34E-B390-F4E00F1581A6}"/>
              </a:ext>
            </a:extLst>
          </p:cNvPr>
          <p:cNvSpPr txBox="1"/>
          <p:nvPr/>
        </p:nvSpPr>
        <p:spPr bwMode="auto">
          <a:xfrm>
            <a:off x="3911601" y="1614865"/>
            <a:ext cx="3159759" cy="307777"/>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400" b="0" dirty="0">
                <a:latin typeface="Calibri" panose="020F0502020204030204" pitchFamily="34" charset="0"/>
              </a:rPr>
              <a:t>US によって検出された小塊</a:t>
            </a:r>
          </a:p>
        </p:txBody>
      </p:sp>
      <p:sp>
        <p:nvSpPr>
          <p:cNvPr id="12" name="TextBox 11">
            <a:extLst>
              <a:ext uri="{FF2B5EF4-FFF2-40B4-BE49-F238E27FC236}">
                <a16:creationId xmlns:a16="http://schemas.microsoft.com/office/drawing/2014/main" id="{FA67DC80-5FE8-834E-B684-EC46EE8D2216}"/>
              </a:ext>
            </a:extLst>
          </p:cNvPr>
          <p:cNvSpPr txBox="1"/>
          <p:nvPr/>
        </p:nvSpPr>
        <p:spPr bwMode="auto">
          <a:xfrm>
            <a:off x="3312425" y="4812667"/>
            <a:ext cx="871888" cy="307777"/>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400" b="0">
                <a:latin typeface="Calibri" panose="020F0502020204030204" pitchFamily="34" charset="0"/>
              </a:rPr>
              <a:t>HCC</a:t>
            </a:r>
          </a:p>
        </p:txBody>
      </p:sp>
      <p:sp>
        <p:nvSpPr>
          <p:cNvPr id="16" name="TextBox 15">
            <a:extLst>
              <a:ext uri="{FF2B5EF4-FFF2-40B4-BE49-F238E27FC236}">
                <a16:creationId xmlns:a16="http://schemas.microsoft.com/office/drawing/2014/main" id="{5B1A0E94-34C0-5045-9A3C-9A2062CD38F2}"/>
              </a:ext>
            </a:extLst>
          </p:cNvPr>
          <p:cNvSpPr txBox="1"/>
          <p:nvPr/>
        </p:nvSpPr>
        <p:spPr bwMode="auto">
          <a:xfrm>
            <a:off x="5214767" y="5262533"/>
            <a:ext cx="989551" cy="307777"/>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400" b="0">
                <a:latin typeface="Calibri" panose="020F0502020204030204" pitchFamily="34" charset="0"/>
              </a:rPr>
              <a:t>生検</a:t>
            </a:r>
          </a:p>
        </p:txBody>
      </p:sp>
      <p:sp>
        <p:nvSpPr>
          <p:cNvPr id="17" name="TextBox 16">
            <a:extLst>
              <a:ext uri="{FF2B5EF4-FFF2-40B4-BE49-F238E27FC236}">
                <a16:creationId xmlns:a16="http://schemas.microsoft.com/office/drawing/2014/main" id="{1654035D-0469-C542-9E98-7BA9DE849E0F}"/>
              </a:ext>
            </a:extLst>
          </p:cNvPr>
          <p:cNvSpPr txBox="1"/>
          <p:nvPr/>
        </p:nvSpPr>
        <p:spPr bwMode="auto">
          <a:xfrm>
            <a:off x="3615840" y="6008011"/>
            <a:ext cx="989551" cy="276999"/>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早期 HCC</a:t>
            </a:r>
          </a:p>
        </p:txBody>
      </p:sp>
      <p:sp>
        <p:nvSpPr>
          <p:cNvPr id="18" name="TextBox 17">
            <a:extLst>
              <a:ext uri="{FF2B5EF4-FFF2-40B4-BE49-F238E27FC236}">
                <a16:creationId xmlns:a16="http://schemas.microsoft.com/office/drawing/2014/main" id="{141F6097-A847-DF42-B0B3-C1C458BC0D8F}"/>
              </a:ext>
            </a:extLst>
          </p:cNvPr>
          <p:cNvSpPr txBox="1"/>
          <p:nvPr/>
        </p:nvSpPr>
        <p:spPr bwMode="auto">
          <a:xfrm>
            <a:off x="5010856" y="6048920"/>
            <a:ext cx="1397373" cy="461665"/>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200" b="0" dirty="0">
                <a:latin typeface="Calibri" panose="020F0502020204030204" pitchFamily="34" charset="0"/>
              </a:rPr>
              <a:t>DN／ボーダーライン</a:t>
            </a:r>
          </a:p>
        </p:txBody>
      </p:sp>
      <p:sp>
        <p:nvSpPr>
          <p:cNvPr id="19" name="TextBox 18">
            <a:extLst>
              <a:ext uri="{FF2B5EF4-FFF2-40B4-BE49-F238E27FC236}">
                <a16:creationId xmlns:a16="http://schemas.microsoft.com/office/drawing/2014/main" id="{91D3362B-39E7-9147-8053-CB6E0F606701}"/>
              </a:ext>
            </a:extLst>
          </p:cNvPr>
          <p:cNvSpPr txBox="1"/>
          <p:nvPr/>
        </p:nvSpPr>
        <p:spPr bwMode="auto">
          <a:xfrm>
            <a:off x="7678344" y="5598801"/>
            <a:ext cx="1979102" cy="523220"/>
          </a:xfrm>
          <a:prstGeom prst="rect">
            <a:avLst/>
          </a:prstGeom>
          <a:solidFill>
            <a:schemeClr val="accent1"/>
          </a:solidFill>
          <a:ln w="63500" cmpd="dbl">
            <a:solidFill>
              <a:srgbClr val="015873"/>
            </a:solidFill>
          </a:ln>
        </p:spPr>
        <p:txBody>
          <a:bodyPr wrap="square" rtlCol="0">
            <a:spAutoFit/>
          </a:bodyPr>
          <a:lstStyle/>
          <a:p>
            <a:pPr algn="ctr" rtl="0">
              <a:lnSpc>
                <a:spcPct val="100000"/>
              </a:lnSpc>
              <a:spcBef>
                <a:spcPct val="50000"/>
              </a:spcBef>
              <a:spcAft>
                <a:spcPct val="0"/>
              </a:spcAft>
              <a:buClrTx/>
              <a:buFontTx/>
              <a:buNone/>
            </a:pPr>
            <a:r>
              <a:rPr lang="ja-JP" sz="1400" b="0">
                <a:latin typeface="Calibri" panose="020F0502020204030204" pitchFamily="34" charset="0"/>
              </a:rPr>
              <a:t>3〜6 か月毎の動的 CT/MRI </a:t>
            </a:r>
          </a:p>
        </p:txBody>
      </p:sp>
      <p:cxnSp>
        <p:nvCxnSpPr>
          <p:cNvPr id="20" name="Straight Arrow Connector 19">
            <a:extLst>
              <a:ext uri="{FF2B5EF4-FFF2-40B4-BE49-F238E27FC236}">
                <a16:creationId xmlns:a16="http://schemas.microsoft.com/office/drawing/2014/main" id="{64C52F3E-8181-8441-8FF8-ABE22B27E466}"/>
              </a:ext>
            </a:extLst>
          </p:cNvPr>
          <p:cNvCxnSpPr/>
          <p:nvPr/>
        </p:nvCxnSpPr>
        <p:spPr bwMode="auto">
          <a:xfrm>
            <a:off x="5495365" y="1922641"/>
            <a:ext cx="0" cy="463477"/>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CC7FF449-DFF4-BE49-848E-B2E57D213F4A}"/>
              </a:ext>
            </a:extLst>
          </p:cNvPr>
          <p:cNvCxnSpPr>
            <a:cxnSpLocks/>
          </p:cNvCxnSpPr>
          <p:nvPr/>
        </p:nvCxnSpPr>
        <p:spPr bwMode="auto">
          <a:xfrm>
            <a:off x="3756212" y="2764415"/>
            <a:ext cx="0" cy="749808"/>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5FB567F7-8F9C-6845-A4B8-31F1C70087D8}"/>
              </a:ext>
            </a:extLst>
          </p:cNvPr>
          <p:cNvCxnSpPr>
            <a:cxnSpLocks/>
          </p:cNvCxnSpPr>
          <p:nvPr/>
        </p:nvCxnSpPr>
        <p:spPr bwMode="auto">
          <a:xfrm>
            <a:off x="7171765" y="2764415"/>
            <a:ext cx="0" cy="750745"/>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FD937CC4-B1DE-0947-83F4-22CB72574AB5}"/>
              </a:ext>
            </a:extLst>
          </p:cNvPr>
          <p:cNvCxnSpPr>
            <a:cxnSpLocks/>
          </p:cNvCxnSpPr>
          <p:nvPr/>
        </p:nvCxnSpPr>
        <p:spPr bwMode="auto">
          <a:xfrm flipH="1">
            <a:off x="5683624" y="4052956"/>
            <a:ext cx="600635" cy="442968"/>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B9DB7494-98B6-0340-811F-0E3E37487774}"/>
              </a:ext>
            </a:extLst>
          </p:cNvPr>
          <p:cNvCxnSpPr>
            <a:cxnSpLocks/>
          </p:cNvCxnSpPr>
          <p:nvPr/>
        </p:nvCxnSpPr>
        <p:spPr bwMode="auto">
          <a:xfrm>
            <a:off x="8115301" y="4052956"/>
            <a:ext cx="511203" cy="426274"/>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43061C6-A687-5A42-8285-9D35B627083F}"/>
              </a:ext>
            </a:extLst>
          </p:cNvPr>
          <p:cNvCxnSpPr>
            <a:cxnSpLocks/>
          </p:cNvCxnSpPr>
          <p:nvPr/>
        </p:nvCxnSpPr>
        <p:spPr bwMode="auto">
          <a:xfrm>
            <a:off x="8667895" y="4816796"/>
            <a:ext cx="0" cy="750745"/>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8C8B20E1-FA0F-3147-BF8D-C50C3D065615}"/>
              </a:ext>
            </a:extLst>
          </p:cNvPr>
          <p:cNvCxnSpPr>
            <a:cxnSpLocks/>
            <a:stCxn id="14" idx="2"/>
          </p:cNvCxnSpPr>
          <p:nvPr/>
        </p:nvCxnSpPr>
        <p:spPr bwMode="auto">
          <a:xfrm>
            <a:off x="5709542" y="4812667"/>
            <a:ext cx="0" cy="449836"/>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7EC29029-8729-6147-A3B7-2BCCCA44DD22}"/>
              </a:ext>
            </a:extLst>
          </p:cNvPr>
          <p:cNvCxnSpPr>
            <a:cxnSpLocks/>
          </p:cNvCxnSpPr>
          <p:nvPr/>
        </p:nvCxnSpPr>
        <p:spPr bwMode="auto">
          <a:xfrm flipH="1">
            <a:off x="4613206" y="5554680"/>
            <a:ext cx="609377" cy="437701"/>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891E0E8F-7EE4-FE48-BFDD-8309095C5836}"/>
              </a:ext>
            </a:extLst>
          </p:cNvPr>
          <p:cNvCxnSpPr>
            <a:cxnSpLocks/>
          </p:cNvCxnSpPr>
          <p:nvPr/>
        </p:nvCxnSpPr>
        <p:spPr bwMode="auto">
          <a:xfrm flipV="1">
            <a:off x="6439491" y="5853723"/>
            <a:ext cx="1211771" cy="341270"/>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E0E17BC6-F925-A24B-8516-E2FAAB354352}"/>
              </a:ext>
            </a:extLst>
          </p:cNvPr>
          <p:cNvSpPr txBox="1"/>
          <p:nvPr/>
        </p:nvSpPr>
        <p:spPr bwMode="auto">
          <a:xfrm>
            <a:off x="2891347" y="3538701"/>
            <a:ext cx="1714044" cy="523220"/>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400" b="0" dirty="0">
                <a:latin typeface="Calibri" panose="020F0502020204030204" pitchFamily="34" charset="0"/>
              </a:rPr>
              <a:t>ウォッシュアウト有りの 血管過多</a:t>
            </a:r>
          </a:p>
        </p:txBody>
      </p:sp>
      <p:sp>
        <p:nvSpPr>
          <p:cNvPr id="13" name="TextBox 12">
            <a:extLst>
              <a:ext uri="{FF2B5EF4-FFF2-40B4-BE49-F238E27FC236}">
                <a16:creationId xmlns:a16="http://schemas.microsoft.com/office/drawing/2014/main" id="{AEC17ACE-9D1D-AC4A-9D10-C9BE032332DB}"/>
              </a:ext>
            </a:extLst>
          </p:cNvPr>
          <p:cNvSpPr txBox="1"/>
          <p:nvPr/>
        </p:nvSpPr>
        <p:spPr bwMode="auto">
          <a:xfrm>
            <a:off x="5632824" y="3538701"/>
            <a:ext cx="3087735" cy="523220"/>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400" b="0" dirty="0">
                <a:latin typeface="Calibri" panose="020F0502020204030204" pitchFamily="34" charset="0"/>
              </a:rPr>
              <a:t>ウォッシュアウト無しの血管過多；非血管過多</a:t>
            </a:r>
            <a:endParaRPr lang="en-US" sz="1400" b="0" dirty="0">
              <a:latin typeface="Calibri" panose="020F0502020204030204" pitchFamily="34" charset="0"/>
            </a:endParaRPr>
          </a:p>
        </p:txBody>
      </p:sp>
      <p:sp>
        <p:nvSpPr>
          <p:cNvPr id="14" name="TextBox 13">
            <a:extLst>
              <a:ext uri="{FF2B5EF4-FFF2-40B4-BE49-F238E27FC236}">
                <a16:creationId xmlns:a16="http://schemas.microsoft.com/office/drawing/2014/main" id="{B7D03C42-09CB-764F-9329-816C8AE7C8D2}"/>
              </a:ext>
            </a:extLst>
          </p:cNvPr>
          <p:cNvSpPr txBox="1"/>
          <p:nvPr/>
        </p:nvSpPr>
        <p:spPr bwMode="auto">
          <a:xfrm>
            <a:off x="4719991" y="4504890"/>
            <a:ext cx="1979102" cy="307777"/>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400" b="0">
                <a:latin typeface="Calibri" panose="020F0502020204030204" pitchFamily="34" charset="0"/>
              </a:rPr>
              <a:t>小さな小塊（≥1 cm）</a:t>
            </a:r>
          </a:p>
        </p:txBody>
      </p:sp>
      <p:sp>
        <p:nvSpPr>
          <p:cNvPr id="15" name="TextBox 14">
            <a:extLst>
              <a:ext uri="{FF2B5EF4-FFF2-40B4-BE49-F238E27FC236}">
                <a16:creationId xmlns:a16="http://schemas.microsoft.com/office/drawing/2014/main" id="{6BE1E021-53A1-3246-A1F5-01501E67EF29}"/>
              </a:ext>
            </a:extLst>
          </p:cNvPr>
          <p:cNvSpPr txBox="1"/>
          <p:nvPr/>
        </p:nvSpPr>
        <p:spPr bwMode="auto">
          <a:xfrm>
            <a:off x="7678344" y="4504889"/>
            <a:ext cx="1979102" cy="307777"/>
          </a:xfrm>
          <a:prstGeom prst="rect">
            <a:avLst/>
          </a:prstGeom>
          <a:solidFill>
            <a:schemeClr val="accent1"/>
          </a:solidFill>
          <a:ln>
            <a:noFill/>
          </a:ln>
        </p:spPr>
        <p:txBody>
          <a:bodyPr wrap="square" rtlCol="0">
            <a:spAutoFit/>
          </a:bodyPr>
          <a:lstStyle/>
          <a:p>
            <a:pPr algn="ctr" rtl="0">
              <a:lnSpc>
                <a:spcPct val="100000"/>
              </a:lnSpc>
              <a:spcBef>
                <a:spcPct val="50000"/>
              </a:spcBef>
              <a:spcAft>
                <a:spcPct val="0"/>
              </a:spcAft>
              <a:buClrTx/>
              <a:buFontTx/>
              <a:buNone/>
            </a:pPr>
            <a:r>
              <a:rPr lang="ja-JP" sz="1400" b="0">
                <a:latin typeface="Calibri" panose="020F0502020204030204" pitchFamily="34" charset="0"/>
              </a:rPr>
              <a:t>小さな小塊(&lt;1 cm）</a:t>
            </a:r>
          </a:p>
        </p:txBody>
      </p:sp>
      <p:grpSp>
        <p:nvGrpSpPr>
          <p:cNvPr id="30" name="Group 7">
            <a:extLst>
              <a:ext uri="{FF2B5EF4-FFF2-40B4-BE49-F238E27FC236}">
                <a16:creationId xmlns:a16="http://schemas.microsoft.com/office/drawing/2014/main" id="{B074998D-B73F-47AE-87E0-672E44BA32BC}"/>
              </a:ext>
            </a:extLst>
          </p:cNvPr>
          <p:cNvGrpSpPr>
            <a:grpSpLocks/>
          </p:cNvGrpSpPr>
          <p:nvPr/>
        </p:nvGrpSpPr>
        <p:grpSpPr bwMode="auto">
          <a:xfrm>
            <a:off x="8697809" y="6216652"/>
            <a:ext cx="3079361" cy="447822"/>
            <a:chOff x="8799765" y="3551529"/>
            <a:chExt cx="3079361" cy="448324"/>
          </a:xfrm>
        </p:grpSpPr>
        <p:pic>
          <p:nvPicPr>
            <p:cNvPr id="33" name="Picture 32">
              <a:extLst>
                <a:ext uri="{FF2B5EF4-FFF2-40B4-BE49-F238E27FC236}">
                  <a16:creationId xmlns:a16="http://schemas.microsoft.com/office/drawing/2014/main" id="{7EF5D69F-779D-4285-8BC8-BAE1820D933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6" name="Rectangle 8">
              <a:extLst>
                <a:ext uri="{FF2B5EF4-FFF2-40B4-BE49-F238E27FC236}">
                  <a16:creationId xmlns:a16="http://schemas.microsoft.com/office/drawing/2014/main" id="{BEB36F5F-6831-40C9-9BBE-84E16E61AE2F}"/>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897895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Straight Connector 67">
            <a:extLst>
              <a:ext uri="{FF2B5EF4-FFF2-40B4-BE49-F238E27FC236}">
                <a16:creationId xmlns:a16="http://schemas.microsoft.com/office/drawing/2014/main" id="{D2280577-E91D-9547-BBB4-6EEC8B0E99F2}"/>
              </a:ext>
            </a:extLst>
          </p:cNvPr>
          <p:cNvCxnSpPr>
            <a:cxnSpLocks/>
          </p:cNvCxnSpPr>
          <p:nvPr/>
        </p:nvCxnSpPr>
        <p:spPr bwMode="auto">
          <a:xfrm flipH="1">
            <a:off x="5539597" y="1940766"/>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EF22255-68F4-D341-A28E-5DC431E7CE87}"/>
              </a:ext>
            </a:extLst>
          </p:cNvPr>
          <p:cNvCxnSpPr>
            <a:cxnSpLocks/>
          </p:cNvCxnSpPr>
          <p:nvPr/>
        </p:nvCxnSpPr>
        <p:spPr bwMode="auto">
          <a:xfrm flipH="1">
            <a:off x="8492783" y="1931632"/>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232A45D-FD36-1445-AE2D-601C5827E27F}"/>
              </a:ext>
            </a:extLst>
          </p:cNvPr>
          <p:cNvCxnSpPr>
            <a:cxnSpLocks/>
          </p:cNvCxnSpPr>
          <p:nvPr/>
        </p:nvCxnSpPr>
        <p:spPr bwMode="auto">
          <a:xfrm flipH="1">
            <a:off x="3747700" y="2529867"/>
            <a:ext cx="0" cy="117663"/>
          </a:xfrm>
          <a:prstGeom prst="line">
            <a:avLst/>
          </a:prstGeom>
          <a:noFill/>
          <a:ln w="28575" cap="flat" cmpd="sng" algn="ctr">
            <a:solidFill>
              <a:schemeClr val="bg1"/>
            </a:solidFill>
            <a:prstDash val="solid"/>
            <a:round/>
            <a:headEnd type="none" w="med" len="med"/>
            <a:tailEnd type="none" w="med" len="med"/>
          </a:ln>
          <a:effectLst/>
        </p:spPr>
      </p:cxnSp>
      <p:sp>
        <p:nvSpPr>
          <p:cNvPr id="8" name="Title 7">
            <a:extLst>
              <a:ext uri="{FF2B5EF4-FFF2-40B4-BE49-F238E27FC236}">
                <a16:creationId xmlns:a16="http://schemas.microsoft.com/office/drawing/2014/main" id="{19FD6B10-BF59-445E-B1DB-8AA724548DEA}"/>
              </a:ext>
            </a:extLst>
          </p:cNvPr>
          <p:cNvSpPr>
            <a:spLocks noGrp="1"/>
          </p:cNvSpPr>
          <p:nvPr>
            <p:ph type="title"/>
          </p:nvPr>
        </p:nvSpPr>
        <p:spPr/>
        <p:txBody>
          <a:bodyPr/>
          <a:lstStyle/>
          <a:p>
            <a:pPr rtl="0"/>
            <a:r>
              <a:rPr lang="ja-JP" dirty="0"/>
              <a:t>APASL HCC 治療アルゴリズム</a:t>
            </a:r>
          </a:p>
        </p:txBody>
      </p:sp>
      <p:sp>
        <p:nvSpPr>
          <p:cNvPr id="60"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3704" y="64073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dirty="0">
                <a:solidFill>
                  <a:schemeClr val="bg2"/>
                </a:solidFill>
                <a:latin typeface="Calibri" panose="020F0502020204030204" pitchFamily="34" charset="0"/>
              </a:rPr>
              <a:t>Omata. Hepatol Int. 2017;11:317. </a:t>
            </a:r>
          </a:p>
        </p:txBody>
      </p:sp>
      <p:sp>
        <p:nvSpPr>
          <p:cNvPr id="2" name="TextBox 1">
            <a:extLst>
              <a:ext uri="{FF2B5EF4-FFF2-40B4-BE49-F238E27FC236}">
                <a16:creationId xmlns:a16="http://schemas.microsoft.com/office/drawing/2014/main" id="{274A1974-6922-A547-98F4-AC5B4A339354}"/>
              </a:ext>
            </a:extLst>
          </p:cNvPr>
          <p:cNvSpPr txBox="1"/>
          <p:nvPr/>
        </p:nvSpPr>
        <p:spPr bwMode="auto">
          <a:xfrm>
            <a:off x="9440333" y="2890529"/>
            <a:ext cx="248850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ja-JP" sz="1400" b="0" dirty="0">
                <a:solidFill>
                  <a:schemeClr val="bg1"/>
                </a:solidFill>
                <a:latin typeface="Calibri" panose="020F0502020204030204" pitchFamily="34" charset="0"/>
              </a:rPr>
              <a:t>標準治療</a:t>
            </a:r>
            <a:br>
              <a:rPr lang="en-US" sz="1400" b="0" dirty="0">
                <a:solidFill>
                  <a:schemeClr val="bg1"/>
                </a:solidFill>
                <a:latin typeface="Calibri" panose="020F0502020204030204" pitchFamily="34" charset="0"/>
              </a:rPr>
            </a:br>
            <a:r>
              <a:rPr lang="ja-JP" sz="1400" b="0" dirty="0">
                <a:solidFill>
                  <a:schemeClr val="bg1"/>
                </a:solidFill>
                <a:latin typeface="Calibri" panose="020F0502020204030204" pitchFamily="34" charset="0"/>
              </a:rPr>
              <a:t>アジア太平洋地域の実際の診療で広く適用されている治療</a:t>
            </a:r>
          </a:p>
        </p:txBody>
      </p:sp>
      <p:sp>
        <p:nvSpPr>
          <p:cNvPr id="4" name="Rectangle 3">
            <a:extLst>
              <a:ext uri="{FF2B5EF4-FFF2-40B4-BE49-F238E27FC236}">
                <a16:creationId xmlns:a16="http://schemas.microsoft.com/office/drawing/2014/main" id="{BFF60D5F-B0A5-3944-9A01-80A6BDD214E1}"/>
              </a:ext>
            </a:extLst>
          </p:cNvPr>
          <p:cNvSpPr/>
          <p:nvPr/>
        </p:nvSpPr>
        <p:spPr bwMode="auto">
          <a:xfrm>
            <a:off x="9313872" y="2967433"/>
            <a:ext cx="146397" cy="146397"/>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8EDB99DA-19AE-5B4B-AB74-0D4F2F69B250}"/>
              </a:ext>
            </a:extLst>
          </p:cNvPr>
          <p:cNvSpPr/>
          <p:nvPr/>
        </p:nvSpPr>
        <p:spPr bwMode="auto">
          <a:xfrm>
            <a:off x="9313872" y="3184916"/>
            <a:ext cx="146397" cy="14639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TextBox 8">
            <a:extLst>
              <a:ext uri="{FF2B5EF4-FFF2-40B4-BE49-F238E27FC236}">
                <a16:creationId xmlns:a16="http://schemas.microsoft.com/office/drawing/2014/main" id="{CC341B7C-174F-4248-8B76-746F22CA14AD}"/>
              </a:ext>
            </a:extLst>
          </p:cNvPr>
          <p:cNvSpPr txBox="1"/>
          <p:nvPr/>
        </p:nvSpPr>
        <p:spPr bwMode="auto">
          <a:xfrm>
            <a:off x="616904" y="1572328"/>
            <a:ext cx="189058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90000"/>
              </a:lnSpc>
              <a:spcBef>
                <a:spcPct val="50000"/>
              </a:spcBef>
              <a:spcAft>
                <a:spcPct val="0"/>
              </a:spcAft>
              <a:buClrTx/>
              <a:buFontTx/>
              <a:buNone/>
            </a:pPr>
            <a:r>
              <a:rPr lang="ja-JP" sz="1600" dirty="0">
                <a:solidFill>
                  <a:schemeClr val="bg1"/>
                </a:solidFill>
                <a:latin typeface="Calibri" panose="020F0502020204030204" pitchFamily="34" charset="0"/>
              </a:rPr>
              <a:t>肝臓外</a:t>
            </a:r>
            <a:br>
              <a:rPr lang="en-US" sz="1600" dirty="0">
                <a:solidFill>
                  <a:schemeClr val="bg1"/>
                </a:solidFill>
                <a:latin typeface="Calibri" panose="020F0502020204030204" pitchFamily="34" charset="0"/>
              </a:rPr>
            </a:br>
            <a:r>
              <a:rPr lang="ja-JP" sz="1600" dirty="0">
                <a:solidFill>
                  <a:schemeClr val="bg1"/>
                </a:solidFill>
                <a:latin typeface="Calibri" panose="020F0502020204030204" pitchFamily="34" charset="0"/>
              </a:rPr>
              <a:t>転移？</a:t>
            </a:r>
          </a:p>
        </p:txBody>
      </p:sp>
      <p:sp>
        <p:nvSpPr>
          <p:cNvPr id="12" name="TextBox 11">
            <a:extLst>
              <a:ext uri="{FF2B5EF4-FFF2-40B4-BE49-F238E27FC236}">
                <a16:creationId xmlns:a16="http://schemas.microsoft.com/office/drawing/2014/main" id="{186E752B-2842-034E-9B9B-4B28DEB6F9C0}"/>
              </a:ext>
            </a:extLst>
          </p:cNvPr>
          <p:cNvSpPr txBox="1"/>
          <p:nvPr/>
        </p:nvSpPr>
        <p:spPr bwMode="auto">
          <a:xfrm>
            <a:off x="616904" y="2228292"/>
            <a:ext cx="18905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90000"/>
              </a:lnSpc>
              <a:spcBef>
                <a:spcPct val="50000"/>
              </a:spcBef>
              <a:spcAft>
                <a:spcPct val="0"/>
              </a:spcAft>
              <a:buClrTx/>
              <a:buFontTx/>
              <a:buNone/>
            </a:pPr>
            <a:r>
              <a:rPr lang="ja-JP" sz="1600">
                <a:solidFill>
                  <a:schemeClr val="bg1"/>
                </a:solidFill>
                <a:latin typeface="Calibri" panose="020F0502020204030204" pitchFamily="34" charset="0"/>
              </a:rPr>
              <a:t>チャイルド・ピュー分類</a:t>
            </a:r>
          </a:p>
        </p:txBody>
      </p:sp>
      <p:sp>
        <p:nvSpPr>
          <p:cNvPr id="13" name="TextBox 12">
            <a:extLst>
              <a:ext uri="{FF2B5EF4-FFF2-40B4-BE49-F238E27FC236}">
                <a16:creationId xmlns:a16="http://schemas.microsoft.com/office/drawing/2014/main" id="{12C20025-7C6A-3441-8A7A-5E71CB1EC203}"/>
              </a:ext>
            </a:extLst>
          </p:cNvPr>
          <p:cNvSpPr txBox="1"/>
          <p:nvPr/>
        </p:nvSpPr>
        <p:spPr bwMode="auto">
          <a:xfrm>
            <a:off x="616904" y="2799898"/>
            <a:ext cx="18905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90000"/>
              </a:lnSpc>
              <a:spcBef>
                <a:spcPct val="50000"/>
              </a:spcBef>
              <a:spcAft>
                <a:spcPct val="0"/>
              </a:spcAft>
              <a:buClrTx/>
              <a:buFontTx/>
              <a:buNone/>
            </a:pPr>
            <a:r>
              <a:rPr lang="ja-JP" sz="1600">
                <a:solidFill>
                  <a:schemeClr val="bg1"/>
                </a:solidFill>
                <a:latin typeface="Calibri" panose="020F0502020204030204" pitchFamily="34" charset="0"/>
              </a:rPr>
              <a:t>切除可能*</a:t>
            </a:r>
          </a:p>
        </p:txBody>
      </p:sp>
      <p:sp>
        <p:nvSpPr>
          <p:cNvPr id="14" name="TextBox 13">
            <a:extLst>
              <a:ext uri="{FF2B5EF4-FFF2-40B4-BE49-F238E27FC236}">
                <a16:creationId xmlns:a16="http://schemas.microsoft.com/office/drawing/2014/main" id="{BB208D53-733B-5546-A608-EC23D0DD9802}"/>
              </a:ext>
            </a:extLst>
          </p:cNvPr>
          <p:cNvSpPr txBox="1"/>
          <p:nvPr/>
        </p:nvSpPr>
        <p:spPr bwMode="auto">
          <a:xfrm>
            <a:off x="616904" y="3285910"/>
            <a:ext cx="189058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90000"/>
              </a:lnSpc>
              <a:spcBef>
                <a:spcPct val="50000"/>
              </a:spcBef>
              <a:spcAft>
                <a:spcPct val="0"/>
              </a:spcAft>
              <a:buClrTx/>
              <a:buFontTx/>
              <a:buNone/>
            </a:pPr>
            <a:r>
              <a:rPr lang="ja-JP" sz="1600">
                <a:solidFill>
                  <a:schemeClr val="bg1"/>
                </a:solidFill>
                <a:latin typeface="Calibri" panose="020F0502020204030204" pitchFamily="34" charset="0"/>
              </a:rPr>
              <a:t>大血管の</a:t>
            </a:r>
            <a:br>
              <a:rPr lang="en-US" sz="1600" dirty="0">
                <a:solidFill>
                  <a:schemeClr val="bg1"/>
                </a:solidFill>
                <a:latin typeface="Calibri" panose="020F0502020204030204" pitchFamily="34" charset="0"/>
              </a:rPr>
            </a:br>
            <a:r>
              <a:rPr lang="ja-JP" sz="1600">
                <a:solidFill>
                  <a:schemeClr val="bg1"/>
                </a:solidFill>
                <a:latin typeface="Calibri" panose="020F0502020204030204" pitchFamily="34" charset="0"/>
              </a:rPr>
              <a:t>浸潤</a:t>
            </a:r>
          </a:p>
        </p:txBody>
      </p:sp>
      <p:sp>
        <p:nvSpPr>
          <p:cNvPr id="15" name="TextBox 14">
            <a:extLst>
              <a:ext uri="{FF2B5EF4-FFF2-40B4-BE49-F238E27FC236}">
                <a16:creationId xmlns:a16="http://schemas.microsoft.com/office/drawing/2014/main" id="{8F138FF2-82DE-AA40-ADE5-02C33B0A6147}"/>
              </a:ext>
            </a:extLst>
          </p:cNvPr>
          <p:cNvSpPr txBox="1"/>
          <p:nvPr/>
        </p:nvSpPr>
        <p:spPr bwMode="auto">
          <a:xfrm>
            <a:off x="616904" y="3894175"/>
            <a:ext cx="18905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90000"/>
              </a:lnSpc>
              <a:spcBef>
                <a:spcPct val="50000"/>
              </a:spcBef>
              <a:spcAft>
                <a:spcPct val="0"/>
              </a:spcAft>
              <a:buClrTx/>
              <a:buFontTx/>
              <a:buNone/>
            </a:pPr>
            <a:r>
              <a:rPr lang="ja-JP" sz="1600">
                <a:solidFill>
                  <a:schemeClr val="bg1"/>
                </a:solidFill>
                <a:latin typeface="Calibri" panose="020F0502020204030204" pitchFamily="34" charset="0"/>
              </a:rPr>
              <a:t>腫瘍数</a:t>
            </a:r>
          </a:p>
        </p:txBody>
      </p:sp>
      <p:sp>
        <p:nvSpPr>
          <p:cNvPr id="16" name="TextBox 15">
            <a:extLst>
              <a:ext uri="{FF2B5EF4-FFF2-40B4-BE49-F238E27FC236}">
                <a16:creationId xmlns:a16="http://schemas.microsoft.com/office/drawing/2014/main" id="{674A64AB-D1A9-3B48-B172-D73D374DED78}"/>
              </a:ext>
            </a:extLst>
          </p:cNvPr>
          <p:cNvSpPr txBox="1"/>
          <p:nvPr/>
        </p:nvSpPr>
        <p:spPr bwMode="auto">
          <a:xfrm>
            <a:off x="616904" y="4428298"/>
            <a:ext cx="1420697" cy="321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90000"/>
              </a:lnSpc>
              <a:spcBef>
                <a:spcPct val="50000"/>
              </a:spcBef>
              <a:spcAft>
                <a:spcPct val="0"/>
              </a:spcAft>
              <a:buClrTx/>
              <a:buFontTx/>
              <a:buNone/>
            </a:pPr>
            <a:r>
              <a:rPr lang="ja-JP" sz="1600">
                <a:solidFill>
                  <a:schemeClr val="bg1"/>
                </a:solidFill>
                <a:latin typeface="Calibri" panose="020F0502020204030204" pitchFamily="34" charset="0"/>
              </a:rPr>
              <a:t>腫瘍の大きさ</a:t>
            </a:r>
          </a:p>
        </p:txBody>
      </p:sp>
      <p:sp>
        <p:nvSpPr>
          <p:cNvPr id="32" name="TextBox 31">
            <a:extLst>
              <a:ext uri="{FF2B5EF4-FFF2-40B4-BE49-F238E27FC236}">
                <a16:creationId xmlns:a16="http://schemas.microsoft.com/office/drawing/2014/main" id="{86AEF0B2-3CE6-4A42-A4C1-36EC1F93510B}"/>
              </a:ext>
            </a:extLst>
          </p:cNvPr>
          <p:cNvSpPr txBox="1"/>
          <p:nvPr/>
        </p:nvSpPr>
        <p:spPr bwMode="auto">
          <a:xfrm>
            <a:off x="1188720" y="5229923"/>
            <a:ext cx="1898584" cy="424732"/>
          </a:xfrm>
          <a:prstGeom prst="rect">
            <a:avLst/>
          </a:prstGeom>
          <a:solidFill>
            <a:schemeClr val="accent2">
              <a:lumMod val="60000"/>
              <a:lumOff val="40000"/>
            </a:schemeClr>
          </a:solidFill>
          <a:ln>
            <a:noFill/>
          </a:ln>
        </p:spPr>
        <p:txBody>
          <a:bodyPr wrap="square" rtlCol="0" anchor="ctr">
            <a:spAutoFit/>
          </a:bodyPr>
          <a:lstStyle/>
          <a:p>
            <a:pPr algn="ctr" rtl="0">
              <a:lnSpc>
                <a:spcPct val="90000"/>
              </a:lnSpc>
              <a:spcBef>
                <a:spcPct val="50000"/>
              </a:spcBef>
              <a:spcAft>
                <a:spcPct val="0"/>
              </a:spcAft>
              <a:buClrTx/>
              <a:buFontTx/>
              <a:buNone/>
            </a:pPr>
            <a:r>
              <a:rPr lang="ja-JP" sz="1200" b="0" dirty="0">
                <a:solidFill>
                  <a:schemeClr val="bg1"/>
                </a:solidFill>
                <a:latin typeface="Calibri" panose="020F0502020204030204" pitchFamily="34" charset="0"/>
              </a:rPr>
              <a:t>局所焼灼</a:t>
            </a:r>
            <a:r>
              <a:rPr lang="ja-JP" sz="1200" b="0" baseline="30000" dirty="0">
                <a:solidFill>
                  <a:schemeClr val="bg1"/>
                </a:solidFill>
                <a:latin typeface="Calibri" panose="020F0502020204030204" pitchFamily="34" charset="0"/>
              </a:rPr>
              <a:t>†, ‡</a:t>
            </a:r>
            <a:br>
              <a:rPr lang="en-US" sz="1200" b="0" baseline="30000" dirty="0">
                <a:solidFill>
                  <a:schemeClr val="bg1"/>
                </a:solidFill>
                <a:latin typeface="Calibri" panose="020F0502020204030204" pitchFamily="34" charset="0"/>
              </a:rPr>
            </a:br>
            <a:r>
              <a:rPr lang="ja-JP" sz="1200" b="0" dirty="0">
                <a:solidFill>
                  <a:schemeClr val="bg1"/>
                </a:solidFill>
                <a:latin typeface="Calibri" panose="020F0502020204030204" pitchFamily="34" charset="0"/>
              </a:rPr>
              <a:t>（≤3 個の小塊、 ≤3 cm）</a:t>
            </a:r>
          </a:p>
        </p:txBody>
      </p:sp>
      <p:sp>
        <p:nvSpPr>
          <p:cNvPr id="33" name="TextBox 32">
            <a:extLst>
              <a:ext uri="{FF2B5EF4-FFF2-40B4-BE49-F238E27FC236}">
                <a16:creationId xmlns:a16="http://schemas.microsoft.com/office/drawing/2014/main" id="{D321B013-9EC6-F249-BDE8-2AA69586035D}"/>
              </a:ext>
            </a:extLst>
          </p:cNvPr>
          <p:cNvSpPr txBox="1"/>
          <p:nvPr/>
        </p:nvSpPr>
        <p:spPr bwMode="auto">
          <a:xfrm>
            <a:off x="4035054" y="5229923"/>
            <a:ext cx="1216447" cy="424732"/>
          </a:xfrm>
          <a:prstGeom prst="rect">
            <a:avLst/>
          </a:prstGeom>
          <a:solidFill>
            <a:schemeClr val="accent2">
              <a:lumMod val="60000"/>
              <a:lumOff val="40000"/>
            </a:schemeClr>
          </a:solidFill>
          <a:ln>
            <a:noFill/>
          </a:ln>
        </p:spPr>
        <p:txBody>
          <a:bodyPr wrap="square" rtlCol="0" anchor="ctr">
            <a:spAutoFit/>
          </a:bodyPr>
          <a:lstStyle/>
          <a:p>
            <a:pPr algn="ctr" rtl="0">
              <a:lnSpc>
                <a:spcPct val="90000"/>
              </a:lnSpc>
              <a:spcBef>
                <a:spcPct val="50000"/>
              </a:spcBef>
              <a:spcAft>
                <a:spcPct val="0"/>
              </a:spcAft>
              <a:buClrTx/>
              <a:buFontTx/>
              <a:buNone/>
            </a:pPr>
            <a:r>
              <a:rPr lang="ja-JP" sz="1200" b="0">
                <a:solidFill>
                  <a:schemeClr val="bg1"/>
                </a:solidFill>
                <a:latin typeface="Calibri" panose="020F0502020204030204" pitchFamily="34" charset="0"/>
              </a:rPr>
              <a:t>全身療法</a:t>
            </a:r>
            <a:r>
              <a:rPr lang="ja-JP" sz="1200" b="0" baseline="30000">
                <a:solidFill>
                  <a:schemeClr val="bg1"/>
                </a:solidFill>
                <a:latin typeface="Calibri" panose="020F0502020204030204" pitchFamily="34" charset="0"/>
              </a:rPr>
              <a:t> </a:t>
            </a:r>
          </a:p>
        </p:txBody>
      </p:sp>
      <p:sp>
        <p:nvSpPr>
          <p:cNvPr id="34" name="TextBox 33">
            <a:extLst>
              <a:ext uri="{FF2B5EF4-FFF2-40B4-BE49-F238E27FC236}">
                <a16:creationId xmlns:a16="http://schemas.microsoft.com/office/drawing/2014/main" id="{EE76E6C7-B3A7-2145-AC66-A7D437383326}"/>
              </a:ext>
            </a:extLst>
          </p:cNvPr>
          <p:cNvSpPr txBox="1"/>
          <p:nvPr/>
        </p:nvSpPr>
        <p:spPr bwMode="auto">
          <a:xfrm>
            <a:off x="5425070" y="5389431"/>
            <a:ext cx="856030" cy="258532"/>
          </a:xfrm>
          <a:prstGeom prst="rect">
            <a:avLst/>
          </a:prstGeom>
          <a:solidFill>
            <a:schemeClr val="accent2">
              <a:lumMod val="60000"/>
              <a:lumOff val="40000"/>
            </a:schemeClr>
          </a:solidFill>
          <a:ln>
            <a:noFill/>
          </a:ln>
        </p:spPr>
        <p:txBody>
          <a:bodyPr wrap="square" rtlCol="0" anchor="ctr">
            <a:spAutoFit/>
          </a:bodyPr>
          <a:lstStyle/>
          <a:p>
            <a:pPr algn="ctr" rtl="0">
              <a:lnSpc>
                <a:spcPct val="90000"/>
              </a:lnSpc>
              <a:spcBef>
                <a:spcPct val="50000"/>
              </a:spcBef>
              <a:spcAft>
                <a:spcPct val="0"/>
              </a:spcAft>
              <a:buClrTx/>
              <a:buFontTx/>
              <a:buNone/>
            </a:pPr>
            <a:r>
              <a:rPr lang="ja-JP" sz="1200" b="0">
                <a:solidFill>
                  <a:schemeClr val="bg1"/>
                </a:solidFill>
                <a:latin typeface="Calibri" panose="020F0502020204030204" pitchFamily="34" charset="0"/>
              </a:rPr>
              <a:t>TACE</a:t>
            </a:r>
            <a:r>
              <a:rPr lang="ja-JP" sz="1200" b="0" baseline="30000">
                <a:solidFill>
                  <a:schemeClr val="bg1"/>
                </a:solidFill>
                <a:latin typeface="Calibri" panose="020F0502020204030204" pitchFamily="34" charset="0"/>
              </a:rPr>
              <a:t>§</a:t>
            </a:r>
          </a:p>
        </p:txBody>
      </p:sp>
      <p:sp>
        <p:nvSpPr>
          <p:cNvPr id="35" name="TextBox 34">
            <a:extLst>
              <a:ext uri="{FF2B5EF4-FFF2-40B4-BE49-F238E27FC236}">
                <a16:creationId xmlns:a16="http://schemas.microsoft.com/office/drawing/2014/main" id="{F4EFF42E-765B-3445-AD50-47DB636CBA76}"/>
              </a:ext>
            </a:extLst>
          </p:cNvPr>
          <p:cNvSpPr txBox="1"/>
          <p:nvPr/>
        </p:nvSpPr>
        <p:spPr bwMode="auto">
          <a:xfrm>
            <a:off x="1188720" y="4975806"/>
            <a:ext cx="1898584" cy="267442"/>
          </a:xfrm>
          <a:prstGeom prst="rect">
            <a:avLst/>
          </a:prstGeom>
          <a:solidFill>
            <a:srgbClr val="92D050"/>
          </a:solidFill>
          <a:ln>
            <a:noFill/>
          </a:ln>
        </p:spPr>
        <p:txBody>
          <a:bodyPr wrap="square" rtlCol="0" anchor="ctr">
            <a:spAutoFit/>
          </a:bodyPr>
          <a:lstStyle/>
          <a:p>
            <a:pPr algn="ctr" rtl="0">
              <a:lnSpc>
                <a:spcPct val="90000"/>
              </a:lnSpc>
              <a:spcBef>
                <a:spcPct val="50000"/>
              </a:spcBef>
              <a:spcAft>
                <a:spcPct val="0"/>
              </a:spcAft>
              <a:buClrTx/>
              <a:buFontTx/>
              <a:buNone/>
            </a:pPr>
            <a:r>
              <a:rPr lang="ja-JP" sz="1200" b="0" dirty="0">
                <a:solidFill>
                  <a:schemeClr val="bg1"/>
                </a:solidFill>
                <a:latin typeface="Calibri" panose="020F0502020204030204" pitchFamily="34" charset="0"/>
              </a:rPr>
              <a:t>切除</a:t>
            </a:r>
          </a:p>
        </p:txBody>
      </p:sp>
      <p:sp>
        <p:nvSpPr>
          <p:cNvPr id="36" name="TextBox 35">
            <a:extLst>
              <a:ext uri="{FF2B5EF4-FFF2-40B4-BE49-F238E27FC236}">
                <a16:creationId xmlns:a16="http://schemas.microsoft.com/office/drawing/2014/main" id="{CBE4AFF3-09DD-6742-94A5-7A3440333CC2}"/>
              </a:ext>
            </a:extLst>
          </p:cNvPr>
          <p:cNvSpPr txBox="1"/>
          <p:nvPr/>
        </p:nvSpPr>
        <p:spPr bwMode="auto">
          <a:xfrm>
            <a:off x="4036453" y="4944294"/>
            <a:ext cx="1202505" cy="258532"/>
          </a:xfrm>
          <a:prstGeom prst="rect">
            <a:avLst/>
          </a:prstGeom>
          <a:solidFill>
            <a:srgbClr val="92D050"/>
          </a:solidFill>
          <a:ln>
            <a:noFill/>
          </a:ln>
        </p:spPr>
        <p:txBody>
          <a:bodyPr wrap="square" rtlCol="0" anchor="ctr">
            <a:spAutoFit/>
          </a:bodyPr>
          <a:lstStyle/>
          <a:p>
            <a:pPr algn="ctr" rtl="0">
              <a:lnSpc>
                <a:spcPct val="90000"/>
              </a:lnSpc>
              <a:spcBef>
                <a:spcPct val="50000"/>
              </a:spcBef>
              <a:spcAft>
                <a:spcPct val="0"/>
              </a:spcAft>
              <a:buClrTx/>
              <a:buFontTx/>
              <a:buNone/>
            </a:pPr>
            <a:r>
              <a:rPr lang="ja-JP" sz="1200" b="0">
                <a:solidFill>
                  <a:schemeClr val="bg1"/>
                </a:solidFill>
                <a:latin typeface="Calibri" panose="020F0502020204030204" pitchFamily="34" charset="0"/>
              </a:rPr>
              <a:t>TACE</a:t>
            </a:r>
          </a:p>
        </p:txBody>
      </p:sp>
      <p:sp>
        <p:nvSpPr>
          <p:cNvPr id="37" name="TextBox 36">
            <a:extLst>
              <a:ext uri="{FF2B5EF4-FFF2-40B4-BE49-F238E27FC236}">
                <a16:creationId xmlns:a16="http://schemas.microsoft.com/office/drawing/2014/main" id="{DBBCBBD9-AC6C-684D-BB1F-48C5B92FCE30}"/>
              </a:ext>
            </a:extLst>
          </p:cNvPr>
          <p:cNvSpPr txBox="1"/>
          <p:nvPr/>
        </p:nvSpPr>
        <p:spPr bwMode="auto">
          <a:xfrm>
            <a:off x="3139465" y="4944294"/>
            <a:ext cx="822960" cy="424732"/>
          </a:xfrm>
          <a:prstGeom prst="rect">
            <a:avLst/>
          </a:prstGeom>
          <a:solidFill>
            <a:srgbClr val="92D050"/>
          </a:solidFill>
          <a:ln>
            <a:noFill/>
          </a:ln>
        </p:spPr>
        <p:txBody>
          <a:bodyPr wrap="square" rtlCol="0" anchor="ctr">
            <a:spAutoFit/>
          </a:bodyPr>
          <a:lstStyle/>
          <a:p>
            <a:pPr algn="ctr" rtl="0">
              <a:lnSpc>
                <a:spcPct val="90000"/>
              </a:lnSpc>
              <a:spcBef>
                <a:spcPct val="50000"/>
              </a:spcBef>
            </a:pPr>
            <a:r>
              <a:rPr lang="ja-JP" sz="1200" b="0">
                <a:solidFill>
                  <a:schemeClr val="bg1"/>
                </a:solidFill>
                <a:latin typeface="Calibri" panose="020F0502020204030204" pitchFamily="34" charset="0"/>
              </a:rPr>
              <a:t>局所焼灼</a:t>
            </a:r>
            <a:r>
              <a:rPr lang="ja-JP" sz="1200" b="0" baseline="30000">
                <a:solidFill>
                  <a:schemeClr val="bg1"/>
                </a:solidFill>
                <a:latin typeface="Calibri" panose="020F0502020204030204" pitchFamily="34" charset="0"/>
              </a:rPr>
              <a:t>†</a:t>
            </a:r>
          </a:p>
        </p:txBody>
      </p:sp>
      <p:sp>
        <p:nvSpPr>
          <p:cNvPr id="38" name="TextBox 37">
            <a:extLst>
              <a:ext uri="{FF2B5EF4-FFF2-40B4-BE49-F238E27FC236}">
                <a16:creationId xmlns:a16="http://schemas.microsoft.com/office/drawing/2014/main" id="{901ECB22-8B68-9E44-BCF8-38AC3A0D35A7}"/>
              </a:ext>
            </a:extLst>
          </p:cNvPr>
          <p:cNvSpPr txBox="1"/>
          <p:nvPr/>
        </p:nvSpPr>
        <p:spPr bwMode="auto">
          <a:xfrm>
            <a:off x="5413640" y="4944294"/>
            <a:ext cx="873210" cy="424732"/>
          </a:xfrm>
          <a:prstGeom prst="rect">
            <a:avLst/>
          </a:prstGeom>
          <a:solidFill>
            <a:srgbClr val="92D050"/>
          </a:solidFill>
          <a:ln>
            <a:noFill/>
          </a:ln>
        </p:spPr>
        <p:txBody>
          <a:bodyPr wrap="square" rtlCol="0" anchor="ctr">
            <a:spAutoFit/>
          </a:bodyPr>
          <a:lstStyle/>
          <a:p>
            <a:pPr algn="ctr" rtl="0">
              <a:lnSpc>
                <a:spcPct val="90000"/>
              </a:lnSpc>
              <a:spcBef>
                <a:spcPct val="50000"/>
              </a:spcBef>
            </a:pPr>
            <a:r>
              <a:rPr lang="ja-JP" sz="1200" b="0">
                <a:solidFill>
                  <a:schemeClr val="bg1"/>
                </a:solidFill>
                <a:latin typeface="Calibri" panose="020F0502020204030204" pitchFamily="34" charset="0"/>
              </a:rPr>
              <a:t>全身療法</a:t>
            </a:r>
          </a:p>
        </p:txBody>
      </p:sp>
      <p:sp>
        <p:nvSpPr>
          <p:cNvPr id="39" name="TextBox 38">
            <a:extLst>
              <a:ext uri="{FF2B5EF4-FFF2-40B4-BE49-F238E27FC236}">
                <a16:creationId xmlns:a16="http://schemas.microsoft.com/office/drawing/2014/main" id="{162FB98E-96F9-E445-A911-97ABBBD98073}"/>
              </a:ext>
            </a:extLst>
          </p:cNvPr>
          <p:cNvSpPr txBox="1"/>
          <p:nvPr/>
        </p:nvSpPr>
        <p:spPr bwMode="auto">
          <a:xfrm>
            <a:off x="6336374" y="4944294"/>
            <a:ext cx="1194647" cy="424732"/>
          </a:xfrm>
          <a:prstGeom prst="rect">
            <a:avLst/>
          </a:prstGeom>
          <a:solidFill>
            <a:srgbClr val="92D050"/>
          </a:solidFill>
          <a:ln>
            <a:noFill/>
          </a:ln>
        </p:spPr>
        <p:txBody>
          <a:bodyPr wrap="square" rtlCol="0" anchor="ctr">
            <a:spAutoFit/>
          </a:bodyPr>
          <a:lstStyle/>
          <a:p>
            <a:pPr algn="ctr" rtl="0">
              <a:lnSpc>
                <a:spcPct val="90000"/>
              </a:lnSpc>
              <a:spcBef>
                <a:spcPct val="50000"/>
              </a:spcBef>
            </a:pPr>
            <a:r>
              <a:rPr lang="ja-JP" sz="1200" b="0">
                <a:solidFill>
                  <a:schemeClr val="bg1"/>
                </a:solidFill>
                <a:latin typeface="Calibri" panose="020F0502020204030204" pitchFamily="34" charset="0"/>
              </a:rPr>
              <a:t>移植 BSC</a:t>
            </a:r>
          </a:p>
        </p:txBody>
      </p:sp>
      <p:sp>
        <p:nvSpPr>
          <p:cNvPr id="40" name="TextBox 39">
            <a:extLst>
              <a:ext uri="{FF2B5EF4-FFF2-40B4-BE49-F238E27FC236}">
                <a16:creationId xmlns:a16="http://schemas.microsoft.com/office/drawing/2014/main" id="{223DE644-D5FF-9A4C-9A3D-7A6DBE884A38}"/>
              </a:ext>
            </a:extLst>
          </p:cNvPr>
          <p:cNvSpPr txBox="1"/>
          <p:nvPr/>
        </p:nvSpPr>
        <p:spPr bwMode="auto">
          <a:xfrm>
            <a:off x="7580589" y="4944294"/>
            <a:ext cx="895964" cy="424732"/>
          </a:xfrm>
          <a:prstGeom prst="rect">
            <a:avLst/>
          </a:prstGeom>
          <a:solidFill>
            <a:srgbClr val="92D050"/>
          </a:solidFill>
          <a:ln>
            <a:noFill/>
          </a:ln>
        </p:spPr>
        <p:txBody>
          <a:bodyPr wrap="square" rtlCol="0" anchor="ctr">
            <a:spAutoFit/>
          </a:bodyPr>
          <a:lstStyle/>
          <a:p>
            <a:pPr algn="ctr" rtl="0">
              <a:lnSpc>
                <a:spcPct val="90000"/>
              </a:lnSpc>
              <a:spcBef>
                <a:spcPct val="50000"/>
              </a:spcBef>
            </a:pPr>
            <a:r>
              <a:rPr lang="ja-JP" sz="1200" b="0">
                <a:solidFill>
                  <a:schemeClr val="bg1"/>
                </a:solidFill>
                <a:latin typeface="Calibri" panose="020F0502020204030204" pitchFamily="34" charset="0"/>
              </a:rPr>
              <a:t>全身療法</a:t>
            </a:r>
          </a:p>
        </p:txBody>
      </p:sp>
      <p:sp>
        <p:nvSpPr>
          <p:cNvPr id="41" name="TextBox 40">
            <a:extLst>
              <a:ext uri="{FF2B5EF4-FFF2-40B4-BE49-F238E27FC236}">
                <a16:creationId xmlns:a16="http://schemas.microsoft.com/office/drawing/2014/main" id="{2C913162-3B93-8C45-99C9-7F5EE3E6D497}"/>
              </a:ext>
            </a:extLst>
          </p:cNvPr>
          <p:cNvSpPr txBox="1"/>
          <p:nvPr/>
        </p:nvSpPr>
        <p:spPr bwMode="auto">
          <a:xfrm>
            <a:off x="8524747" y="4944294"/>
            <a:ext cx="1005840" cy="258532"/>
          </a:xfrm>
          <a:prstGeom prst="rect">
            <a:avLst/>
          </a:prstGeom>
          <a:solidFill>
            <a:srgbClr val="92D050"/>
          </a:solidFill>
          <a:ln>
            <a:noFill/>
          </a:ln>
        </p:spPr>
        <p:txBody>
          <a:bodyPr wrap="square" rtlCol="0" anchor="ctr">
            <a:spAutoFit/>
          </a:bodyPr>
          <a:lstStyle/>
          <a:p>
            <a:pPr algn="ctr" rtl="0">
              <a:lnSpc>
                <a:spcPct val="90000"/>
              </a:lnSpc>
              <a:spcBef>
                <a:spcPct val="50000"/>
              </a:spcBef>
            </a:pPr>
            <a:r>
              <a:rPr lang="ja-JP" sz="1200" b="0">
                <a:solidFill>
                  <a:schemeClr val="bg1"/>
                </a:solidFill>
                <a:latin typeface="Calibri" panose="020F0502020204030204" pitchFamily="34" charset="0"/>
              </a:rPr>
              <a:t>BSC</a:t>
            </a:r>
          </a:p>
        </p:txBody>
      </p:sp>
      <p:cxnSp>
        <p:nvCxnSpPr>
          <p:cNvPr id="42" name="Straight Arrow Connector 41">
            <a:extLst>
              <a:ext uri="{FF2B5EF4-FFF2-40B4-BE49-F238E27FC236}">
                <a16:creationId xmlns:a16="http://schemas.microsoft.com/office/drawing/2014/main" id="{17754EB0-DDDD-7549-A74E-CC0EBBD92D2D}"/>
              </a:ext>
            </a:extLst>
          </p:cNvPr>
          <p:cNvCxnSpPr>
            <a:cxnSpLocks/>
            <a:stCxn id="23" idx="2"/>
          </p:cNvCxnSpPr>
          <p:nvPr/>
        </p:nvCxnSpPr>
        <p:spPr bwMode="auto">
          <a:xfrm>
            <a:off x="6852912" y="2516504"/>
            <a:ext cx="21383" cy="2427790"/>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0F0339B0-EE2C-AA4A-8C5C-9A50DE7A185F}"/>
              </a:ext>
            </a:extLst>
          </p:cNvPr>
          <p:cNvCxnSpPr>
            <a:cxnSpLocks/>
            <a:stCxn id="74" idx="2"/>
          </p:cNvCxnSpPr>
          <p:nvPr/>
        </p:nvCxnSpPr>
        <p:spPr bwMode="auto">
          <a:xfrm>
            <a:off x="8014354" y="2516504"/>
            <a:ext cx="11904" cy="2435415"/>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436D9505-E834-DB46-A03C-A465471606B7}"/>
              </a:ext>
            </a:extLst>
          </p:cNvPr>
          <p:cNvCxnSpPr>
            <a:cxnSpLocks/>
            <a:stCxn id="75" idx="2"/>
          </p:cNvCxnSpPr>
          <p:nvPr/>
        </p:nvCxnSpPr>
        <p:spPr bwMode="auto">
          <a:xfrm flipH="1">
            <a:off x="9030200" y="2516504"/>
            <a:ext cx="11430" cy="2435415"/>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D356B709-394E-214D-96D5-A42F2966A208}"/>
              </a:ext>
            </a:extLst>
          </p:cNvPr>
          <p:cNvCxnSpPr>
            <a:cxnSpLocks/>
            <a:stCxn id="27" idx="2"/>
          </p:cNvCxnSpPr>
          <p:nvPr/>
        </p:nvCxnSpPr>
        <p:spPr bwMode="auto">
          <a:xfrm>
            <a:off x="5866224" y="3674874"/>
            <a:ext cx="8793" cy="126942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E3E653C0-D472-AC4E-9757-B736365A8BD2}"/>
              </a:ext>
            </a:extLst>
          </p:cNvPr>
          <p:cNvCxnSpPr>
            <a:cxnSpLocks/>
            <a:stCxn id="28" idx="2"/>
          </p:cNvCxnSpPr>
          <p:nvPr/>
        </p:nvCxnSpPr>
        <p:spPr bwMode="auto">
          <a:xfrm>
            <a:off x="4909665" y="4238870"/>
            <a:ext cx="0" cy="705424"/>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272D2515-222C-4D47-9DA8-5884AA10144B}"/>
              </a:ext>
            </a:extLst>
          </p:cNvPr>
          <p:cNvCxnSpPr>
            <a:cxnSpLocks/>
          </p:cNvCxnSpPr>
          <p:nvPr/>
        </p:nvCxnSpPr>
        <p:spPr bwMode="auto">
          <a:xfrm>
            <a:off x="4347020" y="4742231"/>
            <a:ext cx="0" cy="202063"/>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1F758F12-0802-864A-A529-592827B32FA3}"/>
              </a:ext>
            </a:extLst>
          </p:cNvPr>
          <p:cNvCxnSpPr>
            <a:cxnSpLocks/>
          </p:cNvCxnSpPr>
          <p:nvPr/>
        </p:nvCxnSpPr>
        <p:spPr bwMode="auto">
          <a:xfrm>
            <a:off x="3570791" y="4749856"/>
            <a:ext cx="0" cy="202063"/>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1CBA33F2-B9BB-CD4C-8766-488EF84177DC}"/>
              </a:ext>
            </a:extLst>
          </p:cNvPr>
          <p:cNvCxnSpPr>
            <a:cxnSpLocks/>
            <a:stCxn id="24" idx="2"/>
          </p:cNvCxnSpPr>
          <p:nvPr/>
        </p:nvCxnSpPr>
        <p:spPr bwMode="auto">
          <a:xfrm flipH="1">
            <a:off x="2310223" y="3114323"/>
            <a:ext cx="9658" cy="1829971"/>
          </a:xfrm>
          <a:prstGeom prst="straightConnector1">
            <a:avLst/>
          </a:prstGeom>
          <a:noFill/>
          <a:ln w="28575" cap="flat" cmpd="sng" algn="ctr">
            <a:solidFill>
              <a:schemeClr val="bg1"/>
            </a:solidFill>
            <a:prstDash val="solid"/>
            <a:round/>
            <a:headEnd type="none" w="med" len="med"/>
            <a:tailEnd type="triangle"/>
          </a:ln>
          <a:effectLst/>
        </p:spPr>
      </p:cxnSp>
      <p:sp>
        <p:nvSpPr>
          <p:cNvPr id="54" name="Right Bracket 53">
            <a:extLst>
              <a:ext uri="{FF2B5EF4-FFF2-40B4-BE49-F238E27FC236}">
                <a16:creationId xmlns:a16="http://schemas.microsoft.com/office/drawing/2014/main" id="{FCB2CEA3-16B3-D341-966A-027EA9479BC0}"/>
              </a:ext>
            </a:extLst>
          </p:cNvPr>
          <p:cNvSpPr/>
          <p:nvPr/>
        </p:nvSpPr>
        <p:spPr bwMode="auto">
          <a:xfrm rot="16200000">
            <a:off x="8443367" y="1621306"/>
            <a:ext cx="181153" cy="1015372"/>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6" name="Right Bracket 55">
            <a:extLst>
              <a:ext uri="{FF2B5EF4-FFF2-40B4-BE49-F238E27FC236}">
                <a16:creationId xmlns:a16="http://schemas.microsoft.com/office/drawing/2014/main" id="{1F6FE876-592B-A841-9144-AD55760ED9D3}"/>
              </a:ext>
            </a:extLst>
          </p:cNvPr>
          <p:cNvSpPr/>
          <p:nvPr/>
        </p:nvSpPr>
        <p:spPr bwMode="auto">
          <a:xfrm rot="16200000">
            <a:off x="3660374" y="1283576"/>
            <a:ext cx="172842" cy="2873143"/>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7" name="Right Bracket 56">
            <a:extLst>
              <a:ext uri="{FF2B5EF4-FFF2-40B4-BE49-F238E27FC236}">
                <a16:creationId xmlns:a16="http://schemas.microsoft.com/office/drawing/2014/main" id="{3161948A-3CE8-6944-8296-F2821BA0B850}"/>
              </a:ext>
            </a:extLst>
          </p:cNvPr>
          <p:cNvSpPr/>
          <p:nvPr/>
        </p:nvSpPr>
        <p:spPr bwMode="auto">
          <a:xfrm rot="16200000">
            <a:off x="5081185" y="2582414"/>
            <a:ext cx="156427" cy="1431236"/>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8" name="Right Bracket 57">
            <a:extLst>
              <a:ext uri="{FF2B5EF4-FFF2-40B4-BE49-F238E27FC236}">
                <a16:creationId xmlns:a16="http://schemas.microsoft.com/office/drawing/2014/main" id="{DE06A100-41BB-924C-9C51-DD0F6C90FB08}"/>
              </a:ext>
            </a:extLst>
          </p:cNvPr>
          <p:cNvSpPr/>
          <p:nvPr/>
        </p:nvSpPr>
        <p:spPr bwMode="auto">
          <a:xfrm rot="16200000">
            <a:off x="4394750" y="3364080"/>
            <a:ext cx="137444" cy="994258"/>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9" name="Right Bracket 58">
            <a:extLst>
              <a:ext uri="{FF2B5EF4-FFF2-40B4-BE49-F238E27FC236}">
                <a16:creationId xmlns:a16="http://schemas.microsoft.com/office/drawing/2014/main" id="{4B8F3264-465D-9E41-B0FD-E5969D312DF8}"/>
              </a:ext>
            </a:extLst>
          </p:cNvPr>
          <p:cNvSpPr/>
          <p:nvPr/>
        </p:nvSpPr>
        <p:spPr bwMode="auto">
          <a:xfrm rot="16200000">
            <a:off x="3867794" y="3996908"/>
            <a:ext cx="181099" cy="792482"/>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63" name="Right Bracket 62">
            <a:extLst>
              <a:ext uri="{FF2B5EF4-FFF2-40B4-BE49-F238E27FC236}">
                <a16:creationId xmlns:a16="http://schemas.microsoft.com/office/drawing/2014/main" id="{BC30AC35-A2A0-094F-BB2F-31792ABF9067}"/>
              </a:ext>
            </a:extLst>
          </p:cNvPr>
          <p:cNvSpPr/>
          <p:nvPr/>
        </p:nvSpPr>
        <p:spPr bwMode="auto">
          <a:xfrm rot="16200000">
            <a:off x="6918080" y="72829"/>
            <a:ext cx="183636" cy="2941055"/>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cxnSp>
        <p:nvCxnSpPr>
          <p:cNvPr id="67" name="Straight Connector 66">
            <a:extLst>
              <a:ext uri="{FF2B5EF4-FFF2-40B4-BE49-F238E27FC236}">
                <a16:creationId xmlns:a16="http://schemas.microsoft.com/office/drawing/2014/main" id="{344686F6-C337-4C41-9D96-C80B6A594F61}"/>
              </a:ext>
            </a:extLst>
          </p:cNvPr>
          <p:cNvCxnSpPr>
            <a:cxnSpLocks/>
          </p:cNvCxnSpPr>
          <p:nvPr/>
        </p:nvCxnSpPr>
        <p:spPr bwMode="auto">
          <a:xfrm flipH="1">
            <a:off x="7087377" y="1333875"/>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A12FEDF-07AF-6D40-A99F-7C4C2F487C7F}"/>
              </a:ext>
            </a:extLst>
          </p:cNvPr>
          <p:cNvCxnSpPr>
            <a:cxnSpLocks/>
          </p:cNvCxnSpPr>
          <p:nvPr/>
        </p:nvCxnSpPr>
        <p:spPr bwMode="auto">
          <a:xfrm flipH="1">
            <a:off x="5160241" y="3088982"/>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A51A242-AEC0-C541-A8F3-6D06F7F453D2}"/>
              </a:ext>
            </a:extLst>
          </p:cNvPr>
          <p:cNvCxnSpPr>
            <a:cxnSpLocks/>
          </p:cNvCxnSpPr>
          <p:nvPr/>
        </p:nvCxnSpPr>
        <p:spPr bwMode="auto">
          <a:xfrm flipH="1">
            <a:off x="4445976" y="3676367"/>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DD6D189-F941-354A-BFB4-3EB4F48A63B1}"/>
              </a:ext>
            </a:extLst>
          </p:cNvPr>
          <p:cNvCxnSpPr>
            <a:cxnSpLocks/>
          </p:cNvCxnSpPr>
          <p:nvPr/>
        </p:nvCxnSpPr>
        <p:spPr bwMode="auto">
          <a:xfrm flipH="1">
            <a:off x="3965977" y="4184936"/>
            <a:ext cx="0" cy="117663"/>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D53E0A2C-AA2C-AD48-92E5-C1EE84F9DEA3}"/>
              </a:ext>
            </a:extLst>
          </p:cNvPr>
          <p:cNvSpPr txBox="1"/>
          <p:nvPr/>
        </p:nvSpPr>
        <p:spPr bwMode="auto">
          <a:xfrm>
            <a:off x="6281100" y="1076466"/>
            <a:ext cx="1606377" cy="313932"/>
          </a:xfrm>
          <a:prstGeom prst="rect">
            <a:avLst/>
          </a:prstGeom>
          <a:solidFill>
            <a:schemeClr val="accent3"/>
          </a:solidFill>
          <a:ln>
            <a:noFill/>
          </a:ln>
        </p:spPr>
        <p:txBody>
          <a:bodyPr wrap="square" rtlCol="0">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HCC</a:t>
            </a:r>
          </a:p>
        </p:txBody>
      </p:sp>
      <p:sp>
        <p:nvSpPr>
          <p:cNvPr id="18" name="TextBox 17">
            <a:extLst>
              <a:ext uri="{FF2B5EF4-FFF2-40B4-BE49-F238E27FC236}">
                <a16:creationId xmlns:a16="http://schemas.microsoft.com/office/drawing/2014/main" id="{656181F7-A48A-474E-AD7B-6568ADC1E73B}"/>
              </a:ext>
            </a:extLst>
          </p:cNvPr>
          <p:cNvSpPr txBox="1"/>
          <p:nvPr/>
        </p:nvSpPr>
        <p:spPr bwMode="auto">
          <a:xfrm>
            <a:off x="5087600" y="1638653"/>
            <a:ext cx="873211"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無し</a:t>
            </a:r>
          </a:p>
        </p:txBody>
      </p:sp>
      <p:sp>
        <p:nvSpPr>
          <p:cNvPr id="19" name="TextBox 18">
            <a:extLst>
              <a:ext uri="{FF2B5EF4-FFF2-40B4-BE49-F238E27FC236}">
                <a16:creationId xmlns:a16="http://schemas.microsoft.com/office/drawing/2014/main" id="{63364E39-C7B2-E94E-930A-5CD4F14233A9}"/>
              </a:ext>
            </a:extLst>
          </p:cNvPr>
          <p:cNvSpPr txBox="1"/>
          <p:nvPr/>
        </p:nvSpPr>
        <p:spPr bwMode="auto">
          <a:xfrm>
            <a:off x="8083408" y="1638653"/>
            <a:ext cx="873211"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有り</a:t>
            </a:r>
          </a:p>
        </p:txBody>
      </p:sp>
      <p:sp>
        <p:nvSpPr>
          <p:cNvPr id="23" name="TextBox 22">
            <a:extLst>
              <a:ext uri="{FF2B5EF4-FFF2-40B4-BE49-F238E27FC236}">
                <a16:creationId xmlns:a16="http://schemas.microsoft.com/office/drawing/2014/main" id="{DD1E24C0-BD03-FE4D-AED5-C4A2785298DB}"/>
              </a:ext>
            </a:extLst>
          </p:cNvPr>
          <p:cNvSpPr txBox="1"/>
          <p:nvPr/>
        </p:nvSpPr>
        <p:spPr bwMode="auto">
          <a:xfrm>
            <a:off x="6454208" y="2202572"/>
            <a:ext cx="797407"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C</a:t>
            </a:r>
          </a:p>
        </p:txBody>
      </p:sp>
      <p:sp>
        <p:nvSpPr>
          <p:cNvPr id="26" name="TextBox 25">
            <a:extLst>
              <a:ext uri="{FF2B5EF4-FFF2-40B4-BE49-F238E27FC236}">
                <a16:creationId xmlns:a16="http://schemas.microsoft.com/office/drawing/2014/main" id="{FBE042E2-AF9E-5E48-AAF5-09A76F8B51A3}"/>
              </a:ext>
            </a:extLst>
          </p:cNvPr>
          <p:cNvSpPr txBox="1"/>
          <p:nvPr/>
        </p:nvSpPr>
        <p:spPr bwMode="auto">
          <a:xfrm>
            <a:off x="4036454" y="3360942"/>
            <a:ext cx="873211"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無し</a:t>
            </a:r>
          </a:p>
        </p:txBody>
      </p:sp>
      <p:sp>
        <p:nvSpPr>
          <p:cNvPr id="27" name="TextBox 26">
            <a:extLst>
              <a:ext uri="{FF2B5EF4-FFF2-40B4-BE49-F238E27FC236}">
                <a16:creationId xmlns:a16="http://schemas.microsoft.com/office/drawing/2014/main" id="{DFFFFEC5-89DF-9C41-BAD3-C1271CAF1F0A}"/>
              </a:ext>
            </a:extLst>
          </p:cNvPr>
          <p:cNvSpPr txBox="1"/>
          <p:nvPr/>
        </p:nvSpPr>
        <p:spPr bwMode="auto">
          <a:xfrm>
            <a:off x="5429618" y="3360942"/>
            <a:ext cx="873211"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有り</a:t>
            </a:r>
          </a:p>
        </p:txBody>
      </p:sp>
      <p:sp>
        <p:nvSpPr>
          <p:cNvPr id="28" name="TextBox 27">
            <a:extLst>
              <a:ext uri="{FF2B5EF4-FFF2-40B4-BE49-F238E27FC236}">
                <a16:creationId xmlns:a16="http://schemas.microsoft.com/office/drawing/2014/main" id="{AC6A8777-E491-D044-B77A-059F110CDC3F}"/>
              </a:ext>
            </a:extLst>
          </p:cNvPr>
          <p:cNvSpPr txBox="1"/>
          <p:nvPr/>
        </p:nvSpPr>
        <p:spPr bwMode="auto">
          <a:xfrm>
            <a:off x="4580370" y="3924938"/>
            <a:ext cx="658589"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&gt;3</a:t>
            </a:r>
          </a:p>
        </p:txBody>
      </p:sp>
      <p:sp>
        <p:nvSpPr>
          <p:cNvPr id="30" name="TextBox 29">
            <a:extLst>
              <a:ext uri="{FF2B5EF4-FFF2-40B4-BE49-F238E27FC236}">
                <a16:creationId xmlns:a16="http://schemas.microsoft.com/office/drawing/2014/main" id="{0DF4D187-C7A7-FE48-A4D9-3F579498D444}"/>
              </a:ext>
            </a:extLst>
          </p:cNvPr>
          <p:cNvSpPr txBox="1"/>
          <p:nvPr/>
        </p:nvSpPr>
        <p:spPr bwMode="auto">
          <a:xfrm>
            <a:off x="3144717" y="4470796"/>
            <a:ext cx="822960"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≤3 cm</a:t>
            </a:r>
          </a:p>
        </p:txBody>
      </p:sp>
      <p:sp>
        <p:nvSpPr>
          <p:cNvPr id="31" name="TextBox 30">
            <a:extLst>
              <a:ext uri="{FF2B5EF4-FFF2-40B4-BE49-F238E27FC236}">
                <a16:creationId xmlns:a16="http://schemas.microsoft.com/office/drawing/2014/main" id="{160CC5F8-8ED8-9548-A35A-6CA61B77C12D}"/>
              </a:ext>
            </a:extLst>
          </p:cNvPr>
          <p:cNvSpPr txBox="1"/>
          <p:nvPr/>
        </p:nvSpPr>
        <p:spPr bwMode="auto">
          <a:xfrm>
            <a:off x="4036454" y="4470796"/>
            <a:ext cx="822960"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&gt;3 cm</a:t>
            </a:r>
          </a:p>
        </p:txBody>
      </p:sp>
      <p:sp>
        <p:nvSpPr>
          <p:cNvPr id="29" name="TextBox 28">
            <a:extLst>
              <a:ext uri="{FF2B5EF4-FFF2-40B4-BE49-F238E27FC236}">
                <a16:creationId xmlns:a16="http://schemas.microsoft.com/office/drawing/2014/main" id="{08280A43-4CB4-4D46-9EEE-32FFD766081D}"/>
              </a:ext>
            </a:extLst>
          </p:cNvPr>
          <p:cNvSpPr txBox="1"/>
          <p:nvPr/>
        </p:nvSpPr>
        <p:spPr bwMode="auto">
          <a:xfrm>
            <a:off x="3643423" y="3924938"/>
            <a:ext cx="658589"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≤3</a:t>
            </a:r>
          </a:p>
        </p:txBody>
      </p:sp>
      <p:sp>
        <p:nvSpPr>
          <p:cNvPr id="24" name="TextBox 23">
            <a:extLst>
              <a:ext uri="{FF2B5EF4-FFF2-40B4-BE49-F238E27FC236}">
                <a16:creationId xmlns:a16="http://schemas.microsoft.com/office/drawing/2014/main" id="{F2A3899E-B032-8047-8C07-F162D2FE0C9E}"/>
              </a:ext>
            </a:extLst>
          </p:cNvPr>
          <p:cNvSpPr txBox="1"/>
          <p:nvPr/>
        </p:nvSpPr>
        <p:spPr bwMode="auto">
          <a:xfrm>
            <a:off x="1883275" y="2800391"/>
            <a:ext cx="873211"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有り</a:t>
            </a:r>
          </a:p>
        </p:txBody>
      </p:sp>
      <p:sp>
        <p:nvSpPr>
          <p:cNvPr id="25" name="TextBox 24">
            <a:extLst>
              <a:ext uri="{FF2B5EF4-FFF2-40B4-BE49-F238E27FC236}">
                <a16:creationId xmlns:a16="http://schemas.microsoft.com/office/drawing/2014/main" id="{6547E9C6-4BF7-6C49-A853-A8441363FE12}"/>
              </a:ext>
            </a:extLst>
          </p:cNvPr>
          <p:cNvSpPr txBox="1"/>
          <p:nvPr/>
        </p:nvSpPr>
        <p:spPr bwMode="auto">
          <a:xfrm>
            <a:off x="4746761" y="2800391"/>
            <a:ext cx="873211"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無し</a:t>
            </a:r>
          </a:p>
        </p:txBody>
      </p:sp>
      <p:sp>
        <p:nvSpPr>
          <p:cNvPr id="61" name="Right Bracket 60">
            <a:extLst>
              <a:ext uri="{FF2B5EF4-FFF2-40B4-BE49-F238E27FC236}">
                <a16:creationId xmlns:a16="http://schemas.microsoft.com/office/drawing/2014/main" id="{5BD1BC76-C2DC-6D48-BDA0-24ECD6C16009}"/>
              </a:ext>
            </a:extLst>
          </p:cNvPr>
          <p:cNvSpPr/>
          <p:nvPr/>
        </p:nvSpPr>
        <p:spPr bwMode="auto">
          <a:xfrm rot="16200000">
            <a:off x="5211009" y="582890"/>
            <a:ext cx="160826" cy="3087439"/>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64" name="TextBox 63">
            <a:extLst>
              <a:ext uri="{FF2B5EF4-FFF2-40B4-BE49-F238E27FC236}">
                <a16:creationId xmlns:a16="http://schemas.microsoft.com/office/drawing/2014/main" id="{7B019FBB-0F01-4289-AA1C-5312D203D2AD}"/>
              </a:ext>
            </a:extLst>
          </p:cNvPr>
          <p:cNvSpPr txBox="1"/>
          <p:nvPr/>
        </p:nvSpPr>
        <p:spPr bwMode="auto">
          <a:xfrm>
            <a:off x="450614" y="5667980"/>
            <a:ext cx="1110881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ja-JP" sz="1400" b="0" dirty="0">
                <a:solidFill>
                  <a:schemeClr val="bg1"/>
                </a:solidFill>
                <a:latin typeface="Calibri" panose="020F0502020204030204" pitchFamily="34" charset="0"/>
              </a:rPr>
              <a:t>*切除可能性の決定は、諸分野全体にわたるチームで協議すべき。</a:t>
            </a:r>
            <a:r>
              <a:rPr lang="ja-JP" sz="1400" b="0" baseline="30000" dirty="0">
                <a:solidFill>
                  <a:schemeClr val="bg1"/>
                </a:solidFill>
                <a:latin typeface="Calibri" panose="020F0502020204030204" pitchFamily="34" charset="0"/>
              </a:rPr>
              <a:t>†</a:t>
            </a:r>
            <a:r>
              <a:rPr lang="ja-JP" sz="1400" b="0" dirty="0">
                <a:solidFill>
                  <a:schemeClr val="bg1"/>
                </a:solidFill>
                <a:latin typeface="Calibri" panose="020F0502020204030204" pitchFamily="34" charset="0"/>
              </a:rPr>
              <a:t>RFA 局所焼灼の最初の選択肢。</a:t>
            </a:r>
            <a:r>
              <a:rPr lang="ja-JP" sz="1400" b="0" baseline="30000" dirty="0">
                <a:solidFill>
                  <a:schemeClr val="bg1"/>
                </a:solidFill>
                <a:latin typeface="Calibri" panose="020F0502020204030204" pitchFamily="34" charset="0"/>
              </a:rPr>
              <a:t>‡</a:t>
            </a:r>
            <a:r>
              <a:rPr lang="ja-JP" sz="1400" b="0" dirty="0">
                <a:solidFill>
                  <a:schemeClr val="bg1"/>
                </a:solidFill>
                <a:latin typeface="Calibri" panose="020F0502020204030204" pitchFamily="34" charset="0"/>
              </a:rPr>
              <a:t>局所焼灼 切除可能な患者（≤3 cm でかつ小塊個数が ≤3）における代替治療。諸分野全体にわたるチームで協議すべき。</a:t>
            </a:r>
            <a:r>
              <a:rPr lang="ja-JP" sz="1400" b="0" baseline="30000" dirty="0">
                <a:solidFill>
                  <a:schemeClr val="bg1"/>
                </a:solidFill>
                <a:latin typeface="Calibri" panose="020F0502020204030204" pitchFamily="34" charset="0"/>
              </a:rPr>
              <a:t>§</a:t>
            </a:r>
            <a:r>
              <a:rPr lang="ja-JP" sz="1400" b="0" dirty="0">
                <a:solidFill>
                  <a:schemeClr val="bg1"/>
                </a:solidFill>
                <a:latin typeface="Calibri" panose="020F0502020204030204" pitchFamily="34" charset="0"/>
              </a:rPr>
              <a:t>TACE 大血管の浸潤のある患者における代替治療（肝臓外転移なし）。諸分野全体にわたるチームで協議すべき。 </a:t>
            </a:r>
          </a:p>
        </p:txBody>
      </p:sp>
      <p:sp>
        <p:nvSpPr>
          <p:cNvPr id="73" name="TextBox 72">
            <a:extLst>
              <a:ext uri="{FF2B5EF4-FFF2-40B4-BE49-F238E27FC236}">
                <a16:creationId xmlns:a16="http://schemas.microsoft.com/office/drawing/2014/main" id="{266AB1AA-6541-4B42-9F5B-0680CA8C53FE}"/>
              </a:ext>
            </a:extLst>
          </p:cNvPr>
          <p:cNvSpPr txBox="1"/>
          <p:nvPr/>
        </p:nvSpPr>
        <p:spPr bwMode="auto">
          <a:xfrm>
            <a:off x="3383678" y="2202572"/>
            <a:ext cx="797407"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A/B</a:t>
            </a:r>
          </a:p>
        </p:txBody>
      </p:sp>
      <p:sp>
        <p:nvSpPr>
          <p:cNvPr id="74" name="TextBox 73">
            <a:extLst>
              <a:ext uri="{FF2B5EF4-FFF2-40B4-BE49-F238E27FC236}">
                <a16:creationId xmlns:a16="http://schemas.microsoft.com/office/drawing/2014/main" id="{8167330F-F994-4413-9E37-4FBAB27E4867}"/>
              </a:ext>
            </a:extLst>
          </p:cNvPr>
          <p:cNvSpPr txBox="1"/>
          <p:nvPr/>
        </p:nvSpPr>
        <p:spPr bwMode="auto">
          <a:xfrm>
            <a:off x="7615650" y="2202572"/>
            <a:ext cx="797407"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A/B</a:t>
            </a:r>
          </a:p>
        </p:txBody>
      </p:sp>
      <p:sp>
        <p:nvSpPr>
          <p:cNvPr id="75" name="TextBox 74">
            <a:extLst>
              <a:ext uri="{FF2B5EF4-FFF2-40B4-BE49-F238E27FC236}">
                <a16:creationId xmlns:a16="http://schemas.microsoft.com/office/drawing/2014/main" id="{95C9FB1E-F047-427F-8C25-D751EB6D61EE}"/>
              </a:ext>
            </a:extLst>
          </p:cNvPr>
          <p:cNvSpPr txBox="1"/>
          <p:nvPr/>
        </p:nvSpPr>
        <p:spPr bwMode="auto">
          <a:xfrm>
            <a:off x="8642926" y="2202572"/>
            <a:ext cx="797407" cy="313932"/>
          </a:xfrm>
          <a:prstGeom prst="rect">
            <a:avLst/>
          </a:prstGeom>
          <a:solidFill>
            <a:schemeClr val="accent3"/>
          </a:solidFill>
          <a:ln>
            <a:noFill/>
          </a:ln>
        </p:spPr>
        <p:txBody>
          <a:bodyPr wrap="square" rtlCol="0" anchor="ctr">
            <a:spAutoFit/>
          </a:bodyPr>
          <a:lstStyle/>
          <a:p>
            <a:pPr algn="ctr" rtl="0">
              <a:lnSpc>
                <a:spcPct val="90000"/>
              </a:lnSpc>
              <a:spcBef>
                <a:spcPct val="50000"/>
              </a:spcBef>
              <a:spcAft>
                <a:spcPct val="0"/>
              </a:spcAft>
              <a:buClrTx/>
              <a:buFontTx/>
              <a:buNone/>
            </a:pPr>
            <a:r>
              <a:rPr lang="ja-JP" sz="1600" b="0">
                <a:latin typeface="Calibri" panose="020F0502020204030204" pitchFamily="34" charset="0"/>
              </a:rPr>
              <a:t>C</a:t>
            </a:r>
          </a:p>
        </p:txBody>
      </p:sp>
      <p:grpSp>
        <p:nvGrpSpPr>
          <p:cNvPr id="66" name="Group 7">
            <a:extLst>
              <a:ext uri="{FF2B5EF4-FFF2-40B4-BE49-F238E27FC236}">
                <a16:creationId xmlns:a16="http://schemas.microsoft.com/office/drawing/2014/main" id="{F7B2D313-6396-4751-8A42-9F1BE364FCFA}"/>
              </a:ext>
            </a:extLst>
          </p:cNvPr>
          <p:cNvGrpSpPr>
            <a:grpSpLocks/>
          </p:cNvGrpSpPr>
          <p:nvPr/>
        </p:nvGrpSpPr>
        <p:grpSpPr bwMode="auto">
          <a:xfrm>
            <a:off x="8697809" y="6216652"/>
            <a:ext cx="3079361" cy="447822"/>
            <a:chOff x="8799765" y="3551529"/>
            <a:chExt cx="3079361" cy="448324"/>
          </a:xfrm>
        </p:grpSpPr>
        <p:pic>
          <p:nvPicPr>
            <p:cNvPr id="76" name="Picture 75">
              <a:extLst>
                <a:ext uri="{FF2B5EF4-FFF2-40B4-BE49-F238E27FC236}">
                  <a16:creationId xmlns:a16="http://schemas.microsoft.com/office/drawing/2014/main" id="{9687A089-35BD-40DC-9BDE-3F8B79D2E00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7" name="Rectangle 8">
              <a:extLst>
                <a:ext uri="{FF2B5EF4-FFF2-40B4-BE49-F238E27FC236}">
                  <a16:creationId xmlns:a16="http://schemas.microsoft.com/office/drawing/2014/main" id="{43E81E99-B0FE-40B7-8F00-FD6F4D0E6387}"/>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99576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FD6B10-BF59-445E-B1DB-8AA724548DEA}"/>
              </a:ext>
            </a:extLst>
          </p:cNvPr>
          <p:cNvSpPr>
            <a:spLocks noGrp="1"/>
          </p:cNvSpPr>
          <p:nvPr>
            <p:ph type="title"/>
          </p:nvPr>
        </p:nvSpPr>
        <p:spPr/>
        <p:txBody>
          <a:bodyPr/>
          <a:lstStyle/>
          <a:p>
            <a:pPr rtl="0"/>
            <a:r>
              <a:rPr lang="ja-JP" dirty="0"/>
              <a:t>APASL：HCC 治療の諸分野全体にわたる管理におけるアジア太平洋地域の考慮点</a:t>
            </a:r>
          </a:p>
        </p:txBody>
      </p:sp>
      <p:sp>
        <p:nvSpPr>
          <p:cNvPr id="2" name="Content Placeholder 1">
            <a:extLst>
              <a:ext uri="{FF2B5EF4-FFF2-40B4-BE49-F238E27FC236}">
                <a16:creationId xmlns:a16="http://schemas.microsoft.com/office/drawing/2014/main" id="{AF18D4A1-A8AA-4D97-A108-C955B8BF0C70}"/>
              </a:ext>
            </a:extLst>
          </p:cNvPr>
          <p:cNvSpPr>
            <a:spLocks noGrp="1"/>
          </p:cNvSpPr>
          <p:nvPr>
            <p:ph idx="1"/>
          </p:nvPr>
        </p:nvSpPr>
        <p:spPr/>
        <p:txBody>
          <a:bodyPr/>
          <a:lstStyle/>
          <a:p>
            <a:pPr rtl="0"/>
            <a:r>
              <a:rPr lang="ja-JP" sz="2400" dirty="0"/>
              <a:t>APASL ガイドラインでは、さまざまな医療環境への一般化は可能な、切除可能性に対する厳格な基準規定における固有の困難が認識されている</a:t>
            </a:r>
          </a:p>
          <a:p>
            <a:pPr lvl="1" rtl="0"/>
            <a:r>
              <a:rPr lang="ja-JP" sz="2200" dirty="0"/>
              <a:t>肝臓切除は、諸分野全体にわたる評価によって、腫瘍の負荷と肝機能保存性に関して、切除可能性を確認する時に、チャイルド・ピュー分類 A の患者に対する、HCC のファーストラインの根治的治療である（B2）</a:t>
            </a:r>
          </a:p>
          <a:p>
            <a:pPr rtl="0"/>
            <a:r>
              <a:rPr lang="ja-JP" sz="2400" dirty="0"/>
              <a:t>APASL は、標準的な推奨の証拠が不十分であるにもかかわらず、アジア太平洋地域で広く適用されている治療として、 RFA を切除可能な患者に、そして TACE を大血管浸潤のある患者に（転移無し）認めている。治療選択肢に関しては諸分野全体にわたる専門家の意見提供を推奨する</a:t>
            </a:r>
          </a:p>
          <a:p>
            <a:pPr rtl="0"/>
            <a:r>
              <a:rPr lang="ja-JP" sz="2400" dirty="0"/>
              <a:t>TACE から全身療法への変換は、いくつかの遡及的検査と欧州および日本における診療経験に基づいて、TACE の効果がない時には推奨される</a:t>
            </a:r>
          </a:p>
          <a:p>
            <a:endParaRPr lang="en-US" dirty="0"/>
          </a:p>
        </p:txBody>
      </p:sp>
      <p:sp>
        <p:nvSpPr>
          <p:cNvPr id="60"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3704" y="64073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rtl="0" eaLnBrk="1" hangingPunct="1">
              <a:lnSpc>
                <a:spcPct val="100000"/>
              </a:lnSpc>
              <a:spcBef>
                <a:spcPct val="0"/>
              </a:spcBef>
              <a:spcAft>
                <a:spcPct val="0"/>
              </a:spcAft>
              <a:buClrTx/>
              <a:buNone/>
              <a:defRPr/>
            </a:pPr>
            <a:r>
              <a:rPr lang="ja-JP" sz="1200" b="0" dirty="0">
                <a:solidFill>
                  <a:schemeClr val="bg2"/>
                </a:solidFill>
                <a:latin typeface="Calibri" panose="020F0502020204030204" pitchFamily="34" charset="0"/>
              </a:rPr>
              <a:t>Omata. Hepatol Int. 2017;11:317. </a:t>
            </a:r>
          </a:p>
        </p:txBody>
      </p:sp>
      <p:grpSp>
        <p:nvGrpSpPr>
          <p:cNvPr id="9" name="Group 7">
            <a:extLst>
              <a:ext uri="{FF2B5EF4-FFF2-40B4-BE49-F238E27FC236}">
                <a16:creationId xmlns:a16="http://schemas.microsoft.com/office/drawing/2014/main" id="{453E0055-4D80-4638-A077-AE4453108599}"/>
              </a:ext>
            </a:extLst>
          </p:cNvPr>
          <p:cNvGrpSpPr>
            <a:grpSpLocks/>
          </p:cNvGrpSpPr>
          <p:nvPr/>
        </p:nvGrpSpPr>
        <p:grpSpPr bwMode="auto">
          <a:xfrm>
            <a:off x="8697809" y="6216652"/>
            <a:ext cx="3079361" cy="447822"/>
            <a:chOff x="8799765" y="3551529"/>
            <a:chExt cx="3079361" cy="448324"/>
          </a:xfrm>
        </p:grpSpPr>
        <p:pic>
          <p:nvPicPr>
            <p:cNvPr id="10" name="Picture 9">
              <a:extLst>
                <a:ext uri="{FF2B5EF4-FFF2-40B4-BE49-F238E27FC236}">
                  <a16:creationId xmlns:a16="http://schemas.microsoft.com/office/drawing/2014/main" id="{653C2853-4564-4FA5-8E17-270FBAEC442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7D39BF4-FC8E-4EEE-B9DC-6F8434131A47}"/>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205169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C53E7-05F3-9F4B-8B34-02EEC862916F}"/>
              </a:ext>
            </a:extLst>
          </p:cNvPr>
          <p:cNvSpPr>
            <a:spLocks noGrp="1"/>
          </p:cNvSpPr>
          <p:nvPr>
            <p:ph type="title"/>
          </p:nvPr>
        </p:nvSpPr>
        <p:spPr>
          <a:xfrm>
            <a:off x="609759" y="238127"/>
            <a:ext cx="10872444" cy="1103313"/>
          </a:xfrm>
        </p:spPr>
        <p:txBody>
          <a:bodyPr/>
          <a:lstStyle/>
          <a:p>
            <a:pPr rtl="0"/>
            <a:r>
              <a:rPr lang="ja-JP" dirty="0"/>
              <a:t>まとめのポイント：  HBV の状況における HCC</a:t>
            </a:r>
          </a:p>
        </p:txBody>
      </p:sp>
      <p:sp>
        <p:nvSpPr>
          <p:cNvPr id="3" name="Content Placeholder 2">
            <a:extLst>
              <a:ext uri="{FF2B5EF4-FFF2-40B4-BE49-F238E27FC236}">
                <a16:creationId xmlns:a16="http://schemas.microsoft.com/office/drawing/2014/main" id="{6B5B7DAD-7FA3-D34A-981B-00334E096ADC}"/>
              </a:ext>
            </a:extLst>
          </p:cNvPr>
          <p:cNvSpPr>
            <a:spLocks noGrp="1"/>
          </p:cNvSpPr>
          <p:nvPr>
            <p:ph idx="1"/>
          </p:nvPr>
        </p:nvSpPr>
        <p:spPr>
          <a:xfrm>
            <a:off x="604675" y="1513047"/>
            <a:ext cx="10877529" cy="4650686"/>
          </a:xfrm>
        </p:spPr>
        <p:txBody>
          <a:bodyPr/>
          <a:lstStyle/>
          <a:p>
            <a:pPr rtl="0"/>
            <a:r>
              <a:rPr lang="ja-JP" dirty="0"/>
              <a:t>肝臓専門医は、HCC のリスクのある HBV 患者の管理に主要な役割を果たす</a:t>
            </a:r>
          </a:p>
          <a:p>
            <a:pPr lvl="1" rtl="0"/>
            <a:r>
              <a:rPr lang="ja-JP" dirty="0"/>
              <a:t>ウイルス性疾患と治療奏効をモニターするために、患者を定期的に診察する</a:t>
            </a:r>
          </a:p>
          <a:p>
            <a:pPr lvl="1" rtl="0"/>
            <a:r>
              <a:rPr lang="ja-JP" dirty="0"/>
              <a:t>効果的な検査が、早期段階の HCC 患者を識別する</a:t>
            </a:r>
          </a:p>
          <a:p>
            <a:pPr rtl="0"/>
            <a:r>
              <a:rPr lang="ja-JP" dirty="0"/>
              <a:t>各症例についての治療選択肢を協議するために、諸分野全体にわたるチーム／腫瘍委員会との協力関係を開発する</a:t>
            </a:r>
          </a:p>
          <a:p>
            <a:pPr rtl="0"/>
            <a:r>
              <a:rPr lang="ja-JP" dirty="0"/>
              <a:t>肝臓専門医は、すべての選択肢が確実に考慮されるために、HBV と HCC の罹患者の治療を指導する</a:t>
            </a:r>
          </a:p>
        </p:txBody>
      </p:sp>
      <p:grpSp>
        <p:nvGrpSpPr>
          <p:cNvPr id="7" name="Group 7">
            <a:extLst>
              <a:ext uri="{FF2B5EF4-FFF2-40B4-BE49-F238E27FC236}">
                <a16:creationId xmlns:a16="http://schemas.microsoft.com/office/drawing/2014/main" id="{B40F8C57-735E-4831-AE1C-BAAE318F15E0}"/>
              </a:ext>
            </a:extLst>
          </p:cNvPr>
          <p:cNvGrpSpPr>
            <a:grpSpLocks/>
          </p:cNvGrpSpPr>
          <p:nvPr/>
        </p:nvGrpSpPr>
        <p:grpSpPr bwMode="auto">
          <a:xfrm>
            <a:off x="8697809" y="6216652"/>
            <a:ext cx="3079361" cy="447822"/>
            <a:chOff x="8799765" y="3551529"/>
            <a:chExt cx="3079361" cy="448324"/>
          </a:xfrm>
        </p:grpSpPr>
        <p:pic>
          <p:nvPicPr>
            <p:cNvPr id="8" name="Picture 7">
              <a:extLst>
                <a:ext uri="{FF2B5EF4-FFF2-40B4-BE49-F238E27FC236}">
                  <a16:creationId xmlns:a16="http://schemas.microsoft.com/office/drawing/2014/main" id="{4EE719C0-CC1E-4F60-955E-933C2E8E4DD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E242AD54-065F-4CD0-AF04-6A6B89695841}"/>
                </a:ext>
              </a:extLst>
            </p:cNvPr>
            <p:cNvSpPr>
              <a:spLocks noChangeArrowheads="1"/>
            </p:cNvSpPr>
            <p:nvPr/>
          </p:nvSpPr>
          <p:spPr bwMode="auto">
            <a:xfrm>
              <a:off x="8799765"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rPr>
                <a:t>スライドの資料元：</a:t>
              </a:r>
              <a:r>
                <a:rPr kumimoji="0" lang="ja-JP" sz="1400" b="0" i="0" u="none" strike="noStrike" kern="1200" cap="none" spc="0" normalizeH="0" baseline="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312243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rtl="0">
              <a:buNone/>
            </a:pPr>
            <a:r>
              <a:rPr lang="en-US" altLang="ja-JP" sz="2400" b="1" dirty="0">
                <a:solidFill>
                  <a:schemeClr val="accent3"/>
                </a:solidFill>
                <a:hlinkClick r:id="rId3"/>
              </a:rPr>
              <a:t>clinicaloptions.com/hepatitis/programs/</a:t>
            </a:r>
            <a:r>
              <a:rPr lang="en-US" altLang="ja-JP" sz="2400" b="1" dirty="0" err="1">
                <a:solidFill>
                  <a:schemeClr val="accent3"/>
                </a:solidFill>
                <a:hlinkClick r:id="rId3"/>
              </a:rPr>
              <a:t>hcc</a:t>
            </a:r>
            <a:r>
              <a:rPr lang="en-US" altLang="ja-JP" sz="2400" b="1" dirty="0">
                <a:solidFill>
                  <a:schemeClr val="accent3"/>
                </a:solidFill>
                <a:hlinkClick r:id="rId3"/>
              </a:rPr>
              <a:t>-and-</a:t>
            </a:r>
            <a:r>
              <a:rPr lang="en-US" altLang="ja-JP" sz="2400" b="1" dirty="0" err="1">
                <a:solidFill>
                  <a:schemeClr val="accent3"/>
                </a:solidFill>
                <a:hlinkClick r:id="rId3"/>
              </a:rPr>
              <a:t>hbv</a:t>
            </a:r>
            <a:endParaRPr lang="ja-JP" sz="2400" b="1" dirty="0">
              <a:solidFill>
                <a:schemeClr val="accent3"/>
              </a:solidFill>
              <a:hlinkClick r:id="rId3"/>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rtl="0" eaLnBrk="1" hangingPunct="1"/>
            <a:r>
              <a:rPr lang="ja-JP" sz="4000" dirty="0"/>
              <a:t>HBV の設定における HCCのCCO詳細情報については、オンラインにアクセスしてください！</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44431"/>
            <a:ext cx="10872444" cy="2766646"/>
          </a:xfrm>
        </p:spPr>
        <p:txBody>
          <a:bodyPr rtlCol="0">
            <a:normAutofit fontScale="92500" lnSpcReduction="10000"/>
          </a:bodyPr>
          <a:lstStyle/>
          <a:p>
            <a:pPr rtl="0" eaLnBrk="1" hangingPunct="1">
              <a:buClr>
                <a:schemeClr val="accent6"/>
              </a:buClr>
              <a:defRPr/>
            </a:pPr>
            <a:r>
              <a:rPr lang="ja-JP" sz="2200" b="0" dirty="0"/>
              <a:t> B 型肝炎患者における、スクリーニングと検査に関する、アクセス容易な情報の</a:t>
            </a:r>
            <a:br>
              <a:rPr lang="en-US" altLang="ja-JP" sz="2200" b="0" dirty="0"/>
            </a:br>
            <a:r>
              <a:rPr lang="ja-JP" sz="2200" dirty="0">
                <a:solidFill>
                  <a:srgbClr val="E1471D"/>
                </a:solidFill>
              </a:rPr>
              <a:t>クイック・リフェレンスガイド</a:t>
            </a:r>
          </a:p>
          <a:p>
            <a:pPr rtl="0" eaLnBrk="1" hangingPunct="1">
              <a:buClr>
                <a:schemeClr val="accent6"/>
              </a:buClr>
              <a:defRPr/>
            </a:pPr>
            <a:r>
              <a:rPr lang="ja-JP" sz="2200" b="0" dirty="0"/>
              <a:t>HCC リスクアセスメント、スクリーニング、専門家教授陣との交流と話し合いによる諸分野全体にわたる管理に関する</a:t>
            </a:r>
            <a:r>
              <a:rPr lang="ja-JP" sz="2200" dirty="0">
                <a:solidFill>
                  <a:srgbClr val="E1471D"/>
                </a:solidFill>
              </a:rPr>
              <a:t> CME/CE認定モジュール</a:t>
            </a:r>
          </a:p>
          <a:p>
            <a:pPr rtl="0" eaLnBrk="1" hangingPunct="1">
              <a:buClr>
                <a:schemeClr val="accent6"/>
              </a:buClr>
              <a:defRPr/>
            </a:pPr>
            <a:r>
              <a:rPr lang="ja-JP" sz="2200" b="0" dirty="0"/>
              <a:t>HCC リスクアセスメント、スクリーニング、諸分野全体にわたる</a:t>
            </a:r>
            <a:br>
              <a:rPr lang="en-US" altLang="ja-JP" sz="2200" b="0" dirty="0"/>
            </a:br>
            <a:r>
              <a:rPr lang="ja-JP" sz="2200" b="0" dirty="0"/>
              <a:t>管理に関する </a:t>
            </a:r>
            <a:r>
              <a:rPr lang="ja-JP" sz="2200" dirty="0">
                <a:solidFill>
                  <a:schemeClr val="accent3"/>
                </a:solidFill>
              </a:rPr>
              <a:t>ダウンロード可能なスライド</a:t>
            </a:r>
          </a:p>
          <a:p>
            <a:pPr rtl="0">
              <a:buClr>
                <a:schemeClr val="accent6"/>
              </a:buClr>
              <a:defRPr/>
            </a:pPr>
            <a:r>
              <a:rPr lang="ja-JP" sz="2200" b="0" dirty="0"/>
              <a:t>HCC リスクアセスメントと検査の臨床的重要性の問題に関する、</a:t>
            </a:r>
            <a:br>
              <a:rPr lang="en-US" altLang="ja-JP" sz="2200" b="0" dirty="0"/>
            </a:br>
            <a:r>
              <a:rPr lang="ja-JP" sz="2200" b="0" dirty="0"/>
              <a:t>専門家教授陣によって立案された</a:t>
            </a:r>
            <a:r>
              <a:rPr lang="ja-JP" sz="2200" dirty="0">
                <a:solidFill>
                  <a:srgbClr val="E1471D"/>
                </a:solidFill>
              </a:rPr>
              <a:t>臨床的思考の</a:t>
            </a:r>
            <a:r>
              <a:rPr lang="ja-JP" sz="2200" b="0" dirty="0"/>
              <a:t>注釈</a:t>
            </a:r>
            <a:r>
              <a:rPr lang="ja-JP" sz="2200" b="0" dirty="0">
                <a:solidFill>
                  <a:srgbClr val="E1471D"/>
                </a:solidFill>
              </a:rPr>
              <a:t>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2799580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CA36ECFBBCA214083DC1A5AA7D5CBBF" ma:contentTypeVersion="1" ma:contentTypeDescription="Create a new document." ma:contentTypeScope="" ma:versionID="dd44164d8255f56bd4688d9742310e6a">
  <xsd:schema xmlns:xsd="http://www.w3.org/2001/XMLSchema" xmlns:xs="http://www.w3.org/2001/XMLSchema" xmlns:p="http://schemas.microsoft.com/office/2006/metadata/properties" xmlns:ns2="44fe61e2-57e7-4b9e-ba85-66037b1b4d65" xmlns:ns3="40eb2c1e-df48-4b95-991f-d05ce2708b42" targetNamespace="http://schemas.microsoft.com/office/2006/metadata/properties" ma:root="true" ma:fieldsID="88e69aec2113026c117e6f57a3c1dfcc" ns2:_="" ns3:_="">
    <xsd:import namespace="44fe61e2-57e7-4b9e-ba85-66037b1b4d65"/>
    <xsd:import namespace="40eb2c1e-df48-4b95-991f-d05ce2708b4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e61e2-57e7-4b9e-ba85-66037b1b4d6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0eb2c1e-df48-4b95-991f-d05ce2708b4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Graphics"/>
          <xsd:enumeration value="Permissions"/>
          <xsd:enumeration value="PDF Creation"/>
          <xsd:enumeration value="Downloadable Slides - Japanese"/>
          <xsd:enumeration value="Downloadable Slides - Chinese"/>
          <xsd:enumeration value="Text - English"/>
          <xsd:enumeration value="Downlloadable Slides - English"/>
          <xsd:enumeration value="Text - Chinese"/>
          <xsd:enumeration value="Text - Japanes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44fe61e2-57e7-4b9e-ba85-66037b1b4d65">E3WMEMYUK6S7-516302443-18</_dlc_DocId>
    <_dlc_DocIdUrl xmlns="44fe61e2-57e7-4b9e-ba85-66037b1b4d65">
      <Url>https://intranet.clinicaloptions.com/mews/hepatitis/HEP_2020_HBV___HCV_MM_(PRP3783)/Clinical_Focus_-_Japanese_Chinese/_layouts/15/DocIdRedir.aspx?ID=E3WMEMYUK6S7-516302443-18</Url>
      <Description>E3WMEMYUK6S7-516302443-18</Description>
    </_dlc_DocIdUrl>
    <Document_x0020_Category xmlns="40eb2c1e-df48-4b95-991f-d05ce2708b42">Downloadable Slides - Japanese</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8EC1A105-3BFE-449A-B7E5-DD50801C0B69}">
  <ds:schemaRefs>
    <ds:schemaRef ds:uri="http://schemas.microsoft.com/sharepoint/events"/>
  </ds:schemaRefs>
</ds:datastoreItem>
</file>

<file path=customXml/itemProps3.xml><?xml version="1.0" encoding="utf-8"?>
<ds:datastoreItem xmlns:ds="http://schemas.openxmlformats.org/officeDocument/2006/customXml" ds:itemID="{96753410-C1F5-4DD2-83EF-6F2768E754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e61e2-57e7-4b9e-ba85-66037b1b4d65"/>
    <ds:schemaRef ds:uri="40eb2c1e-df48-4b95-991f-d05ce2708b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44fe61e2-57e7-4b9e-ba85-66037b1b4d65"/>
    <ds:schemaRef ds:uri="http://schemas.microsoft.com/office/2006/metadata/properties"/>
    <ds:schemaRef ds:uri="http://purl.org/dc/terms/"/>
    <ds:schemaRef ds:uri="http://purl.org/dc/dcmityp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40eb2c1e-df48-4b95-991f-d05ce2708b42"/>
    <ds:schemaRef ds:uri="http://www.w3.org/XML/1998/namespac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15574</TotalTime>
  <Words>12687</Words>
  <Application>Microsoft Office PowerPoint</Application>
  <PresentationFormat>Widescreen</PresentationFormat>
  <Paragraphs>752</Paragraphs>
  <Slides>32</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Calibri Regular</vt:lpstr>
      <vt:lpstr>open-sans</vt:lpstr>
      <vt:lpstr>Roboto</vt:lpstr>
      <vt:lpstr>Times</vt:lpstr>
      <vt:lpstr>Wingdings</vt:lpstr>
      <vt:lpstr>2017_HTAA_Diabetes</vt:lpstr>
      <vt:lpstr>B 型肝炎の状況における HCC：  アジア太平洋地域での考慮点</vt:lpstr>
      <vt:lpstr>これらのスライドについて</vt:lpstr>
      <vt:lpstr>教授陣</vt:lpstr>
      <vt:lpstr>教授陣の開示</vt:lpstr>
      <vt:lpstr>GLOBOCAN 2020 推定肝臓がん発症率（全性別と年齢）アジアとアフリカで最高</vt:lpstr>
      <vt:lpstr>HCC の疫病学</vt:lpstr>
      <vt:lpstr>人種、出身国、 &lt;40 歳での HCC </vt:lpstr>
      <vt:lpstr>REVEAL：慢性 B 型肝炎の罹患者間の HCC リスク</vt:lpstr>
      <vt:lpstr>HCC のリスクと HCC の家族歴</vt:lpstr>
      <vt:lpstr>HBV と HCV 状態に基づいた HCC のリスク推定</vt:lpstr>
      <vt:lpstr>HCC の発症において重要な可能性のあるその他の危険補助因子</vt:lpstr>
      <vt:lpstr>HBV-関連 HCC の予防に対する APASL 推奨</vt:lpstr>
      <vt:lpstr>HCC リスク低減： 香港における中国人患者における HBV に対する TDF 対 エンテカビル</vt:lpstr>
      <vt:lpstr>HCC リスク低減： 香港における中国人患者における HBV に対する TDF 対 エンテカビル</vt:lpstr>
      <vt:lpstr>HCC リスク減少：HBV に対する TDF 対 エンテカビル</vt:lpstr>
      <vt:lpstr>まとめのポイント：HBsAg 陽性患者における  HCC リスクの審査 </vt:lpstr>
      <vt:lpstr>APASL：B 型肝炎患者に推奨される HCC 検査</vt:lpstr>
      <vt:lpstr>HCC 検査の画像取得方法</vt:lpstr>
      <vt:lpstr>画像取得方法の感度</vt:lpstr>
      <vt:lpstr>HCC リスクのバイオマーカー： AFP と AFP-L3</vt:lpstr>
      <vt:lpstr>HCC リスクのバイオマーカー：DCP/PIVKA-II</vt:lpstr>
      <vt:lpstr>HCC 検査都診断へのバイオマーカー適用の新しいアプローチ：  GALAD モデル</vt:lpstr>
      <vt:lpstr>GALAD の検証</vt:lpstr>
      <vt:lpstr>HBsAg 陽性患者を対象としたスクリーニングと検査に関する APASL ガイダンス </vt:lpstr>
      <vt:lpstr>慢性 B 型肝炎の罹患者における HCC の特異的腫瘍マーカーとしての治療中の AFP</vt:lpstr>
      <vt:lpstr>HCC 検査の主要マーカーに関する APASL の推奨</vt:lpstr>
      <vt:lpstr>APASL ガイドライン：複数の方法を用いる HCC の診断アルゴリズム </vt:lpstr>
      <vt:lpstr>APASL ガイドライン：動的 CT/MRI のみを用いる HCC の診断アルゴリズム </vt:lpstr>
      <vt:lpstr>APASL HCC 治療アルゴリズム</vt:lpstr>
      <vt:lpstr>APASL：HCC 治療の諸分野全体にわたる管理におけるアジア太平洋地域の考慮点</vt:lpstr>
      <vt:lpstr>まとめのポイント：  HBV の状況における HCC</vt:lpstr>
      <vt:lpstr>HBV の設定における HCCのCCO詳細情報については、オンラインにアクセスしてください！</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 型肝炎の状況における HCC： アジア太平洋地域での考慮点</dc:title>
  <dc:subject/>
  <dc:creator>Preferred User</dc:creator>
  <cp:keywords/>
  <dc:description/>
  <cp:lastModifiedBy>nkolenko@clinicaloptions.com</cp:lastModifiedBy>
  <cp:revision>1357</cp:revision>
  <cp:lastPrinted>2016-09-26T20:21:49Z</cp:lastPrinted>
  <dcterms:created xsi:type="dcterms:W3CDTF">2005-05-27T15:08:01Z</dcterms:created>
  <dcterms:modified xsi:type="dcterms:W3CDTF">2021-06-18T19:01:25Z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dcd92dae-a17c-421c-b628-347649a13187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0x0101001CA36ECFBBCA214083DC1A5AA7D5CBBF</vt:lpwstr>
  </property>
</Properties>
</file>