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1" r:id="rId5"/>
    <p:sldMasterId id="2147483680" r:id="rId6"/>
    <p:sldMasterId id="2147483692" r:id="rId7"/>
  </p:sldMasterIdLst>
  <p:notesMasterIdLst>
    <p:notesMasterId r:id="rId19"/>
  </p:notesMasterIdLst>
  <p:sldIdLst>
    <p:sldId id="2147473663" r:id="rId8"/>
    <p:sldId id="308" r:id="rId9"/>
    <p:sldId id="267" r:id="rId10"/>
    <p:sldId id="2147473711" r:id="rId11"/>
    <p:sldId id="2147473664" r:id="rId12"/>
    <p:sldId id="2147473702" r:id="rId13"/>
    <p:sldId id="2147473708" r:id="rId14"/>
    <p:sldId id="2147473704" r:id="rId15"/>
    <p:sldId id="2147473709" r:id="rId16"/>
    <p:sldId id="2147473668" r:id="rId17"/>
    <p:sldId id="214747369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F08B390-73C3-6F7B-2C12-6D31CCBFC438}" name="Mindy Tanzola" initials="MT" userId="S::mindy@scienceink.com::e94da788-77e6-4b26-ae6d-484e8c0095e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atherine Lee" initials="KL" lastIdx="1" clrIdx="0">
    <p:extLst>
      <p:ext uri="{19B8F6BF-5375-455C-9EA6-DF929625EA0E}">
        <p15:presenceInfo xmlns:p15="http://schemas.microsoft.com/office/powerpoint/2012/main" userId="S::klee@cealliance.com::27e3126b-9ac9-41d6-ad38-e282a6b7474b" providerId="AD"/>
      </p:ext>
    </p:extLst>
  </p:cmAuthor>
  <p:cmAuthor id="2" name="Jerfiz Constanzo" initials="JC" lastIdx="3" clrIdx="1">
    <p:extLst>
      <p:ext uri="{19B8F6BF-5375-455C-9EA6-DF929625EA0E}">
        <p15:presenceInfo xmlns:p15="http://schemas.microsoft.com/office/powerpoint/2012/main" userId="S::jconstanzo@clinicaloptions.com::7388c342-66f0-4154-bcdf-657d8197f1ae" providerId="AD"/>
      </p:ext>
    </p:extLst>
  </p:cmAuthor>
  <p:cmAuthor id="3" name="Timothy Quill" initials="TQ" lastIdx="2" clrIdx="2">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41E1D3-EE26-4777-ACCF-25975B2AAB2B}" v="1" dt="2025-12-12T18:43:14.274"/>
    <p1510:client id="{87FB2B8C-F17E-4E7C-BBEF-66405DF5EAB2}" v="3" dt="2025-12-12T17:59:28.029"/>
    <p1510:client id="{DF43ADE9-EC7E-4DA4-9F55-E62E69134249}" v="7" dt="2025-12-12T18:58:26.4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08" autoAdjust="0"/>
    <p:restoredTop sz="82117" autoAdjust="0"/>
  </p:normalViewPr>
  <p:slideViewPr>
    <p:cSldViewPr snapToGrid="0">
      <p:cViewPr varScale="1">
        <p:scale>
          <a:sx n="61" d="100"/>
          <a:sy n="61" d="100"/>
        </p:scale>
        <p:origin x="648" y="44"/>
      </p:cViewPr>
      <p:guideLst/>
    </p:cSldViewPr>
  </p:slideViewPr>
  <p:notesTextViewPr>
    <p:cViewPr>
      <p:scale>
        <a:sx n="1" d="1"/>
        <a:sy n="1" d="1"/>
      </p:scale>
      <p:origin x="0" y="0"/>
    </p:cViewPr>
  </p:notesTextViewPr>
  <p:sorterViewPr>
    <p:cViewPr>
      <p:scale>
        <a:sx n="100" d="100"/>
        <a:sy n="100"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12/12/2025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2201E45-F998-472B-9695-2F0E24B33AD6}" type="slidenum">
              <a:rPr lang="en-US" smtClean="0"/>
              <a:t>4</a:t>
            </a:fld>
            <a:endParaRPr lang="en-US" dirty="0"/>
          </a:p>
        </p:txBody>
      </p:sp>
    </p:spTree>
    <p:extLst>
      <p:ext uri="{BB962C8B-B14F-4D97-AF65-F5344CB8AC3E}">
        <p14:creationId xmlns:p14="http://schemas.microsoft.com/office/powerpoint/2010/main" val="3824427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D4D27-C33F-91E1-3DB5-715B25E8E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F2DBA-6F53-6F18-15D8-1F728964B5B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7950A96-A413-7A4E-4E78-EA951AB6BC8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2A3599-F709-E44B-4967-DE71B1B619A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5339420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2C35D-792A-EE97-D63C-C304CFCE9A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77CD1C-8DEF-315C-66F4-B1FCADA3FFD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0E8E03B-DBF5-5A92-D5DA-429A9210734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EAF95E6-04A1-F146-BDAB-D61CE32EB4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49799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9A355-D889-018B-AC39-8E219A341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BBCC6B-99E7-3646-3702-52388E10C96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82ACE6F-C490-1645-B56D-7B72C4EED9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96AC3D-06A9-07A5-F9C0-2C7788A83B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360893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4.xml"/><Relationship Id="rId5" Type="http://schemas.openxmlformats.org/officeDocument/2006/relationships/image" Target="../media/image6.svg"/><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59144465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265827683"/>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2166127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66744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44718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83740460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387885342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827160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00398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3726046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www.clinicaloptions.com/" TargetMode="Externa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5.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hyperlink" Target="http://www.clinicaloptions.com/" TargetMode="Externa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image" Target="../media/image2.svg"/><Relationship Id="rId5" Type="http://schemas.openxmlformats.org/officeDocument/2006/relationships/slideLayout" Target="../slideLayouts/slideLayout15.xml"/><Relationship Id="rId10" Type="http://schemas.openxmlformats.org/officeDocument/2006/relationships/image" Target="../media/image1.png"/><Relationship Id="rId4" Type="http://schemas.openxmlformats.org/officeDocument/2006/relationships/slideLayout" Target="../slideLayouts/slideLayout14.xml"/><Relationship Id="rId9" Type="http://schemas.openxmlformats.org/officeDocument/2006/relationships/theme" Target="../theme/theme2.xml"/><Relationship Id="rId14" Type="http://schemas.openxmlformats.org/officeDocument/2006/relationships/image" Target="../media/image6.sv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image" Target="../media/image1.png"/><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hyperlink" Target="http://www.clinicaloptions.com/" TargetMode="Externa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image" Target="../media/image2.svg"/></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2">
            <a:extLst>
              <a:ext uri="{96DAC541-7B7A-43D3-8B79-37D633B846F1}">
                <asvg:svgBlip xmlns:asvg="http://schemas.microsoft.com/office/drawing/2016/SVG/main" r:embed="rId13"/>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4">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7543185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88063"/>
            <a:ext cx="10949940" cy="2387600"/>
          </a:xfrm>
          <a:solidFill>
            <a:schemeClr val="accent2"/>
          </a:solidFill>
        </p:spPr>
        <p:txBody>
          <a:bodyPr>
            <a:normAutofit/>
          </a:bodyPr>
          <a:lstStyle/>
          <a:p>
            <a:r>
              <a:rPr lang="en-US" altLang="en-US" sz="4000" dirty="0"/>
              <a:t>VICEROY: Venetoclax + Azacitidine + Gilteritinib in Patients With ND </a:t>
            </a:r>
            <a:r>
              <a:rPr lang="en-US" altLang="en-US" sz="4000" i="1" dirty="0"/>
              <a:t>FLT3</a:t>
            </a:r>
            <a:r>
              <a:rPr lang="en-US" altLang="en-US" sz="4000" dirty="0"/>
              <a:t>-Mutated AML Ineligible for Intensive Induction Chemotherapy</a:t>
            </a:r>
          </a:p>
        </p:txBody>
      </p:sp>
      <p:sp>
        <p:nvSpPr>
          <p:cNvPr id="2" name="Subtitle 1">
            <a:extLst>
              <a:ext uri="{FF2B5EF4-FFF2-40B4-BE49-F238E27FC236}">
                <a16:creationId xmlns:a16="http://schemas.microsoft.com/office/drawing/2014/main" id="{A0051D80-7AC1-54A7-03F6-44B6AB75581D}"/>
              </a:ext>
            </a:extLst>
          </p:cNvPr>
          <p:cNvSpPr>
            <a:spLocks noGrp="1"/>
          </p:cNvSpPr>
          <p:nvPr>
            <p:ph type="subTitle" idx="1"/>
          </p:nvPr>
        </p:nvSpPr>
        <p:spPr>
          <a:xfrm>
            <a:off x="149085" y="4104609"/>
            <a:ext cx="11241157" cy="599913"/>
          </a:xfrm>
        </p:spPr>
        <p:txBody>
          <a:bodyPr/>
          <a:lstStyle/>
          <a:p>
            <a:r>
              <a:rPr lang="en-US" dirty="0"/>
              <a:t>Bridging Discoveries to Practice: CCO’s Conference to Clinic Highlights* From the 2025 ASH Annual Meeting</a:t>
            </a:r>
          </a:p>
        </p:txBody>
      </p:sp>
      <p:sp>
        <p:nvSpPr>
          <p:cNvPr id="11" name="Text Placeholder 5">
            <a:extLst>
              <a:ext uri="{FF2B5EF4-FFF2-40B4-BE49-F238E27FC236}">
                <a16:creationId xmlns:a16="http://schemas.microsoft.com/office/drawing/2014/main" id="{AB7AD7B7-781A-DD86-7E3B-F0AF54E84000}"/>
              </a:ext>
            </a:extLst>
          </p:cNvPr>
          <p:cNvSpPr txBox="1">
            <a:spLocks/>
          </p:cNvSpPr>
          <p:nvPr/>
        </p:nvSpPr>
        <p:spPr>
          <a:xfrm>
            <a:off x="228600" y="6053328"/>
            <a:ext cx="8484704"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 Clinical Education in partnership with Smart Patients.</a:t>
            </a:r>
          </a:p>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a:rPr>
              <a:t>Supported by educational grants from AstraZeneca, BeOne Medicines, Genentech, Geron Corporation, Incyte, Johnson &amp; Johnson, Lilly, and Novartis Pharmaceuticals Corporation.</a:t>
            </a:r>
          </a:p>
        </p:txBody>
      </p:sp>
      <p:sp>
        <p:nvSpPr>
          <p:cNvPr id="3" name="Subtitle 1">
            <a:extLst>
              <a:ext uri="{FF2B5EF4-FFF2-40B4-BE49-F238E27FC236}">
                <a16:creationId xmlns:a16="http://schemas.microsoft.com/office/drawing/2014/main" id="{7B072C24-784A-C0D7-F60C-E3D36200CB2C}"/>
              </a:ext>
            </a:extLst>
          </p:cNvPr>
          <p:cNvSpPr txBox="1">
            <a:spLocks/>
          </p:cNvSpPr>
          <p:nvPr/>
        </p:nvSpPr>
        <p:spPr>
          <a:xfrm>
            <a:off x="155711" y="5229512"/>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
        <p:nvSpPr>
          <p:cNvPr id="4" name="TextBox 3">
            <a:extLst>
              <a:ext uri="{FF2B5EF4-FFF2-40B4-BE49-F238E27FC236}">
                <a16:creationId xmlns:a16="http://schemas.microsoft.com/office/drawing/2014/main" id="{F43BCE82-0166-5452-21C3-357068615859}"/>
              </a:ext>
            </a:extLst>
          </p:cNvPr>
          <p:cNvSpPr txBox="1"/>
          <p:nvPr/>
        </p:nvSpPr>
        <p:spPr>
          <a:xfrm>
            <a:off x="8627165" y="-437322"/>
            <a:ext cx="0" cy="0"/>
          </a:xfrm>
          <a:prstGeom prst="rect">
            <a:avLst/>
          </a:prstGeom>
        </p:spPr>
        <p:txBody>
          <a:bodyPr vert="horz" wrap="none" lIns="0" tIns="0" rIns="0" bIns="0" rtlCol="0">
            <a:noAutofit/>
          </a:bodyPr>
          <a:lstStyle/>
          <a:p>
            <a:pPr algn="l"/>
            <a:endParaRPr lang="en-US" sz="1200" dirty="0"/>
          </a:p>
        </p:txBody>
      </p:sp>
      <p:sp>
        <p:nvSpPr>
          <p:cNvPr id="5" name="TextBox 4">
            <a:extLst>
              <a:ext uri="{FF2B5EF4-FFF2-40B4-BE49-F238E27FC236}">
                <a16:creationId xmlns:a16="http://schemas.microsoft.com/office/drawing/2014/main" id="{1EA1396A-93A8-93A7-5978-151FBD10B387}"/>
              </a:ext>
            </a:extLst>
          </p:cNvPr>
          <p:cNvSpPr txBox="1"/>
          <p:nvPr/>
        </p:nvSpPr>
        <p:spPr>
          <a:xfrm>
            <a:off x="5194852" y="-742122"/>
            <a:ext cx="0" cy="0"/>
          </a:xfrm>
          <a:prstGeom prst="rect">
            <a:avLst/>
          </a:prstGeom>
        </p:spPr>
        <p:txBody>
          <a:bodyPr vert="horz" wrap="none" lIns="0" tIns="0" rIns="0" bIns="0" rtlCol="0">
            <a:noAutofit/>
          </a:bodyPr>
          <a:lstStyle/>
          <a:p>
            <a:pPr algn="l"/>
            <a:endParaRPr lang="en-US" sz="1200" dirty="0"/>
          </a:p>
        </p:txBody>
      </p:sp>
    </p:spTree>
    <p:extLst>
      <p:ext uri="{BB962C8B-B14F-4D97-AF65-F5344CB8AC3E}">
        <p14:creationId xmlns:p14="http://schemas.microsoft.com/office/powerpoint/2010/main" val="2634731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spcBef>
                <a:spcPts val="1200"/>
              </a:spcBef>
              <a:buFont typeface="Arial" panose="020B0604020202020204" pitchFamily="34" charset="0"/>
              <a:buChar char="•"/>
            </a:pPr>
            <a:r>
              <a:rPr lang="en-US" altLang="en-US" sz="2000" dirty="0"/>
              <a:t>Azacitidine/venetoclax (Aza/Ven) is the standard of care for patients with newly diagnosed (ND) AML who are ineligible for intensive induction chemotherapy, including those with </a:t>
            </a:r>
            <a:r>
              <a:rPr lang="en-US" altLang="en-US" sz="2000" i="1" dirty="0"/>
              <a:t>FLT3</a:t>
            </a:r>
            <a:r>
              <a:rPr lang="en-US" altLang="en-US" sz="2000" i="1" baseline="30000" dirty="0"/>
              <a:t>mut+</a:t>
            </a:r>
            <a:r>
              <a:rPr lang="en-US" altLang="en-US" sz="2000" i="1" dirty="0"/>
              <a:t> </a:t>
            </a:r>
            <a:r>
              <a:rPr lang="en-US" altLang="en-US" sz="2000" dirty="0"/>
              <a:t>disease</a:t>
            </a:r>
            <a:r>
              <a:rPr lang="en-US" altLang="en-US" sz="2000" baseline="30000" dirty="0"/>
              <a:t>1 </a:t>
            </a:r>
          </a:p>
          <a:p>
            <a:pPr marL="342900" indent="-342900">
              <a:spcBef>
                <a:spcPts val="1200"/>
              </a:spcBef>
              <a:buFont typeface="Arial" panose="020B0604020202020204" pitchFamily="34" charset="0"/>
              <a:buChar char="•"/>
            </a:pPr>
            <a:r>
              <a:rPr lang="en-US" altLang="en-US" sz="2000" dirty="0"/>
              <a:t>Outcomes with Aza/Ven in patients with </a:t>
            </a:r>
            <a:r>
              <a:rPr lang="en-US" altLang="en-US" sz="2000" i="1" dirty="0"/>
              <a:t>FLT3</a:t>
            </a:r>
            <a:r>
              <a:rPr lang="en-US" altLang="en-US" sz="2000" i="1" baseline="30000" dirty="0"/>
              <a:t>mut+</a:t>
            </a:r>
            <a:r>
              <a:rPr lang="en-US" altLang="en-US" sz="2000" dirty="0"/>
              <a:t> AML remain poor</a:t>
            </a:r>
            <a:r>
              <a:rPr lang="en-US" altLang="en-US" sz="2000" baseline="30000" dirty="0"/>
              <a:t>2</a:t>
            </a:r>
          </a:p>
          <a:p>
            <a:pPr marL="342900" indent="-342900">
              <a:spcBef>
                <a:spcPts val="1200"/>
              </a:spcBef>
              <a:buFont typeface="Arial" panose="020B0604020202020204" pitchFamily="34" charset="0"/>
              <a:buChar char="•"/>
            </a:pPr>
            <a:r>
              <a:rPr lang="en-US" altLang="en-US" sz="2000" dirty="0"/>
              <a:t>In a single-center, proof-of-principle study, triplet therapy with Aza/Ven and the FLT3 inhibitor gilteritinib demonstrated efficacy in patients with ND </a:t>
            </a:r>
            <a:r>
              <a:rPr lang="en-US" altLang="en-US" sz="2000" i="1" dirty="0"/>
              <a:t>FLT3</a:t>
            </a:r>
            <a:r>
              <a:rPr lang="en-US" altLang="en-US" sz="2000" i="1" baseline="30000" dirty="0"/>
              <a:t>mut+</a:t>
            </a:r>
            <a:r>
              <a:rPr lang="en-US" altLang="en-US" sz="2000" dirty="0"/>
              <a:t> AML ineligible for intensive induction CT</a:t>
            </a:r>
          </a:p>
          <a:p>
            <a:pPr marL="574675" lvl="1" indent="-342900">
              <a:spcBef>
                <a:spcPts val="1200"/>
              </a:spcBef>
              <a:buFont typeface="Calibri" panose="020F0502020204030204" pitchFamily="34" charset="0"/>
              <a:buChar char="─"/>
            </a:pPr>
            <a:r>
              <a:rPr lang="en-US" altLang="en-US" sz="1800" dirty="0"/>
              <a:t>CR rate of 90% and a 1-yr OS rate of 83%</a:t>
            </a:r>
          </a:p>
          <a:p>
            <a:pPr marL="574675" lvl="1" indent="-342900">
              <a:spcBef>
                <a:spcPts val="1200"/>
              </a:spcBef>
              <a:buFont typeface="Calibri" panose="020F0502020204030204" pitchFamily="34" charset="0"/>
              <a:buChar char="─"/>
            </a:pPr>
            <a:r>
              <a:rPr lang="en-US" altLang="en-US" sz="1800" dirty="0"/>
              <a:t>Regarding safety, most patients on Aza/Ven plus gilterinib required dose modifications due to myelosuppression</a:t>
            </a:r>
            <a:r>
              <a:rPr lang="en-US" altLang="en-US" sz="1800" baseline="30000" dirty="0"/>
              <a:t>3 </a:t>
            </a:r>
          </a:p>
          <a:p>
            <a:pPr marL="342900" indent="-342900">
              <a:spcBef>
                <a:spcPts val="1200"/>
              </a:spcBef>
              <a:buFont typeface="Arial" panose="020B0604020202020204" pitchFamily="34" charset="0"/>
              <a:buChar char="•"/>
            </a:pPr>
            <a:r>
              <a:rPr lang="en-US" altLang="en-US" sz="2000" dirty="0"/>
              <a:t>Current report describes safety/efficacy from the phase I of the VICEROY trial evaluating outcomes with 200-mg and 400-mg venetoclax dosing plus azacitidine and gilterinib in ND </a:t>
            </a:r>
            <a:r>
              <a:rPr lang="en-US" altLang="en-US" sz="2000" i="1" dirty="0"/>
              <a:t>FLT3</a:t>
            </a:r>
            <a:r>
              <a:rPr lang="en-US" altLang="en-US" sz="2000" i="1" baseline="30000" dirty="0"/>
              <a:t>mut+</a:t>
            </a:r>
            <a:r>
              <a:rPr lang="en-US" altLang="en-US" sz="2000" dirty="0"/>
              <a:t> AML  </a:t>
            </a:r>
          </a:p>
          <a:p>
            <a:pPr marL="342900" indent="-342900">
              <a:spcBef>
                <a:spcPts val="1200"/>
              </a:spcBef>
              <a:buFont typeface="Arial" panose="020B0604020202020204" pitchFamily="34" charset="0"/>
              <a:buChar char="•"/>
            </a:pPr>
            <a:endParaRPr lang="en-US" altLang="en-US" sz="2000" dirty="0"/>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a:xfrm>
            <a:off x="231078" y="541008"/>
            <a:ext cx="11740260" cy="482440"/>
          </a:xfrm>
        </p:spPr>
        <p:txBody>
          <a:bodyPr/>
          <a:lstStyle/>
          <a:p>
            <a:r>
              <a:rPr lang="en-US" dirty="0"/>
              <a:t>VICEROY: Background</a:t>
            </a:r>
            <a:endParaRPr lang="en-US" altLang="en-US" dirty="0"/>
          </a:p>
        </p:txBody>
      </p:sp>
      <p:sp>
        <p:nvSpPr>
          <p:cNvPr id="5" name="Text Box 15">
            <a:extLst>
              <a:ext uri="{FF2B5EF4-FFF2-40B4-BE49-F238E27FC236}">
                <a16:creationId xmlns:a16="http://schemas.microsoft.com/office/drawing/2014/main" id="{64379E87-1377-854C-2BCB-222C9B5951CC}"/>
              </a:ext>
            </a:extLst>
          </p:cNvPr>
          <p:cNvSpPr txBox="1">
            <a:spLocks noGrp="1" noChangeArrowheads="1"/>
          </p:cNvSpPr>
          <p:nvPr>
            <p:ph sz="quarter" idx="10"/>
          </p:nvPr>
        </p:nvSpPr>
        <p:spPr bwMode="auto">
          <a:xfrm>
            <a:off x="3559175" y="6321623"/>
            <a:ext cx="5965825" cy="307777"/>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kumimoji="0" lang="en-US" altLang="en-US"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1. NCCN guidelines: AML. 2025. 2. Konopleva. Clin Cancer Res. 2022;28:2744. </a:t>
            </a:r>
            <a:br>
              <a:rPr kumimoji="0" lang="en-US" altLang="en-US"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br>
            <a:r>
              <a:rPr kumimoji="0" lang="en-US" altLang="en-US"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3. Short. JCO. 2024;42:1499. 4</a:t>
            </a:r>
            <a:r>
              <a:rPr lang="en-US" altLang="en-US" b="0" spc="-10" dirty="0">
                <a:solidFill>
                  <a:srgbClr val="161616"/>
                </a:solidFill>
                <a:latin typeface="Poppins" pitchFamily="2" charset="77"/>
              </a:rPr>
              <a:t>. Altman. ASH 2025. Abstr 654.</a:t>
            </a:r>
            <a:endParaRPr lang="en-US" altLang="en-US" b="0" dirty="0">
              <a:solidFill>
                <a:srgbClr val="161616"/>
              </a:solidFill>
              <a:latin typeface="Poppins" pitchFamily="2" charset="77"/>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853CA16-6D01-14D9-651C-C5C51E3FEF57}"/>
              </a:ext>
            </a:extLst>
          </p:cNvPr>
          <p:cNvSpPr>
            <a:spLocks noGrp="1"/>
          </p:cNvSpPr>
          <p:nvPr>
            <p:ph idx="1"/>
          </p:nvPr>
        </p:nvSpPr>
        <p:spPr>
          <a:xfrm>
            <a:off x="245997" y="1335810"/>
            <a:ext cx="11740260" cy="433401"/>
          </a:xfrm>
        </p:spPr>
        <p:txBody>
          <a:bodyPr/>
          <a:lstStyle/>
          <a:p>
            <a:pPr marL="342900" indent="-342900">
              <a:buFont typeface="Arial" panose="020B0604020202020204" pitchFamily="34" charset="0"/>
              <a:buChar char="•"/>
            </a:pPr>
            <a:r>
              <a:rPr lang="en-US" sz="1600" dirty="0"/>
              <a:t>Randomized, multicenter, open-label, dose-ranging/expansion phase I/II study</a:t>
            </a:r>
          </a:p>
          <a:p>
            <a:pPr marL="342900" indent="-342900">
              <a:buFont typeface="Arial" panose="020B0604020202020204" pitchFamily="34" charset="0"/>
              <a:buChar char="•"/>
            </a:pPr>
            <a:endParaRPr lang="en-US" sz="1800" dirty="0"/>
          </a:p>
          <a:p>
            <a:pPr marL="342900" indent="-342900">
              <a:buFont typeface="Arial" panose="020B0604020202020204" pitchFamily="34" charset="0"/>
              <a:buChar char="•"/>
            </a:pPr>
            <a:endParaRPr lang="en-US" sz="1800" dirty="0"/>
          </a:p>
          <a:p>
            <a:pPr marL="342900" indent="-342900">
              <a:buFont typeface="Arial" panose="020B0604020202020204" pitchFamily="34" charset="0"/>
              <a:buChar char="•"/>
            </a:pPr>
            <a:endParaRPr lang="en-US" sz="1800" dirty="0"/>
          </a:p>
          <a:p>
            <a:pPr marL="342900" indent="-342900">
              <a:buFont typeface="Arial" panose="020B0604020202020204" pitchFamily="34" charset="0"/>
              <a:buChar char="•"/>
            </a:pPr>
            <a:endParaRPr lang="en-US" sz="1800" dirty="0"/>
          </a:p>
          <a:p>
            <a:pPr marL="342900" indent="-342900">
              <a:buFont typeface="Arial" panose="020B0604020202020204" pitchFamily="34" charset="0"/>
              <a:buChar char="•"/>
            </a:pPr>
            <a:endParaRPr lang="en-US" sz="1800" dirty="0"/>
          </a:p>
          <a:p>
            <a:pPr marL="342900" indent="-342900">
              <a:buFont typeface="Arial" panose="020B0604020202020204" pitchFamily="34" charset="0"/>
              <a:buChar char="•"/>
            </a:pPr>
            <a:endParaRPr lang="en-US" sz="1800" dirty="0"/>
          </a:p>
          <a:p>
            <a:endParaRPr lang="en-US" sz="1800" b="1" dirty="0"/>
          </a:p>
        </p:txBody>
      </p:sp>
      <p:sp>
        <p:nvSpPr>
          <p:cNvPr id="3" name="Title 2">
            <a:extLst>
              <a:ext uri="{FF2B5EF4-FFF2-40B4-BE49-F238E27FC236}">
                <a16:creationId xmlns:a16="http://schemas.microsoft.com/office/drawing/2014/main" id="{A72BC67C-4729-55C1-F93B-7B15C9B7ED7A}"/>
              </a:ext>
            </a:extLst>
          </p:cNvPr>
          <p:cNvSpPr>
            <a:spLocks noGrp="1"/>
          </p:cNvSpPr>
          <p:nvPr>
            <p:ph type="title"/>
          </p:nvPr>
        </p:nvSpPr>
        <p:spPr/>
        <p:txBody>
          <a:bodyPr/>
          <a:lstStyle/>
          <a:p>
            <a:r>
              <a:rPr lang="en-US" dirty="0"/>
              <a:t>VICEROY: </a:t>
            </a:r>
            <a:r>
              <a:rPr lang="en-US" altLang="en-US" dirty="0"/>
              <a:t>Study Design</a:t>
            </a:r>
            <a:endParaRPr lang="en-US" dirty="0"/>
          </a:p>
        </p:txBody>
      </p:sp>
      <p:sp>
        <p:nvSpPr>
          <p:cNvPr id="4" name="Content Placeholder 3">
            <a:extLst>
              <a:ext uri="{FF2B5EF4-FFF2-40B4-BE49-F238E27FC236}">
                <a16:creationId xmlns:a16="http://schemas.microsoft.com/office/drawing/2014/main" id="{8CEF674E-5925-8FE9-F5F2-1E4F84A078FF}"/>
              </a:ext>
            </a:extLst>
          </p:cNvPr>
          <p:cNvSpPr>
            <a:spLocks noGrp="1"/>
          </p:cNvSpPr>
          <p:nvPr>
            <p:ph sz="quarter" idx="10"/>
          </p:nvPr>
        </p:nvSpPr>
        <p:spPr/>
        <p:txBody>
          <a:bodyPr/>
          <a:lstStyle/>
          <a:p>
            <a:r>
              <a:rPr lang="en-US" altLang="en-US" spc="-10" dirty="0">
                <a:solidFill>
                  <a:srgbClr val="161616"/>
                </a:solidFill>
              </a:rPr>
              <a:t>NCT05520567. Altman. ASH 2025. Abstr 654. </a:t>
            </a:r>
            <a:endParaRPr lang="en-US" altLang="en-US" dirty="0">
              <a:solidFill>
                <a:srgbClr val="161616"/>
              </a:solidFill>
            </a:endParaRPr>
          </a:p>
        </p:txBody>
      </p:sp>
      <p:sp>
        <p:nvSpPr>
          <p:cNvPr id="5" name="Content Placeholder 2">
            <a:extLst>
              <a:ext uri="{FF2B5EF4-FFF2-40B4-BE49-F238E27FC236}">
                <a16:creationId xmlns:a16="http://schemas.microsoft.com/office/drawing/2014/main" id="{AFC22683-55A5-D3E2-ACFD-ED17D6329BE2}"/>
              </a:ext>
            </a:extLst>
          </p:cNvPr>
          <p:cNvSpPr txBox="1">
            <a:spLocks/>
          </p:cNvSpPr>
          <p:nvPr/>
        </p:nvSpPr>
        <p:spPr bwMode="auto">
          <a:xfrm>
            <a:off x="390659" y="2411615"/>
            <a:ext cx="2702622" cy="157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spcBef>
                <a:spcPts val="0"/>
              </a:spcBef>
              <a:spcAft>
                <a:spcPts val="0"/>
              </a:spcAft>
              <a:buNone/>
            </a:pPr>
            <a:r>
              <a:rPr lang="en-US" sz="1600" kern="0" dirty="0">
                <a:solidFill>
                  <a:schemeClr val="tx1"/>
                </a:solidFill>
                <a:latin typeface="Poppins" pitchFamily="2" charset="77"/>
                <a:cs typeface="Poppins" pitchFamily="2" charset="77"/>
              </a:rPr>
              <a:t>Patients aged ≥18 yr with ND </a:t>
            </a:r>
            <a:r>
              <a:rPr lang="en-US" sz="1600" i="1" kern="0" dirty="0">
                <a:solidFill>
                  <a:schemeClr val="tx1"/>
                </a:solidFill>
                <a:latin typeface="Poppins" pitchFamily="2" charset="77"/>
                <a:cs typeface="Poppins" pitchFamily="2" charset="77"/>
              </a:rPr>
              <a:t>FLT3</a:t>
            </a:r>
            <a:r>
              <a:rPr lang="en-US" sz="1600" kern="0" dirty="0">
                <a:solidFill>
                  <a:schemeClr val="tx1"/>
                </a:solidFill>
                <a:latin typeface="Poppins" pitchFamily="2" charset="77"/>
                <a:cs typeface="Poppins" pitchFamily="2" charset="77"/>
              </a:rPr>
              <a:t>-mutated AML ineligible for intensive CT (aged ≥75 yr or younger adults with prohibitive comorbidities)</a:t>
            </a:r>
          </a:p>
          <a:p>
            <a:pPr marL="0" indent="0" algn="ctr">
              <a:spcBef>
                <a:spcPts val="0"/>
              </a:spcBef>
              <a:spcAft>
                <a:spcPts val="0"/>
              </a:spcAft>
              <a:buNone/>
            </a:pPr>
            <a:r>
              <a:rPr lang="en-US" sz="1600" b="0" kern="0" dirty="0">
                <a:solidFill>
                  <a:schemeClr val="tx1"/>
                </a:solidFill>
                <a:latin typeface="Poppins" pitchFamily="2" charset="77"/>
                <a:cs typeface="Poppins" pitchFamily="2" charset="77"/>
              </a:rPr>
              <a:t>(N = 44)</a:t>
            </a:r>
          </a:p>
        </p:txBody>
      </p:sp>
      <p:sp>
        <p:nvSpPr>
          <p:cNvPr id="6" name="Text Box 15">
            <a:extLst>
              <a:ext uri="{FF2B5EF4-FFF2-40B4-BE49-F238E27FC236}">
                <a16:creationId xmlns:a16="http://schemas.microsoft.com/office/drawing/2014/main" id="{1BBC623D-9690-6BA8-920E-09C48B233862}"/>
              </a:ext>
            </a:extLst>
          </p:cNvPr>
          <p:cNvSpPr txBox="1">
            <a:spLocks noChangeArrowheads="1"/>
          </p:cNvSpPr>
          <p:nvPr/>
        </p:nvSpPr>
        <p:spPr bwMode="auto">
          <a:xfrm>
            <a:off x="2681203" y="3219330"/>
            <a:ext cx="1122550" cy="215444"/>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lgn="ctr">
              <a:spcBef>
                <a:spcPts val="0"/>
              </a:spcBef>
              <a:defRPr/>
            </a:pPr>
            <a:r>
              <a:rPr lang="en-US" altLang="en-US" sz="1400" b="0" spc="-10" dirty="0">
                <a:solidFill>
                  <a:srgbClr val="161616"/>
                </a:solidFill>
                <a:latin typeface="Poppins" pitchFamily="2" charset="77"/>
              </a:rPr>
              <a:t>1:1</a:t>
            </a:r>
            <a:endParaRPr lang="en-US" altLang="en-US" sz="1400" b="0" dirty="0">
              <a:solidFill>
                <a:srgbClr val="161616"/>
              </a:solidFill>
              <a:latin typeface="Poppins" pitchFamily="2" charset="77"/>
            </a:endParaRPr>
          </a:p>
        </p:txBody>
      </p:sp>
      <p:sp>
        <p:nvSpPr>
          <p:cNvPr id="12" name="Rectangle 11">
            <a:extLst>
              <a:ext uri="{FF2B5EF4-FFF2-40B4-BE49-F238E27FC236}">
                <a16:creationId xmlns:a16="http://schemas.microsoft.com/office/drawing/2014/main" id="{82E0F8AB-8724-7221-E828-A71BDEA7FE53}"/>
              </a:ext>
            </a:extLst>
          </p:cNvPr>
          <p:cNvSpPr/>
          <p:nvPr/>
        </p:nvSpPr>
        <p:spPr bwMode="auto">
          <a:xfrm>
            <a:off x="3787344" y="2021416"/>
            <a:ext cx="3127802" cy="1125168"/>
          </a:xfrm>
          <a:prstGeom prst="rect">
            <a:avLst/>
          </a:prstGeom>
          <a:solidFill>
            <a:schemeClr val="accent1"/>
          </a:solidFill>
          <a:ln w="0">
            <a:solidFill>
              <a:schemeClr val="bg1"/>
            </a:solidFill>
            <a:miter lim="800000"/>
            <a:headEnd/>
            <a:tailEnd/>
          </a:ln>
        </p:spPr>
        <p:txBody>
          <a:bodyPr rtlCol="0" anchor="ctr"/>
          <a:lstStyle/>
          <a:p>
            <a:pPr algn="ctr" eaLnBrk="1" hangingPunct="1">
              <a:spcBef>
                <a:spcPts val="0"/>
              </a:spcBef>
              <a:spcAft>
                <a:spcPts val="0"/>
              </a:spcAft>
              <a:buClr>
                <a:schemeClr val="folHlink"/>
              </a:buClr>
              <a:buNone/>
            </a:pPr>
            <a:r>
              <a:rPr lang="en-US" sz="1400" b="1" dirty="0">
                <a:solidFill>
                  <a:schemeClr val="bg2"/>
                </a:solidFill>
                <a:latin typeface="Poppins" pitchFamily="2" charset="77"/>
                <a:cs typeface="Poppins" pitchFamily="2" charset="77"/>
              </a:rPr>
              <a:t>C1-C12:</a:t>
            </a:r>
          </a:p>
          <a:p>
            <a:pPr algn="ctr">
              <a:buClr>
                <a:schemeClr val="folHlink"/>
              </a:buClr>
            </a:pPr>
            <a:r>
              <a:rPr lang="en-US" sz="1400" b="1" dirty="0">
                <a:solidFill>
                  <a:schemeClr val="bg2"/>
                </a:solidFill>
                <a:latin typeface="Poppins" pitchFamily="2" charset="77"/>
                <a:cs typeface="Poppins" pitchFamily="2" charset="77"/>
              </a:rPr>
              <a:t>Venetoclax</a:t>
            </a:r>
            <a:r>
              <a:rPr lang="en-US" sz="1400" dirty="0">
                <a:solidFill>
                  <a:schemeClr val="bg2"/>
                </a:solidFill>
                <a:latin typeface="Poppins" pitchFamily="2" charset="77"/>
                <a:cs typeface="Poppins" pitchFamily="2" charset="77"/>
              </a:rPr>
              <a:t> 200 mg QD D1-28* </a:t>
            </a:r>
          </a:p>
          <a:p>
            <a:pPr algn="ctr" eaLnBrk="1" hangingPunct="1">
              <a:spcBef>
                <a:spcPts val="0"/>
              </a:spcBef>
              <a:spcAft>
                <a:spcPts val="0"/>
              </a:spcAft>
              <a:buClr>
                <a:schemeClr val="folHlink"/>
              </a:buClr>
              <a:buNone/>
            </a:pPr>
            <a:r>
              <a:rPr lang="en-US" sz="1400" b="1" dirty="0">
                <a:solidFill>
                  <a:schemeClr val="bg2"/>
                </a:solidFill>
                <a:latin typeface="Poppins" pitchFamily="2" charset="77"/>
                <a:cs typeface="Poppins" pitchFamily="2" charset="77"/>
              </a:rPr>
              <a:t>Azacitidine </a:t>
            </a:r>
            <a:r>
              <a:rPr lang="en-US" sz="1400" dirty="0">
                <a:solidFill>
                  <a:schemeClr val="bg2"/>
                </a:solidFill>
                <a:latin typeface="Poppins" pitchFamily="2" charset="77"/>
                <a:cs typeface="Poppins" pitchFamily="2" charset="77"/>
              </a:rPr>
              <a:t>75 mg/m</a:t>
            </a:r>
            <a:r>
              <a:rPr lang="en-US" sz="1400" baseline="30000" dirty="0">
                <a:solidFill>
                  <a:schemeClr val="bg2"/>
                </a:solidFill>
                <a:latin typeface="Poppins" pitchFamily="2" charset="77"/>
                <a:cs typeface="Poppins" pitchFamily="2" charset="77"/>
              </a:rPr>
              <a:t>2 </a:t>
            </a:r>
            <a:r>
              <a:rPr lang="en-US" sz="1400" dirty="0">
                <a:solidFill>
                  <a:schemeClr val="bg2"/>
                </a:solidFill>
                <a:latin typeface="Poppins" pitchFamily="2" charset="77"/>
                <a:cs typeface="Poppins" pitchFamily="2" charset="77"/>
              </a:rPr>
              <a:t>QD D1-7</a:t>
            </a:r>
          </a:p>
          <a:p>
            <a:pPr algn="ctr" eaLnBrk="1" hangingPunct="1">
              <a:spcBef>
                <a:spcPts val="0"/>
              </a:spcBef>
              <a:spcAft>
                <a:spcPts val="0"/>
              </a:spcAft>
              <a:buClr>
                <a:schemeClr val="folHlink"/>
              </a:buClr>
              <a:buNone/>
            </a:pPr>
            <a:r>
              <a:rPr lang="en-US" sz="1400" b="1" dirty="0">
                <a:solidFill>
                  <a:schemeClr val="bg2"/>
                </a:solidFill>
                <a:latin typeface="Poppins" pitchFamily="2" charset="77"/>
                <a:cs typeface="Poppins" pitchFamily="2" charset="77"/>
              </a:rPr>
              <a:t>Gilteritinib </a:t>
            </a:r>
            <a:r>
              <a:rPr lang="en-US" sz="1400" dirty="0">
                <a:solidFill>
                  <a:schemeClr val="bg2"/>
                </a:solidFill>
                <a:latin typeface="Poppins" pitchFamily="2" charset="77"/>
                <a:cs typeface="Poppins" pitchFamily="2" charset="77"/>
              </a:rPr>
              <a:t>80 mg QD D1-28</a:t>
            </a:r>
          </a:p>
          <a:p>
            <a:pPr algn="ctr" eaLnBrk="1" hangingPunct="1">
              <a:spcBef>
                <a:spcPts val="0"/>
              </a:spcBef>
              <a:spcAft>
                <a:spcPts val="0"/>
              </a:spcAft>
              <a:buClr>
                <a:schemeClr val="folHlink"/>
              </a:buClr>
              <a:buNone/>
            </a:pPr>
            <a:r>
              <a:rPr lang="en-US" sz="1400" dirty="0">
                <a:solidFill>
                  <a:schemeClr val="bg2"/>
                </a:solidFill>
                <a:latin typeface="Poppins" pitchFamily="2" charset="77"/>
                <a:cs typeface="Poppins" pitchFamily="2" charset="77"/>
              </a:rPr>
              <a:t>(n = 20)</a:t>
            </a:r>
          </a:p>
        </p:txBody>
      </p:sp>
      <p:sp>
        <p:nvSpPr>
          <p:cNvPr id="13" name="Rectangle 12">
            <a:extLst>
              <a:ext uri="{FF2B5EF4-FFF2-40B4-BE49-F238E27FC236}">
                <a16:creationId xmlns:a16="http://schemas.microsoft.com/office/drawing/2014/main" id="{102CBFD2-5864-E915-A8EF-09A4E0CCF965}"/>
              </a:ext>
            </a:extLst>
          </p:cNvPr>
          <p:cNvSpPr/>
          <p:nvPr/>
        </p:nvSpPr>
        <p:spPr bwMode="auto">
          <a:xfrm>
            <a:off x="3803753" y="3398789"/>
            <a:ext cx="3111393" cy="1107996"/>
          </a:xfrm>
          <a:prstGeom prst="rect">
            <a:avLst/>
          </a:prstGeom>
          <a:solidFill>
            <a:schemeClr val="accent6"/>
          </a:solidFill>
          <a:ln w="0">
            <a:solidFill>
              <a:schemeClr val="bg1"/>
            </a:solidFill>
            <a:miter lim="800000"/>
            <a:headEnd/>
            <a:tailEnd/>
          </a:ln>
        </p:spPr>
        <p:txBody>
          <a:bodyPr rtlCol="0" anchor="ctr"/>
          <a:lstStyle/>
          <a:p>
            <a:pPr algn="ctr">
              <a:buClr>
                <a:schemeClr val="folHlink"/>
              </a:buClr>
            </a:pPr>
            <a:r>
              <a:rPr lang="en-US" sz="1400" b="1" dirty="0">
                <a:solidFill>
                  <a:schemeClr val="bg2"/>
                </a:solidFill>
                <a:latin typeface="Poppins" pitchFamily="2" charset="77"/>
                <a:cs typeface="Poppins" pitchFamily="2" charset="77"/>
              </a:rPr>
              <a:t>C1-C12:</a:t>
            </a:r>
          </a:p>
          <a:p>
            <a:pPr algn="ctr">
              <a:buClr>
                <a:schemeClr val="folHlink"/>
              </a:buClr>
            </a:pPr>
            <a:r>
              <a:rPr lang="en-US" sz="1400" b="1" dirty="0">
                <a:solidFill>
                  <a:schemeClr val="bg2"/>
                </a:solidFill>
                <a:latin typeface="Poppins" pitchFamily="2" charset="77"/>
                <a:cs typeface="Poppins" pitchFamily="2" charset="77"/>
              </a:rPr>
              <a:t>Venetoclax </a:t>
            </a:r>
            <a:r>
              <a:rPr lang="en-US" sz="1400" dirty="0">
                <a:solidFill>
                  <a:schemeClr val="bg2"/>
                </a:solidFill>
                <a:latin typeface="Poppins" pitchFamily="2" charset="77"/>
                <a:cs typeface="Poppins" pitchFamily="2" charset="77"/>
              </a:rPr>
              <a:t>400 mg QD D1-28* </a:t>
            </a:r>
          </a:p>
          <a:p>
            <a:pPr algn="ctr">
              <a:buClr>
                <a:schemeClr val="folHlink"/>
              </a:buClr>
            </a:pPr>
            <a:r>
              <a:rPr lang="en-US" sz="1400" b="1" dirty="0">
                <a:solidFill>
                  <a:schemeClr val="bg2"/>
                </a:solidFill>
                <a:latin typeface="Poppins" pitchFamily="2" charset="77"/>
                <a:cs typeface="Poppins" pitchFamily="2" charset="77"/>
              </a:rPr>
              <a:t>Azacitidine </a:t>
            </a:r>
            <a:r>
              <a:rPr lang="en-US" sz="1400" dirty="0">
                <a:solidFill>
                  <a:schemeClr val="bg2"/>
                </a:solidFill>
                <a:latin typeface="Poppins" pitchFamily="2" charset="77"/>
                <a:cs typeface="Poppins" pitchFamily="2" charset="77"/>
              </a:rPr>
              <a:t>75 mg/m</a:t>
            </a:r>
            <a:r>
              <a:rPr lang="en-US" sz="1400" baseline="30000" dirty="0">
                <a:solidFill>
                  <a:schemeClr val="bg2"/>
                </a:solidFill>
                <a:latin typeface="Poppins" pitchFamily="2" charset="77"/>
                <a:cs typeface="Poppins" pitchFamily="2" charset="77"/>
              </a:rPr>
              <a:t>2 </a:t>
            </a:r>
            <a:r>
              <a:rPr lang="en-US" sz="1400" dirty="0">
                <a:solidFill>
                  <a:schemeClr val="bg2"/>
                </a:solidFill>
                <a:latin typeface="Poppins" pitchFamily="2" charset="77"/>
                <a:cs typeface="Poppins" pitchFamily="2" charset="77"/>
              </a:rPr>
              <a:t>QD D1-7</a:t>
            </a:r>
          </a:p>
          <a:p>
            <a:pPr algn="ctr">
              <a:buClr>
                <a:schemeClr val="folHlink"/>
              </a:buClr>
            </a:pPr>
            <a:r>
              <a:rPr lang="en-US" sz="1400" b="1" dirty="0">
                <a:solidFill>
                  <a:schemeClr val="bg2"/>
                </a:solidFill>
                <a:latin typeface="Poppins" pitchFamily="2" charset="77"/>
                <a:cs typeface="Poppins" pitchFamily="2" charset="77"/>
              </a:rPr>
              <a:t>Gilteritinib</a:t>
            </a:r>
            <a:r>
              <a:rPr lang="en-US" sz="1400" dirty="0">
                <a:solidFill>
                  <a:schemeClr val="bg2"/>
                </a:solidFill>
                <a:latin typeface="Poppins" pitchFamily="2" charset="77"/>
                <a:cs typeface="Poppins" pitchFamily="2" charset="77"/>
              </a:rPr>
              <a:t> 80 mg QD D1-28</a:t>
            </a:r>
          </a:p>
          <a:p>
            <a:pPr algn="ctr">
              <a:buClr>
                <a:schemeClr val="folHlink"/>
              </a:buClr>
            </a:pPr>
            <a:r>
              <a:rPr lang="en-US" sz="1400" dirty="0">
                <a:solidFill>
                  <a:schemeClr val="bg2"/>
                </a:solidFill>
                <a:latin typeface="Poppins" pitchFamily="2" charset="77"/>
                <a:cs typeface="Poppins" pitchFamily="2" charset="77"/>
              </a:rPr>
              <a:t>(n = 24)</a:t>
            </a:r>
          </a:p>
        </p:txBody>
      </p:sp>
      <p:sp>
        <p:nvSpPr>
          <p:cNvPr id="14" name="Line 53">
            <a:extLst>
              <a:ext uri="{FF2B5EF4-FFF2-40B4-BE49-F238E27FC236}">
                <a16:creationId xmlns:a16="http://schemas.microsoft.com/office/drawing/2014/main" id="{E3E5851B-46FB-EC45-1099-71F14B944020}"/>
              </a:ext>
            </a:extLst>
          </p:cNvPr>
          <p:cNvSpPr>
            <a:spLocks noChangeShapeType="1"/>
          </p:cNvSpPr>
          <p:nvPr/>
        </p:nvSpPr>
        <p:spPr bwMode="auto">
          <a:xfrm>
            <a:off x="3182472" y="3565588"/>
            <a:ext cx="515681" cy="38428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5" name="Line 54">
            <a:extLst>
              <a:ext uri="{FF2B5EF4-FFF2-40B4-BE49-F238E27FC236}">
                <a16:creationId xmlns:a16="http://schemas.microsoft.com/office/drawing/2014/main" id="{D20D1C52-74B4-F788-85CC-78125CBDB0FB}"/>
              </a:ext>
            </a:extLst>
          </p:cNvPr>
          <p:cNvSpPr>
            <a:spLocks noChangeShapeType="1"/>
          </p:cNvSpPr>
          <p:nvPr/>
        </p:nvSpPr>
        <p:spPr bwMode="auto">
          <a:xfrm flipV="1">
            <a:off x="3182473" y="2604286"/>
            <a:ext cx="515680" cy="362839"/>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6" name="Text Box 15">
            <a:extLst>
              <a:ext uri="{FF2B5EF4-FFF2-40B4-BE49-F238E27FC236}">
                <a16:creationId xmlns:a16="http://schemas.microsoft.com/office/drawing/2014/main" id="{D44252C5-3A6A-8D6D-F672-7B33BB744E47}"/>
              </a:ext>
            </a:extLst>
          </p:cNvPr>
          <p:cNvSpPr txBox="1">
            <a:spLocks noChangeArrowheads="1"/>
          </p:cNvSpPr>
          <p:nvPr/>
        </p:nvSpPr>
        <p:spPr bwMode="auto">
          <a:xfrm>
            <a:off x="3803753" y="4608711"/>
            <a:ext cx="2983186" cy="369332"/>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defRPr/>
            </a:pPr>
            <a:r>
              <a:rPr lang="en-US" altLang="en-US" sz="1200" b="0" spc="-10" dirty="0">
                <a:solidFill>
                  <a:srgbClr val="161616"/>
                </a:solidFill>
                <a:latin typeface="Poppins" pitchFamily="2" charset="77"/>
              </a:rPr>
              <a:t>*Patients could proceed to cycle 2 if ANC ≥1000/μL and platelets ≥50 x 10</a:t>
            </a:r>
            <a:r>
              <a:rPr lang="en-US" altLang="en-US" sz="1200" b="0" spc="-10" baseline="30000" dirty="0">
                <a:solidFill>
                  <a:srgbClr val="161616"/>
                </a:solidFill>
                <a:latin typeface="Poppins" pitchFamily="2" charset="77"/>
              </a:rPr>
              <a:t>3</a:t>
            </a:r>
            <a:r>
              <a:rPr lang="en-US" altLang="en-US" sz="1200" b="0" spc="-10" dirty="0">
                <a:solidFill>
                  <a:srgbClr val="161616"/>
                </a:solidFill>
                <a:latin typeface="Poppins" pitchFamily="2" charset="77"/>
              </a:rPr>
              <a:t>/μL </a:t>
            </a:r>
            <a:endParaRPr lang="en-US" altLang="en-US" sz="1200" b="0" dirty="0">
              <a:solidFill>
                <a:srgbClr val="161616"/>
              </a:solidFill>
              <a:latin typeface="Poppins" pitchFamily="2" charset="77"/>
            </a:endParaRPr>
          </a:p>
        </p:txBody>
      </p:sp>
      <p:sp>
        <p:nvSpPr>
          <p:cNvPr id="17" name="Text Box 15">
            <a:extLst>
              <a:ext uri="{FF2B5EF4-FFF2-40B4-BE49-F238E27FC236}">
                <a16:creationId xmlns:a16="http://schemas.microsoft.com/office/drawing/2014/main" id="{B27D8C63-B74A-32CE-E4B6-CCA73276E02B}"/>
              </a:ext>
            </a:extLst>
          </p:cNvPr>
          <p:cNvSpPr txBox="1">
            <a:spLocks noChangeArrowheads="1"/>
          </p:cNvSpPr>
          <p:nvPr/>
        </p:nvSpPr>
        <p:spPr bwMode="auto">
          <a:xfrm>
            <a:off x="7265607" y="4137453"/>
            <a:ext cx="4804473" cy="923330"/>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defRPr/>
            </a:pPr>
            <a:r>
              <a:rPr lang="en-US" sz="1200" baseline="30000" dirty="0">
                <a:latin typeface="Poppins" pitchFamily="2" charset="77"/>
              </a:rPr>
              <a:t>†</a:t>
            </a:r>
            <a:r>
              <a:rPr lang="en-US" altLang="en-US" sz="1200" b="0" spc="-10" dirty="0">
                <a:latin typeface="Poppins" pitchFamily="2" charset="77"/>
              </a:rPr>
              <a:t>Patients </a:t>
            </a:r>
            <a:r>
              <a:rPr lang="en-US" altLang="en-US" sz="1200" b="0" spc="-10" dirty="0">
                <a:solidFill>
                  <a:srgbClr val="161616"/>
                </a:solidFill>
                <a:latin typeface="Poppins" pitchFamily="2" charset="77"/>
              </a:rPr>
              <a:t>who continued to benefit from treatment could proceed to the longer treatment phase. Benefit determined by:</a:t>
            </a:r>
          </a:p>
          <a:p>
            <a:pPr marL="228600" indent="-228600">
              <a:spcBef>
                <a:spcPts val="0"/>
              </a:spcBef>
              <a:buAutoNum type="arabicPeriod"/>
              <a:defRPr/>
            </a:pPr>
            <a:r>
              <a:rPr lang="en-US" altLang="en-US" sz="1200" b="0" spc="-10" dirty="0">
                <a:solidFill>
                  <a:srgbClr val="161616"/>
                </a:solidFill>
                <a:latin typeface="Poppins" pitchFamily="2" charset="77"/>
              </a:rPr>
              <a:t>Response to treatment (CRc)</a:t>
            </a:r>
          </a:p>
          <a:p>
            <a:pPr marL="228600" indent="-228600">
              <a:spcBef>
                <a:spcPts val="0"/>
              </a:spcBef>
              <a:buAutoNum type="arabicPeriod"/>
              <a:defRPr/>
            </a:pPr>
            <a:r>
              <a:rPr lang="en-US" altLang="en-US" sz="1200" b="0" spc="-10" dirty="0">
                <a:solidFill>
                  <a:srgbClr val="161616"/>
                </a:solidFill>
                <a:latin typeface="Poppins" pitchFamily="2" charset="77"/>
              </a:rPr>
              <a:t>Tolerability of regimen without hypocellular BM or severe prolonged prohibitive myelosuppression </a:t>
            </a:r>
          </a:p>
        </p:txBody>
      </p:sp>
      <p:sp>
        <p:nvSpPr>
          <p:cNvPr id="18" name="Rectangle 17">
            <a:extLst>
              <a:ext uri="{FF2B5EF4-FFF2-40B4-BE49-F238E27FC236}">
                <a16:creationId xmlns:a16="http://schemas.microsoft.com/office/drawing/2014/main" id="{37A8FA7D-FD64-B521-C608-09A00E3CAB76}"/>
              </a:ext>
            </a:extLst>
          </p:cNvPr>
          <p:cNvSpPr/>
          <p:nvPr/>
        </p:nvSpPr>
        <p:spPr bwMode="auto">
          <a:xfrm>
            <a:off x="7720066" y="2670341"/>
            <a:ext cx="2920180" cy="1182174"/>
          </a:xfrm>
          <a:prstGeom prst="rect">
            <a:avLst/>
          </a:prstGeom>
          <a:solidFill>
            <a:schemeClr val="accent3"/>
          </a:solidFill>
          <a:ln w="0">
            <a:solidFill>
              <a:schemeClr val="bg1"/>
            </a:solidFill>
            <a:miter lim="800000"/>
            <a:headEnd/>
            <a:tailEnd/>
          </a:ln>
        </p:spPr>
        <p:txBody>
          <a:bodyPr rtlCol="0" anchor="ctr"/>
          <a:lstStyle/>
          <a:p>
            <a:pPr algn="ctr">
              <a:buClr>
                <a:schemeClr val="folHlink"/>
              </a:buClr>
            </a:pPr>
            <a:r>
              <a:rPr lang="en-US" sz="1400" b="1" dirty="0">
                <a:solidFill>
                  <a:schemeClr val="bg2"/>
                </a:solidFill>
                <a:latin typeface="Poppins" pitchFamily="2" charset="77"/>
                <a:cs typeface="Poppins" pitchFamily="2" charset="77"/>
              </a:rPr>
              <a:t>C1- 24</a:t>
            </a:r>
            <a:r>
              <a:rPr lang="en-US" sz="1400" b="1" baseline="30000" dirty="0">
                <a:solidFill>
                  <a:schemeClr val="bg2"/>
                </a:solidFill>
                <a:latin typeface="Poppins" pitchFamily="2" charset="77"/>
                <a:cs typeface="Poppins" pitchFamily="2" charset="77"/>
              </a:rPr>
              <a:t>†</a:t>
            </a:r>
            <a:r>
              <a:rPr lang="en-US" sz="1400" b="1" dirty="0">
                <a:solidFill>
                  <a:schemeClr val="bg2"/>
                </a:solidFill>
                <a:latin typeface="Poppins" pitchFamily="2" charset="77"/>
                <a:cs typeface="Poppins" pitchFamily="2" charset="77"/>
              </a:rPr>
              <a:t>:</a:t>
            </a:r>
          </a:p>
          <a:p>
            <a:pPr algn="ctr">
              <a:buClr>
                <a:schemeClr val="folHlink"/>
              </a:buClr>
            </a:pPr>
            <a:r>
              <a:rPr lang="en-US" sz="1400" b="1" dirty="0">
                <a:solidFill>
                  <a:schemeClr val="bg2"/>
                </a:solidFill>
                <a:latin typeface="Poppins" pitchFamily="2" charset="77"/>
                <a:cs typeface="Poppins" pitchFamily="2" charset="77"/>
              </a:rPr>
              <a:t>Azacitidine </a:t>
            </a:r>
            <a:r>
              <a:rPr lang="en-US" sz="1400" dirty="0">
                <a:solidFill>
                  <a:schemeClr val="bg2"/>
                </a:solidFill>
                <a:latin typeface="Poppins" pitchFamily="2" charset="77"/>
                <a:cs typeface="Poppins" pitchFamily="2" charset="77"/>
              </a:rPr>
              <a:t>75 mg/m</a:t>
            </a:r>
            <a:r>
              <a:rPr lang="en-US" sz="1400" baseline="30000" dirty="0">
                <a:solidFill>
                  <a:schemeClr val="bg2"/>
                </a:solidFill>
                <a:latin typeface="Poppins" pitchFamily="2" charset="77"/>
                <a:cs typeface="Poppins" pitchFamily="2" charset="77"/>
              </a:rPr>
              <a:t>2 </a:t>
            </a:r>
            <a:r>
              <a:rPr lang="en-US" sz="1400" dirty="0">
                <a:solidFill>
                  <a:schemeClr val="bg2"/>
                </a:solidFill>
                <a:latin typeface="Poppins" pitchFamily="2" charset="77"/>
                <a:cs typeface="Poppins" pitchFamily="2" charset="77"/>
              </a:rPr>
              <a:t>QD D1-7 </a:t>
            </a:r>
          </a:p>
          <a:p>
            <a:pPr algn="ctr">
              <a:buClr>
                <a:schemeClr val="folHlink"/>
              </a:buClr>
            </a:pPr>
            <a:r>
              <a:rPr lang="en-US" sz="1400" dirty="0">
                <a:solidFill>
                  <a:schemeClr val="bg2"/>
                </a:solidFill>
                <a:latin typeface="Poppins" pitchFamily="2" charset="77"/>
                <a:cs typeface="Poppins" pitchFamily="2" charset="77"/>
              </a:rPr>
              <a:t>and/or </a:t>
            </a:r>
          </a:p>
          <a:p>
            <a:pPr algn="ctr">
              <a:buClr>
                <a:schemeClr val="folHlink"/>
              </a:buClr>
            </a:pPr>
            <a:r>
              <a:rPr lang="en-US" sz="1400" b="1" dirty="0">
                <a:solidFill>
                  <a:schemeClr val="bg2"/>
                </a:solidFill>
                <a:latin typeface="Poppins" pitchFamily="2" charset="77"/>
                <a:cs typeface="Poppins" pitchFamily="2" charset="77"/>
              </a:rPr>
              <a:t>Gilteritinib </a:t>
            </a:r>
            <a:r>
              <a:rPr lang="en-US" sz="1400" dirty="0">
                <a:solidFill>
                  <a:schemeClr val="bg2"/>
                </a:solidFill>
                <a:latin typeface="Poppins" pitchFamily="2" charset="77"/>
                <a:cs typeface="Poppins" pitchFamily="2" charset="77"/>
              </a:rPr>
              <a:t>120 mg QD D1-28</a:t>
            </a:r>
          </a:p>
        </p:txBody>
      </p:sp>
      <p:cxnSp>
        <p:nvCxnSpPr>
          <p:cNvPr id="20" name="Connector: Elbow 19">
            <a:extLst>
              <a:ext uri="{FF2B5EF4-FFF2-40B4-BE49-F238E27FC236}">
                <a16:creationId xmlns:a16="http://schemas.microsoft.com/office/drawing/2014/main" id="{11EA65CB-BF85-8874-656D-AC01E7482810}"/>
              </a:ext>
            </a:extLst>
          </p:cNvPr>
          <p:cNvCxnSpPr>
            <a:cxnSpLocks/>
            <a:endCxn id="18" idx="1"/>
          </p:cNvCxnSpPr>
          <p:nvPr/>
        </p:nvCxnSpPr>
        <p:spPr>
          <a:xfrm>
            <a:off x="7004337" y="2670341"/>
            <a:ext cx="715729" cy="591087"/>
          </a:xfrm>
          <a:prstGeom prst="bentConnector3">
            <a:avLst>
              <a:gd name="adj1" fmla="val 50000"/>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or: Elbow 22">
            <a:extLst>
              <a:ext uri="{FF2B5EF4-FFF2-40B4-BE49-F238E27FC236}">
                <a16:creationId xmlns:a16="http://schemas.microsoft.com/office/drawing/2014/main" id="{19C81325-36B9-6E35-49C1-A62287CBA07F}"/>
              </a:ext>
            </a:extLst>
          </p:cNvPr>
          <p:cNvCxnSpPr>
            <a:cxnSpLocks/>
            <a:endCxn id="18" idx="1"/>
          </p:cNvCxnSpPr>
          <p:nvPr/>
        </p:nvCxnSpPr>
        <p:spPr>
          <a:xfrm flipV="1">
            <a:off x="7004337" y="3261428"/>
            <a:ext cx="715729" cy="585668"/>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199C75CB-7203-0683-DE0C-F1C8500277AC}"/>
              </a:ext>
            </a:extLst>
          </p:cNvPr>
          <p:cNvSpPr txBox="1"/>
          <p:nvPr/>
        </p:nvSpPr>
        <p:spPr>
          <a:xfrm>
            <a:off x="245997" y="5148402"/>
            <a:ext cx="5260405" cy="914400"/>
          </a:xfrm>
          <a:prstGeom prst="rect">
            <a:avLst/>
          </a:prstGeom>
        </p:spPr>
        <p:txBody>
          <a:bodyPr vert="horz" wrap="square" lIns="0" tIns="0" rIns="0" bIns="0" rtlCol="0">
            <a:noAutofit/>
          </a:bodyPr>
          <a:lstStyle/>
          <a:p>
            <a:pPr marL="342900" indent="-342900">
              <a:buFont typeface="Arial" panose="020B0604020202020204" pitchFamily="34" charset="0"/>
              <a:buChar char="•"/>
            </a:pPr>
            <a:r>
              <a:rPr lang="en-US" sz="1400" b="1" dirty="0"/>
              <a:t>Primary endpoints: </a:t>
            </a:r>
            <a:r>
              <a:rPr lang="en-US" sz="1400" dirty="0"/>
              <a:t>DLTs (evaluated in first 28 days, extended to C1D42 for hematologic DLTs), safety events (grade </a:t>
            </a:r>
            <a:r>
              <a:rPr lang="en-US" sz="1400" dirty="0">
                <a:cs typeface="Poppins" panose="00000500000000000000" pitchFamily="2" charset="0"/>
              </a:rPr>
              <a:t>≥</a:t>
            </a:r>
            <a:r>
              <a:rPr lang="en-US" sz="1400" dirty="0"/>
              <a:t>3 nonhematologic, any leading to d/c or death within first 3 cycles), CR rate, PK </a:t>
            </a:r>
          </a:p>
          <a:p>
            <a:pPr algn="l"/>
            <a:endParaRPr lang="en-US" dirty="0"/>
          </a:p>
        </p:txBody>
      </p:sp>
      <p:sp>
        <p:nvSpPr>
          <p:cNvPr id="8" name="TextBox 7">
            <a:extLst>
              <a:ext uri="{FF2B5EF4-FFF2-40B4-BE49-F238E27FC236}">
                <a16:creationId xmlns:a16="http://schemas.microsoft.com/office/drawing/2014/main" id="{397F7A07-092B-A638-D147-2A6750E0C4F4}"/>
              </a:ext>
            </a:extLst>
          </p:cNvPr>
          <p:cNvSpPr txBox="1"/>
          <p:nvPr/>
        </p:nvSpPr>
        <p:spPr>
          <a:xfrm>
            <a:off x="5791137" y="5187595"/>
            <a:ext cx="3844353" cy="914399"/>
          </a:xfrm>
          <a:prstGeom prst="rect">
            <a:avLst/>
          </a:prstGeom>
        </p:spPr>
        <p:txBody>
          <a:bodyPr vert="horz" wrap="square" lIns="0" tIns="0" rIns="0" bIns="0" rtlCol="0">
            <a:noAutofit/>
          </a:bodyPr>
          <a:lstStyle/>
          <a:p>
            <a:pPr marL="342900" indent="-342900">
              <a:buFont typeface="Arial" panose="020B0604020202020204" pitchFamily="34" charset="0"/>
              <a:buChar char="•"/>
            </a:pPr>
            <a:r>
              <a:rPr lang="en-US" sz="1400" b="1" dirty="0"/>
              <a:t>Secondary endpoints</a:t>
            </a:r>
            <a:r>
              <a:rPr lang="en-US" sz="1400" dirty="0"/>
              <a:t>: CRc rate (CR + CRp + CRi), OS, MRD</a:t>
            </a:r>
          </a:p>
          <a:p>
            <a:pPr algn="l"/>
            <a:endParaRPr lang="en-US" sz="1600" dirty="0"/>
          </a:p>
        </p:txBody>
      </p:sp>
      <p:sp>
        <p:nvSpPr>
          <p:cNvPr id="24" name="TextBox 23">
            <a:extLst>
              <a:ext uri="{FF2B5EF4-FFF2-40B4-BE49-F238E27FC236}">
                <a16:creationId xmlns:a16="http://schemas.microsoft.com/office/drawing/2014/main" id="{61895A70-356C-C54A-831E-C10CB05999A8}"/>
              </a:ext>
            </a:extLst>
          </p:cNvPr>
          <p:cNvSpPr txBox="1"/>
          <p:nvPr/>
        </p:nvSpPr>
        <p:spPr>
          <a:xfrm>
            <a:off x="4487066" y="1754400"/>
            <a:ext cx="2020542" cy="305614"/>
          </a:xfrm>
          <a:prstGeom prst="rect">
            <a:avLst/>
          </a:prstGeom>
        </p:spPr>
        <p:txBody>
          <a:bodyPr vert="horz" wrap="square" lIns="0" tIns="0" rIns="0" bIns="0" rtlCol="0">
            <a:noAutofit/>
          </a:bodyPr>
          <a:lstStyle/>
          <a:p>
            <a:r>
              <a:rPr lang="en-US" sz="1600" b="1" dirty="0"/>
              <a:t>Triplet Tx Period</a:t>
            </a:r>
            <a:endParaRPr lang="en-US" sz="1600" dirty="0"/>
          </a:p>
          <a:p>
            <a:pPr algn="l"/>
            <a:endParaRPr lang="en-US" sz="1600" dirty="0"/>
          </a:p>
        </p:txBody>
      </p:sp>
      <p:sp>
        <p:nvSpPr>
          <p:cNvPr id="25" name="TextBox 24">
            <a:extLst>
              <a:ext uri="{FF2B5EF4-FFF2-40B4-BE49-F238E27FC236}">
                <a16:creationId xmlns:a16="http://schemas.microsoft.com/office/drawing/2014/main" id="{151533F6-431D-6BF1-B68E-75061DB03DC5}"/>
              </a:ext>
            </a:extLst>
          </p:cNvPr>
          <p:cNvSpPr txBox="1"/>
          <p:nvPr/>
        </p:nvSpPr>
        <p:spPr>
          <a:xfrm>
            <a:off x="8079397" y="2313248"/>
            <a:ext cx="2201518" cy="313283"/>
          </a:xfrm>
          <a:prstGeom prst="rect">
            <a:avLst/>
          </a:prstGeom>
        </p:spPr>
        <p:txBody>
          <a:bodyPr vert="horz" wrap="square" lIns="0" tIns="0" rIns="0" bIns="0" rtlCol="0">
            <a:noAutofit/>
          </a:bodyPr>
          <a:lstStyle/>
          <a:p>
            <a:r>
              <a:rPr lang="en-US" sz="1600" b="1" dirty="0"/>
              <a:t>Long-Term Tx Period</a:t>
            </a:r>
            <a:endParaRPr lang="en-US" sz="1600" dirty="0"/>
          </a:p>
          <a:p>
            <a:pPr algn="l"/>
            <a:endParaRPr lang="en-US" sz="1600" dirty="0"/>
          </a:p>
        </p:txBody>
      </p:sp>
      <p:sp>
        <p:nvSpPr>
          <p:cNvPr id="9" name="TextBox 8">
            <a:extLst>
              <a:ext uri="{FF2B5EF4-FFF2-40B4-BE49-F238E27FC236}">
                <a16:creationId xmlns:a16="http://schemas.microsoft.com/office/drawing/2014/main" id="{3E0A7C54-1117-EABD-DA1C-ED255FBE657F}"/>
              </a:ext>
            </a:extLst>
          </p:cNvPr>
          <p:cNvSpPr txBox="1"/>
          <p:nvPr/>
        </p:nvSpPr>
        <p:spPr>
          <a:xfrm>
            <a:off x="5791137" y="5605602"/>
            <a:ext cx="5969129" cy="914399"/>
          </a:xfrm>
          <a:prstGeom prst="rect">
            <a:avLst/>
          </a:prstGeom>
        </p:spPr>
        <p:txBody>
          <a:bodyPr vert="horz" wrap="square" lIns="0" tIns="0" rIns="0" bIns="0" rtlCol="0">
            <a:noAutofit/>
          </a:bodyPr>
          <a:lstStyle/>
          <a:p>
            <a:pPr marL="342900" indent="-342900">
              <a:buFont typeface="Arial" panose="020B0604020202020204" pitchFamily="34" charset="0"/>
              <a:buChar char="•"/>
            </a:pPr>
            <a:r>
              <a:rPr lang="en-US" sz="1400" b="1" dirty="0"/>
              <a:t>Response assessments/dose adjustment</a:t>
            </a:r>
            <a:r>
              <a:rPr lang="en-US" sz="1400" dirty="0"/>
              <a:t>:  BM test on C1D14: &lt;5% blast, interrupt VEN/GILT after D14; repeat BM testing on C1D28; BM test on C2D28; adjustment in AZA/VEN/GILT in subsequent cycles based on tolerability</a:t>
            </a:r>
          </a:p>
          <a:p>
            <a:pPr algn="l"/>
            <a:endParaRPr lang="en-US" sz="1600" dirty="0"/>
          </a:p>
        </p:txBody>
      </p:sp>
    </p:spTree>
    <p:extLst>
      <p:ext uri="{BB962C8B-B14F-4D97-AF65-F5344CB8AC3E}">
        <p14:creationId xmlns:p14="http://schemas.microsoft.com/office/powerpoint/2010/main" val="301966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p:txBody>
          <a:bodyPr/>
          <a:lstStyle/>
          <a:p>
            <a:r>
              <a:rPr lang="en-US" dirty="0"/>
              <a:t>VICEROY: </a:t>
            </a:r>
            <a:r>
              <a:rPr lang="en-US" altLang="en-US" dirty="0"/>
              <a:t>Baseline Characteristics</a:t>
            </a:r>
          </a:p>
        </p:txBody>
      </p:sp>
      <p:sp>
        <p:nvSpPr>
          <p:cNvPr id="12" name="Content Placeholder 11">
            <a:extLst>
              <a:ext uri="{FF2B5EF4-FFF2-40B4-BE49-F238E27FC236}">
                <a16:creationId xmlns:a16="http://schemas.microsoft.com/office/drawing/2014/main" id="{30282C07-10AA-A37B-5BC8-7984D341F703}"/>
              </a:ext>
            </a:extLst>
          </p:cNvPr>
          <p:cNvSpPr>
            <a:spLocks noGrp="1"/>
          </p:cNvSpPr>
          <p:nvPr>
            <p:ph sz="quarter" idx="10"/>
          </p:nvPr>
        </p:nvSpPr>
        <p:spPr/>
        <p:txBody>
          <a:bodyPr/>
          <a:lstStyle/>
          <a:p>
            <a:r>
              <a:rPr lang="en-US" altLang="en-US" spc="-10" dirty="0">
                <a:solidFill>
                  <a:srgbClr val="161616"/>
                </a:solidFill>
              </a:rPr>
              <a:t>Altman. ASH 2025. Abstr 654.</a:t>
            </a:r>
            <a:endParaRPr lang="en-US" altLang="en-US" dirty="0">
              <a:solidFill>
                <a:srgbClr val="161616"/>
              </a:solidFill>
            </a:endParaRPr>
          </a:p>
        </p:txBody>
      </p:sp>
      <p:graphicFrame>
        <p:nvGraphicFramePr>
          <p:cNvPr id="7" name="Table 6">
            <a:extLst>
              <a:ext uri="{FF2B5EF4-FFF2-40B4-BE49-F238E27FC236}">
                <a16:creationId xmlns:a16="http://schemas.microsoft.com/office/drawing/2014/main" id="{A681939B-0B22-8E69-8A33-60F365C189A8}"/>
              </a:ext>
            </a:extLst>
          </p:cNvPr>
          <p:cNvGraphicFramePr>
            <a:graphicFrameLocks noGrp="1"/>
          </p:cNvGraphicFramePr>
          <p:nvPr>
            <p:extLst>
              <p:ext uri="{D42A27DB-BD31-4B8C-83A1-F6EECF244321}">
                <p14:modId xmlns:p14="http://schemas.microsoft.com/office/powerpoint/2010/main" val="1905740156"/>
              </p:ext>
            </p:extLst>
          </p:nvPr>
        </p:nvGraphicFramePr>
        <p:xfrm>
          <a:off x="220662" y="1335022"/>
          <a:ext cx="5644120" cy="4325113"/>
        </p:xfrm>
        <a:graphic>
          <a:graphicData uri="http://schemas.openxmlformats.org/drawingml/2006/table">
            <a:tbl>
              <a:tblPr firstRow="1" bandRow="1"/>
              <a:tblGrid>
                <a:gridCol w="2862176">
                  <a:extLst>
                    <a:ext uri="{9D8B030D-6E8A-4147-A177-3AD203B41FA5}">
                      <a16:colId xmlns:a16="http://schemas.microsoft.com/office/drawing/2014/main" val="2072085524"/>
                    </a:ext>
                  </a:extLst>
                </a:gridCol>
                <a:gridCol w="1449225">
                  <a:extLst>
                    <a:ext uri="{9D8B030D-6E8A-4147-A177-3AD203B41FA5}">
                      <a16:colId xmlns:a16="http://schemas.microsoft.com/office/drawing/2014/main" val="2595492591"/>
                    </a:ext>
                  </a:extLst>
                </a:gridCol>
                <a:gridCol w="1332719">
                  <a:extLst>
                    <a:ext uri="{9D8B030D-6E8A-4147-A177-3AD203B41FA5}">
                      <a16:colId xmlns:a16="http://schemas.microsoft.com/office/drawing/2014/main" val="4003107085"/>
                    </a:ext>
                  </a:extLst>
                </a:gridCol>
              </a:tblGrid>
              <a:tr h="502599">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Characteristic</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200 mg</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 (n = 20)</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400 mg </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24)</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251301">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Median age, yr (range)</a:t>
                      </a:r>
                      <a:endParaRPr lang="en-US" sz="14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73 (60-84)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77 (59-88)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251301">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Age ≥75 yr, n (%)</a:t>
                      </a:r>
                      <a:endParaRPr lang="en-US" sz="14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6 (30)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15 (63)</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251301">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Male, n (%)</a:t>
                      </a:r>
                      <a:endParaRPr kumimoji="0" lang="en-US" sz="14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11 (55)</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13 (54)</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115735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Race, n </a:t>
                      </a:r>
                      <a:r>
                        <a:rPr lang="en-US" sz="1400" b="0" kern="1200" dirty="0">
                          <a:solidFill>
                            <a:schemeClr val="tx1"/>
                          </a:solidFill>
                          <a:effectLst/>
                          <a:latin typeface="+mn-lt"/>
                          <a:ea typeface="+mn-ea"/>
                          <a:cs typeface="Arial" panose="020B060402020202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Other</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17 (85)</a:t>
                      </a:r>
                    </a:p>
                    <a:p>
                      <a:pPr marL="0" marR="0" algn="ctr">
                        <a:lnSpc>
                          <a:spcPct val="100000"/>
                        </a:lnSpc>
                        <a:buNone/>
                      </a:pPr>
                      <a:r>
                        <a:rPr lang="en-US" sz="1400" b="0" kern="100" dirty="0">
                          <a:solidFill>
                            <a:schemeClr val="tx1"/>
                          </a:solidFill>
                          <a:effectLst/>
                          <a:latin typeface="+mn-lt"/>
                          <a:ea typeface="Aptos" panose="020B0004020202020204" pitchFamily="34" charset="0"/>
                        </a:rPr>
                        <a:t>1 (5)</a:t>
                      </a:r>
                    </a:p>
                    <a:p>
                      <a:pPr marL="0" marR="0" algn="ctr">
                        <a:lnSpc>
                          <a:spcPct val="100000"/>
                        </a:lnSpc>
                        <a:buNone/>
                      </a:pPr>
                      <a:r>
                        <a:rPr lang="en-US" sz="1400" b="0" kern="100" dirty="0">
                          <a:solidFill>
                            <a:schemeClr val="tx1"/>
                          </a:solidFill>
                          <a:effectLst/>
                          <a:latin typeface="+mn-lt"/>
                          <a:ea typeface="Aptos" panose="020B0004020202020204" pitchFamily="34" charset="0"/>
                        </a:rPr>
                        <a:t>1 (5)</a:t>
                      </a:r>
                    </a:p>
                    <a:p>
                      <a:pPr marL="0" marR="0" algn="ctr">
                        <a:lnSpc>
                          <a:spcPct val="100000"/>
                        </a:lnSpc>
                        <a:buNone/>
                      </a:pPr>
                      <a:r>
                        <a:rPr lang="en-US" sz="1400" b="0" kern="100" dirty="0">
                          <a:solidFill>
                            <a:schemeClr val="tx1"/>
                          </a:solidFill>
                          <a:effectLst/>
                          <a:latin typeface="+mn-lt"/>
                          <a:ea typeface="Aptos" panose="020B0004020202020204" pitchFamily="34" charset="0"/>
                        </a:rPr>
                        <a:t>1 (5)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17 (71)</a:t>
                      </a:r>
                    </a:p>
                    <a:p>
                      <a:pPr marL="0" marR="0" algn="ctr">
                        <a:lnSpc>
                          <a:spcPct val="100000"/>
                        </a:lnSpc>
                        <a:buNone/>
                      </a:pPr>
                      <a:r>
                        <a:rPr lang="en-US" sz="1400" b="0" kern="100" dirty="0">
                          <a:solidFill>
                            <a:schemeClr val="tx1"/>
                          </a:solidFill>
                          <a:effectLst/>
                          <a:latin typeface="+mn-lt"/>
                          <a:ea typeface="Aptos" panose="020B0004020202020204" pitchFamily="34" charset="0"/>
                        </a:rPr>
                        <a:t>2 (8)</a:t>
                      </a:r>
                    </a:p>
                    <a:p>
                      <a:pPr marL="0" marR="0" algn="ctr">
                        <a:lnSpc>
                          <a:spcPct val="100000"/>
                        </a:lnSpc>
                        <a:buNone/>
                      </a:pPr>
                      <a:r>
                        <a:rPr lang="en-US" sz="1400" b="0" kern="100" dirty="0">
                          <a:solidFill>
                            <a:schemeClr val="tx1"/>
                          </a:solidFill>
                          <a:effectLst/>
                          <a:latin typeface="+mn-lt"/>
                          <a:ea typeface="Aptos" panose="020B0004020202020204" pitchFamily="34" charset="0"/>
                        </a:rPr>
                        <a:t>1 (4)</a:t>
                      </a:r>
                    </a:p>
                    <a:p>
                      <a:pPr marL="0" marR="0" algn="ctr">
                        <a:lnSpc>
                          <a:spcPct val="100000"/>
                        </a:lnSpc>
                        <a:buNone/>
                      </a:pPr>
                      <a:r>
                        <a:rPr lang="en-US" sz="1400" b="0" kern="100" dirty="0">
                          <a:solidFill>
                            <a:schemeClr val="tx1"/>
                          </a:solidFill>
                          <a:effectLst/>
                          <a:latin typeface="+mn-lt"/>
                          <a:ea typeface="Aptos" panose="020B0004020202020204" pitchFamily="34" charset="0"/>
                        </a:rPr>
                        <a:t>4 (17)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r h="930841">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ECOG PS, n </a:t>
                      </a:r>
                      <a:r>
                        <a:rPr lang="en-US" sz="1400" b="0" kern="1200" dirty="0">
                          <a:solidFill>
                            <a:schemeClr val="tx1"/>
                          </a:solidFill>
                          <a:effectLst/>
                          <a:latin typeface="+mn-lt"/>
                          <a:ea typeface="+mn-ea"/>
                          <a:cs typeface="Arial" panose="020B060402020202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0/1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3</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11 (55)</a:t>
                      </a:r>
                    </a:p>
                    <a:p>
                      <a:pPr marL="0" marR="0" algn="ctr">
                        <a:lnSpc>
                          <a:spcPct val="100000"/>
                        </a:lnSpc>
                        <a:buNone/>
                      </a:pPr>
                      <a:r>
                        <a:rPr lang="en-US" sz="1400" b="0" kern="100" dirty="0">
                          <a:solidFill>
                            <a:schemeClr val="tx1"/>
                          </a:solidFill>
                          <a:effectLst/>
                          <a:latin typeface="+mn-lt"/>
                          <a:ea typeface="Aptos" panose="020B0004020202020204" pitchFamily="34" charset="0"/>
                        </a:rPr>
                        <a:t>7 (35)</a:t>
                      </a:r>
                    </a:p>
                    <a:p>
                      <a:pPr marL="0" marR="0" algn="ctr">
                        <a:lnSpc>
                          <a:spcPct val="100000"/>
                        </a:lnSpc>
                        <a:buNone/>
                      </a:pPr>
                      <a:r>
                        <a:rPr lang="en-US" sz="1400" b="0" kern="100" dirty="0">
                          <a:solidFill>
                            <a:schemeClr val="tx1"/>
                          </a:solidFill>
                          <a:effectLst/>
                          <a:latin typeface="+mn-lt"/>
                          <a:ea typeface="Aptos" panose="020B0004020202020204" pitchFamily="34" charset="0"/>
                        </a:rPr>
                        <a:t>2 (10)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endParaRPr lang="en-US" sz="1400" b="0" kern="100" dirty="0">
                        <a:solidFill>
                          <a:schemeClr val="tx1"/>
                        </a:solidFill>
                        <a:effectLst/>
                        <a:latin typeface="+mn-lt"/>
                        <a:ea typeface="Aptos" panose="020B0004020202020204" pitchFamily="34" charset="0"/>
                      </a:endParaRPr>
                    </a:p>
                    <a:p>
                      <a:pPr marL="0" marR="0" algn="ctr">
                        <a:lnSpc>
                          <a:spcPct val="100000"/>
                        </a:lnSpc>
                        <a:buNone/>
                      </a:pPr>
                      <a:r>
                        <a:rPr lang="en-US" sz="1400" b="0" kern="100" dirty="0">
                          <a:solidFill>
                            <a:schemeClr val="tx1"/>
                          </a:solidFill>
                          <a:effectLst/>
                          <a:latin typeface="+mn-lt"/>
                          <a:ea typeface="Aptos" panose="020B0004020202020204" pitchFamily="34" charset="0"/>
                        </a:rPr>
                        <a:t>14 (58)</a:t>
                      </a:r>
                    </a:p>
                    <a:p>
                      <a:pPr marL="0" marR="0" algn="ctr">
                        <a:lnSpc>
                          <a:spcPct val="100000"/>
                        </a:lnSpc>
                        <a:buNone/>
                      </a:pPr>
                      <a:r>
                        <a:rPr lang="en-US" sz="1400" b="0" kern="100" dirty="0">
                          <a:solidFill>
                            <a:schemeClr val="tx1"/>
                          </a:solidFill>
                          <a:effectLst/>
                          <a:latin typeface="+mn-lt"/>
                          <a:ea typeface="Aptos" panose="020B0004020202020204" pitchFamily="34" charset="0"/>
                        </a:rPr>
                        <a:t>10 (42)</a:t>
                      </a:r>
                    </a:p>
                    <a:p>
                      <a:pPr marL="0" marR="0" algn="ctr">
                        <a:lnSpc>
                          <a:spcPct val="100000"/>
                        </a:lnSpc>
                        <a:buNone/>
                      </a:pPr>
                      <a:r>
                        <a:rPr lang="en-US" sz="1400" b="0" kern="100" dirty="0">
                          <a:solidFill>
                            <a:schemeClr val="tx1"/>
                          </a:solidFill>
                          <a:effectLst/>
                          <a:latin typeface="+mn-lt"/>
                          <a:ea typeface="Aptos" panose="020B0004020202020204" pitchFamily="34" charset="0"/>
                        </a:rPr>
                        <a:t>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370916149"/>
                  </a:ext>
                </a:extLst>
              </a:tr>
              <a:tr h="477814">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Median WBC count, cells x 10</a:t>
                      </a:r>
                      <a:r>
                        <a:rPr lang="en-US" sz="1400" b="0" kern="100" baseline="30000" dirty="0">
                          <a:solidFill>
                            <a:schemeClr val="tx1"/>
                          </a:solidFill>
                          <a:effectLst/>
                          <a:latin typeface="+mn-lt"/>
                          <a:ea typeface="Calibri" panose="020F0502020204030204" pitchFamily="34" charset="0"/>
                          <a:cs typeface="Arial" panose="020B0604020202020204" pitchFamily="34" charset="0"/>
                        </a:rPr>
                        <a:t>9</a:t>
                      </a:r>
                      <a:r>
                        <a:rPr lang="en-US" sz="1400" b="0" kern="100" dirty="0">
                          <a:solidFill>
                            <a:schemeClr val="tx1"/>
                          </a:solidFill>
                          <a:effectLst/>
                          <a:latin typeface="+mn-lt"/>
                          <a:ea typeface="Calibri" panose="020F0502020204030204" pitchFamily="34" charset="0"/>
                          <a:cs typeface="Arial" panose="020B0604020202020204" pitchFamily="34" charset="0"/>
                        </a:rPr>
                        <a:t>/L (range)</a:t>
                      </a:r>
                      <a:endParaRPr kumimoji="0" lang="en-US" sz="14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8 (0-134)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5 (0-25)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587149962"/>
                  </a:ext>
                </a:extLst>
              </a:tr>
              <a:tr h="251301">
                <a:tc>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Median BM blasts, % (range)</a:t>
                      </a:r>
                      <a:endParaRPr kumimoji="0" lang="en-US" sz="1400" b="0" i="1"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75 (21-95)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68 (14-90)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913151550"/>
                  </a:ext>
                </a:extLst>
              </a:tr>
              <a:tr h="251301">
                <a:tc>
                  <a:txBody>
                    <a:bodyPr/>
                    <a:lstStyle/>
                    <a:p>
                      <a:pPr marL="0" marR="0">
                        <a:lnSpc>
                          <a:spcPct val="100000"/>
                        </a:lnSpc>
                        <a:spcBef>
                          <a:spcPts val="0"/>
                        </a:spcBef>
                        <a:spcAft>
                          <a:spcPts val="0"/>
                        </a:spcAft>
                      </a:pPr>
                      <a:r>
                        <a:rPr kumimoji="0" lang="en-US" sz="1400" b="0" i="0" u="none" strike="noStrike" cap="none" normalizeH="0" baseline="0" dirty="0">
                          <a:ln>
                            <a:noFill/>
                          </a:ln>
                          <a:solidFill>
                            <a:schemeClr val="bg2">
                              <a:lumMod val="10000"/>
                            </a:schemeClr>
                          </a:solidFill>
                          <a:effectLst/>
                          <a:latin typeface="+mn-lt"/>
                          <a:cs typeface="Poppins" pitchFamily="2" charset="77"/>
                        </a:rPr>
                        <a:t>Median follow-up, mo (range)</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19 (15-24)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16 (14-19)</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5859126"/>
                  </a:ext>
                </a:extLst>
              </a:tr>
            </a:tbl>
          </a:graphicData>
        </a:graphic>
      </p:graphicFrame>
      <p:graphicFrame>
        <p:nvGraphicFramePr>
          <p:cNvPr id="4" name="Content Placeholder 3">
            <a:extLst>
              <a:ext uri="{FF2B5EF4-FFF2-40B4-BE49-F238E27FC236}">
                <a16:creationId xmlns:a16="http://schemas.microsoft.com/office/drawing/2014/main" id="{470F62CE-5950-C14B-4BAA-396E4BA3F380}"/>
              </a:ext>
            </a:extLst>
          </p:cNvPr>
          <p:cNvGraphicFramePr>
            <a:graphicFrameLocks noGrp="1"/>
          </p:cNvGraphicFramePr>
          <p:nvPr>
            <p:ph idx="13"/>
            <p:extLst>
              <p:ext uri="{D42A27DB-BD31-4B8C-83A1-F6EECF244321}">
                <p14:modId xmlns:p14="http://schemas.microsoft.com/office/powerpoint/2010/main" val="3781769987"/>
              </p:ext>
            </p:extLst>
          </p:nvPr>
        </p:nvGraphicFramePr>
        <p:xfrm>
          <a:off x="6327775" y="1335088"/>
          <a:ext cx="5644120" cy="3712400"/>
        </p:xfrm>
        <a:graphic>
          <a:graphicData uri="http://schemas.openxmlformats.org/drawingml/2006/table">
            <a:tbl>
              <a:tblPr firstRow="1" bandRow="1"/>
              <a:tblGrid>
                <a:gridCol w="2862176">
                  <a:extLst>
                    <a:ext uri="{9D8B030D-6E8A-4147-A177-3AD203B41FA5}">
                      <a16:colId xmlns:a16="http://schemas.microsoft.com/office/drawing/2014/main" val="2072085524"/>
                    </a:ext>
                  </a:extLst>
                </a:gridCol>
                <a:gridCol w="1449225">
                  <a:extLst>
                    <a:ext uri="{9D8B030D-6E8A-4147-A177-3AD203B41FA5}">
                      <a16:colId xmlns:a16="http://schemas.microsoft.com/office/drawing/2014/main" val="2595492591"/>
                    </a:ext>
                  </a:extLst>
                </a:gridCol>
                <a:gridCol w="1332719">
                  <a:extLst>
                    <a:ext uri="{9D8B030D-6E8A-4147-A177-3AD203B41FA5}">
                      <a16:colId xmlns:a16="http://schemas.microsoft.com/office/drawing/2014/main" val="4003107085"/>
                    </a:ext>
                  </a:extLst>
                </a:gridCol>
              </a:tblGrid>
              <a:tr h="497805">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Characteristic</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200 mg</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 (n = 20)</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400 mg </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24)</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921963">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i="1" kern="100" dirty="0">
                          <a:solidFill>
                            <a:schemeClr val="tx1"/>
                          </a:solidFill>
                          <a:effectLst/>
                          <a:latin typeface="+mn-lt"/>
                          <a:ea typeface="Calibri" panose="020F0502020204030204" pitchFamily="34" charset="0"/>
                          <a:cs typeface="Arial" panose="020B0604020202020204" pitchFamily="34" charset="0"/>
                        </a:rPr>
                        <a:t>FLT3 </a:t>
                      </a:r>
                      <a:r>
                        <a:rPr lang="en-US" sz="1400" b="0" i="0" kern="100" dirty="0">
                          <a:solidFill>
                            <a:schemeClr val="tx1"/>
                          </a:solidFill>
                          <a:effectLst/>
                          <a:latin typeface="+mn-lt"/>
                          <a:ea typeface="Calibri" panose="020F0502020204030204" pitchFamily="34" charset="0"/>
                          <a:cs typeface="Arial" panose="020B0604020202020204" pitchFamily="34" charset="0"/>
                        </a:rPr>
                        <a:t>mutation type</a:t>
                      </a:r>
                      <a:r>
                        <a:rPr lang="en-US" sz="1400" b="0" kern="100" dirty="0">
                          <a:solidFill>
                            <a:schemeClr val="tx1"/>
                          </a:solidFill>
                          <a:effectLst/>
                          <a:latin typeface="+mn-lt"/>
                          <a:ea typeface="Calibri" panose="020F0502020204030204" pitchFamily="34" charset="0"/>
                          <a:cs typeface="Arial" panose="020B0604020202020204" pitchFamily="34" charset="0"/>
                        </a:rPr>
                        <a:t>, n </a:t>
                      </a:r>
                      <a:r>
                        <a:rPr lang="en-US" sz="1400" b="0" kern="1200" dirty="0">
                          <a:solidFill>
                            <a:schemeClr val="tx1"/>
                          </a:solidFill>
                          <a:effectLst/>
                          <a:latin typeface="+mn-lt"/>
                          <a:ea typeface="+mn-ea"/>
                          <a:cs typeface="Arial" panose="020B0604020202020204" pitchFamily="34" charset="0"/>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ITD alone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TKD alone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ITD with TKD</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13 (65)</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 (35)</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20 (83)</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3 (13)</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 (4)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69761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i="1" kern="100" dirty="0">
                          <a:solidFill>
                            <a:schemeClr val="tx1"/>
                          </a:solidFill>
                          <a:effectLst/>
                          <a:latin typeface="+mn-lt"/>
                          <a:ea typeface="Calibri" panose="020F0502020204030204" pitchFamily="34" charset="0"/>
                          <a:cs typeface="Arial" panose="020B0604020202020204" pitchFamily="34" charset="0"/>
                        </a:rPr>
                        <a:t>FLT3</a:t>
                      </a:r>
                      <a:r>
                        <a:rPr lang="en-US" sz="1400" b="0" i="0" kern="100" dirty="0">
                          <a:solidFill>
                            <a:schemeClr val="tx1"/>
                          </a:solidFill>
                          <a:effectLst/>
                          <a:latin typeface="+mn-lt"/>
                          <a:ea typeface="Calibri" panose="020F0502020204030204" pitchFamily="34" charset="0"/>
                          <a:cs typeface="Arial" panose="020B0604020202020204" pitchFamily="34" charset="0"/>
                        </a:rPr>
                        <a:t>-ITD VAF, n/N</a:t>
                      </a:r>
                      <a:r>
                        <a:rPr lang="en-US" sz="1400" b="0" kern="100" dirty="0">
                          <a:solidFill>
                            <a:schemeClr val="tx1"/>
                          </a:solidFill>
                          <a:effectLst/>
                          <a:latin typeface="+mn-lt"/>
                          <a:ea typeface="Calibri" panose="020F0502020204030204" pitchFamily="34" charset="0"/>
                          <a:cs typeface="Arial" panose="020B0604020202020204" pitchFamily="34" charset="0"/>
                        </a:rPr>
                        <a:t> </a:t>
                      </a:r>
                      <a:r>
                        <a:rPr lang="en-US" sz="1400" b="0" kern="1200" dirty="0">
                          <a:solidFill>
                            <a:schemeClr val="tx1"/>
                          </a:solidFill>
                          <a:effectLst/>
                          <a:latin typeface="+mn-lt"/>
                          <a:ea typeface="+mn-ea"/>
                          <a:cs typeface="Arial" panose="020B0604020202020204" pitchFamily="34" charset="0"/>
                        </a:rPr>
                        <a:t>(%)</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Low (&lt; 0.5)</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0" u="none" strike="noStrike" kern="1200" cap="none" normalizeH="0" baseline="0" dirty="0">
                          <a:ln>
                            <a:noFill/>
                          </a:ln>
                          <a:solidFill>
                            <a:schemeClr val="bg2">
                              <a:lumMod val="10000"/>
                            </a:schemeClr>
                          </a:solidFill>
                          <a:effectLst/>
                          <a:latin typeface="+mn-lt"/>
                          <a:ea typeface="+mn-ea"/>
                          <a:cs typeface="Poppins" pitchFamily="2" charset="77"/>
                        </a:rPr>
                        <a:t>High (≥0.5)</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buNone/>
                      </a:pP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Bef>
                          <a:spcPts val="0"/>
                        </a:spcBef>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4/11 (36)</a:t>
                      </a:r>
                    </a:p>
                    <a:p>
                      <a:pPr marL="0" marR="0" algn="ctr">
                        <a:lnSpc>
                          <a:spcPct val="100000"/>
                        </a:lnSpc>
                        <a:spcBef>
                          <a:spcPts val="0"/>
                        </a:spcBef>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7/11 (64)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Bef>
                          <a:spcPts val="0"/>
                        </a:spcBef>
                        <a:spcAft>
                          <a:spcPts val="0"/>
                        </a:spcAft>
                        <a:buNone/>
                      </a:pP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Bef>
                          <a:spcPts val="0"/>
                        </a:spcBef>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7/18 (39)</a:t>
                      </a:r>
                    </a:p>
                    <a:p>
                      <a:pPr marL="0" marR="0" algn="ctr">
                        <a:lnSpc>
                          <a:spcPct val="100000"/>
                        </a:lnSpc>
                        <a:spcBef>
                          <a:spcPts val="0"/>
                        </a:spcBef>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11/18 (61)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1595022">
                <a:tc>
                  <a:txBody>
                    <a:bodyPr/>
                    <a:lstStyle/>
                    <a:p>
                      <a:pPr marL="0" marR="0">
                        <a:lnSpc>
                          <a:spcPct val="100000"/>
                        </a:lnSpc>
                        <a:spcBef>
                          <a:spcPts val="0"/>
                        </a:spcBef>
                        <a:spcAft>
                          <a:spcPts val="0"/>
                        </a:spcAft>
                      </a:pPr>
                      <a:r>
                        <a:rPr lang="en-US" sz="1400" b="0" i="0" kern="100" dirty="0">
                          <a:solidFill>
                            <a:schemeClr val="tx1"/>
                          </a:solidFill>
                          <a:effectLst/>
                          <a:latin typeface="+mn-lt"/>
                          <a:ea typeface="Calibri" panose="020F0502020204030204" pitchFamily="34" charset="0"/>
                          <a:cs typeface="Arial" panose="020B0604020202020204" pitchFamily="34" charset="0"/>
                        </a:rPr>
                        <a:t>Other common (≥4 patients) molecular mutations, n </a:t>
                      </a:r>
                      <a:r>
                        <a:rPr lang="en-US" sz="1400" b="0" i="0" kern="1200" dirty="0">
                          <a:solidFill>
                            <a:schemeClr val="tx1"/>
                          </a:solidFill>
                          <a:effectLst/>
                          <a:latin typeface="+mn-lt"/>
                          <a:ea typeface="+mn-ea"/>
                          <a:cs typeface="Arial" panose="020B0604020202020204" pitchFamily="34" charset="0"/>
                        </a:rPr>
                        <a:t>(%)</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mn-lt"/>
                          <a:ea typeface="+mn-ea"/>
                          <a:cs typeface="Poppins" pitchFamily="2" charset="77"/>
                        </a:rPr>
                        <a:t>NPM1</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mn-lt"/>
                          <a:ea typeface="+mn-ea"/>
                          <a:cs typeface="Poppins" pitchFamily="2" charset="77"/>
                        </a:rPr>
                        <a:t>DNTM3A</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mn-lt"/>
                          <a:ea typeface="+mn-ea"/>
                          <a:cs typeface="Poppins" pitchFamily="2" charset="77"/>
                        </a:rPr>
                        <a:t>IDH2</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mn-lt"/>
                          <a:ea typeface="+mn-ea"/>
                          <a:cs typeface="Poppins" pitchFamily="2" charset="77"/>
                        </a:rPr>
                        <a:t>WT1</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400" b="0" i="1" u="none" strike="noStrike" kern="1200" cap="none" normalizeH="0" baseline="0" dirty="0">
                          <a:ln>
                            <a:noFill/>
                          </a:ln>
                          <a:solidFill>
                            <a:schemeClr val="bg2">
                              <a:lumMod val="10000"/>
                            </a:schemeClr>
                          </a:solidFill>
                          <a:effectLst/>
                          <a:latin typeface="+mn-lt"/>
                          <a:ea typeface="+mn-ea"/>
                          <a:cs typeface="Poppins" pitchFamily="2" charset="77"/>
                        </a:rPr>
                        <a:t>CEBPA</a:t>
                      </a:r>
                      <a:endParaRPr kumimoji="0" lang="en-US" sz="1400" b="0" i="1"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10 (50)</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4 (20)</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6 (30)</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2 (10)</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0</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endParaRPr lang="en-US" sz="1400" b="0" kern="100" dirty="0">
                        <a:solidFill>
                          <a:schemeClr val="tx1"/>
                        </a:solidFill>
                        <a:effectLst/>
                        <a:latin typeface="+mn-lt"/>
                        <a:ea typeface="Roboto"/>
                        <a:cs typeface="Times New Roman"/>
                      </a:endParaRP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8 (33)</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8 (33)</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 (4)</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2 (8)</a:t>
                      </a:r>
                    </a:p>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4 (17)</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bl>
          </a:graphicData>
        </a:graphic>
      </p:graphicFrame>
      <p:sp>
        <p:nvSpPr>
          <p:cNvPr id="3" name="Content Placeholder 11">
            <a:extLst>
              <a:ext uri="{FF2B5EF4-FFF2-40B4-BE49-F238E27FC236}">
                <a16:creationId xmlns:a16="http://schemas.microsoft.com/office/drawing/2014/main" id="{C34BDEB1-D725-C1EC-A26E-9FD1144DFE88}"/>
              </a:ext>
            </a:extLst>
          </p:cNvPr>
          <p:cNvSpPr txBox="1">
            <a:spLocks/>
          </p:cNvSpPr>
          <p:nvPr/>
        </p:nvSpPr>
        <p:spPr>
          <a:xfrm>
            <a:off x="231078" y="5768975"/>
            <a:ext cx="3375025" cy="327025"/>
          </a:xfrm>
          <a:prstGeom prst="rect">
            <a:avLst/>
          </a:prstGeom>
        </p:spPr>
        <p:txBody>
          <a:bodyPr vert="horz" lIns="0" tIns="0" rIns="0" bIns="0" rtlCol="0" anchor="b">
            <a:noAutofit/>
          </a:bodyPr>
          <a:lstStyle>
            <a:lvl1pPr marL="0" indent="0" algn="l" defTabSz="914400" rtl="0" eaLnBrk="1" latinLnBrk="0" hangingPunct="1">
              <a:lnSpc>
                <a:spcPct val="100000"/>
              </a:lnSpc>
              <a:spcBef>
                <a:spcPts val="1000"/>
              </a:spcBef>
              <a:buFont typeface="Arial" panose="020B0604020202020204" pitchFamily="34" charset="0"/>
              <a:buNone/>
              <a:defRPr lang="en-US" sz="10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0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0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en-US" sz="1600" spc="-10" dirty="0">
                <a:solidFill>
                  <a:srgbClr val="161616"/>
                </a:solidFill>
              </a:rPr>
              <a:t>Data cutoff: September 26, 2025</a:t>
            </a:r>
            <a:endParaRPr lang="en-US" altLang="en-US" sz="1600" dirty="0">
              <a:solidFill>
                <a:srgbClr val="161616"/>
              </a:solidFill>
            </a:endParaRPr>
          </a:p>
        </p:txBody>
      </p:sp>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DE2C2-FDD0-335F-D1A5-188D7BB78843}"/>
            </a:ext>
          </a:extLst>
        </p:cNvPr>
        <p:cNvGrpSpPr/>
        <p:nvPr/>
      </p:nvGrpSpPr>
      <p:grpSpPr>
        <a:xfrm>
          <a:off x="0" y="0"/>
          <a:ext cx="0" cy="0"/>
          <a:chOff x="0" y="0"/>
          <a:chExt cx="0" cy="0"/>
        </a:xfrm>
      </p:grpSpPr>
      <p:sp>
        <p:nvSpPr>
          <p:cNvPr id="5" name="Content Placeholder 11">
            <a:extLst>
              <a:ext uri="{FF2B5EF4-FFF2-40B4-BE49-F238E27FC236}">
                <a16:creationId xmlns:a16="http://schemas.microsoft.com/office/drawing/2014/main" id="{0DBC61BA-2935-86B2-104F-A2C4046CB9D2}"/>
              </a:ext>
            </a:extLst>
          </p:cNvPr>
          <p:cNvSpPr>
            <a:spLocks noGrp="1"/>
          </p:cNvSpPr>
          <p:nvPr>
            <p:ph idx="1"/>
          </p:nvPr>
        </p:nvSpPr>
        <p:spPr>
          <a:xfrm>
            <a:off x="239364" y="3389060"/>
            <a:ext cx="10979848" cy="2831022"/>
          </a:xfrm>
        </p:spPr>
        <p:txBody>
          <a:bodyPr/>
          <a:lstStyle/>
          <a:p>
            <a:pPr marL="342900" indent="-342900">
              <a:buFont typeface="Arial" panose="020B0604020202020204" pitchFamily="34" charset="0"/>
              <a:buChar char="•"/>
            </a:pPr>
            <a:r>
              <a:rPr lang="en-US" sz="1800" dirty="0"/>
              <a:t>Safety events within the first 3 cycles occurred in 5 (25%) enrolled in the Ven 200 mg arm and 5 (21%) enrolled in the Ven 400 mg arm</a:t>
            </a:r>
          </a:p>
          <a:p>
            <a:pPr marL="342900" indent="-342900">
              <a:buFont typeface="Arial" panose="020B0604020202020204" pitchFamily="34" charset="0"/>
              <a:buChar char="•"/>
            </a:pPr>
            <a:r>
              <a:rPr lang="en-US" altLang="en-US" sz="1800" spc="-10" dirty="0">
                <a:solidFill>
                  <a:srgbClr val="161616"/>
                </a:solidFill>
              </a:rPr>
              <a:t>No DLTs occurred with Ven 200 mg, 2 cases of DLTs occurred with Ven 400 mg, including:</a:t>
            </a:r>
          </a:p>
          <a:p>
            <a:pPr marL="574675" lvl="1" indent="-342900">
              <a:buFont typeface="Calibri" panose="020F0502020204030204" pitchFamily="34" charset="0"/>
              <a:buChar char="─"/>
            </a:pPr>
            <a:r>
              <a:rPr lang="en-US" altLang="en-US" sz="1600" spc="-10" dirty="0">
                <a:solidFill>
                  <a:srgbClr val="161616"/>
                </a:solidFill>
              </a:rPr>
              <a:t>Prolonged grade 4 neutropenia (5%)</a:t>
            </a:r>
          </a:p>
          <a:p>
            <a:pPr marL="574675" lvl="1" indent="-342900">
              <a:buFont typeface="Calibri" panose="020F0502020204030204" pitchFamily="34" charset="0"/>
              <a:buChar char="─"/>
            </a:pPr>
            <a:r>
              <a:rPr lang="en-US" altLang="en-US" sz="1600" spc="-10" dirty="0">
                <a:solidFill>
                  <a:srgbClr val="161616"/>
                </a:solidFill>
              </a:rPr>
              <a:t>Prolonged grade 4 thrombocytopenia (5%)</a:t>
            </a:r>
          </a:p>
          <a:p>
            <a:pPr marL="574675" lvl="1" indent="-342900">
              <a:buFont typeface="Calibri" panose="020F0502020204030204" pitchFamily="34" charset="0"/>
              <a:buChar char="─"/>
            </a:pPr>
            <a:r>
              <a:rPr lang="en-US" altLang="en-US" sz="1600" spc="-10" dirty="0">
                <a:solidFill>
                  <a:srgbClr val="161616"/>
                </a:solidFill>
              </a:rPr>
              <a:t>TLS event (5%)</a:t>
            </a:r>
          </a:p>
          <a:p>
            <a:pPr marL="342900" indent="-342900">
              <a:buFont typeface="Arial" panose="020B0604020202020204" pitchFamily="34" charset="0"/>
              <a:buChar char="•"/>
            </a:pPr>
            <a:r>
              <a:rPr lang="en-US" altLang="en-US" sz="1800" spc="-10" dirty="0">
                <a:solidFill>
                  <a:srgbClr val="161616"/>
                </a:solidFill>
              </a:rPr>
              <a:t>All DLTs and safety events resolved, did not lead to discontinuation</a:t>
            </a:r>
            <a:endParaRPr lang="en-US" altLang="en-US" sz="1800" dirty="0">
              <a:solidFill>
                <a:srgbClr val="161616"/>
              </a:solidFill>
            </a:endParaRPr>
          </a:p>
        </p:txBody>
      </p:sp>
      <p:sp>
        <p:nvSpPr>
          <p:cNvPr id="10243" name="Rectangle 4">
            <a:extLst>
              <a:ext uri="{FF2B5EF4-FFF2-40B4-BE49-F238E27FC236}">
                <a16:creationId xmlns:a16="http://schemas.microsoft.com/office/drawing/2014/main" id="{7713D856-CD02-2744-2C0C-EFA8B7BE990A}"/>
              </a:ext>
            </a:extLst>
          </p:cNvPr>
          <p:cNvSpPr>
            <a:spLocks noGrp="1" noChangeArrowheads="1"/>
          </p:cNvSpPr>
          <p:nvPr>
            <p:ph type="title"/>
          </p:nvPr>
        </p:nvSpPr>
        <p:spPr/>
        <p:txBody>
          <a:bodyPr/>
          <a:lstStyle/>
          <a:p>
            <a:r>
              <a:rPr lang="en-US" dirty="0"/>
              <a:t>VICEROY: Key Safety Outcomes</a:t>
            </a:r>
            <a:endParaRPr lang="en-US" altLang="en-US" dirty="0"/>
          </a:p>
        </p:txBody>
      </p:sp>
      <p:sp>
        <p:nvSpPr>
          <p:cNvPr id="2" name="Content Placeholder 1">
            <a:extLst>
              <a:ext uri="{FF2B5EF4-FFF2-40B4-BE49-F238E27FC236}">
                <a16:creationId xmlns:a16="http://schemas.microsoft.com/office/drawing/2014/main" id="{0EE89B46-4728-AADA-4401-9048D14D25C1}"/>
              </a:ext>
            </a:extLst>
          </p:cNvPr>
          <p:cNvSpPr>
            <a:spLocks noGrp="1"/>
          </p:cNvSpPr>
          <p:nvPr>
            <p:ph sz="quarter" idx="10"/>
          </p:nvPr>
        </p:nvSpPr>
        <p:spPr/>
        <p:txBody>
          <a:bodyPr/>
          <a:lstStyle/>
          <a:p>
            <a:r>
              <a:rPr lang="en-US" dirty="0"/>
              <a:t>Altman. ASH 2025. Abstr 654.</a:t>
            </a:r>
          </a:p>
        </p:txBody>
      </p:sp>
      <p:graphicFrame>
        <p:nvGraphicFramePr>
          <p:cNvPr id="16" name="Table 15">
            <a:extLst>
              <a:ext uri="{FF2B5EF4-FFF2-40B4-BE49-F238E27FC236}">
                <a16:creationId xmlns:a16="http://schemas.microsoft.com/office/drawing/2014/main" id="{88ED83B3-96A8-9740-67C5-73914D81D936}"/>
              </a:ext>
            </a:extLst>
          </p:cNvPr>
          <p:cNvGraphicFramePr>
            <a:graphicFrameLocks noGrp="1"/>
          </p:cNvGraphicFramePr>
          <p:nvPr>
            <p:extLst>
              <p:ext uri="{D42A27DB-BD31-4B8C-83A1-F6EECF244321}">
                <p14:modId xmlns:p14="http://schemas.microsoft.com/office/powerpoint/2010/main" val="3508315918"/>
              </p:ext>
            </p:extLst>
          </p:nvPr>
        </p:nvGraphicFramePr>
        <p:xfrm>
          <a:off x="1353313" y="1342344"/>
          <a:ext cx="9592055" cy="1766615"/>
        </p:xfrm>
        <a:graphic>
          <a:graphicData uri="http://schemas.openxmlformats.org/drawingml/2006/table">
            <a:tbl>
              <a:tblPr firstRow="1" bandRow="1"/>
              <a:tblGrid>
                <a:gridCol w="4512733">
                  <a:extLst>
                    <a:ext uri="{9D8B030D-6E8A-4147-A177-3AD203B41FA5}">
                      <a16:colId xmlns:a16="http://schemas.microsoft.com/office/drawing/2014/main" val="2072085524"/>
                    </a:ext>
                  </a:extLst>
                </a:gridCol>
                <a:gridCol w="2527958">
                  <a:extLst>
                    <a:ext uri="{9D8B030D-6E8A-4147-A177-3AD203B41FA5}">
                      <a16:colId xmlns:a16="http://schemas.microsoft.com/office/drawing/2014/main" val="4003107085"/>
                    </a:ext>
                  </a:extLst>
                </a:gridCol>
                <a:gridCol w="2551364">
                  <a:extLst>
                    <a:ext uri="{9D8B030D-6E8A-4147-A177-3AD203B41FA5}">
                      <a16:colId xmlns:a16="http://schemas.microsoft.com/office/drawing/2014/main" val="654369336"/>
                    </a:ext>
                  </a:extLst>
                </a:gridCol>
              </a:tblGrid>
              <a:tr h="706643">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600" b="1" kern="100" dirty="0">
                          <a:solidFill>
                            <a:schemeClr val="bg1"/>
                          </a:solidFill>
                          <a:effectLst/>
                          <a:latin typeface="+mn-lt"/>
                          <a:ea typeface="Calibri" panose="020F0502020204030204" pitchFamily="34" charset="0"/>
                          <a:cs typeface="Arial" panose="020B0604020202020204" pitchFamily="34" charset="0"/>
                        </a:rPr>
                        <a:t>Safety Events in ≥2 Patients, n (%)</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Ven 200 mg </a:t>
                      </a:r>
                    </a:p>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(n = 20)</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Ven 400 mg</a:t>
                      </a:r>
                    </a:p>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 (n = 24)</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35332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Febrile neutropenia</a:t>
                      </a:r>
                      <a:endParaRPr lang="en-US" sz="16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3 (15)</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200" dirty="0">
                          <a:solidFill>
                            <a:schemeClr val="tx1"/>
                          </a:solidFill>
                          <a:effectLst/>
                          <a:latin typeface="+mn-lt"/>
                          <a:ea typeface="Times New Roman" panose="02020603050405020304" pitchFamily="18" charset="0"/>
                          <a:cs typeface="Times New Roman" panose="02020603050405020304" pitchFamily="18" charset="0"/>
                        </a:rPr>
                        <a:t>0</a:t>
                      </a:r>
                      <a:endParaRPr lang="en-US" sz="16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35332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Increased AST</a:t>
                      </a:r>
                      <a:endParaRPr lang="en-US" sz="16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 (5)</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200" dirty="0">
                          <a:solidFill>
                            <a:schemeClr val="tx1"/>
                          </a:solidFill>
                          <a:effectLst/>
                          <a:latin typeface="+mn-lt"/>
                          <a:ea typeface="MS Mincho" panose="02020609040205080304" pitchFamily="49" charset="-128"/>
                          <a:cs typeface="Times New Roman" panose="02020603050405020304" pitchFamily="18" charset="0"/>
                        </a:rPr>
                        <a:t>2 (8)</a:t>
                      </a:r>
                      <a:endParaRPr lang="en-US" sz="16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353324">
                <a:tc>
                  <a:txBody>
                    <a:bodyPr/>
                    <a:lstStyle/>
                    <a:p>
                      <a:pPr marL="0" marR="0">
                        <a:lnSpc>
                          <a:spcPct val="100000"/>
                        </a:lnSpc>
                        <a:spcBef>
                          <a:spcPts val="0"/>
                        </a:spcBef>
                        <a:spcAft>
                          <a:spcPts val="0"/>
                        </a:spcAft>
                      </a:pPr>
                      <a:r>
                        <a:rPr lang="en-US" sz="1600" b="0" kern="100" dirty="0">
                          <a:solidFill>
                            <a:schemeClr val="tx1"/>
                          </a:solidFill>
                          <a:effectLst/>
                          <a:latin typeface="+mn-lt"/>
                          <a:ea typeface="Calibri" panose="020F0502020204030204" pitchFamily="34" charset="0"/>
                          <a:cs typeface="Arial" panose="020B0604020202020204" pitchFamily="34" charset="0"/>
                        </a:rPr>
                        <a:t>Increased ALT</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 (5)</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 (4)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821658626"/>
                  </a:ext>
                </a:extLst>
              </a:tr>
            </a:tbl>
          </a:graphicData>
        </a:graphic>
      </p:graphicFrame>
    </p:spTree>
    <p:extLst>
      <p:ext uri="{BB962C8B-B14F-4D97-AF65-F5344CB8AC3E}">
        <p14:creationId xmlns:p14="http://schemas.microsoft.com/office/powerpoint/2010/main" val="2431859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B3ECFA-2FBC-2EFE-297E-6299776020D4}"/>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C6051D19-455B-DF75-9E39-8C14FDA93514}"/>
              </a:ext>
            </a:extLst>
          </p:cNvPr>
          <p:cNvSpPr>
            <a:spLocks noGrp="1" noChangeArrowheads="1"/>
          </p:cNvSpPr>
          <p:nvPr>
            <p:ph type="title"/>
          </p:nvPr>
        </p:nvSpPr>
        <p:spPr/>
        <p:txBody>
          <a:bodyPr/>
          <a:lstStyle/>
          <a:p>
            <a:r>
              <a:rPr lang="en-US" dirty="0"/>
              <a:t>VICEROY: Safety Continued</a:t>
            </a:r>
            <a:endParaRPr lang="en-US" altLang="en-US" dirty="0"/>
          </a:p>
        </p:txBody>
      </p:sp>
      <p:sp>
        <p:nvSpPr>
          <p:cNvPr id="2" name="Content Placeholder 1">
            <a:extLst>
              <a:ext uri="{FF2B5EF4-FFF2-40B4-BE49-F238E27FC236}">
                <a16:creationId xmlns:a16="http://schemas.microsoft.com/office/drawing/2014/main" id="{C4D1EA7F-6377-7BD7-A77E-121904548273}"/>
              </a:ext>
            </a:extLst>
          </p:cNvPr>
          <p:cNvSpPr>
            <a:spLocks noGrp="1"/>
          </p:cNvSpPr>
          <p:nvPr>
            <p:ph sz="quarter" idx="10"/>
          </p:nvPr>
        </p:nvSpPr>
        <p:spPr/>
        <p:txBody>
          <a:bodyPr/>
          <a:lstStyle/>
          <a:p>
            <a:r>
              <a:rPr lang="en-US" dirty="0"/>
              <a:t>Altman. ASH 2025. Abstr 654.</a:t>
            </a:r>
          </a:p>
        </p:txBody>
      </p:sp>
      <p:graphicFrame>
        <p:nvGraphicFramePr>
          <p:cNvPr id="16" name="Table 15">
            <a:extLst>
              <a:ext uri="{FF2B5EF4-FFF2-40B4-BE49-F238E27FC236}">
                <a16:creationId xmlns:a16="http://schemas.microsoft.com/office/drawing/2014/main" id="{8CEF48AA-532C-7541-F0F1-EED792A2F00B}"/>
              </a:ext>
            </a:extLst>
          </p:cNvPr>
          <p:cNvGraphicFramePr>
            <a:graphicFrameLocks noGrp="1"/>
          </p:cNvGraphicFramePr>
          <p:nvPr>
            <p:extLst>
              <p:ext uri="{D42A27DB-BD31-4B8C-83A1-F6EECF244321}">
                <p14:modId xmlns:p14="http://schemas.microsoft.com/office/powerpoint/2010/main" val="275970101"/>
              </p:ext>
            </p:extLst>
          </p:nvPr>
        </p:nvGraphicFramePr>
        <p:xfrm>
          <a:off x="6161629" y="1348574"/>
          <a:ext cx="5809709" cy="3505060"/>
        </p:xfrm>
        <a:graphic>
          <a:graphicData uri="http://schemas.openxmlformats.org/drawingml/2006/table">
            <a:tbl>
              <a:tblPr firstRow="1" bandRow="1"/>
              <a:tblGrid>
                <a:gridCol w="3342939">
                  <a:extLst>
                    <a:ext uri="{9D8B030D-6E8A-4147-A177-3AD203B41FA5}">
                      <a16:colId xmlns:a16="http://schemas.microsoft.com/office/drawing/2014/main" val="2072085524"/>
                    </a:ext>
                  </a:extLst>
                </a:gridCol>
                <a:gridCol w="1242910">
                  <a:extLst>
                    <a:ext uri="{9D8B030D-6E8A-4147-A177-3AD203B41FA5}">
                      <a16:colId xmlns:a16="http://schemas.microsoft.com/office/drawing/2014/main" val="4003107085"/>
                    </a:ext>
                  </a:extLst>
                </a:gridCol>
                <a:gridCol w="1223860">
                  <a:extLst>
                    <a:ext uri="{9D8B030D-6E8A-4147-A177-3AD203B41FA5}">
                      <a16:colId xmlns:a16="http://schemas.microsoft.com/office/drawing/2014/main" val="654369336"/>
                    </a:ext>
                  </a:extLst>
                </a:gridCol>
              </a:tblGrid>
              <a:tr h="489889">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Drug-Related Treatment-Emergent AEs, n (%)</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200 mg </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20)</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400 mg</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 (n = 24)</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465731">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Any drug-related treatment-emergent AE</a:t>
                      </a:r>
                      <a:endParaRPr lang="en-US" sz="14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19 (95)</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200" dirty="0">
                          <a:solidFill>
                            <a:schemeClr val="tx1"/>
                          </a:solidFill>
                          <a:effectLst/>
                          <a:latin typeface="+mn-lt"/>
                          <a:ea typeface="Times New Roman" panose="02020603050405020304" pitchFamily="18" charset="0"/>
                          <a:cs typeface="Times New Roman" panose="02020603050405020304" pitchFamily="18" charset="0"/>
                        </a:rPr>
                        <a:t>18 (75)</a:t>
                      </a: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465731">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Serious drug-related treatment-emergent AE</a:t>
                      </a:r>
                      <a:endParaRPr lang="en-US" sz="14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10 (50)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200" dirty="0">
                          <a:solidFill>
                            <a:schemeClr val="tx1"/>
                          </a:solidFill>
                          <a:effectLst/>
                          <a:latin typeface="+mn-lt"/>
                          <a:ea typeface="MS Mincho" panose="02020609040205080304" pitchFamily="49" charset="-128"/>
                          <a:cs typeface="Times New Roman" panose="02020603050405020304" pitchFamily="18" charset="0"/>
                        </a:rPr>
                        <a:t>9 (38)</a:t>
                      </a: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465731">
                <a:tc gridSpan="3">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Common drug-related serious treatment-emergent AEs           (≥6 patients)</a:t>
                      </a:r>
                      <a:endParaRPr lang="en-US" sz="14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marL="0" marR="0" algn="ctr">
                        <a:lnSpc>
                          <a:spcPct val="100000"/>
                        </a:lnSpc>
                        <a:spcAft>
                          <a:spcPts val="800"/>
                        </a:spcAft>
                        <a:buNone/>
                      </a:pPr>
                      <a:endParaRPr lang="en-US" sz="1400" b="1"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pPr marL="0" marR="0" algn="ctr">
                        <a:lnSpc>
                          <a:spcPct val="100000"/>
                        </a:lnSpc>
                        <a:spcAft>
                          <a:spcPts val="800"/>
                        </a:spcAft>
                        <a:buNone/>
                      </a:pP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821658626"/>
                  </a:ext>
                </a:extLst>
              </a:tr>
              <a:tr h="244946">
                <a:tc>
                  <a:txBody>
                    <a:bodyPr/>
                    <a:lstStyle/>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bg2">
                              <a:lumMod val="10000"/>
                            </a:schemeClr>
                          </a:solidFill>
                          <a:effectLst/>
                          <a:latin typeface="+mn-lt"/>
                          <a:cs typeface="Poppins" pitchFamily="2" charset="77"/>
                        </a:rPr>
                        <a:t>Febrile neutropenia</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5 (25)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3 (13)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91421837"/>
                  </a:ext>
                </a:extLst>
              </a:tr>
              <a:tr h="686516">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1400" b="0" kern="100" dirty="0">
                          <a:solidFill>
                            <a:schemeClr val="tx1"/>
                          </a:solidFill>
                          <a:effectLst/>
                          <a:latin typeface="+mn-lt"/>
                          <a:ea typeface="Calibri" panose="020F0502020204030204" pitchFamily="34" charset="0"/>
                          <a:cs typeface="Arial" panose="020B0604020202020204" pitchFamily="34" charset="0"/>
                        </a:rPr>
                        <a:t>Drug-related treatment-emergent AEs leading to discontinuation of any treatment</a:t>
                      </a:r>
                      <a:endParaRPr lang="en-US" sz="1400" b="0" kern="1200" dirty="0">
                        <a:solidFill>
                          <a:schemeClr val="tx1"/>
                        </a:solidFill>
                        <a:effectLst/>
                        <a:latin typeface="+mn-lt"/>
                        <a:ea typeface="+mn-ea"/>
                        <a:cs typeface="Arial" panose="020B0604020202020204" pitchFamily="34" charset="0"/>
                      </a:endParaRPr>
                    </a:p>
                  </a:txBody>
                  <a:tcPr marL="43605" marR="43605" marT="11674" marB="116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2 (10)</a:t>
                      </a:r>
                    </a:p>
                  </a:txBody>
                  <a:tcPr marL="43605" marR="43605" marT="11674" marB="116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 (4)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57182555"/>
                  </a:ext>
                </a:extLst>
              </a:tr>
              <a:tr h="686516">
                <a:tc>
                  <a:txBody>
                    <a:bodyPr/>
                    <a:lstStyle/>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cap="none" normalizeH="0" baseline="0" dirty="0">
                          <a:ln>
                            <a:noFill/>
                          </a:ln>
                          <a:solidFill>
                            <a:schemeClr val="bg2">
                              <a:lumMod val="10000"/>
                            </a:schemeClr>
                          </a:solidFill>
                          <a:effectLst/>
                          <a:latin typeface="+mn-lt"/>
                          <a:cs typeface="Poppins" pitchFamily="2" charset="77"/>
                        </a:rPr>
                        <a:t>Pericardial effusion</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kern="100" cap="none" normalizeH="0" baseline="0" dirty="0">
                          <a:ln>
                            <a:noFill/>
                          </a:ln>
                          <a:solidFill>
                            <a:schemeClr val="bg2">
                              <a:lumMod val="10000"/>
                            </a:schemeClr>
                          </a:solidFill>
                          <a:effectLst/>
                          <a:latin typeface="+mn-lt"/>
                          <a:ea typeface="Calibri" panose="020F0502020204030204" pitchFamily="34" charset="0"/>
                          <a:cs typeface="Poppins" pitchFamily="2" charset="77"/>
                        </a:rPr>
                        <a:t>Colitis</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400" b="0" i="0" u="none" strike="noStrike" kern="100" cap="none" normalizeH="0" baseline="0" dirty="0">
                          <a:ln>
                            <a:noFill/>
                          </a:ln>
                          <a:solidFill>
                            <a:schemeClr val="bg2">
                              <a:lumMod val="10000"/>
                            </a:schemeClr>
                          </a:solidFill>
                          <a:effectLst/>
                          <a:latin typeface="+mn-lt"/>
                          <a:ea typeface="Calibri" panose="020F0502020204030204" pitchFamily="34" charset="0"/>
                          <a:cs typeface="Poppins" pitchFamily="2" charset="77"/>
                        </a:rPr>
                        <a:t>Neutropenic sepsis</a:t>
                      </a:r>
                      <a:endParaRPr lang="en-US" sz="14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 (5)</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 (5)</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0</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0</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 (4)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4422039"/>
                  </a:ext>
                </a:extLst>
              </a:tr>
            </a:tbl>
          </a:graphicData>
        </a:graphic>
      </p:graphicFrame>
      <p:graphicFrame>
        <p:nvGraphicFramePr>
          <p:cNvPr id="3" name="Table 2">
            <a:extLst>
              <a:ext uri="{FF2B5EF4-FFF2-40B4-BE49-F238E27FC236}">
                <a16:creationId xmlns:a16="http://schemas.microsoft.com/office/drawing/2014/main" id="{2D048288-610F-C70C-4990-B2386B4C69BE}"/>
              </a:ext>
            </a:extLst>
          </p:cNvPr>
          <p:cNvGraphicFramePr>
            <a:graphicFrameLocks noGrp="1"/>
          </p:cNvGraphicFramePr>
          <p:nvPr>
            <p:extLst>
              <p:ext uri="{D42A27DB-BD31-4B8C-83A1-F6EECF244321}">
                <p14:modId xmlns:p14="http://schemas.microsoft.com/office/powerpoint/2010/main" val="308138935"/>
              </p:ext>
            </p:extLst>
          </p:nvPr>
        </p:nvGraphicFramePr>
        <p:xfrm>
          <a:off x="228600" y="1348574"/>
          <a:ext cx="5816673" cy="3662336"/>
        </p:xfrm>
        <a:graphic>
          <a:graphicData uri="http://schemas.openxmlformats.org/drawingml/2006/table">
            <a:tbl>
              <a:tblPr firstRow="1" bandRow="1"/>
              <a:tblGrid>
                <a:gridCol w="2964881">
                  <a:extLst>
                    <a:ext uri="{9D8B030D-6E8A-4147-A177-3AD203B41FA5}">
                      <a16:colId xmlns:a16="http://schemas.microsoft.com/office/drawing/2014/main" val="2072085524"/>
                    </a:ext>
                  </a:extLst>
                </a:gridCol>
                <a:gridCol w="1370052">
                  <a:extLst>
                    <a:ext uri="{9D8B030D-6E8A-4147-A177-3AD203B41FA5}">
                      <a16:colId xmlns:a16="http://schemas.microsoft.com/office/drawing/2014/main" val="3079503040"/>
                    </a:ext>
                  </a:extLst>
                </a:gridCol>
                <a:gridCol w="1481740">
                  <a:extLst>
                    <a:ext uri="{9D8B030D-6E8A-4147-A177-3AD203B41FA5}">
                      <a16:colId xmlns:a16="http://schemas.microsoft.com/office/drawing/2014/main" val="654369336"/>
                    </a:ext>
                  </a:extLst>
                </a:gridCol>
              </a:tblGrid>
              <a:tr h="484682">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All-Causse Treatment-Emergent AEs</a:t>
                      </a:r>
                    </a:p>
                  </a:txBody>
                  <a:tcPr marL="43605" marR="43605" marT="23347" marB="23347" anchor="ct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200 mg </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(n = 20)</a:t>
                      </a:r>
                    </a:p>
                  </a:txBody>
                  <a:tcPr marL="43605" marR="43605" marT="23347" marB="23347"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400 mg</a:t>
                      </a:r>
                    </a:p>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 (n = 24)</a:t>
                      </a:r>
                    </a:p>
                  </a:txBody>
                  <a:tcPr marL="43605" marR="43605" marT="23347" marB="23347"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46078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All-cause treatment emergent AE, n </a:t>
                      </a:r>
                      <a:r>
                        <a:rPr lang="en-US" sz="1400" b="0" kern="100" dirty="0">
                          <a:solidFill>
                            <a:schemeClr val="tx1"/>
                          </a:solidFill>
                          <a:effectLst/>
                          <a:latin typeface="Aptos" panose="02110004020202020204"/>
                          <a:ea typeface="Calibri" panose="020F0502020204030204" pitchFamily="34" charset="0"/>
                          <a:cs typeface="Arial" panose="020B0604020202020204" pitchFamily="34" charset="0"/>
                        </a:rPr>
                        <a:t>(%)</a:t>
                      </a:r>
                      <a:endParaRPr lang="en-US" sz="14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20 (100)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23 (96)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460780">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cs typeface="Arial" panose="020B0604020202020204" pitchFamily="34" charset="0"/>
                        </a:rPr>
                        <a:t>All-cause serious </a:t>
                      </a:r>
                      <a:r>
                        <a:rPr lang="en-US" sz="1400" b="0" kern="1200" dirty="0">
                          <a:solidFill>
                            <a:schemeClr val="tx1"/>
                          </a:solidFill>
                          <a:effectLst/>
                          <a:latin typeface="Aptos" panose="02110004020202020204"/>
                          <a:ea typeface="+mn-ea"/>
                          <a:cs typeface="Arial" panose="020B0604020202020204" pitchFamily="34" charset="0"/>
                        </a:rPr>
                        <a:t>treatment emergent </a:t>
                      </a:r>
                      <a:r>
                        <a:rPr lang="en-US" sz="1400" b="0" kern="1200" dirty="0">
                          <a:solidFill>
                            <a:schemeClr val="tx1"/>
                          </a:solidFill>
                          <a:effectLst/>
                          <a:latin typeface="+mn-lt"/>
                          <a:cs typeface="Arial" panose="020B0604020202020204" pitchFamily="34" charset="0"/>
                        </a:rPr>
                        <a:t> AE, n (%)</a:t>
                      </a:r>
                      <a:endParaRPr lang="en-US" sz="14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17 (85)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19 (79)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460780">
                <a:tc gridSpan="3">
                  <a:txBody>
                    <a:bodyPr/>
                    <a:lstStyle/>
                    <a:p>
                      <a:pPr marL="0" marR="0">
                        <a:lnSpc>
                          <a:spcPct val="100000"/>
                        </a:lnSpc>
                        <a:spcBef>
                          <a:spcPts val="0"/>
                        </a:spcBef>
                        <a:spcAft>
                          <a:spcPts val="0"/>
                        </a:spcAft>
                      </a:pPr>
                      <a:r>
                        <a:rPr lang="en-US" sz="1400" b="0" kern="100" dirty="0">
                          <a:solidFill>
                            <a:schemeClr val="tx1"/>
                          </a:solidFill>
                          <a:effectLst/>
                          <a:latin typeface="+mn-lt"/>
                          <a:ea typeface="Calibri" panose="020F0502020204030204" pitchFamily="34" charset="0"/>
                          <a:cs typeface="Arial" panose="020B0604020202020204" pitchFamily="34" charset="0"/>
                        </a:rPr>
                        <a:t>Common all-cause serious treatment-emergent AE                     (≥6 patients), n (%)</a:t>
                      </a:r>
                      <a:endParaRPr lang="en-US" sz="1400" b="0" kern="1200" dirty="0">
                        <a:solidFill>
                          <a:schemeClr val="tx1"/>
                        </a:solidFill>
                        <a:effectLst/>
                        <a:latin typeface="+mn-lt"/>
                        <a:ea typeface="+mn-ea"/>
                        <a:cs typeface="Arial" panose="020B0604020202020204" pitchFamily="34" charset="0"/>
                      </a:endParaRPr>
                    </a:p>
                  </a:txBody>
                  <a:tcPr marL="43605" marR="43605" marT="11674" marB="11674"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hMerge="1">
                  <a:txBody>
                    <a:bodyPr/>
                    <a:lstStyle/>
                    <a:p>
                      <a:endParaRPr lang="en-US"/>
                    </a:p>
                  </a:txBody>
                  <a:tcPr>
                    <a:lnL w="12700" cmpd="sng">
                      <a:noFill/>
                      <a:prstDash val="solid"/>
                    </a:lnL>
                    <a:lnT w="12700" cmpd="sng">
                      <a:noFill/>
                      <a:prstDash val="solid"/>
                    </a:lnT>
                  </a:tcPr>
                </a:tc>
                <a:tc hMerge="1">
                  <a:txBody>
                    <a:bodyPr/>
                    <a:lstStyle/>
                    <a:p>
                      <a:pPr marL="0" marR="0" algn="ctr">
                        <a:lnSpc>
                          <a:spcPct val="100000"/>
                        </a:lnSpc>
                        <a:spcAft>
                          <a:spcPts val="800"/>
                        </a:spcAft>
                        <a:buNone/>
                      </a:pPr>
                      <a:endParaRPr lang="en-US" sz="14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821658626"/>
                  </a:ext>
                </a:extLst>
              </a:tr>
              <a:tr h="1116095">
                <a:tc>
                  <a:txBody>
                    <a:bodyPr/>
                    <a:lstStyle/>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bg2">
                              <a:lumMod val="10000"/>
                            </a:schemeClr>
                          </a:solidFill>
                          <a:effectLst/>
                          <a:latin typeface="+mn-lt"/>
                          <a:cs typeface="Poppins" pitchFamily="2" charset="77"/>
                        </a:rPr>
                        <a:t>Febrile neutropenia</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bg2">
                              <a:lumMod val="10000"/>
                            </a:schemeClr>
                          </a:solidFill>
                          <a:effectLst/>
                          <a:latin typeface="+mn-lt"/>
                          <a:cs typeface="Poppins" pitchFamily="2" charset="77"/>
                        </a:rPr>
                        <a:t>Pneumonia</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bg2">
                              <a:lumMod val="10000"/>
                            </a:schemeClr>
                          </a:solidFill>
                          <a:effectLst/>
                          <a:latin typeface="+mn-lt"/>
                          <a:cs typeface="Poppins" pitchFamily="2" charset="77"/>
                        </a:rPr>
                        <a:t>Sepsis</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bg2">
                              <a:lumMod val="10000"/>
                            </a:schemeClr>
                          </a:solidFill>
                          <a:effectLst/>
                          <a:latin typeface="+mn-lt"/>
                          <a:cs typeface="Poppins" pitchFamily="2" charset="77"/>
                        </a:rPr>
                        <a:t>Hypokalemia</a:t>
                      </a:r>
                    </a:p>
                    <a:p>
                      <a:pPr marL="398463"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defRPr/>
                      </a:pPr>
                      <a:r>
                        <a:rPr kumimoji="0" lang="en-US" sz="1400" b="0" i="0" u="none" strike="noStrike" cap="none" normalizeH="0" baseline="0" dirty="0">
                          <a:ln>
                            <a:noFill/>
                          </a:ln>
                          <a:solidFill>
                            <a:schemeClr val="bg2">
                              <a:lumMod val="10000"/>
                            </a:schemeClr>
                          </a:solidFill>
                          <a:effectLst/>
                          <a:latin typeface="+mn-lt"/>
                          <a:cs typeface="Poppins" pitchFamily="2" charset="77"/>
                        </a:rPr>
                        <a:t>Pyrexia</a:t>
                      </a:r>
                    </a:p>
                  </a:txBody>
                  <a:tcPr marL="43605" marR="43605" marT="11674" marB="11674"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10 (50)</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 (10)</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3 (15)</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 (10)</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4 (20)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 (29)</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4 (17)</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4 (17)</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3 (13)</a:t>
                      </a:r>
                    </a:p>
                    <a:p>
                      <a:pPr marL="0" marR="0" algn="ctr">
                        <a:lnSpc>
                          <a:spcPct val="100000"/>
                        </a:lnSpc>
                        <a:spcAft>
                          <a:spcPts val="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 (8)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091421837"/>
                  </a:ext>
                </a:extLst>
              </a:tr>
              <a:tr h="679219">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1400" b="0" kern="100" dirty="0">
                          <a:solidFill>
                            <a:schemeClr val="tx1"/>
                          </a:solidFill>
                          <a:effectLst/>
                          <a:latin typeface="+mn-lt"/>
                          <a:ea typeface="Calibri" panose="020F0502020204030204" pitchFamily="34" charset="0"/>
                          <a:cs typeface="Arial" panose="020B0604020202020204" pitchFamily="34" charset="0"/>
                        </a:rPr>
                        <a:t>All-cause treatment emergent AE leading to withdrawal of any treatment, n/N (%)</a:t>
                      </a:r>
                      <a:endParaRPr lang="en-US" sz="14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lang="en-US" sz="1400" b="0" kern="1200" dirty="0">
                          <a:solidFill>
                            <a:schemeClr val="tx1"/>
                          </a:solidFill>
                          <a:effectLst/>
                          <a:latin typeface="+mn-lt"/>
                          <a:ea typeface="+mn-ea"/>
                          <a:cs typeface="Arial" panose="020B0604020202020204" pitchFamily="34" charset="0"/>
                        </a:rPr>
                        <a:t>      5 (25)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2 (8)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57182555"/>
                  </a:ext>
                </a:extLst>
              </a:tr>
            </a:tbl>
          </a:graphicData>
        </a:graphic>
      </p:graphicFrame>
      <p:sp>
        <p:nvSpPr>
          <p:cNvPr id="5" name="TextBox 4">
            <a:extLst>
              <a:ext uri="{FF2B5EF4-FFF2-40B4-BE49-F238E27FC236}">
                <a16:creationId xmlns:a16="http://schemas.microsoft.com/office/drawing/2014/main" id="{A60E7593-0C14-E410-09A6-D9B740440D52}"/>
              </a:ext>
            </a:extLst>
          </p:cNvPr>
          <p:cNvSpPr txBox="1"/>
          <p:nvPr/>
        </p:nvSpPr>
        <p:spPr>
          <a:xfrm>
            <a:off x="1473209" y="5116563"/>
            <a:ext cx="9904394" cy="877163"/>
          </a:xfrm>
          <a:prstGeom prst="rect">
            <a:avLst/>
          </a:prstGeom>
          <a:noFill/>
        </p:spPr>
        <p:txBody>
          <a:bodyPr wrap="square">
            <a:spAutoFit/>
          </a:bodyPr>
          <a:lstStyle/>
          <a:p>
            <a:pPr marL="285750" indent="-285750">
              <a:spcBef>
                <a:spcPts val="1200"/>
              </a:spcBef>
              <a:spcAft>
                <a:spcPts val="600"/>
              </a:spcAft>
              <a:buFont typeface="Arial" panose="020B0604020202020204" pitchFamily="34" charset="0"/>
              <a:buChar char="•"/>
            </a:pPr>
            <a:r>
              <a:rPr lang="en-US" sz="1800" b="0" kern="100" dirty="0">
                <a:solidFill>
                  <a:schemeClr val="tx1"/>
                </a:solidFill>
                <a:effectLst/>
                <a:latin typeface="+mn-lt"/>
                <a:ea typeface="Calibri" panose="020F0502020204030204" pitchFamily="34" charset="0"/>
                <a:cs typeface="Arial" panose="020B0604020202020204" pitchFamily="34" charset="0"/>
              </a:rPr>
              <a:t>Early mortality within 30 days in Ven 200 mg vs Ven 400 mg: 0% in both arms</a:t>
            </a:r>
          </a:p>
          <a:p>
            <a:pPr marL="285750" indent="-285750">
              <a:spcBef>
                <a:spcPts val="1200"/>
              </a:spcBef>
              <a:spcAft>
                <a:spcPts val="600"/>
              </a:spcAft>
              <a:buFont typeface="Arial" panose="020B0604020202020204" pitchFamily="34" charset="0"/>
              <a:buChar char="•"/>
            </a:pPr>
            <a:r>
              <a:rPr lang="en-US" kern="100" dirty="0">
                <a:ea typeface="Calibri" panose="020F0502020204030204" pitchFamily="34" charset="0"/>
                <a:cs typeface="Arial" panose="020B0604020202020204" pitchFamily="34" charset="0"/>
              </a:rPr>
              <a:t>Early mortality within 60 days in Ven 200 mg vs Ven 400 mg: 0% vs 4%</a:t>
            </a:r>
            <a:endParaRPr lang="en-US" dirty="0"/>
          </a:p>
        </p:txBody>
      </p:sp>
    </p:spTree>
    <p:extLst>
      <p:ext uri="{BB962C8B-B14F-4D97-AF65-F5344CB8AC3E}">
        <p14:creationId xmlns:p14="http://schemas.microsoft.com/office/powerpoint/2010/main" val="967893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2946D-CABD-0CAD-E80B-21E9EE89434B}"/>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FFACF337-4F11-AE5E-D34D-36CD7DE19515}"/>
              </a:ext>
            </a:extLst>
          </p:cNvPr>
          <p:cNvSpPr>
            <a:spLocks noGrp="1" noChangeArrowheads="1"/>
          </p:cNvSpPr>
          <p:nvPr>
            <p:ph type="title"/>
          </p:nvPr>
        </p:nvSpPr>
        <p:spPr>
          <a:xfrm>
            <a:off x="231078" y="280168"/>
            <a:ext cx="11740260" cy="1004121"/>
          </a:xfrm>
        </p:spPr>
        <p:txBody>
          <a:bodyPr/>
          <a:lstStyle/>
          <a:p>
            <a:r>
              <a:rPr lang="en-US" dirty="0"/>
              <a:t>VICEROY: Exposure to Triplet Therapy and Time to Hematologic Recovery</a:t>
            </a:r>
            <a:endParaRPr lang="en-US" altLang="en-US" dirty="0"/>
          </a:p>
        </p:txBody>
      </p:sp>
      <p:graphicFrame>
        <p:nvGraphicFramePr>
          <p:cNvPr id="5" name="Content Placeholder 12">
            <a:extLst>
              <a:ext uri="{FF2B5EF4-FFF2-40B4-BE49-F238E27FC236}">
                <a16:creationId xmlns:a16="http://schemas.microsoft.com/office/drawing/2014/main" id="{7BCA4565-4AC9-F2B5-B483-3F54E3B98DB8}"/>
              </a:ext>
            </a:extLst>
          </p:cNvPr>
          <p:cNvGraphicFramePr>
            <a:graphicFrameLocks noGrp="1"/>
          </p:cNvGraphicFramePr>
          <p:nvPr>
            <p:ph idx="1"/>
            <p:extLst>
              <p:ext uri="{D42A27DB-BD31-4B8C-83A1-F6EECF244321}">
                <p14:modId xmlns:p14="http://schemas.microsoft.com/office/powerpoint/2010/main" val="3697917875"/>
              </p:ext>
            </p:extLst>
          </p:nvPr>
        </p:nvGraphicFramePr>
        <p:xfrm>
          <a:off x="231078" y="1481434"/>
          <a:ext cx="11740263" cy="4614563"/>
        </p:xfrm>
        <a:graphic>
          <a:graphicData uri="http://schemas.openxmlformats.org/drawingml/2006/table">
            <a:tbl>
              <a:tblPr firstRow="1" bandRow="1"/>
              <a:tblGrid>
                <a:gridCol w="2075316">
                  <a:extLst>
                    <a:ext uri="{9D8B030D-6E8A-4147-A177-3AD203B41FA5}">
                      <a16:colId xmlns:a16="http://schemas.microsoft.com/office/drawing/2014/main" val="2072085524"/>
                    </a:ext>
                  </a:extLst>
                </a:gridCol>
                <a:gridCol w="1263519">
                  <a:extLst>
                    <a:ext uri="{9D8B030D-6E8A-4147-A177-3AD203B41FA5}">
                      <a16:colId xmlns:a16="http://schemas.microsoft.com/office/drawing/2014/main" val="2595492591"/>
                    </a:ext>
                  </a:extLst>
                </a:gridCol>
                <a:gridCol w="1200204">
                  <a:extLst>
                    <a:ext uri="{9D8B030D-6E8A-4147-A177-3AD203B41FA5}">
                      <a16:colId xmlns:a16="http://schemas.microsoft.com/office/drawing/2014/main" val="654369336"/>
                    </a:ext>
                  </a:extLst>
                </a:gridCol>
                <a:gridCol w="1200204">
                  <a:extLst>
                    <a:ext uri="{9D8B030D-6E8A-4147-A177-3AD203B41FA5}">
                      <a16:colId xmlns:a16="http://schemas.microsoft.com/office/drawing/2014/main" val="1027061606"/>
                    </a:ext>
                  </a:extLst>
                </a:gridCol>
                <a:gridCol w="1200204">
                  <a:extLst>
                    <a:ext uri="{9D8B030D-6E8A-4147-A177-3AD203B41FA5}">
                      <a16:colId xmlns:a16="http://schemas.microsoft.com/office/drawing/2014/main" val="4160568473"/>
                    </a:ext>
                  </a:extLst>
                </a:gridCol>
                <a:gridCol w="1200204">
                  <a:extLst>
                    <a:ext uri="{9D8B030D-6E8A-4147-A177-3AD203B41FA5}">
                      <a16:colId xmlns:a16="http://schemas.microsoft.com/office/drawing/2014/main" val="2343104075"/>
                    </a:ext>
                  </a:extLst>
                </a:gridCol>
                <a:gridCol w="1200204">
                  <a:extLst>
                    <a:ext uri="{9D8B030D-6E8A-4147-A177-3AD203B41FA5}">
                      <a16:colId xmlns:a16="http://schemas.microsoft.com/office/drawing/2014/main" val="4145397338"/>
                    </a:ext>
                  </a:extLst>
                </a:gridCol>
                <a:gridCol w="1200204">
                  <a:extLst>
                    <a:ext uri="{9D8B030D-6E8A-4147-A177-3AD203B41FA5}">
                      <a16:colId xmlns:a16="http://schemas.microsoft.com/office/drawing/2014/main" val="2061522623"/>
                    </a:ext>
                  </a:extLst>
                </a:gridCol>
                <a:gridCol w="1200204">
                  <a:extLst>
                    <a:ext uri="{9D8B030D-6E8A-4147-A177-3AD203B41FA5}">
                      <a16:colId xmlns:a16="http://schemas.microsoft.com/office/drawing/2014/main" val="1676323756"/>
                    </a:ext>
                  </a:extLst>
                </a:gridCol>
              </a:tblGrid>
              <a:tr h="269430">
                <a:tc rowSpan="2">
                  <a:txBody>
                    <a:bodyPr/>
                    <a:lstStyle/>
                    <a:p>
                      <a:pPr marL="0" marR="0">
                        <a:lnSpc>
                          <a:spcPct val="100000"/>
                        </a:lnSpc>
                        <a:spcBef>
                          <a:spcPts val="0"/>
                        </a:spcBef>
                        <a:spcAft>
                          <a:spcPts val="0"/>
                        </a:spcAft>
                      </a:pPr>
                      <a:r>
                        <a:rPr lang="en-US" sz="1400" b="1" kern="100" dirty="0">
                          <a:solidFill>
                            <a:schemeClr val="bg1"/>
                          </a:solidFill>
                          <a:effectLst/>
                          <a:latin typeface="+mn-lt"/>
                          <a:ea typeface="Calibri" panose="020F0502020204030204" pitchFamily="34" charset="0"/>
                          <a:cs typeface="Arial" panose="020B0604020202020204" pitchFamily="34" charset="0"/>
                        </a:rPr>
                        <a:t>Outcome</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4">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200 mg</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gridSpan="4">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Ven 400 mg</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hMerge="1">
                  <a:txBody>
                    <a:bodyPr/>
                    <a:lstStyle/>
                    <a:p>
                      <a:pPr marL="0" marR="0" algn="ctr">
                        <a:lnSpc>
                          <a:spcPct val="100000"/>
                        </a:lnSpc>
                        <a:spcBef>
                          <a:spcPts val="0"/>
                        </a:spcBef>
                        <a:spcAft>
                          <a:spcPts val="0"/>
                        </a:spcAft>
                      </a:pPr>
                      <a:endParaRPr lang="en-US" sz="1400" b="1" kern="1200" dirty="0">
                        <a:solidFill>
                          <a:schemeClr val="bg1"/>
                        </a:solidFill>
                        <a:effectLst/>
                        <a:latin typeface="+mn-lt"/>
                        <a:cs typeface="Arial" panose="020B0604020202020204" pitchFamily="34" charset="0"/>
                      </a:endParaRP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2127824349"/>
                  </a:ext>
                </a:extLst>
              </a:tr>
              <a:tr h="269430">
                <a:tc vMerge="1">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endParaRPr lang="en-US" sz="1400" b="1" kern="100" dirty="0">
                        <a:solidFill>
                          <a:schemeClr val="bg1"/>
                        </a:solidFill>
                        <a:effectLst/>
                        <a:latin typeface="+mn-lt"/>
                        <a:ea typeface="Calibri" panose="020F0502020204030204" pitchFamily="34" charset="0"/>
                        <a:cs typeface="Arial" panose="020B0604020202020204" pitchFamily="34" charset="0"/>
                      </a:endParaRP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C1 (n = 20)</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C2 (n = 18)</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C3 (n = 16)</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C4 (n = 14)</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C1 (n = 24)</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C2 (n = 21)</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C3 (n = 18)</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400" b="1" kern="1200" dirty="0">
                          <a:solidFill>
                            <a:schemeClr val="bg1"/>
                          </a:solidFill>
                          <a:effectLst/>
                          <a:latin typeface="+mn-lt"/>
                          <a:cs typeface="Arial" panose="020B0604020202020204" pitchFamily="34" charset="0"/>
                        </a:rPr>
                        <a:t>C4 (n = 15)</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1129452">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400" b="0" kern="1200" dirty="0">
                          <a:solidFill>
                            <a:schemeClr val="tx1"/>
                          </a:solidFill>
                          <a:effectLst/>
                          <a:latin typeface="+mn-lt"/>
                          <a:ea typeface="+mn-ea"/>
                          <a:cs typeface="Arial" panose="020B0604020202020204" pitchFamily="34" charset="0"/>
                        </a:rPr>
                        <a:t>Median duration of Aza dosing days excluding interruptions, days (range)</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 (7-7)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 (4-7)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 (5-7)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 (5-7)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 (2-7)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 (5-7)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 (3-7)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5 (3-7)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1129452">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dirty="0">
                          <a:solidFill>
                            <a:schemeClr val="tx1"/>
                          </a:solidFill>
                          <a:effectLst/>
                          <a:latin typeface="+mn-lt"/>
                          <a:ea typeface="+mn-ea"/>
                          <a:cs typeface="Arial" panose="020B0604020202020204" pitchFamily="34" charset="0"/>
                        </a:rPr>
                        <a:t>Median number of Ven dosing days excluding interruptions, days (range)</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17 (14-28)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14 (5-28)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10 (6-28)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8 (3-16)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16 (1-28)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14 (7-16)</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10 (5-21)</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400" b="0" kern="100" dirty="0">
                          <a:solidFill>
                            <a:schemeClr val="tx1"/>
                          </a:solidFill>
                          <a:effectLst/>
                          <a:latin typeface="+mn-lt"/>
                          <a:ea typeface="MS Mincho" panose="02020609040205080304" pitchFamily="49" charset="-128"/>
                          <a:cs typeface="Times New Roman" panose="02020603050405020304" pitchFamily="18" charset="0"/>
                        </a:rPr>
                        <a:t>7 (3-15)</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1129452">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400" b="0" kern="1200" dirty="0">
                          <a:solidFill>
                            <a:schemeClr val="tx1"/>
                          </a:solidFill>
                          <a:effectLst/>
                          <a:latin typeface="+mn-lt"/>
                          <a:ea typeface="+mn-ea"/>
                          <a:cs typeface="Arial" panose="020B0604020202020204" pitchFamily="34" charset="0"/>
                        </a:rPr>
                        <a:t>Median number of gilteritinib dosing days excluding interruptions, days (range)</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17 (14-28)</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28 (19-32)</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28 (15-30)</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28 (21-30)</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17 (1-29)</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28 (14-49)</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28 (15-36)</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Bef>
                          <a:spcPts val="0"/>
                        </a:spcBef>
                        <a:spcAft>
                          <a:spcPts val="0"/>
                        </a:spcAft>
                      </a:pPr>
                      <a:r>
                        <a:rPr lang="en-US" sz="1400" b="0" kern="100" dirty="0">
                          <a:solidFill>
                            <a:schemeClr val="tx1"/>
                          </a:solidFill>
                          <a:effectLst/>
                          <a:latin typeface="+mn-lt"/>
                          <a:ea typeface="Roboto"/>
                          <a:cs typeface="Times New Roman"/>
                        </a:rPr>
                        <a:t>28 (7-28)</a:t>
                      </a:r>
                    </a:p>
                  </a:txBody>
                  <a:tcPr marL="47188" marR="47188"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2428911583"/>
                  </a:ext>
                </a:extLst>
              </a:tr>
              <a:tr h="687347">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indent="0">
                        <a:lnSpc>
                          <a:spcPct val="100000"/>
                        </a:lnSpc>
                        <a:spcBef>
                          <a:spcPts val="0"/>
                        </a:spcBef>
                        <a:spcAft>
                          <a:spcPts val="0"/>
                        </a:spcAft>
                        <a:buFont typeface="Arial" panose="020B0604020202020204" pitchFamily="34" charset="0"/>
                        <a:buNone/>
                      </a:pPr>
                      <a:r>
                        <a:rPr kumimoji="0" lang="en-US" sz="1400" b="0" i="0" u="none" strike="noStrike" cap="none" normalizeH="0" baseline="0" dirty="0">
                          <a:ln>
                            <a:noFill/>
                          </a:ln>
                          <a:solidFill>
                            <a:schemeClr val="bg2">
                              <a:lumMod val="10000"/>
                            </a:schemeClr>
                          </a:solidFill>
                          <a:effectLst/>
                          <a:latin typeface="+mn-lt"/>
                          <a:cs typeface="Poppins" pitchFamily="2" charset="77"/>
                        </a:rPr>
                        <a:t>Median time to ANC &gt;0.5 x 10</a:t>
                      </a:r>
                      <a:r>
                        <a:rPr kumimoji="0" lang="en-US" sz="1400" b="0" i="0" u="none" strike="noStrike" cap="none" normalizeH="0" baseline="30000" dirty="0">
                          <a:ln>
                            <a:noFill/>
                          </a:ln>
                          <a:solidFill>
                            <a:schemeClr val="bg2">
                              <a:lumMod val="10000"/>
                            </a:schemeClr>
                          </a:solidFill>
                          <a:effectLst/>
                          <a:latin typeface="+mn-lt"/>
                          <a:cs typeface="Poppins" pitchFamily="2" charset="77"/>
                        </a:rPr>
                        <a:t>9</a:t>
                      </a:r>
                      <a:r>
                        <a:rPr kumimoji="0" lang="en-US" sz="1400" b="0" i="0" u="none" strike="noStrike" cap="none" normalizeH="0" baseline="0" dirty="0">
                          <a:ln>
                            <a:noFill/>
                          </a:ln>
                          <a:solidFill>
                            <a:schemeClr val="bg2">
                              <a:lumMod val="10000"/>
                            </a:schemeClr>
                          </a:solidFill>
                          <a:effectLst/>
                          <a:latin typeface="+mn-lt"/>
                          <a:cs typeface="Poppins" pitchFamily="2" charset="77"/>
                        </a:rPr>
                        <a:t>/L and platelets &gt; 50 x 10</a:t>
                      </a:r>
                      <a:r>
                        <a:rPr kumimoji="0" lang="en-US" sz="1400" b="0" i="0" u="none" strike="noStrike" cap="none" normalizeH="0" baseline="30000" dirty="0">
                          <a:ln>
                            <a:noFill/>
                          </a:ln>
                          <a:solidFill>
                            <a:schemeClr val="bg2">
                              <a:lumMod val="10000"/>
                            </a:schemeClr>
                          </a:solidFill>
                          <a:effectLst/>
                          <a:latin typeface="+mn-lt"/>
                          <a:cs typeface="Poppins" pitchFamily="2" charset="77"/>
                        </a:rPr>
                        <a:t>9</a:t>
                      </a:r>
                      <a:r>
                        <a:rPr kumimoji="0" lang="en-US" sz="1400" b="0" i="0" u="none" strike="noStrike" cap="none" normalizeH="0" baseline="0" dirty="0">
                          <a:ln>
                            <a:noFill/>
                          </a:ln>
                          <a:solidFill>
                            <a:schemeClr val="bg2">
                              <a:lumMod val="10000"/>
                            </a:schemeClr>
                          </a:solidFill>
                          <a:effectLst/>
                          <a:latin typeface="+mn-lt"/>
                          <a:cs typeface="Poppins" pitchFamily="2" charset="77"/>
                        </a:rPr>
                        <a:t>/L</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38 (27-50)</a:t>
                      </a:r>
                    </a:p>
                    <a:p>
                      <a:pPr marL="0" marR="0" algn="ctr">
                        <a:lnSpc>
                          <a:spcPct val="100000"/>
                        </a:lnSpc>
                        <a:buNone/>
                      </a:pPr>
                      <a:r>
                        <a:rPr lang="en-US" sz="1400" b="0" kern="100" dirty="0">
                          <a:solidFill>
                            <a:schemeClr val="tx1"/>
                          </a:solidFill>
                          <a:effectLst/>
                          <a:latin typeface="+mn-lt"/>
                          <a:ea typeface="Aptos" panose="020B0004020202020204" pitchFamily="34" charset="0"/>
                        </a:rPr>
                        <a:t>(n = 17)</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43 (21-71)</a:t>
                      </a:r>
                    </a:p>
                    <a:p>
                      <a:pPr marL="0" marR="0" algn="ctr">
                        <a:lnSpc>
                          <a:spcPct val="100000"/>
                        </a:lnSpc>
                        <a:buNone/>
                      </a:pPr>
                      <a:r>
                        <a:rPr lang="en-US" sz="1400" b="0" kern="100" dirty="0">
                          <a:solidFill>
                            <a:schemeClr val="tx1"/>
                          </a:solidFill>
                          <a:effectLst/>
                          <a:latin typeface="+mn-lt"/>
                          <a:ea typeface="Aptos" panose="020B0004020202020204" pitchFamily="34" charset="0"/>
                        </a:rPr>
                        <a:t>(n = 16)</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42 (26-58)</a:t>
                      </a:r>
                    </a:p>
                    <a:p>
                      <a:pPr marL="0" marR="0" algn="ctr">
                        <a:lnSpc>
                          <a:spcPct val="100000"/>
                        </a:lnSpc>
                        <a:buNone/>
                      </a:pPr>
                      <a:r>
                        <a:rPr lang="en-US" sz="1400" b="0" kern="100" dirty="0">
                          <a:solidFill>
                            <a:schemeClr val="tx1"/>
                          </a:solidFill>
                          <a:effectLst/>
                          <a:latin typeface="+mn-lt"/>
                          <a:ea typeface="Aptos" panose="020B0004020202020204" pitchFamily="34" charset="0"/>
                        </a:rPr>
                        <a:t>(n = 13)</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36 (29-52)</a:t>
                      </a:r>
                    </a:p>
                    <a:p>
                      <a:pPr marL="0" marR="0" algn="ctr">
                        <a:lnSpc>
                          <a:spcPct val="100000"/>
                        </a:lnSpc>
                        <a:buNone/>
                      </a:pPr>
                      <a:r>
                        <a:rPr lang="en-US" sz="1400" b="0" kern="100" dirty="0">
                          <a:solidFill>
                            <a:schemeClr val="tx1"/>
                          </a:solidFill>
                          <a:effectLst/>
                          <a:latin typeface="+mn-lt"/>
                          <a:ea typeface="Aptos" panose="020B0004020202020204" pitchFamily="34" charset="0"/>
                        </a:rPr>
                        <a:t>(n = 10)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39 (25-63)</a:t>
                      </a:r>
                    </a:p>
                    <a:p>
                      <a:pPr marL="0" marR="0" algn="ctr">
                        <a:lnSpc>
                          <a:spcPct val="100000"/>
                        </a:lnSpc>
                        <a:buNone/>
                      </a:pPr>
                      <a:r>
                        <a:rPr lang="en-US" sz="1400" b="0" kern="100" dirty="0">
                          <a:solidFill>
                            <a:schemeClr val="tx1"/>
                          </a:solidFill>
                          <a:effectLst/>
                          <a:latin typeface="+mn-lt"/>
                          <a:ea typeface="Aptos" panose="020B0004020202020204" pitchFamily="34" charset="0"/>
                        </a:rPr>
                        <a:t>(n = 19)</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50 (15-124)</a:t>
                      </a:r>
                    </a:p>
                    <a:p>
                      <a:pPr marL="0" marR="0" algn="ctr">
                        <a:lnSpc>
                          <a:spcPct val="100000"/>
                        </a:lnSpc>
                        <a:buNone/>
                      </a:pPr>
                      <a:r>
                        <a:rPr lang="en-US" sz="1400" b="0" kern="100" dirty="0">
                          <a:solidFill>
                            <a:schemeClr val="tx1"/>
                          </a:solidFill>
                          <a:effectLst/>
                          <a:latin typeface="+mn-lt"/>
                          <a:ea typeface="Aptos" panose="020B0004020202020204" pitchFamily="34" charset="0"/>
                        </a:rPr>
                        <a:t>(n = 15)</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43 (22-122)</a:t>
                      </a:r>
                    </a:p>
                    <a:p>
                      <a:pPr marL="0" marR="0" algn="ctr">
                        <a:lnSpc>
                          <a:spcPct val="100000"/>
                        </a:lnSpc>
                        <a:buNone/>
                      </a:pPr>
                      <a:r>
                        <a:rPr lang="en-US" sz="1400" b="0" kern="100" dirty="0">
                          <a:solidFill>
                            <a:schemeClr val="tx1"/>
                          </a:solidFill>
                          <a:effectLst/>
                          <a:latin typeface="+mn-lt"/>
                          <a:ea typeface="Aptos" panose="020B0004020202020204" pitchFamily="34" charset="0"/>
                        </a:rPr>
                        <a:t>(n = 14)</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buNone/>
                      </a:pPr>
                      <a:r>
                        <a:rPr lang="en-US" sz="1400" b="0" kern="100" dirty="0">
                          <a:solidFill>
                            <a:schemeClr val="tx1"/>
                          </a:solidFill>
                          <a:effectLst/>
                          <a:latin typeface="+mn-lt"/>
                          <a:ea typeface="Aptos" panose="020B0004020202020204" pitchFamily="34" charset="0"/>
                        </a:rPr>
                        <a:t>34 (14-87)</a:t>
                      </a:r>
                    </a:p>
                    <a:p>
                      <a:pPr marL="0" marR="0" algn="ctr">
                        <a:lnSpc>
                          <a:spcPct val="100000"/>
                        </a:lnSpc>
                        <a:buNone/>
                      </a:pPr>
                      <a:r>
                        <a:rPr lang="en-US" sz="1400" b="0" kern="100" dirty="0">
                          <a:solidFill>
                            <a:schemeClr val="tx1"/>
                          </a:solidFill>
                          <a:effectLst/>
                          <a:latin typeface="+mn-lt"/>
                          <a:ea typeface="Aptos" panose="020B0004020202020204" pitchFamily="34" charset="0"/>
                        </a:rPr>
                        <a:t>(n = 11)</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3501204"/>
                  </a:ext>
                </a:extLst>
              </a:tr>
            </a:tbl>
          </a:graphicData>
        </a:graphic>
      </p:graphicFrame>
      <p:sp>
        <p:nvSpPr>
          <p:cNvPr id="13" name="Content Placeholder 12">
            <a:extLst>
              <a:ext uri="{FF2B5EF4-FFF2-40B4-BE49-F238E27FC236}">
                <a16:creationId xmlns:a16="http://schemas.microsoft.com/office/drawing/2014/main" id="{AB84B395-BD3B-1BE5-BB0E-3B7E75F96884}"/>
              </a:ext>
            </a:extLst>
          </p:cNvPr>
          <p:cNvSpPr>
            <a:spLocks noGrp="1"/>
          </p:cNvSpPr>
          <p:nvPr>
            <p:ph sz="quarter" idx="10"/>
          </p:nvPr>
        </p:nvSpPr>
        <p:spPr/>
        <p:txBody>
          <a:bodyPr/>
          <a:lstStyle/>
          <a:p>
            <a:r>
              <a:rPr lang="en-US" altLang="en-US" spc="-10" dirty="0">
                <a:solidFill>
                  <a:srgbClr val="161616"/>
                </a:solidFill>
              </a:rPr>
              <a:t>Altman. ASH 2025. Abstr 654.</a:t>
            </a:r>
            <a:endParaRPr lang="en-US" altLang="en-US" dirty="0">
              <a:solidFill>
                <a:srgbClr val="161616"/>
              </a:solidFill>
            </a:endParaRPr>
          </a:p>
        </p:txBody>
      </p:sp>
      <p:sp>
        <p:nvSpPr>
          <p:cNvPr id="2" name="TextBox 1">
            <a:extLst>
              <a:ext uri="{FF2B5EF4-FFF2-40B4-BE49-F238E27FC236}">
                <a16:creationId xmlns:a16="http://schemas.microsoft.com/office/drawing/2014/main" id="{0AA4A86B-CC0E-ECD5-2695-A42EEE4BB526}"/>
              </a:ext>
            </a:extLst>
          </p:cNvPr>
          <p:cNvSpPr txBox="1"/>
          <p:nvPr/>
        </p:nvSpPr>
        <p:spPr>
          <a:xfrm>
            <a:off x="9829800" y="-508000"/>
            <a:ext cx="0" cy="0"/>
          </a:xfrm>
          <a:prstGeom prst="rect">
            <a:avLst/>
          </a:prstGeom>
        </p:spPr>
        <p:txBody>
          <a:bodyPr vert="horz" wrap="none" lIns="0" tIns="0" rIns="0" bIns="0" rtlCol="0">
            <a:noAutofit/>
          </a:bodyPr>
          <a:lstStyle/>
          <a:p>
            <a:pPr algn="l"/>
            <a:endParaRPr lang="en-US" sz="1200" dirty="0"/>
          </a:p>
        </p:txBody>
      </p:sp>
    </p:spTree>
    <p:extLst>
      <p:ext uri="{BB962C8B-B14F-4D97-AF65-F5344CB8AC3E}">
        <p14:creationId xmlns:p14="http://schemas.microsoft.com/office/powerpoint/2010/main" val="2955567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ontent Placeholder 17">
            <a:extLst>
              <a:ext uri="{FF2B5EF4-FFF2-40B4-BE49-F238E27FC236}">
                <a16:creationId xmlns:a16="http://schemas.microsoft.com/office/drawing/2014/main" id="{24960F07-7A51-0394-9105-930D9482DFFA}"/>
              </a:ext>
            </a:extLst>
          </p:cNvPr>
          <p:cNvSpPr>
            <a:spLocks noGrp="1"/>
          </p:cNvSpPr>
          <p:nvPr>
            <p:ph idx="1"/>
          </p:nvPr>
        </p:nvSpPr>
        <p:spPr>
          <a:xfrm>
            <a:off x="6316800" y="3924935"/>
            <a:ext cx="5654538" cy="2377440"/>
          </a:xfrm>
        </p:spPr>
        <p:txBody>
          <a:bodyPr/>
          <a:lstStyle/>
          <a:p>
            <a:pPr marL="342900" indent="-342900">
              <a:buFont typeface="Arial" panose="020B0604020202020204" pitchFamily="34" charset="0"/>
              <a:buChar char="•"/>
            </a:pPr>
            <a:r>
              <a:rPr lang="en-US" sz="1600" dirty="0"/>
              <a:t>Gilterinib dose not affected by Ven dose</a:t>
            </a:r>
          </a:p>
          <a:p>
            <a:pPr marL="342900" indent="-342900">
              <a:buFont typeface="Arial" panose="020B0604020202020204" pitchFamily="34" charset="0"/>
              <a:buChar char="•"/>
            </a:pPr>
            <a:r>
              <a:rPr lang="en-US" sz="1600" dirty="0"/>
              <a:t>Deaths in Ven 200/Ven 400 arm: 9/7 patients</a:t>
            </a:r>
          </a:p>
          <a:p>
            <a:pPr marL="342900" indent="-342900">
              <a:buFont typeface="Arial" panose="020B0604020202020204" pitchFamily="34" charset="0"/>
              <a:buChar char="•"/>
            </a:pPr>
            <a:r>
              <a:rPr lang="en-US" sz="1600" dirty="0"/>
              <a:t>Among patients with  at least 1 postbaseline MRD sample up to cycle 4:</a:t>
            </a:r>
          </a:p>
          <a:p>
            <a:pPr marL="574675" lvl="1" indent="-342900">
              <a:buFont typeface="Calibri" panose="020F0502020204030204" pitchFamily="34" charset="0"/>
              <a:buChar char="─"/>
            </a:pPr>
            <a:r>
              <a:rPr lang="en-US" sz="1400" dirty="0"/>
              <a:t>&gt;40% attained MRD &lt;10</a:t>
            </a:r>
            <a:r>
              <a:rPr lang="en-US" sz="1400" baseline="30000" dirty="0"/>
              <a:t>-4</a:t>
            </a:r>
            <a:r>
              <a:rPr lang="en-US" sz="1400" dirty="0"/>
              <a:t> independent of venetoclax dose</a:t>
            </a:r>
          </a:p>
          <a:p>
            <a:pPr marL="574675" lvl="1" indent="-342900">
              <a:buFont typeface="Calibri" panose="020F0502020204030204" pitchFamily="34" charset="0"/>
              <a:buChar char="─"/>
            </a:pPr>
            <a:r>
              <a:rPr lang="en-US" sz="1400" dirty="0"/>
              <a:t>&gt;30% receiving venetoclax 400 mg attained MRD negativity (10</a:t>
            </a:r>
            <a:r>
              <a:rPr lang="en-US" sz="1400" baseline="30000" dirty="0"/>
              <a:t>-6</a:t>
            </a:r>
            <a:r>
              <a:rPr lang="en-US" sz="1400" dirty="0"/>
              <a:t>)</a:t>
            </a:r>
          </a:p>
          <a:p>
            <a:pPr marL="0" lvl="1" indent="0">
              <a:buNone/>
            </a:pPr>
            <a:endParaRPr lang="en-US" sz="1800" dirty="0"/>
          </a:p>
          <a:p>
            <a:endParaRPr lang="en-US" dirty="0"/>
          </a:p>
        </p:txBody>
      </p:sp>
      <p:sp>
        <p:nvSpPr>
          <p:cNvPr id="3" name="Title 2">
            <a:extLst>
              <a:ext uri="{FF2B5EF4-FFF2-40B4-BE49-F238E27FC236}">
                <a16:creationId xmlns:a16="http://schemas.microsoft.com/office/drawing/2014/main" id="{9260ED78-AFF9-DCEE-DCC5-5F04B86826AF}"/>
              </a:ext>
            </a:extLst>
          </p:cNvPr>
          <p:cNvSpPr>
            <a:spLocks noGrp="1"/>
          </p:cNvSpPr>
          <p:nvPr>
            <p:ph type="title"/>
          </p:nvPr>
        </p:nvSpPr>
        <p:spPr>
          <a:xfrm>
            <a:off x="231078" y="535756"/>
            <a:ext cx="11740260" cy="492944"/>
          </a:xfrm>
        </p:spPr>
        <p:txBody>
          <a:bodyPr/>
          <a:lstStyle/>
          <a:p>
            <a:r>
              <a:rPr lang="en-US" dirty="0"/>
              <a:t>VICEROY: Efficacy Summary</a:t>
            </a:r>
          </a:p>
        </p:txBody>
      </p:sp>
      <p:sp>
        <p:nvSpPr>
          <p:cNvPr id="6" name="Content Placeholder 5">
            <a:extLst>
              <a:ext uri="{FF2B5EF4-FFF2-40B4-BE49-F238E27FC236}">
                <a16:creationId xmlns:a16="http://schemas.microsoft.com/office/drawing/2014/main" id="{C4A384E3-206F-5AEF-21A7-11EBE72405C6}"/>
              </a:ext>
            </a:extLst>
          </p:cNvPr>
          <p:cNvSpPr>
            <a:spLocks noGrp="1"/>
          </p:cNvSpPr>
          <p:nvPr>
            <p:ph sz="quarter" idx="10"/>
          </p:nvPr>
        </p:nvSpPr>
        <p:spPr>
          <a:xfrm>
            <a:off x="3559175" y="6302375"/>
            <a:ext cx="5732463" cy="327025"/>
          </a:xfrm>
        </p:spPr>
        <p:txBody>
          <a:bodyPr/>
          <a:lstStyle/>
          <a:p>
            <a:r>
              <a:rPr lang="en-US" dirty="0"/>
              <a:t>Altman. ASH 2025. Abstr 654.</a:t>
            </a:r>
          </a:p>
        </p:txBody>
      </p:sp>
      <p:graphicFrame>
        <p:nvGraphicFramePr>
          <p:cNvPr id="5" name="Table 4">
            <a:extLst>
              <a:ext uri="{FF2B5EF4-FFF2-40B4-BE49-F238E27FC236}">
                <a16:creationId xmlns:a16="http://schemas.microsoft.com/office/drawing/2014/main" id="{E25D46BF-D27B-5AAD-E8E1-1BE7BD476E0E}"/>
              </a:ext>
            </a:extLst>
          </p:cNvPr>
          <p:cNvGraphicFramePr>
            <a:graphicFrameLocks noGrp="1"/>
          </p:cNvGraphicFramePr>
          <p:nvPr>
            <p:extLst>
              <p:ext uri="{D42A27DB-BD31-4B8C-83A1-F6EECF244321}">
                <p14:modId xmlns:p14="http://schemas.microsoft.com/office/powerpoint/2010/main" val="212747224"/>
              </p:ext>
            </p:extLst>
          </p:nvPr>
        </p:nvGraphicFramePr>
        <p:xfrm>
          <a:off x="231078" y="1335810"/>
          <a:ext cx="5633707" cy="3965889"/>
        </p:xfrm>
        <a:graphic>
          <a:graphicData uri="http://schemas.openxmlformats.org/drawingml/2006/table">
            <a:tbl>
              <a:tblPr firstRow="1" bandRow="1"/>
              <a:tblGrid>
                <a:gridCol w="2775201">
                  <a:extLst>
                    <a:ext uri="{9D8B030D-6E8A-4147-A177-3AD203B41FA5}">
                      <a16:colId xmlns:a16="http://schemas.microsoft.com/office/drawing/2014/main" val="2072085524"/>
                    </a:ext>
                  </a:extLst>
                </a:gridCol>
                <a:gridCol w="1360012">
                  <a:extLst>
                    <a:ext uri="{9D8B030D-6E8A-4147-A177-3AD203B41FA5}">
                      <a16:colId xmlns:a16="http://schemas.microsoft.com/office/drawing/2014/main" val="4003107085"/>
                    </a:ext>
                  </a:extLst>
                </a:gridCol>
                <a:gridCol w="1498494">
                  <a:extLst>
                    <a:ext uri="{9D8B030D-6E8A-4147-A177-3AD203B41FA5}">
                      <a16:colId xmlns:a16="http://schemas.microsoft.com/office/drawing/2014/main" val="654369336"/>
                    </a:ext>
                  </a:extLst>
                </a:gridCol>
              </a:tblGrid>
              <a:tr h="547213">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600" b="1" kern="100" dirty="0">
                          <a:solidFill>
                            <a:schemeClr val="bg1"/>
                          </a:solidFill>
                          <a:effectLst/>
                          <a:latin typeface="+mn-lt"/>
                          <a:ea typeface="Calibri" panose="020F0502020204030204" pitchFamily="34" charset="0"/>
                          <a:cs typeface="Arial" panose="020B0604020202020204" pitchFamily="34" charset="0"/>
                        </a:rPr>
                        <a:t>Parameter</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Ven 200 mg </a:t>
                      </a:r>
                    </a:p>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(n = 20)</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Ven 400 mg</a:t>
                      </a:r>
                    </a:p>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 (n = 24)</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102270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Best overall response, %</a:t>
                      </a:r>
                      <a:endParaRPr lang="en-US" sz="1600" b="0" kern="1200" dirty="0">
                        <a:solidFill>
                          <a:schemeClr val="tx1"/>
                        </a:solidFill>
                        <a:effectLst/>
                        <a:latin typeface="Aptos" panose="02110004020202020204"/>
                        <a:ea typeface="+mn-ea"/>
                        <a:cs typeface="Arial" panose="020B060402020202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Aptos" panose="02110004020202020204"/>
                          <a:ea typeface="+mn-ea"/>
                          <a:cs typeface="Poppins" pitchFamily="2" charset="77"/>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Aptos" panose="02110004020202020204"/>
                          <a:ea typeface="+mn-ea"/>
                          <a:cs typeface="Poppins" pitchFamily="2" charset="77"/>
                        </a:rPr>
                        <a:t>CRp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Aptos" panose="02110004020202020204"/>
                          <a:ea typeface="+mn-ea"/>
                          <a:cs typeface="Poppins" pitchFamily="2" charset="77"/>
                        </a:rPr>
                        <a:t>CRi</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endParaRPr lang="en-US" sz="16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70</a:t>
                      </a:r>
                    </a:p>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0</a:t>
                      </a:r>
                    </a:p>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20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endParaRPr lang="en-US" sz="1600" b="0" kern="100" dirty="0">
                        <a:solidFill>
                          <a:schemeClr val="tx1"/>
                        </a:solidFill>
                        <a:effectLst/>
                        <a:latin typeface="+mn-lt"/>
                        <a:ea typeface="MS Mincho" panose="02020609040205080304" pitchFamily="49" charset="-128"/>
                        <a:cs typeface="Times New Roman" panose="02020603050405020304" pitchFamily="18" charset="0"/>
                      </a:endParaRPr>
                    </a:p>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70</a:t>
                      </a:r>
                    </a:p>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17</a:t>
                      </a:r>
                    </a:p>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273608">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ea typeface="Calibri" panose="020F0502020204030204" pitchFamily="34" charset="0"/>
                          <a:cs typeface="Arial" panose="020B0604020202020204" pitchFamily="34" charset="0"/>
                        </a:rPr>
                        <a:t>CRc, %</a:t>
                      </a:r>
                      <a:endParaRPr lang="en-US" sz="16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90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200" dirty="0">
                          <a:solidFill>
                            <a:schemeClr val="tx1"/>
                          </a:solidFill>
                          <a:effectLst/>
                          <a:latin typeface="+mn-lt"/>
                          <a:ea typeface="MS Mincho" panose="02020609040205080304" pitchFamily="49" charset="-128"/>
                          <a:cs typeface="Times New Roman" panose="02020603050405020304" pitchFamily="18" charset="0"/>
                        </a:rPr>
                        <a:t>91</a:t>
                      </a:r>
                      <a:endParaRPr lang="en-US" sz="16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333874">
                <a:tc>
                  <a:txBody>
                    <a:bodyPr/>
                    <a:lstStyle/>
                    <a:p>
                      <a:pPr marL="0" marR="0">
                        <a:lnSpc>
                          <a:spcPct val="100000"/>
                        </a:lnSpc>
                        <a:spcBef>
                          <a:spcPts val="0"/>
                        </a:spcBef>
                        <a:spcAft>
                          <a:spcPts val="0"/>
                        </a:spcAft>
                      </a:pPr>
                      <a:r>
                        <a:rPr lang="en-US" sz="1600" b="0" kern="100" dirty="0">
                          <a:solidFill>
                            <a:schemeClr val="tx1"/>
                          </a:solidFill>
                          <a:effectLst/>
                          <a:latin typeface="+mn-lt"/>
                          <a:ea typeface="Calibri" panose="020F0502020204030204" pitchFamily="34" charset="0"/>
                          <a:cs typeface="Arial" panose="020B0604020202020204" pitchFamily="34" charset="0"/>
                        </a:rPr>
                        <a:t>Median time to CR, mo (range)</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 </a:t>
                      </a:r>
                    </a:p>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(1-8)</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 </a:t>
                      </a:r>
                    </a:p>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(1-7)</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821658626"/>
                  </a:ext>
                </a:extLst>
              </a:tr>
              <a:tr h="333874">
                <a:tc>
                  <a:txBody>
                    <a:bodyPr/>
                    <a:lstStyle/>
                    <a:p>
                      <a:pPr marL="0" marR="0">
                        <a:lnSpc>
                          <a:spcPct val="100000"/>
                        </a:lnSpc>
                        <a:spcBef>
                          <a:spcPts val="0"/>
                        </a:spcBef>
                        <a:spcAft>
                          <a:spcPts val="0"/>
                        </a:spcAft>
                      </a:pPr>
                      <a:r>
                        <a:rPr lang="en-US" sz="1600" b="0" kern="100" dirty="0">
                          <a:solidFill>
                            <a:schemeClr val="tx1"/>
                          </a:solidFill>
                          <a:effectLst/>
                          <a:latin typeface="+mn-lt"/>
                          <a:ea typeface="Calibri" panose="020F0502020204030204" pitchFamily="34" charset="0"/>
                          <a:cs typeface="Arial" panose="020B0604020202020204" pitchFamily="34" charset="0"/>
                        </a:rPr>
                        <a:t>Median time to CRc, mo (range)</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0.6 </a:t>
                      </a:r>
                    </a:p>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(0.4-2.0)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 </a:t>
                      </a:r>
                    </a:p>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(0.4-6.0)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04422039"/>
                  </a:ext>
                </a:extLst>
              </a:tr>
              <a:tr h="33387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Median duration of CR, mo (95% CI)</a:t>
                      </a:r>
                      <a:endParaRPr lang="en-US" sz="16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13 (4-NE)</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200" dirty="0">
                          <a:solidFill>
                            <a:schemeClr val="tx1"/>
                          </a:solidFill>
                          <a:effectLst/>
                          <a:latin typeface="+mn-lt"/>
                          <a:ea typeface="Times New Roman" panose="02020603050405020304" pitchFamily="18" charset="0"/>
                          <a:cs typeface="Times New Roman" panose="02020603050405020304" pitchFamily="18" charset="0"/>
                        </a:rPr>
                        <a:t>15 (8-NE)</a:t>
                      </a:r>
                      <a:endParaRPr lang="en-US" sz="16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601285982"/>
                  </a:ext>
                </a:extLst>
              </a:tr>
              <a:tr h="33387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Median duration of CRc, mo (95% CI)</a:t>
                      </a:r>
                      <a:endParaRPr lang="en-US" sz="16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8 (3-NE)</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200" dirty="0">
                          <a:solidFill>
                            <a:schemeClr val="tx1"/>
                          </a:solidFill>
                          <a:effectLst/>
                          <a:latin typeface="+mn-lt"/>
                          <a:ea typeface="MS Mincho" panose="02020609040205080304" pitchFamily="49" charset="-128"/>
                          <a:cs typeface="Times New Roman" panose="02020603050405020304" pitchFamily="18" charset="0"/>
                        </a:rPr>
                        <a:t>15 (8-NE)</a:t>
                      </a:r>
                      <a:endParaRPr lang="en-US" sz="16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62359331"/>
                  </a:ext>
                </a:extLst>
              </a:tr>
            </a:tbl>
          </a:graphicData>
        </a:graphic>
      </p:graphicFrame>
      <p:graphicFrame>
        <p:nvGraphicFramePr>
          <p:cNvPr id="20" name="Table 19">
            <a:extLst>
              <a:ext uri="{FF2B5EF4-FFF2-40B4-BE49-F238E27FC236}">
                <a16:creationId xmlns:a16="http://schemas.microsoft.com/office/drawing/2014/main" id="{28A2DB7E-9C00-B58B-09F3-14DFB5A3EC23}"/>
              </a:ext>
            </a:extLst>
          </p:cNvPr>
          <p:cNvGraphicFramePr>
            <a:graphicFrameLocks noGrp="1"/>
          </p:cNvGraphicFramePr>
          <p:nvPr>
            <p:extLst>
              <p:ext uri="{D42A27DB-BD31-4B8C-83A1-F6EECF244321}">
                <p14:modId xmlns:p14="http://schemas.microsoft.com/office/powerpoint/2010/main" val="3715224488"/>
              </p:ext>
            </p:extLst>
          </p:nvPr>
        </p:nvGraphicFramePr>
        <p:xfrm>
          <a:off x="6337631" y="1335810"/>
          <a:ext cx="5633707" cy="2114154"/>
        </p:xfrm>
        <a:graphic>
          <a:graphicData uri="http://schemas.openxmlformats.org/drawingml/2006/table">
            <a:tbl>
              <a:tblPr firstRow="1" bandRow="1"/>
              <a:tblGrid>
                <a:gridCol w="2775201">
                  <a:extLst>
                    <a:ext uri="{9D8B030D-6E8A-4147-A177-3AD203B41FA5}">
                      <a16:colId xmlns:a16="http://schemas.microsoft.com/office/drawing/2014/main" val="2072085524"/>
                    </a:ext>
                  </a:extLst>
                </a:gridCol>
                <a:gridCol w="1360012">
                  <a:extLst>
                    <a:ext uri="{9D8B030D-6E8A-4147-A177-3AD203B41FA5}">
                      <a16:colId xmlns:a16="http://schemas.microsoft.com/office/drawing/2014/main" val="4003107085"/>
                    </a:ext>
                  </a:extLst>
                </a:gridCol>
                <a:gridCol w="1498494">
                  <a:extLst>
                    <a:ext uri="{9D8B030D-6E8A-4147-A177-3AD203B41FA5}">
                      <a16:colId xmlns:a16="http://schemas.microsoft.com/office/drawing/2014/main" val="654369336"/>
                    </a:ext>
                  </a:extLst>
                </a:gridCol>
              </a:tblGrid>
              <a:tr h="209466">
                <a:tc>
                  <a:txBody>
                    <a:bodyPr/>
                    <a:lstStyle>
                      <a:lvl1pPr marL="0">
                        <a:defRPr b="1">
                          <a:solidFill>
                            <a:schemeClr val="lt1"/>
                          </a:solidFill>
                          <a:latin typeface="Aptos" panose="02110004020202020204"/>
                        </a:defRPr>
                      </a:lvl1pPr>
                      <a:lvl2pPr marL="257175">
                        <a:defRPr b="1">
                          <a:solidFill>
                            <a:schemeClr val="lt1"/>
                          </a:solidFill>
                          <a:latin typeface="Aptos" panose="02110004020202020204"/>
                        </a:defRPr>
                      </a:lvl2pPr>
                      <a:lvl3pPr marL="514350">
                        <a:defRPr b="1">
                          <a:solidFill>
                            <a:schemeClr val="lt1"/>
                          </a:solidFill>
                          <a:latin typeface="Aptos" panose="02110004020202020204"/>
                        </a:defRPr>
                      </a:lvl3pPr>
                      <a:lvl4pPr marL="771525">
                        <a:defRPr b="1">
                          <a:solidFill>
                            <a:schemeClr val="lt1"/>
                          </a:solidFill>
                          <a:latin typeface="Aptos" panose="02110004020202020204"/>
                        </a:defRPr>
                      </a:lvl4pPr>
                      <a:lvl5pPr marL="1028700">
                        <a:defRPr b="1">
                          <a:solidFill>
                            <a:schemeClr val="lt1"/>
                          </a:solidFill>
                          <a:latin typeface="Aptos" panose="02110004020202020204"/>
                        </a:defRPr>
                      </a:lvl5pPr>
                      <a:lvl6pPr marL="1285875">
                        <a:defRPr b="1">
                          <a:solidFill>
                            <a:schemeClr val="lt1"/>
                          </a:solidFill>
                          <a:latin typeface="Aptos" panose="02110004020202020204"/>
                        </a:defRPr>
                      </a:lvl6pPr>
                      <a:lvl7pPr marL="1543050">
                        <a:defRPr b="1">
                          <a:solidFill>
                            <a:schemeClr val="lt1"/>
                          </a:solidFill>
                          <a:latin typeface="Aptos" panose="02110004020202020204"/>
                        </a:defRPr>
                      </a:lvl7pPr>
                      <a:lvl8pPr marL="1800225">
                        <a:defRPr b="1">
                          <a:solidFill>
                            <a:schemeClr val="lt1"/>
                          </a:solidFill>
                          <a:latin typeface="Aptos" panose="02110004020202020204"/>
                        </a:defRPr>
                      </a:lvl8pPr>
                      <a:lvl9pPr marL="2057400">
                        <a:defRPr b="1">
                          <a:solidFill>
                            <a:schemeClr val="lt1"/>
                          </a:solidFill>
                          <a:latin typeface="Aptos" panose="02110004020202020204"/>
                        </a:defRPr>
                      </a:lvl9pPr>
                    </a:lstStyle>
                    <a:p>
                      <a:pPr marL="0" marR="0">
                        <a:lnSpc>
                          <a:spcPct val="100000"/>
                        </a:lnSpc>
                        <a:spcBef>
                          <a:spcPts val="0"/>
                        </a:spcBef>
                        <a:spcAft>
                          <a:spcPts val="0"/>
                        </a:spcAft>
                      </a:pPr>
                      <a:r>
                        <a:rPr lang="en-US" sz="1600" b="1" kern="100" dirty="0">
                          <a:solidFill>
                            <a:schemeClr val="bg1"/>
                          </a:solidFill>
                          <a:effectLst/>
                          <a:latin typeface="+mn-lt"/>
                          <a:ea typeface="Calibri" panose="020F0502020204030204" pitchFamily="34" charset="0"/>
                          <a:cs typeface="Arial" panose="020B0604020202020204" pitchFamily="34" charset="0"/>
                        </a:rPr>
                        <a:t>Parameter</a:t>
                      </a:r>
                    </a:p>
                  </a:txBody>
                  <a:tcPr marL="43605" marR="43605" marT="23347" marB="23347"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Ven 200 mg </a:t>
                      </a:r>
                    </a:p>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(n = 20)</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Ven 400 mg</a:t>
                      </a:r>
                    </a:p>
                    <a:p>
                      <a:pPr marL="0" marR="0" algn="ctr">
                        <a:lnSpc>
                          <a:spcPct val="100000"/>
                        </a:lnSpc>
                        <a:spcBef>
                          <a:spcPts val="0"/>
                        </a:spcBef>
                        <a:spcAft>
                          <a:spcPts val="0"/>
                        </a:spcAft>
                      </a:pPr>
                      <a:r>
                        <a:rPr lang="en-US" sz="1600" b="1" kern="1200" dirty="0">
                          <a:solidFill>
                            <a:schemeClr val="bg1"/>
                          </a:solidFill>
                          <a:effectLst/>
                          <a:latin typeface="+mn-lt"/>
                          <a:cs typeface="Arial" panose="020B0604020202020204" pitchFamily="34" charset="0"/>
                        </a:rPr>
                        <a:t> (n = 24)</a:t>
                      </a:r>
                    </a:p>
                  </a:txBody>
                  <a:tcPr marL="43605" marR="43605" marT="23347" marB="23347" anchor="b">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548010301"/>
                  </a:ext>
                </a:extLst>
              </a:tr>
              <a:tr h="391478">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Median follow-up for OS, mo (95% CI)</a:t>
                      </a:r>
                      <a:endParaRPr kumimoji="0" lang="en-US" sz="1600" b="0" i="0" u="none" strike="noStrike" kern="1200" cap="none" normalizeH="0" baseline="0" dirty="0">
                        <a:ln>
                          <a:noFill/>
                        </a:ln>
                        <a:solidFill>
                          <a:schemeClr val="bg2">
                            <a:lumMod val="10000"/>
                          </a:schemeClr>
                        </a:solidFill>
                        <a:effectLst/>
                        <a:latin typeface="Aptos" panose="02110004020202020204"/>
                        <a:ea typeface="+mn-ea"/>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19 (15-24)</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16 (14-19)</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707381713"/>
                  </a:ext>
                </a:extLst>
              </a:tr>
              <a:tr h="104734">
                <a:tc>
                  <a:txBody>
                    <a:bodyPr/>
                    <a:lstStyle/>
                    <a:p>
                      <a:pPr marL="0" marR="0">
                        <a:lnSpc>
                          <a:spcPct val="100000"/>
                        </a:lnSpc>
                        <a:spcBef>
                          <a:spcPts val="0"/>
                        </a:spcBef>
                        <a:spcAft>
                          <a:spcPts val="0"/>
                        </a:spcAft>
                      </a:pPr>
                      <a:r>
                        <a:rPr lang="en-US" sz="1600" b="0" kern="100" dirty="0">
                          <a:solidFill>
                            <a:schemeClr val="tx1"/>
                          </a:solidFill>
                          <a:effectLst/>
                          <a:latin typeface="+mn-lt"/>
                          <a:ea typeface="Calibri" panose="020F0502020204030204" pitchFamily="34" charset="0"/>
                          <a:cs typeface="Arial" panose="020B0604020202020204" pitchFamily="34" charset="0"/>
                        </a:rPr>
                        <a:t>Median OS, mo (95% CI)</a:t>
                      </a:r>
                      <a:endParaRPr kumimoji="0" lang="en-US" sz="1600" b="0" i="0" u="none" strike="noStrike" cap="none" normalizeH="0" baseline="0" dirty="0">
                        <a:ln>
                          <a:noFill/>
                        </a:ln>
                        <a:solidFill>
                          <a:schemeClr val="bg2">
                            <a:lumMod val="10000"/>
                          </a:schemeClr>
                        </a:solidFill>
                        <a:effectLst/>
                        <a:latin typeface="+mn-lt"/>
                        <a:cs typeface="Poppins" pitchFamily="2" charset="77"/>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23 (7-NE)</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22 (17-NE)</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65104195"/>
                  </a:ext>
                </a:extLst>
              </a:tr>
              <a:tr h="0">
                <a:tc>
                  <a:txBody>
                    <a:bodyPr/>
                    <a:lstStyle/>
                    <a:p>
                      <a:pPr marL="0" marR="0">
                        <a:lnSpc>
                          <a:spcPct val="100000"/>
                        </a:lnSpc>
                        <a:spcBef>
                          <a:spcPts val="0"/>
                        </a:spcBef>
                        <a:spcAft>
                          <a:spcPts val="0"/>
                        </a:spcAft>
                      </a:pPr>
                      <a:r>
                        <a:rPr lang="en-US" sz="1600" b="0" kern="100" dirty="0">
                          <a:solidFill>
                            <a:schemeClr val="tx1"/>
                          </a:solidFill>
                          <a:effectLst/>
                          <a:latin typeface="+mn-lt"/>
                          <a:ea typeface="Calibri" panose="020F0502020204030204" pitchFamily="34" charset="0"/>
                          <a:cs typeface="Arial" panose="020B0604020202020204" pitchFamily="34" charset="0"/>
                        </a:rPr>
                        <a:t>6-mo OS, %</a:t>
                      </a: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85</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82</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6456065"/>
                  </a:ext>
                </a:extLst>
              </a:tr>
              <a:tr h="10473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12-mo OS, %</a:t>
                      </a:r>
                      <a:endParaRPr lang="en-US" sz="1600" b="0" kern="1200" dirty="0">
                        <a:solidFill>
                          <a:schemeClr val="tx1"/>
                        </a:solidFill>
                        <a:effectLst/>
                        <a:latin typeface="+mn-lt"/>
                        <a:ea typeface="+mn-ea"/>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60</a:t>
                      </a: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0"/>
                        </a:spcAft>
                        <a:buNone/>
                      </a:pPr>
                      <a:r>
                        <a:rPr lang="en-US" sz="1600" b="0" kern="1200" dirty="0">
                          <a:solidFill>
                            <a:schemeClr val="tx1"/>
                          </a:solidFill>
                          <a:effectLst/>
                          <a:latin typeface="+mn-lt"/>
                          <a:ea typeface="Times New Roman" panose="02020603050405020304" pitchFamily="18" charset="0"/>
                          <a:cs typeface="Times New Roman" panose="02020603050405020304" pitchFamily="18" charset="0"/>
                        </a:rPr>
                        <a:t>78</a:t>
                      </a:r>
                      <a:endParaRPr lang="en-US" sz="16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938522092"/>
                  </a:ext>
                </a:extLst>
              </a:tr>
              <a:tr h="104734">
                <a:tc>
                  <a:txBody>
                    <a:bodyPr/>
                    <a:lstStyle>
                      <a:lvl1pPr marL="0">
                        <a:defRPr>
                          <a:solidFill>
                            <a:schemeClr val="dk1"/>
                          </a:solidFill>
                          <a:latin typeface="Aptos" panose="02110004020202020204"/>
                        </a:defRPr>
                      </a:lvl1pPr>
                      <a:lvl2pPr marL="257175">
                        <a:defRPr>
                          <a:solidFill>
                            <a:schemeClr val="dk1"/>
                          </a:solidFill>
                          <a:latin typeface="Aptos" panose="02110004020202020204"/>
                        </a:defRPr>
                      </a:lvl2pPr>
                      <a:lvl3pPr marL="514350">
                        <a:defRPr>
                          <a:solidFill>
                            <a:schemeClr val="dk1"/>
                          </a:solidFill>
                          <a:latin typeface="Aptos" panose="02110004020202020204"/>
                        </a:defRPr>
                      </a:lvl3pPr>
                      <a:lvl4pPr marL="771525">
                        <a:defRPr>
                          <a:solidFill>
                            <a:schemeClr val="dk1"/>
                          </a:solidFill>
                          <a:latin typeface="Aptos" panose="02110004020202020204"/>
                        </a:defRPr>
                      </a:lvl4pPr>
                      <a:lvl5pPr marL="1028700">
                        <a:defRPr>
                          <a:solidFill>
                            <a:schemeClr val="dk1"/>
                          </a:solidFill>
                          <a:latin typeface="Aptos" panose="02110004020202020204"/>
                        </a:defRPr>
                      </a:lvl5pPr>
                      <a:lvl6pPr marL="1285875">
                        <a:defRPr>
                          <a:solidFill>
                            <a:schemeClr val="dk1"/>
                          </a:solidFill>
                          <a:latin typeface="Aptos" panose="02110004020202020204"/>
                        </a:defRPr>
                      </a:lvl6pPr>
                      <a:lvl7pPr marL="1543050">
                        <a:defRPr>
                          <a:solidFill>
                            <a:schemeClr val="dk1"/>
                          </a:solidFill>
                          <a:latin typeface="Aptos" panose="02110004020202020204"/>
                        </a:defRPr>
                      </a:lvl7pPr>
                      <a:lvl8pPr marL="1800225">
                        <a:defRPr>
                          <a:solidFill>
                            <a:schemeClr val="dk1"/>
                          </a:solidFill>
                          <a:latin typeface="Aptos" panose="02110004020202020204"/>
                        </a:defRPr>
                      </a:lvl8pPr>
                      <a:lvl9pPr marL="2057400">
                        <a:defRPr>
                          <a:solidFill>
                            <a:schemeClr val="dk1"/>
                          </a:solidFill>
                          <a:latin typeface="Aptos" panose="02110004020202020204"/>
                        </a:defRPr>
                      </a:lvl9pPr>
                    </a:lstStyle>
                    <a:p>
                      <a:pPr marL="0" marR="0">
                        <a:lnSpc>
                          <a:spcPct val="100000"/>
                        </a:lnSpc>
                        <a:spcBef>
                          <a:spcPts val="0"/>
                        </a:spcBef>
                        <a:spcAft>
                          <a:spcPts val="0"/>
                        </a:spcAft>
                      </a:pPr>
                      <a:r>
                        <a:rPr lang="en-US" sz="1600" b="0" kern="1200" dirty="0">
                          <a:solidFill>
                            <a:schemeClr val="tx1"/>
                          </a:solidFill>
                          <a:effectLst/>
                          <a:latin typeface="+mn-lt"/>
                          <a:cs typeface="Arial" panose="020B0604020202020204" pitchFamily="34" charset="0"/>
                        </a:rPr>
                        <a:t>18-mo OS, %</a:t>
                      </a:r>
                      <a:endParaRPr lang="en-US" sz="1600" b="0" kern="100" dirty="0">
                        <a:solidFill>
                          <a:schemeClr val="tx1"/>
                        </a:solidFill>
                        <a:effectLst/>
                        <a:latin typeface="+mn-lt"/>
                        <a:ea typeface="Calibri" panose="020F0502020204030204" pitchFamily="34" charset="0"/>
                        <a:cs typeface="Arial" panose="020B0604020202020204" pitchFamily="34" charset="0"/>
                      </a:endParaRPr>
                    </a:p>
                  </a:txBody>
                  <a:tcPr marL="43605" marR="43605" marT="11674" marB="11674"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00" dirty="0">
                          <a:solidFill>
                            <a:schemeClr val="tx1"/>
                          </a:solidFill>
                          <a:effectLst/>
                          <a:latin typeface="+mn-lt"/>
                          <a:ea typeface="MS Mincho" panose="02020609040205080304" pitchFamily="49" charset="-128"/>
                          <a:cs typeface="Times New Roman" panose="02020603050405020304" pitchFamily="18" charset="0"/>
                        </a:rPr>
                        <a:t>60</a:t>
                      </a: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ctr">
                        <a:lnSpc>
                          <a:spcPct val="100000"/>
                        </a:lnSpc>
                        <a:spcAft>
                          <a:spcPts val="800"/>
                        </a:spcAft>
                        <a:buNone/>
                      </a:pPr>
                      <a:r>
                        <a:rPr lang="en-US" sz="1600" b="0" kern="1200" dirty="0">
                          <a:solidFill>
                            <a:schemeClr val="tx1"/>
                          </a:solidFill>
                          <a:effectLst/>
                          <a:latin typeface="+mn-lt"/>
                          <a:ea typeface="MS Mincho" panose="02020609040205080304" pitchFamily="49" charset="-128"/>
                          <a:cs typeface="Times New Roman" panose="02020603050405020304" pitchFamily="18" charset="0"/>
                        </a:rPr>
                        <a:t>65</a:t>
                      </a:r>
                      <a:endParaRPr lang="en-US" sz="1600" b="0" kern="1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nchor="ctr">
                    <a:lnL w="12700" cmpd="sng">
                      <a:noFill/>
                    </a:lnL>
                    <a:lnR w="12700" cmpd="sng">
                      <a:noFill/>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28807945"/>
                  </a:ext>
                </a:extLst>
              </a:tr>
            </a:tbl>
          </a:graphicData>
        </a:graphic>
      </p:graphicFrame>
    </p:spTree>
    <p:extLst>
      <p:ext uri="{BB962C8B-B14F-4D97-AF65-F5344CB8AC3E}">
        <p14:creationId xmlns:p14="http://schemas.microsoft.com/office/powerpoint/2010/main" val="709895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sz="2000" dirty="0"/>
              <a:t>Triplet regimen of azacitidine, venetoclax (at 200 mg or 400 mg), and gilteritinib yielded promising safety and efficacy in patients with ND </a:t>
            </a:r>
            <a:r>
              <a:rPr lang="en-US" altLang="en-US" sz="2000" i="1" dirty="0"/>
              <a:t>FLT3</a:t>
            </a:r>
            <a:r>
              <a:rPr lang="en-US" altLang="en-US" sz="2000" baseline="30000" dirty="0"/>
              <a:t>mut</a:t>
            </a:r>
            <a:r>
              <a:rPr lang="en-US" altLang="en-US" sz="2000" dirty="0"/>
              <a:t>-positive AML ineligible for intensive induction CT</a:t>
            </a:r>
          </a:p>
          <a:p>
            <a:pPr marL="574675" lvl="1" indent="-342900">
              <a:buFont typeface="Calibri" panose="020F0502020204030204" pitchFamily="34" charset="0"/>
              <a:buChar char="─"/>
            </a:pPr>
            <a:r>
              <a:rPr lang="en-US" altLang="en-US" sz="1800" dirty="0"/>
              <a:t>Incidence of DLTs was low; 60-day mortality rate of 4%</a:t>
            </a:r>
          </a:p>
          <a:p>
            <a:pPr marL="574675" lvl="1" indent="-342900">
              <a:buFont typeface="Calibri" panose="020F0502020204030204" pitchFamily="34" charset="0"/>
              <a:buChar char="─"/>
            </a:pPr>
            <a:r>
              <a:rPr lang="en-US" altLang="en-US" sz="1800" dirty="0"/>
              <a:t>CRc rate of 90% to 91%; CR rate of 70% with both venetoclax dose levels </a:t>
            </a:r>
          </a:p>
          <a:p>
            <a:pPr marL="342900" indent="-342900">
              <a:buFont typeface="Arial" panose="020B0604020202020204" pitchFamily="34" charset="0"/>
              <a:buChar char="•"/>
            </a:pPr>
            <a:r>
              <a:rPr lang="en-US" altLang="en-US" sz="2000" dirty="0"/>
              <a:t>Venetoclax treatment duration was shorter than the per-protocol 28-day cycle, with a median venetoclax treatment duration of 10 days by C3; however, 12-mo OS rate was 60% with venetoclax 200 mg  and 78%  with Ven 400 mg</a:t>
            </a:r>
          </a:p>
          <a:p>
            <a:pPr marL="342900" indent="-342900">
              <a:buFont typeface="Arial" panose="020B0604020202020204" pitchFamily="34" charset="0"/>
              <a:buChar char="•"/>
            </a:pPr>
            <a:r>
              <a:rPr lang="en-US" altLang="en-US" sz="2000" dirty="0"/>
              <a:t>Enrollment on phase II portion, incorporating venetoclax 400 mg, is complete; dose adjustment recommendations will be specified in the protocol</a:t>
            </a:r>
          </a:p>
          <a:p>
            <a:pPr marL="342900" indent="-342900">
              <a:buFont typeface="Arial" panose="020B0604020202020204" pitchFamily="34" charset="0"/>
              <a:buChar char="•"/>
            </a:pPr>
            <a:r>
              <a:rPr lang="en-US" altLang="en-US" sz="2000" dirty="0"/>
              <a:t>Investigators conclude that azacitidine, venetoclax, and gilteritinib a promising approach in patients with ND </a:t>
            </a:r>
            <a:r>
              <a:rPr lang="en-US" altLang="en-US" sz="2000" i="1" dirty="0"/>
              <a:t>FLT3</a:t>
            </a:r>
            <a:r>
              <a:rPr lang="en-US" altLang="en-US" sz="2000" baseline="30000" dirty="0"/>
              <a:t>mut</a:t>
            </a:r>
            <a:r>
              <a:rPr lang="en-US" altLang="en-US" sz="2000" dirty="0"/>
              <a:t>-positive AML ineligible for intensive induction CT</a:t>
            </a:r>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dirty="0"/>
              <a:t>VICEROY: Investigator’s Conclusions</a:t>
            </a:r>
            <a:endParaRPr lang="en-US" altLang="en-US" dirty="0"/>
          </a:p>
        </p:txBody>
      </p:sp>
      <p:sp>
        <p:nvSpPr>
          <p:cNvPr id="4" name="Content Placeholder 6">
            <a:extLst>
              <a:ext uri="{FF2B5EF4-FFF2-40B4-BE49-F238E27FC236}">
                <a16:creationId xmlns:a16="http://schemas.microsoft.com/office/drawing/2014/main" id="{57608D46-C41B-8A27-DD43-164F6D6782E5}"/>
              </a:ext>
            </a:extLst>
          </p:cNvPr>
          <p:cNvSpPr>
            <a:spLocks noGrp="1"/>
          </p:cNvSpPr>
          <p:nvPr>
            <p:ph sz="quarter" idx="10"/>
          </p:nvPr>
        </p:nvSpPr>
        <p:spPr/>
        <p:txBody>
          <a:bodyPr/>
          <a:lstStyle/>
          <a:p>
            <a:r>
              <a:rPr lang="en-US" altLang="en-US" spc="-10" dirty="0">
                <a:solidFill>
                  <a:srgbClr val="161616"/>
                </a:solidFill>
              </a:rPr>
              <a:t>Altman. ASH 2025. Abstr 654.</a:t>
            </a:r>
            <a:endParaRPr lang="en-US" altLang="en-US" dirty="0">
              <a:solidFill>
                <a:srgbClr val="161616"/>
              </a:solidFill>
            </a:endParaRPr>
          </a:p>
        </p:txBody>
      </p:sp>
    </p:spTree>
    <p:extLst>
      <p:ext uri="{BB962C8B-B14F-4D97-AF65-F5344CB8AC3E}">
        <p14:creationId xmlns:p14="http://schemas.microsoft.com/office/powerpoint/2010/main" val="2733978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759182"/>
          </a:xfrm>
        </p:spPr>
        <p:txBody>
          <a:bodyPr/>
          <a:lstStyle/>
          <a:p>
            <a:pPr algn="l"/>
            <a:r>
              <a:rPr lang="en-US" sz="1800" dirty="0"/>
              <a:t>Capsule Summaries of all the key data</a:t>
            </a:r>
          </a:p>
          <a:p>
            <a:pPr algn="l"/>
            <a:r>
              <a:rPr lang="en-US" sz="1800" dirty="0"/>
              <a:t>Additional CME/CE-certified slidesets with expert faculty commentary on all the key studies in:</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ASH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
        <p:nvSpPr>
          <p:cNvPr id="2" name="Rectangle 2">
            <a:extLst>
              <a:ext uri="{FF2B5EF4-FFF2-40B4-BE49-F238E27FC236}">
                <a16:creationId xmlns:a16="http://schemas.microsoft.com/office/drawing/2014/main" id="{61E4FA1D-BB97-6CFF-0282-9E17F043BAB6}"/>
              </a:ext>
            </a:extLst>
          </p:cNvPr>
          <p:cNvSpPr txBox="1">
            <a:spLocks noChangeArrowheads="1"/>
          </p:cNvSpPr>
          <p:nvPr/>
        </p:nvSpPr>
        <p:spPr>
          <a:xfrm>
            <a:off x="231078" y="3178057"/>
            <a:ext cx="5334835" cy="1241365"/>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pPr>
            <a:r>
              <a:rPr lang="en-US" sz="1800" dirty="0">
                <a:solidFill>
                  <a:srgbClr val="161616"/>
                </a:solidFill>
              </a:rPr>
              <a:t>Leukemias</a:t>
            </a:r>
          </a:p>
          <a:p>
            <a:pPr marL="285750" indent="-285750" algn="l">
              <a:buFont typeface="Arial" panose="020B0604020202020204" pitchFamily="34" charset="0"/>
              <a:buChar char="•"/>
            </a:pPr>
            <a:r>
              <a:rPr lang="en-US" sz="1800" dirty="0">
                <a:solidFill>
                  <a:srgbClr val="161616"/>
                </a:solidFill>
              </a:rPr>
              <a:t>Lymphomas</a:t>
            </a:r>
          </a:p>
          <a:p>
            <a:pPr marL="285750" lvl="0" indent="-285750" algn="l">
              <a:buFont typeface="Arial" panose="020B0604020202020204" pitchFamily="34" charset="0"/>
              <a:buChar cha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MDS/MPN</a:t>
            </a:r>
          </a:p>
        </p:txBody>
      </p:sp>
      <p:sp>
        <p:nvSpPr>
          <p:cNvPr id="3" name="Rectangle 2">
            <a:extLst>
              <a:ext uri="{FF2B5EF4-FFF2-40B4-BE49-F238E27FC236}">
                <a16:creationId xmlns:a16="http://schemas.microsoft.com/office/drawing/2014/main" id="{75DE32AA-948B-24E0-7B24-D0D9F64AAFA1}"/>
              </a:ext>
            </a:extLst>
          </p:cNvPr>
          <p:cNvSpPr txBox="1">
            <a:spLocks noChangeArrowheads="1"/>
          </p:cNvSpPr>
          <p:nvPr/>
        </p:nvSpPr>
        <p:spPr>
          <a:xfrm>
            <a:off x="6559826" y="3178057"/>
            <a:ext cx="4724400" cy="759182"/>
          </a:xfrm>
          <a:prstGeom prst="rect">
            <a:avLst/>
          </a:prstGeom>
        </p:spPr>
        <p:txBody>
          <a:bodyPr vert="horz" wrap="square" lIns="0" tIns="0" rIns="0" bIns="0" rtlCol="0">
            <a:spAutoFit/>
          </a:bodyPr>
          <a:lstStyle>
            <a:lvl1pPr marL="0" indent="0" algn="ctr"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ctr"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ctr"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ctr"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algn="l">
              <a:buFont typeface="Arial" panose="020B0604020202020204" pitchFamily="34" charset="0"/>
              <a:buChar char="•"/>
              <a:defRPr/>
            </a:pPr>
            <a:r>
              <a:rPr lang="en-US" sz="1800" dirty="0">
                <a:solidFill>
                  <a:srgbClr val="161616"/>
                </a:solidFill>
              </a:rPr>
              <a:t>Multiple myeloma</a:t>
            </a:r>
          </a:p>
          <a:p>
            <a:pPr marL="285750" marR="0" lvl="0" indent="-285750" algn="l" defTabSz="914400" rtl="0" eaLnBrk="1" fontAlgn="auto" latinLnBrk="0" hangingPunct="1">
              <a:lnSpc>
                <a:spcPct val="100000"/>
              </a:lnSpc>
              <a:spcBef>
                <a:spcPts val="1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Nonmalignant blood diseases</a:t>
            </a:r>
          </a:p>
        </p:txBody>
      </p:sp>
    </p:spTree>
  </p:cSld>
  <p:clrMapOvr>
    <a:masterClrMapping/>
  </p:clrMapOvr>
</p:sld>
</file>

<file path=ppt/theme/theme1.xml><?xml version="1.0" encoding="utf-8"?>
<a:theme xmlns:a="http://schemas.openxmlformats.org/drawingml/2006/main" name="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47fbc76-1bba-4b69-b54f-3a49590c7890">
      <Terms xmlns="http://schemas.microsoft.com/office/infopath/2007/PartnerControls"/>
    </lcf76f155ced4ddcb4097134ff3c332f>
    <TaxCatchAll xmlns="22fd6914-46d4-4c7e-bbad-46e82841b6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CB1DC591611645837747EA43C517FC" ma:contentTypeVersion="11" ma:contentTypeDescription="Create a new document." ma:contentTypeScope="" ma:versionID="fbd8ab19b1a61ffb13b6fa070e1960e4">
  <xsd:schema xmlns:xsd="http://www.w3.org/2001/XMLSchema" xmlns:xs="http://www.w3.org/2001/XMLSchema" xmlns:p="http://schemas.microsoft.com/office/2006/metadata/properties" xmlns:ns2="b47fbc76-1bba-4b69-b54f-3a49590c7890" xmlns:ns3="22fd6914-46d4-4c7e-bbad-46e82841b69d" targetNamespace="http://schemas.microsoft.com/office/2006/metadata/properties" ma:root="true" ma:fieldsID="1f542a2d26714ab1ada2bd79b9eba71c" ns2:_="" ns3:_="">
    <xsd:import namespace="b47fbc76-1bba-4b69-b54f-3a49590c7890"/>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fbc76-1bba-4b69-b54f-3a49590c78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71169B-7DE7-43F7-9A7F-B3E354E191D0}">
  <ds:schemaRefs>
    <ds:schemaRef ds:uri="http://purl.org/dc/dcmitype/"/>
    <ds:schemaRef ds:uri="http://schemas.microsoft.com/office/2006/documentManagement/types"/>
    <ds:schemaRef ds:uri="http://purl.org/dc/terms/"/>
    <ds:schemaRef ds:uri="http://schemas.openxmlformats.org/package/2006/metadata/core-properties"/>
    <ds:schemaRef ds:uri="b47fbc76-1bba-4b69-b54f-3a49590c7890"/>
    <ds:schemaRef ds:uri="22fd6914-46d4-4c7e-bbad-46e82841b69d"/>
    <ds:schemaRef ds:uri="http://www.w3.org/XML/1998/namespace"/>
    <ds:schemaRef ds:uri="http://schemas.microsoft.com/office/infopath/2007/PartnerControl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BF1FC045-DDDE-47B6-A835-B49AD566D34D}">
  <ds:schemaRefs>
    <ds:schemaRef ds:uri="http://schemas.microsoft.com/sharepoint/v3/contenttype/forms"/>
  </ds:schemaRefs>
</ds:datastoreItem>
</file>

<file path=customXml/itemProps3.xml><?xml version="1.0" encoding="utf-8"?>
<ds:datastoreItem xmlns:ds="http://schemas.openxmlformats.org/officeDocument/2006/customXml" ds:itemID="{1DD6D7C2-9C94-451C-A58C-5F7CC2E4C7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7fbc76-1bba-4b69-b54f-3a49590c7890"/>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1635</TotalTime>
  <Words>2303</Words>
  <Application>Microsoft Office PowerPoint</Application>
  <PresentationFormat>Widescreen</PresentationFormat>
  <Paragraphs>384</Paragraphs>
  <Slides>11</Slides>
  <Notes>10</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11</vt:i4>
      </vt:variant>
    </vt:vector>
  </HeadingPairs>
  <TitlesOfParts>
    <vt:vector size="24" baseType="lpstr">
      <vt:lpstr>Aptos</vt:lpstr>
      <vt:lpstr>Arial</vt:lpstr>
      <vt:lpstr>Calibri</vt:lpstr>
      <vt:lpstr>Newsreader ExtraBold</vt:lpstr>
      <vt:lpstr>Newsreader SemiBold</vt:lpstr>
      <vt:lpstr>Poppins</vt:lpstr>
      <vt:lpstr>Poppins Light</vt:lpstr>
      <vt:lpstr>Times</vt:lpstr>
      <vt:lpstr>Wingdings</vt:lpstr>
      <vt:lpstr>Office</vt:lpstr>
      <vt:lpstr>4_Office</vt:lpstr>
      <vt:lpstr>3_Office</vt:lpstr>
      <vt:lpstr>2_Office</vt:lpstr>
      <vt:lpstr>VICEROY: Venetoclax + Azacitidine + Gilteritinib in Patients With ND FLT3-Mutated AML Ineligible for Intensive Induction Chemotherapy</vt:lpstr>
      <vt:lpstr>About These Slides</vt:lpstr>
      <vt:lpstr>VICEROY: Background</vt:lpstr>
      <vt:lpstr>VICEROY: Study Design</vt:lpstr>
      <vt:lpstr>VICEROY: Baseline Characteristics</vt:lpstr>
      <vt:lpstr>VICEROY: Key Safety Outcomes</vt:lpstr>
      <vt:lpstr>VICEROY: Safety Continued</vt:lpstr>
      <vt:lpstr>VICEROY: Exposure to Triplet Therapy and Time to Hematologic Recovery</vt:lpstr>
      <vt:lpstr>VICEROY: Efficacy Summary</vt:lpstr>
      <vt:lpstr>VICEROY: Investigator’s Conclusions</vt:lpstr>
      <vt:lpstr>Go Online for More Coverage of ASH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VICEROY: Venetoclax + Azacitidine + Gilteritinib in Patients With ND FLT3-Mutated AML Ineligible for Intensive Induction Chemotherapy</dc:title>
  <dc:creator>Timothy Quill</dc:creator>
  <cp:lastModifiedBy>Valerie Wenzel</cp:lastModifiedBy>
  <cp:revision>3</cp:revision>
  <cp:lastPrinted>2025-12-08T22:10:04Z</cp:lastPrinted>
  <dcterms:created xsi:type="dcterms:W3CDTF">2025-12-04T13:55:49Z</dcterms:created>
  <dcterms:modified xsi:type="dcterms:W3CDTF">2025-12-12T19:42:20Z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0x01010036CB1DC591611645837747EA43C517FC</vt:lpwstr>
  </property>
  <property fmtid="{D5CDD505-2E9C-101B-9397-08002B2CF9AE}" pid="3" name="MediaServiceImageTags">
    <vt:lpwstr/>
  </property>
</Properties>
</file>