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 id="2147484668" r:id="rId7"/>
  </p:sldMasterIdLst>
  <p:notesMasterIdLst>
    <p:notesMasterId r:id="rId17"/>
  </p:notesMasterIdLst>
  <p:handoutMasterIdLst>
    <p:handoutMasterId r:id="rId18"/>
  </p:handoutMasterIdLst>
  <p:sldIdLst>
    <p:sldId id="321" r:id="rId8"/>
    <p:sldId id="308" r:id="rId9"/>
    <p:sldId id="544" r:id="rId10"/>
    <p:sldId id="545" r:id="rId11"/>
    <p:sldId id="556" r:id="rId12"/>
    <p:sldId id="555" r:id="rId13"/>
    <p:sldId id="554" r:id="rId14"/>
    <p:sldId id="549" r:id="rId15"/>
    <p:sldId id="553" r:id="rId16"/>
  </p:sldIdLst>
  <p:sldSz cx="12192000" cy="6858000"/>
  <p:notesSz cx="7315200" cy="9601200"/>
  <p:custDataLst>
    <p:tags r:id="rId19"/>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64" userDrawn="1">
          <p15:clr>
            <a:srgbClr val="A4A3A4"/>
          </p15:clr>
        </p15:guide>
        <p15:guide id="6" orient="horz" pos="3912" userDrawn="1">
          <p15:clr>
            <a:srgbClr val="A4A3A4"/>
          </p15:clr>
        </p15:guide>
        <p15:guide id="7" orient="horz" userDrawn="1">
          <p15:clr>
            <a:srgbClr val="A4A3A4"/>
          </p15:clr>
        </p15:guide>
        <p15:guide id="8" pos="329" userDrawn="1">
          <p15:clr>
            <a:srgbClr val="A4A3A4"/>
          </p15:clr>
        </p15:guide>
        <p15:guide id="9" pos="7407" userDrawn="1">
          <p15:clr>
            <a:srgbClr val="A4A3A4"/>
          </p15:clr>
        </p15:guide>
        <p15:guide id="10" pos="3864" userDrawn="1">
          <p15:clr>
            <a:srgbClr val="A4A3A4"/>
          </p15:clr>
        </p15:guide>
        <p15:guide id="11" pos="453" userDrawn="1">
          <p15:clr>
            <a:srgbClr val="A4A3A4"/>
          </p15:clr>
        </p15:guide>
        <p15:guide id="13" pos="7248"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A880627-937B-931E-5FBC-5DC0BC732A34}" name="CLINICALOPTIONS\tquill" initials="C" userId="CLINICALOPTIONS\tquill" providerId="None"/>
  <p188:author id="{60637A47-718A-1E9A-4EDA-57220B1AD4A2}" name="Marie Rush" initials="MR" userId="S::mrush@clinicaloptions.com::0630ae8a-d7a0-439a-9d44-e2f536864f0f" providerId="AD"/>
  <p188:author id="{D1DEB059-BF63-E75B-3DF1-CD9B1166B984}" name="Kara Nyberg" initials="KN" userId="63b453b522a604bf" providerId="Windows Live"/>
  <p188:author id="{DA0C238D-CCEE-0837-D6C7-885A6DD503E1}" name="Rachael Andrie" initials="RA" userId="S::randrie@clinicaloptions.com::311027c1-cf79-416d-b346-5f38dcd95c11" providerId="AD"/>
  <p188:author id="{3CB1E8BA-9204-E1AA-A488-9864D6FB7E39}" name="Christy Seals" initials="CS" userId="S::cseals@clinicaloptions.com::0852e532-1f9e-4bbf-9b56-be19a9543a31"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3" clrIdx="6"/>
  <p:cmAuthor id="2" name="Melanie Couton" initials="MAC" lastIdx="4" clrIdx="3"/>
  <p:cmAuthor id="3" name="ralfieri" initials="ra" lastIdx="2" clrIdx="8"/>
  <p:cmAuthor id="4" name="Megan Capel" initials="MC" lastIdx="11"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2"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0"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aboecler@clinicaloptions.com" initials="a" lastIdx="1" clrIdx="14">
    <p:extLst>
      <p:ext uri="{19B8F6BF-5375-455C-9EA6-DF929625EA0E}">
        <p15:presenceInfo xmlns:p15="http://schemas.microsoft.com/office/powerpoint/2012/main" userId="aboecler@clinicaloptions.com"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0823B"/>
    <a:srgbClr val="015873"/>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939"/>
    <p:restoredTop sz="76190" autoAdjust="0"/>
  </p:normalViewPr>
  <p:slideViewPr>
    <p:cSldViewPr snapToGrid="0">
      <p:cViewPr varScale="1">
        <p:scale>
          <a:sx n="51" d="100"/>
          <a:sy n="51" d="100"/>
        </p:scale>
        <p:origin x="1144" y="36"/>
      </p:cViewPr>
      <p:guideLst>
        <p:guide orient="horz" pos="4128"/>
        <p:guide orient="horz" pos="1008"/>
        <p:guide orient="horz" pos="4032"/>
        <p:guide orient="horz" pos="151"/>
        <p:guide orient="horz" pos="264"/>
        <p:guide orient="horz" pos="3912"/>
        <p:guide orient="horz"/>
        <p:guide pos="329"/>
        <p:guide pos="7407"/>
        <p:guide pos="3864"/>
        <p:guide pos="453"/>
        <p:guide pos="7248"/>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Master" Target="slideMasters/slideMaster2.xml"/><Relationship Id="rId12" Type="http://schemas.openxmlformats.org/officeDocument/2006/relationships/slide" Target="slides/slide5.xml"/><Relationship Id="rId17" Type="http://schemas.openxmlformats.org/officeDocument/2006/relationships/notesMaster" Target="notesMasters/notesMaster1.xml"/><Relationship Id="rId25"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4.xml"/><Relationship Id="rId24" Type="http://schemas.openxmlformats.org/officeDocument/2006/relationships/tableStyles" Target="tableStyles.xml"/><Relationship Id="rId5" Type="http://schemas.openxmlformats.org/officeDocument/2006/relationships/customXml" Target="../customXml/item5.xml"/><Relationship Id="rId15" Type="http://schemas.openxmlformats.org/officeDocument/2006/relationships/slide" Target="slides/slide8.xml"/><Relationship Id="rId23" Type="http://schemas.openxmlformats.org/officeDocument/2006/relationships/theme" Target="theme/theme1.xml"/><Relationship Id="rId10" Type="http://schemas.openxmlformats.org/officeDocument/2006/relationships/slide" Target="slides/slide3.xml"/><Relationship Id="rId19" Type="http://schemas.openxmlformats.org/officeDocument/2006/relationships/tags" Target="tags/tag1.xml"/><Relationship Id="rId4" Type="http://schemas.openxmlformats.org/officeDocument/2006/relationships/customXml" Target="../customXml/item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B-ALL, B-lineage acute lymphoblastic leukemia; MRD, measurable residual disease.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34202499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ALL, acute lymphoblastic leukemia; B-ALL, B-lineage acute lymphoblastic leukemia; CR, complete response; MRD, measurable residual disease; NCTN, National Clinical Trials Network; R/R, relapsed/refractory. </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5271595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AlloHSCT, allogeneic hematopoietic stem cell transplant; B-ALL, B-lineage acute lymphoblastic leukemia; blina, blinatumomab; CR, complete response; CRi, complete response with incomplete hematologic recovery; CT, chemotherapy; HD, high-dose; HSCT, hematopoietic stem cell transplant; MRD, measurable residual disease; MTX, methotrexate; OS, overall survival; PEG-ASP, pegaspargase; POMP, prednisone/vincristine/6-mercaptopurine/methotrexate; RFS, relapse-free survival.   </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7688018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CR, complete response; CRi, complete response with incomplete hematologic recovery; HSCT, hematopoietic stem cell transplant; MRD, measurable residual disease.</a:t>
            </a:r>
            <a:endParaRPr lang="en-US"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5335512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Blina, blinatumomab; CT, chemotherapy; DSMB, Data and Safety Monitoring Board; m, median; MRD, measurable residual disease; NR, not reached; NRM, nonrelapse mortality; OS, survival; RFS, relapse-free survival.</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33309536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ALL, acute lymphoblastic leukemia; MRD, measurable residual disease; OS, survival.</a:t>
            </a:r>
            <a:endParaRPr lang="en-US"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7714339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B-ALL, B-lineage acute lymphoblastic leukemia; MRD, measurable residual disease; OS, survival.</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12360134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1" name="Picture 20" descr="Icon&#10;&#10;Description automatically generated">
            <a:extLst>
              <a:ext uri="{FF2B5EF4-FFF2-40B4-BE49-F238E27FC236}">
                <a16:creationId xmlns:a16="http://schemas.microsoft.com/office/drawing/2014/main" id="{C84825E9-B87F-902C-0A9B-54BF88485AB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0" y="5754237"/>
            <a:ext cx="2307156" cy="798963"/>
          </a:xfrm>
          <a:prstGeom prst="rect">
            <a:avLst/>
          </a:prstGeom>
        </p:spPr>
      </p:pic>
    </p:spTree>
    <p:extLst>
      <p:ext uri="{BB962C8B-B14F-4D97-AF65-F5344CB8AC3E}">
        <p14:creationId xmlns:p14="http://schemas.microsoft.com/office/powerpoint/2010/main" val="25789014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 name="Group 3">
            <a:extLst>
              <a:ext uri="{FF2B5EF4-FFF2-40B4-BE49-F238E27FC236}">
                <a16:creationId xmlns:a16="http://schemas.microsoft.com/office/drawing/2014/main" id="{9790703F-E851-1D5A-99B7-43DBD5482698}"/>
              </a:ext>
            </a:extLst>
          </p:cNvPr>
          <p:cNvGrpSpPr/>
          <p:nvPr userDrawn="1"/>
        </p:nvGrpSpPr>
        <p:grpSpPr>
          <a:xfrm>
            <a:off x="9392911" y="6212702"/>
            <a:ext cx="2488502" cy="450134"/>
            <a:chOff x="9392911" y="6212702"/>
            <a:chExt cx="2488502" cy="450134"/>
          </a:xfrm>
        </p:grpSpPr>
        <p:pic>
          <p:nvPicPr>
            <p:cNvPr id="5" name="Picture 4" descr="Icon&#10;&#10;Description automatically generated">
              <a:extLst>
                <a:ext uri="{FF2B5EF4-FFF2-40B4-BE49-F238E27FC236}">
                  <a16:creationId xmlns:a16="http://schemas.microsoft.com/office/drawing/2014/main" id="{C714CC1E-7921-3200-C137-F7ADAA9532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6" name="Rectangle 8">
              <a:extLst>
                <a:ext uri="{FF2B5EF4-FFF2-40B4-BE49-F238E27FC236}">
                  <a16:creationId xmlns:a16="http://schemas.microsoft.com/office/drawing/2014/main" id="{79882158-D8CB-A63B-35E5-FF6D03999CD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6" name="Picture 5" descr="Icon&#10;&#10;Description automatically generated">
            <a:extLst>
              <a:ext uri="{FF2B5EF4-FFF2-40B4-BE49-F238E27FC236}">
                <a16:creationId xmlns:a16="http://schemas.microsoft.com/office/drawing/2014/main" id="{A10CE991-EF19-4C89-B2F1-8D342C7298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17007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4B831F98-D110-9641-0056-3FFA4445A19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2C5D1AC3-8115-5D46-33CE-6C6B521292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F667ED7-9C0E-2D48-F6BB-0BF8DBEF1D5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A188367A-EE46-1DDA-2AFE-9C628EB7244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35BBB51B-0D41-5485-99A1-BEEAE26079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3F85628-F902-1363-8D50-72542C0A030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88B87460-1489-A7E6-C388-913BBD640CAB}"/>
              </a:ext>
            </a:extLst>
          </p:cNvPr>
          <p:cNvGrpSpPr/>
          <p:nvPr userDrawn="1"/>
        </p:nvGrpSpPr>
        <p:grpSpPr>
          <a:xfrm>
            <a:off x="9392911" y="6212702"/>
            <a:ext cx="2488502" cy="450134"/>
            <a:chOff x="9392911" y="6212702"/>
            <a:chExt cx="2488502" cy="450134"/>
          </a:xfrm>
        </p:grpSpPr>
        <p:pic>
          <p:nvPicPr>
            <p:cNvPr id="4" name="Picture 3" descr="Icon&#10;&#10;Description automatically generated">
              <a:extLst>
                <a:ext uri="{FF2B5EF4-FFF2-40B4-BE49-F238E27FC236}">
                  <a16:creationId xmlns:a16="http://schemas.microsoft.com/office/drawing/2014/main" id="{73676601-6D49-45FB-EFC9-9A6CC1B205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5" name="Rectangle 8">
              <a:extLst>
                <a:ext uri="{FF2B5EF4-FFF2-40B4-BE49-F238E27FC236}">
                  <a16:creationId xmlns:a16="http://schemas.microsoft.com/office/drawing/2014/main" id="{0DEFDF9E-3F9A-D373-496E-25B36737907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363C55A-914A-0A48-C77B-4197A1E975AA}"/>
              </a:ext>
            </a:extLst>
          </p:cNvPr>
          <p:cNvGrpSpPr/>
          <p:nvPr userDrawn="1"/>
        </p:nvGrpSpPr>
        <p:grpSpPr>
          <a:xfrm>
            <a:off x="9392911" y="6212702"/>
            <a:ext cx="2488502" cy="450134"/>
            <a:chOff x="9392911" y="6212702"/>
            <a:chExt cx="2488502" cy="450134"/>
          </a:xfrm>
        </p:grpSpPr>
        <p:pic>
          <p:nvPicPr>
            <p:cNvPr id="3" name="Picture 2" descr="Icon&#10;&#10;Description automatically generated">
              <a:extLst>
                <a:ext uri="{FF2B5EF4-FFF2-40B4-BE49-F238E27FC236}">
                  <a16:creationId xmlns:a16="http://schemas.microsoft.com/office/drawing/2014/main" id="{06CCC797-5A17-A9B2-5D2C-FD83170EF3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4" name="Rectangle 8">
              <a:extLst>
                <a:ext uri="{FF2B5EF4-FFF2-40B4-BE49-F238E27FC236}">
                  <a16:creationId xmlns:a16="http://schemas.microsoft.com/office/drawing/2014/main" id="{518B5643-1F48-822D-8A06-E9F357ED9FF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9" name="Picture 8" descr="Icon&#10;&#10;Description automatically generated">
            <a:extLst>
              <a:ext uri="{FF2B5EF4-FFF2-40B4-BE49-F238E27FC236}">
                <a16:creationId xmlns:a16="http://schemas.microsoft.com/office/drawing/2014/main" id="{3DD1DBC1-47DC-4810-B88C-6E04405379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305802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D5AE0D20-52C4-48A2-89D4-172F2B1999E4}"/>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0" name="Rectangle 55">
            <a:extLst>
              <a:ext uri="{FF2B5EF4-FFF2-40B4-BE49-F238E27FC236}">
                <a16:creationId xmlns:a16="http://schemas.microsoft.com/office/drawing/2014/main" id="{BF36614D-B8F2-481E-A87C-8DAC5BE9301F}"/>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cxnSp>
        <p:nvCxnSpPr>
          <p:cNvPr id="23" name="Straight Connector 22">
            <a:extLst>
              <a:ext uri="{FF2B5EF4-FFF2-40B4-BE49-F238E27FC236}">
                <a16:creationId xmlns:a16="http://schemas.microsoft.com/office/drawing/2014/main" id="{26515A54-8674-49F7-B1B4-23E0F7F8AB6D}"/>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7" name="Picture 6" descr="A picture containing graphical user interface&#10;&#10;Description automatically generated">
            <a:extLst>
              <a:ext uri="{FF2B5EF4-FFF2-40B4-BE49-F238E27FC236}">
                <a16:creationId xmlns:a16="http://schemas.microsoft.com/office/drawing/2014/main" id="{1AE0BAE1-3D36-4D10-A7AD-BD8590621F2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2" y="5361711"/>
            <a:ext cx="2307155" cy="1231685"/>
          </a:xfrm>
          <a:prstGeom prst="rect">
            <a:avLst/>
          </a:prstGeom>
        </p:spPr>
      </p:pic>
    </p:spTree>
    <p:extLst>
      <p:ext uri="{BB962C8B-B14F-4D97-AF65-F5344CB8AC3E}">
        <p14:creationId xmlns:p14="http://schemas.microsoft.com/office/powerpoint/2010/main" val="30964532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1983332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7" name="Picture 6" descr="A picture containing icon&#10;&#10;Description automatically generated">
            <a:extLst>
              <a:ext uri="{FF2B5EF4-FFF2-40B4-BE49-F238E27FC236}">
                <a16:creationId xmlns:a16="http://schemas.microsoft.com/office/drawing/2014/main" id="{04DEA507-47F0-47F5-8FDD-F2A67A5FC6F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9" name="Straight Connector 8">
            <a:extLst>
              <a:ext uri="{FF2B5EF4-FFF2-40B4-BE49-F238E27FC236}">
                <a16:creationId xmlns:a16="http://schemas.microsoft.com/office/drawing/2014/main" id="{CA1E1C1F-8052-4D46-95F6-4763DA532C1B}"/>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1935401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4629858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01643304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1212059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74260500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F15D22"/>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2" name="Picture 11" descr="A picture containing icon&#10;&#10;Description automatically generated">
            <a:extLst>
              <a:ext uri="{FF2B5EF4-FFF2-40B4-BE49-F238E27FC236}">
                <a16:creationId xmlns:a16="http://schemas.microsoft.com/office/drawing/2014/main" id="{192E0BE1-26BC-407D-B1CF-75415D998CC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13" name="Rectangle 12">
            <a:extLst>
              <a:ext uri="{FF2B5EF4-FFF2-40B4-BE49-F238E27FC236}">
                <a16:creationId xmlns:a16="http://schemas.microsoft.com/office/drawing/2014/main" id="{4986DC48-4FA6-4EE5-809A-311FCAB745D3}"/>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5" name="Straight Connector 14">
            <a:extLst>
              <a:ext uri="{FF2B5EF4-FFF2-40B4-BE49-F238E27FC236}">
                <a16:creationId xmlns:a16="http://schemas.microsoft.com/office/drawing/2014/main" id="{5199828E-9944-45B0-9FE6-AFE44FC8F08F}"/>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446968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5" Type="http://schemas.openxmlformats.org/officeDocument/2006/relationships/slideLayout" Target="../slideLayouts/slideLayout18.xml"/><Relationship Id="rId4" Type="http://schemas.openxmlformats.org/officeDocument/2006/relationships/slideLayout" Target="../slideLayouts/slideLayout17.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A23480E7-968A-48C7-8C6C-4C950E843AED}"/>
              </a:ext>
            </a:extLst>
          </p:cNvPr>
          <p:cNvCxnSpPr/>
          <p:nvPr userDrawn="1"/>
        </p:nvCxnSpPr>
        <p:spPr>
          <a:xfrm>
            <a:off x="1" y="674353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3783582026"/>
      </p:ext>
    </p:extLst>
  </p:cSld>
  <p:clrMap bg1="dk2" tx1="lt1" bg2="dk1" tx2="lt2" accent1="accent1" accent2="accent2" accent3="accent3" accent4="accent4" accent5="accent5" accent6="accent6" hlink="hlink" folHlink="folHlink"/>
  <p:sldLayoutIdLst>
    <p:sldLayoutId id="2147484669" r:id="rId1"/>
    <p:sldLayoutId id="2147484670" r:id="rId2"/>
    <p:sldLayoutId id="2147484671" r:id="rId3"/>
    <p:sldLayoutId id="2147484672" r:id="rId4"/>
    <p:sldLayoutId id="2147484673" r:id="rId5"/>
    <p:sldLayoutId id="2147484674" r:id="rId6"/>
    <p:sldLayoutId id="2147484675" r:id="rId7"/>
    <p:sldLayoutId id="2147484676"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hyperlink" Target="https://www.clinicaloptions.com/oncology" TargetMode="External"/><Relationship Id="rId2" Type="http://schemas.openxmlformats.org/officeDocument/2006/relationships/notesSlide" Target="../notesSlides/notesSlide9.xml"/><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ECOG-ACRIN E1910: Phase III Study of Consolidation Chemotherapy ± Blinatumomab in MRD-Negative </a:t>
            </a:r>
            <a:r>
              <a:rPr lang="en-US" altLang="en-US" sz="4000" i="1" dirty="0"/>
              <a:t>BCR::ABL1-</a:t>
            </a:r>
            <a:r>
              <a:rPr lang="en-US" altLang="en-US" sz="4000" dirty="0"/>
              <a:t>Negative B-ALL</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223602"/>
            <a:ext cx="738062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educational grants from AbbVie, Amgen, AstraZeneca, Epizyme, GSK, Incyte Corporation, </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Jazz Pharmaceuticals, Karyopharm Therapeutics Inc., Novartis Pharmaceuticals Corporation, Sanofi, and Seagen.</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a:ea typeface="+mj-ea"/>
                <a:cs typeface="Calibri"/>
              </a:rPr>
              <a:t>CCO Independent Conference Highlights*</a:t>
            </a:r>
            <a:br>
              <a:rPr lang="en-US" sz="2200" b="1" kern="0" dirty="0">
                <a:latin typeface="Calibri" panose="020F0502020204030204" pitchFamily="34" charset="0"/>
                <a:ea typeface="+mj-ea"/>
                <a:cs typeface="+mj-cs"/>
              </a:rPr>
            </a:br>
            <a:r>
              <a:rPr lang="en-US" sz="1600" kern="0" dirty="0">
                <a:solidFill>
                  <a:schemeClr val="bg2"/>
                </a:solidFill>
                <a:latin typeface="Calibri"/>
                <a:ea typeface="+mj-ea"/>
                <a:cs typeface="Calibri"/>
              </a:rPr>
              <a:t>of the </a:t>
            </a:r>
            <a:r>
              <a:rPr lang="en-US" sz="1600" i="1" kern="0" dirty="0">
                <a:solidFill>
                  <a:schemeClr val="bg2"/>
                </a:solidFill>
                <a:latin typeface="Calibri"/>
                <a:ea typeface="+mj-ea"/>
                <a:cs typeface="Calibri"/>
              </a:rPr>
              <a:t>2022 ASH Annual Meeting; December 10-13, 2022;</a:t>
            </a:r>
            <a:br>
              <a:rPr lang="en-US" sz="1600" i="1" kern="0" dirty="0">
                <a:solidFill>
                  <a:schemeClr val="bg2"/>
                </a:solidFill>
                <a:latin typeface="Calibri"/>
                <a:ea typeface="+mj-ea"/>
                <a:cs typeface="Calibri"/>
              </a:rPr>
            </a:br>
            <a:r>
              <a:rPr lang="en-US" sz="1600" i="1" kern="0" dirty="0">
                <a:solidFill>
                  <a:schemeClr val="bg2"/>
                </a:solidFill>
                <a:latin typeface="Calibri"/>
                <a:ea typeface="+mj-ea"/>
                <a:cs typeface="Calibri"/>
              </a:rPr>
              <a:t>New Orleans, Louisiana</a:t>
            </a:r>
            <a:endParaRPr lang="en-US" altLang="en-US" sz="1600" kern="0" dirty="0">
              <a:solidFill>
                <a:schemeClr val="bg2"/>
              </a:solidFill>
              <a:latin typeface="Calibri"/>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7" name="Group 6">
            <a:extLst>
              <a:ext uri="{FF2B5EF4-FFF2-40B4-BE49-F238E27FC236}">
                <a16:creationId xmlns:a16="http://schemas.microsoft.com/office/drawing/2014/main" id="{13E224FD-C927-4EDF-9BB4-96EBF76A22D9}"/>
              </a:ext>
            </a:extLst>
          </p:cNvPr>
          <p:cNvGrpSpPr/>
          <p:nvPr/>
        </p:nvGrpSpPr>
        <p:grpSpPr>
          <a:xfrm>
            <a:off x="4156075" y="3332497"/>
            <a:ext cx="3479671" cy="613720"/>
            <a:chOff x="4156075" y="3332497"/>
            <a:chExt cx="3479671" cy="613720"/>
          </a:xfrm>
        </p:grpSpPr>
        <p:pic>
          <p:nvPicPr>
            <p:cNvPr id="8" name="Picture 7" descr="Icon&#10;&#10;Description automatically generated">
              <a:extLst>
                <a:ext uri="{FF2B5EF4-FFF2-40B4-BE49-F238E27FC236}">
                  <a16:creationId xmlns:a16="http://schemas.microsoft.com/office/drawing/2014/main" id="{9E34FEE4-F9F9-4459-A7E6-C1A99CD2988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4132" y="3332497"/>
              <a:ext cx="795528" cy="275490"/>
            </a:xfrm>
            <a:prstGeom prst="rect">
              <a:avLst/>
            </a:prstGeom>
          </p:spPr>
        </p:pic>
        <p:sp>
          <p:nvSpPr>
            <p:cNvPr id="11" name="Rectangle 7">
              <a:extLst>
                <a:ext uri="{FF2B5EF4-FFF2-40B4-BE49-F238E27FC236}">
                  <a16:creationId xmlns:a16="http://schemas.microsoft.com/office/drawing/2014/main" id="{C088BEA5-FC90-4DD6-A5B2-8FECE2031CAB}"/>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5"/>
                </a:rPr>
                <a:t>clinicaloptions.com</a:t>
              </a:r>
              <a:endParaRPr lang="en-US" altLang="en-US" sz="2000" b="0" dirty="0">
                <a:solidFill>
                  <a:schemeClr val="bg2"/>
                </a:solidFill>
                <a:latin typeface="Calibri" panose="020F0502020204030204" pitchFamily="34"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sz="3600" dirty="0"/>
              <a:t>ECOG-ACRIN E1910: </a:t>
            </a:r>
            <a:r>
              <a:rPr lang="en-US" dirty="0"/>
              <a:t>Background</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p:txBody>
          <a:bodyPr/>
          <a:lstStyle/>
          <a:p>
            <a:r>
              <a:rPr lang="en-US" sz="2600" dirty="0"/>
              <a:t>Adults with newly diagnosed ALL who achieve CR with conventional chemotherapy often relapse, even if MRD is negative after induction, </a:t>
            </a:r>
            <a:br>
              <a:rPr lang="en-US" sz="2600" dirty="0"/>
            </a:br>
            <a:r>
              <a:rPr lang="en-US" sz="2600" dirty="0"/>
              <a:t>leading to suboptimal survival outcomes</a:t>
            </a:r>
            <a:endParaRPr lang="en-US" altLang="en-US" sz="2600" dirty="0"/>
          </a:p>
          <a:p>
            <a:r>
              <a:rPr lang="en-US" altLang="en-US" sz="2600" dirty="0"/>
              <a:t>Blinatumomab: bispecific T-cell engager that binds to both CD19 and CD3</a:t>
            </a:r>
          </a:p>
          <a:p>
            <a:pPr lvl="1"/>
            <a:r>
              <a:rPr lang="en-US" altLang="en-US" sz="2400" dirty="0"/>
              <a:t>FDA approved for treatment of </a:t>
            </a:r>
            <a:r>
              <a:rPr lang="en-US" sz="2400" dirty="0"/>
              <a:t>CD19+ B-ALL in first or second CR with </a:t>
            </a:r>
            <a:br>
              <a:rPr lang="en-US" sz="2400" dirty="0"/>
            </a:br>
            <a:r>
              <a:rPr lang="en-US" sz="2400" dirty="0"/>
              <a:t>MRD ≥0.1% and for treatment of R/R CD19+ B-ALL</a:t>
            </a:r>
          </a:p>
          <a:p>
            <a:r>
              <a:rPr lang="en-US" sz="2600" dirty="0"/>
              <a:t>E1910-ACRIN E1910 NCTN phase III trial investigated consolidation chemotherapy ± blinatumomab to determine if addition of blinatumomab improved outcomes for patients who become MRD negative (&lt;0.01%) after induction chemotherapy</a:t>
            </a:r>
          </a:p>
          <a:p>
            <a:pPr lvl="1"/>
            <a:r>
              <a:rPr lang="en-US" altLang="en-US" sz="2400" dirty="0"/>
              <a:t>Current analysis reflects median follow-up of 3.6 yr (43 mo)</a:t>
            </a:r>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Dalle. Ther Adv Hematol. 2020;11:1. Blinatumomab PI. Litzow. ASH 2022. Abstr LBA1.</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2585650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sz="3600" dirty="0"/>
              <a:t>ECOG-ACRIN E1910</a:t>
            </a:r>
            <a:r>
              <a:rPr lang="en-US" dirty="0"/>
              <a:t>: Study Design</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p:txBody>
          <a:bodyPr/>
          <a:lstStyle/>
          <a:p>
            <a:r>
              <a:rPr lang="en-US" altLang="en-US" sz="2000" dirty="0"/>
              <a:t>Multicenter, randomized, open-label phase III trial</a:t>
            </a:r>
          </a:p>
        </p:txBody>
      </p:sp>
      <p:sp>
        <p:nvSpPr>
          <p:cNvPr id="5" name="Text Box 45">
            <a:extLst>
              <a:ext uri="{FF2B5EF4-FFF2-40B4-BE49-F238E27FC236}">
                <a16:creationId xmlns:a16="http://schemas.microsoft.com/office/drawing/2014/main" id="{3AA428C6-7188-888C-144C-812E91CF2221}"/>
              </a:ext>
            </a:extLst>
          </p:cNvPr>
          <p:cNvSpPr txBox="1">
            <a:spLocks noChangeArrowheads="1"/>
          </p:cNvSpPr>
          <p:nvPr/>
        </p:nvSpPr>
        <p:spPr bwMode="auto">
          <a:xfrm>
            <a:off x="139577" y="2940856"/>
            <a:ext cx="2068183"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600" b="0" dirty="0">
                <a:solidFill>
                  <a:schemeClr val="bg1"/>
                </a:solidFill>
                <a:latin typeface="Calibri" panose="020F0502020204030204" pitchFamily="34" charset="0"/>
              </a:rPr>
              <a:t>Patients aged 30-70 yr with newly diagnosed </a:t>
            </a:r>
            <a:r>
              <a:rPr lang="en-GB" altLang="en-US" sz="1600" b="0" i="1" dirty="0">
                <a:solidFill>
                  <a:schemeClr val="bg1"/>
                </a:solidFill>
                <a:latin typeface="Calibri" panose="020F0502020204030204" pitchFamily="34" charset="0"/>
              </a:rPr>
              <a:t>BCR::ABL1-</a:t>
            </a:r>
            <a:r>
              <a:rPr lang="en-GB" altLang="en-US" sz="1600" b="0" dirty="0">
                <a:solidFill>
                  <a:schemeClr val="bg1"/>
                </a:solidFill>
                <a:latin typeface="Calibri" panose="020F0502020204030204" pitchFamily="34" charset="0"/>
              </a:rPr>
              <a:t>negative</a:t>
            </a:r>
          </a:p>
          <a:p>
            <a:pPr algn="ctr">
              <a:lnSpc>
                <a:spcPct val="100000"/>
              </a:lnSpc>
              <a:spcBef>
                <a:spcPct val="0"/>
              </a:spcBef>
              <a:spcAft>
                <a:spcPct val="0"/>
              </a:spcAft>
              <a:buClrTx/>
              <a:buFontTx/>
              <a:buNone/>
            </a:pPr>
            <a:r>
              <a:rPr lang="en-GB" altLang="en-US" sz="1600" b="0" dirty="0">
                <a:solidFill>
                  <a:schemeClr val="bg1"/>
                </a:solidFill>
                <a:latin typeface="Calibri" panose="020F0502020204030204" pitchFamily="34" charset="0"/>
              </a:rPr>
              <a:t> B-ALL</a:t>
            </a:r>
            <a:br>
              <a:rPr lang="en-GB" altLang="en-US" sz="1600" b="0" dirty="0">
                <a:solidFill>
                  <a:schemeClr val="bg1"/>
                </a:solidFill>
                <a:latin typeface="Calibri" panose="020F0502020204030204" pitchFamily="34" charset="0"/>
              </a:rPr>
            </a:br>
            <a:r>
              <a:rPr lang="en-GB" altLang="en-US" sz="1600" b="0" dirty="0">
                <a:solidFill>
                  <a:schemeClr val="bg1"/>
                </a:solidFill>
                <a:latin typeface="Calibri" panose="020F0502020204030204" pitchFamily="34" charset="0"/>
              </a:rPr>
              <a:t>(N = 488)</a:t>
            </a:r>
            <a:endParaRPr lang="en-US" altLang="en-US" sz="1600" b="0" dirty="0">
              <a:solidFill>
                <a:schemeClr val="bg1"/>
              </a:solidFill>
              <a:latin typeface="Calibri" panose="020F0502020204030204" pitchFamily="34" charset="0"/>
            </a:endParaRPr>
          </a:p>
        </p:txBody>
      </p:sp>
      <p:sp>
        <p:nvSpPr>
          <p:cNvPr id="8" name="Rectangle 49">
            <a:extLst>
              <a:ext uri="{FF2B5EF4-FFF2-40B4-BE49-F238E27FC236}">
                <a16:creationId xmlns:a16="http://schemas.microsoft.com/office/drawing/2014/main" id="{28C7BC5C-A2BB-BC31-B43D-142474E8C150}"/>
              </a:ext>
            </a:extLst>
          </p:cNvPr>
          <p:cNvSpPr>
            <a:spLocks noChangeArrowheads="1"/>
          </p:cNvSpPr>
          <p:nvPr/>
        </p:nvSpPr>
        <p:spPr bwMode="auto">
          <a:xfrm>
            <a:off x="8005593" y="2615142"/>
            <a:ext cx="2291681" cy="914400"/>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Blinatumomab + </a:t>
            </a:r>
            <a:br>
              <a:rPr lang="en-US" altLang="en-US" sz="1600" dirty="0">
                <a:solidFill>
                  <a:schemeClr val="tx1"/>
                </a:solidFill>
                <a:latin typeface="Calibri" panose="020F0502020204030204" pitchFamily="34" charset="0"/>
              </a:rPr>
            </a:br>
            <a:r>
              <a:rPr lang="en-US" altLang="en-US" sz="1600" dirty="0">
                <a:solidFill>
                  <a:schemeClr val="tx1"/>
                </a:solidFill>
                <a:latin typeface="Calibri" panose="020F0502020204030204" pitchFamily="34" charset="0"/>
              </a:rPr>
              <a:t>Chemotherapy</a:t>
            </a:r>
            <a:r>
              <a:rPr lang="en-US" altLang="en-US" sz="1600" baseline="30000" dirty="0">
                <a:solidFill>
                  <a:schemeClr val="tx1"/>
                </a:solidFill>
                <a:latin typeface="Calibri" panose="020F0502020204030204" pitchFamily="34" charset="0"/>
              </a:rPr>
              <a:t>‡</a:t>
            </a: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(n = 112)</a:t>
            </a:r>
          </a:p>
        </p:txBody>
      </p:sp>
      <p:sp>
        <p:nvSpPr>
          <p:cNvPr id="9" name="Rectangle 50">
            <a:extLst>
              <a:ext uri="{FF2B5EF4-FFF2-40B4-BE49-F238E27FC236}">
                <a16:creationId xmlns:a16="http://schemas.microsoft.com/office/drawing/2014/main" id="{9CA84F14-7236-2515-4C0D-26B2EDA31462}"/>
              </a:ext>
            </a:extLst>
          </p:cNvPr>
          <p:cNvSpPr>
            <a:spLocks noChangeArrowheads="1"/>
          </p:cNvSpPr>
          <p:nvPr/>
        </p:nvSpPr>
        <p:spPr bwMode="auto">
          <a:xfrm>
            <a:off x="8005593" y="3559704"/>
            <a:ext cx="2291681" cy="914400"/>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Chemotherapy</a:t>
            </a:r>
            <a:r>
              <a:rPr lang="en-US" altLang="en-US" sz="1600" baseline="30000" dirty="0">
                <a:solidFill>
                  <a:schemeClr val="tx1"/>
                </a:solidFill>
                <a:latin typeface="Calibri" panose="020F0502020204030204" pitchFamily="34" charset="0"/>
              </a:rPr>
              <a:t>§</a:t>
            </a: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(n = 112)</a:t>
            </a:r>
          </a:p>
        </p:txBody>
      </p:sp>
      <p:sp>
        <p:nvSpPr>
          <p:cNvPr id="12" name="Line 53">
            <a:extLst>
              <a:ext uri="{FF2B5EF4-FFF2-40B4-BE49-F238E27FC236}">
                <a16:creationId xmlns:a16="http://schemas.microsoft.com/office/drawing/2014/main" id="{AE77AA67-6D06-DD24-8CCA-4795B376D11F}"/>
              </a:ext>
            </a:extLst>
          </p:cNvPr>
          <p:cNvSpPr>
            <a:spLocks noChangeShapeType="1"/>
          </p:cNvSpPr>
          <p:nvPr/>
        </p:nvSpPr>
        <p:spPr bwMode="auto">
          <a:xfrm>
            <a:off x="7091967" y="3559704"/>
            <a:ext cx="549663" cy="440044"/>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3" name="Line 54">
            <a:extLst>
              <a:ext uri="{FF2B5EF4-FFF2-40B4-BE49-F238E27FC236}">
                <a16:creationId xmlns:a16="http://schemas.microsoft.com/office/drawing/2014/main" id="{716BB112-91B7-D67F-7B93-95990EEEE7C6}"/>
              </a:ext>
            </a:extLst>
          </p:cNvPr>
          <p:cNvSpPr>
            <a:spLocks noChangeShapeType="1"/>
          </p:cNvSpPr>
          <p:nvPr/>
        </p:nvSpPr>
        <p:spPr bwMode="auto">
          <a:xfrm flipV="1">
            <a:off x="7091967" y="3070877"/>
            <a:ext cx="549663" cy="458665"/>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4" name="Rectangle 49">
            <a:extLst>
              <a:ext uri="{FF2B5EF4-FFF2-40B4-BE49-F238E27FC236}">
                <a16:creationId xmlns:a16="http://schemas.microsoft.com/office/drawing/2014/main" id="{B41629F7-3D9C-28F2-2256-6B2BD3FABFDB}"/>
              </a:ext>
            </a:extLst>
          </p:cNvPr>
          <p:cNvSpPr>
            <a:spLocks noChangeArrowheads="1"/>
          </p:cNvSpPr>
          <p:nvPr/>
        </p:nvSpPr>
        <p:spPr bwMode="auto">
          <a:xfrm>
            <a:off x="2424074" y="3130507"/>
            <a:ext cx="1920240" cy="914400"/>
          </a:xfrm>
          <a:prstGeom prst="rect">
            <a:avLst/>
          </a:prstGeom>
          <a:solidFill>
            <a:schemeClr val="bg2"/>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BFM-type regimen*</a:t>
            </a:r>
            <a:br>
              <a:rPr lang="en-US" altLang="en-US" sz="1600" b="0" dirty="0">
                <a:solidFill>
                  <a:schemeClr val="tx1"/>
                </a:solidFill>
                <a:latin typeface="Calibri" panose="020F0502020204030204" pitchFamily="34" charset="0"/>
              </a:rPr>
            </a:br>
            <a:r>
              <a:rPr lang="en-US" altLang="en-US" sz="1600" b="0" dirty="0">
                <a:solidFill>
                  <a:schemeClr val="tx1"/>
                </a:solidFill>
                <a:latin typeface="Calibri" panose="020F0502020204030204" pitchFamily="34" charset="0"/>
              </a:rPr>
              <a:t>(N = 488)</a:t>
            </a:r>
          </a:p>
        </p:txBody>
      </p:sp>
      <p:sp>
        <p:nvSpPr>
          <p:cNvPr id="15" name="Rectangle 49">
            <a:extLst>
              <a:ext uri="{FF2B5EF4-FFF2-40B4-BE49-F238E27FC236}">
                <a16:creationId xmlns:a16="http://schemas.microsoft.com/office/drawing/2014/main" id="{0AD1AE3C-244E-9604-EBBA-CEAA94A6C94C}"/>
              </a:ext>
            </a:extLst>
          </p:cNvPr>
          <p:cNvSpPr>
            <a:spLocks noChangeArrowheads="1"/>
          </p:cNvSpPr>
          <p:nvPr/>
        </p:nvSpPr>
        <p:spPr bwMode="auto">
          <a:xfrm>
            <a:off x="5081218" y="3130507"/>
            <a:ext cx="1920240" cy="914400"/>
          </a:xfrm>
          <a:prstGeom prst="rect">
            <a:avLst/>
          </a:prstGeom>
          <a:solidFill>
            <a:schemeClr val="bg2"/>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HD-MTX + </a:t>
            </a:r>
            <a:br>
              <a:rPr lang="en-US" altLang="en-US" sz="1600" dirty="0">
                <a:solidFill>
                  <a:schemeClr val="tx1"/>
                </a:solidFill>
                <a:latin typeface="Calibri" panose="020F0502020204030204" pitchFamily="34" charset="0"/>
              </a:rPr>
            </a:br>
            <a:r>
              <a:rPr lang="en-US" altLang="en-US" sz="1600" dirty="0">
                <a:solidFill>
                  <a:schemeClr val="tx1"/>
                </a:solidFill>
                <a:latin typeface="Calibri" panose="020F0502020204030204" pitchFamily="34" charset="0"/>
              </a:rPr>
              <a:t>PEG-ASP</a:t>
            </a:r>
            <a:br>
              <a:rPr lang="en-US" altLang="en-US" sz="1600" b="0" dirty="0">
                <a:solidFill>
                  <a:schemeClr val="tx1"/>
                </a:solidFill>
                <a:latin typeface="Calibri" panose="020F0502020204030204" pitchFamily="34" charset="0"/>
              </a:rPr>
            </a:br>
            <a:r>
              <a:rPr lang="en-US" altLang="en-US" sz="1600" b="0" dirty="0">
                <a:solidFill>
                  <a:schemeClr val="tx1"/>
                </a:solidFill>
                <a:latin typeface="Calibri" panose="020F0502020204030204" pitchFamily="34" charset="0"/>
              </a:rPr>
              <a:t>(n = 333)</a:t>
            </a:r>
          </a:p>
        </p:txBody>
      </p:sp>
      <p:sp>
        <p:nvSpPr>
          <p:cNvPr id="2" name="TextBox 1">
            <a:extLst>
              <a:ext uri="{FF2B5EF4-FFF2-40B4-BE49-F238E27FC236}">
                <a16:creationId xmlns:a16="http://schemas.microsoft.com/office/drawing/2014/main" id="{0554E3BD-B2A6-DB74-17BD-68709C33702B}"/>
              </a:ext>
            </a:extLst>
          </p:cNvPr>
          <p:cNvSpPr txBox="1"/>
          <p:nvPr/>
        </p:nvSpPr>
        <p:spPr bwMode="auto">
          <a:xfrm>
            <a:off x="2720760" y="2785286"/>
            <a:ext cx="132686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Induction</a:t>
            </a:r>
          </a:p>
        </p:txBody>
      </p:sp>
      <p:sp>
        <p:nvSpPr>
          <p:cNvPr id="17" name="TextBox 16">
            <a:extLst>
              <a:ext uri="{FF2B5EF4-FFF2-40B4-BE49-F238E27FC236}">
                <a16:creationId xmlns:a16="http://schemas.microsoft.com/office/drawing/2014/main" id="{1A01AD87-9BED-8391-7B91-453E16EBF13E}"/>
              </a:ext>
            </a:extLst>
          </p:cNvPr>
          <p:cNvSpPr txBox="1"/>
          <p:nvPr/>
        </p:nvSpPr>
        <p:spPr bwMode="auto">
          <a:xfrm>
            <a:off x="5289145" y="2785286"/>
            <a:ext cx="140179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Intensification</a:t>
            </a:r>
            <a:endParaRPr lang="en-US" sz="1600" baseline="30000" dirty="0">
              <a:solidFill>
                <a:schemeClr val="bg1"/>
              </a:solidFill>
              <a:latin typeface="Calibri" panose="020F0502020204030204" pitchFamily="34" charset="0"/>
            </a:endParaRPr>
          </a:p>
        </p:txBody>
      </p:sp>
      <p:sp>
        <p:nvSpPr>
          <p:cNvPr id="3" name="TextBox 2">
            <a:extLst>
              <a:ext uri="{FF2B5EF4-FFF2-40B4-BE49-F238E27FC236}">
                <a16:creationId xmlns:a16="http://schemas.microsoft.com/office/drawing/2014/main" id="{EB1F7524-2F3D-6078-80C2-B7B2D90C129A}"/>
              </a:ext>
            </a:extLst>
          </p:cNvPr>
          <p:cNvSpPr txBox="1"/>
          <p:nvPr/>
        </p:nvSpPr>
        <p:spPr bwMode="auto">
          <a:xfrm>
            <a:off x="4340922" y="3252915"/>
            <a:ext cx="6832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CR/CRi</a:t>
            </a:r>
          </a:p>
        </p:txBody>
      </p:sp>
      <p:sp>
        <p:nvSpPr>
          <p:cNvPr id="21" name="TextBox 20">
            <a:extLst>
              <a:ext uri="{FF2B5EF4-FFF2-40B4-BE49-F238E27FC236}">
                <a16:creationId xmlns:a16="http://schemas.microsoft.com/office/drawing/2014/main" id="{65A4006B-02B5-1636-5875-3EFB398F18C9}"/>
              </a:ext>
            </a:extLst>
          </p:cNvPr>
          <p:cNvSpPr txBox="1"/>
          <p:nvPr/>
        </p:nvSpPr>
        <p:spPr bwMode="auto">
          <a:xfrm>
            <a:off x="4934284" y="1840935"/>
            <a:ext cx="470819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i="1" dirty="0">
                <a:solidFill>
                  <a:schemeClr val="bg1"/>
                </a:solidFill>
                <a:latin typeface="Calibri" panose="020F0502020204030204" pitchFamily="34" charset="0"/>
              </a:rPr>
              <a:t>Stratified by age (&lt; or &gt;55 yr), CD20 status, rituximab use, HSCT intent, MRD at randomization</a:t>
            </a:r>
          </a:p>
        </p:txBody>
      </p:sp>
      <p:sp>
        <p:nvSpPr>
          <p:cNvPr id="22" name="TextBox 21">
            <a:extLst>
              <a:ext uri="{FF2B5EF4-FFF2-40B4-BE49-F238E27FC236}">
                <a16:creationId xmlns:a16="http://schemas.microsoft.com/office/drawing/2014/main" id="{C6E12384-761E-56E2-00A5-814CDE11905B}"/>
              </a:ext>
            </a:extLst>
          </p:cNvPr>
          <p:cNvSpPr txBox="1"/>
          <p:nvPr/>
        </p:nvSpPr>
        <p:spPr bwMode="auto">
          <a:xfrm>
            <a:off x="8472561" y="2258881"/>
            <a:ext cx="135774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Consolidation</a:t>
            </a:r>
          </a:p>
        </p:txBody>
      </p:sp>
      <p:sp>
        <p:nvSpPr>
          <p:cNvPr id="24" name="TextBox 23">
            <a:extLst>
              <a:ext uri="{FF2B5EF4-FFF2-40B4-BE49-F238E27FC236}">
                <a16:creationId xmlns:a16="http://schemas.microsoft.com/office/drawing/2014/main" id="{56E4DEC8-74B0-078D-CEA5-145B77EB2B6F}"/>
              </a:ext>
            </a:extLst>
          </p:cNvPr>
          <p:cNvSpPr txBox="1"/>
          <p:nvPr/>
        </p:nvSpPr>
        <p:spPr bwMode="auto">
          <a:xfrm>
            <a:off x="10722077" y="2258881"/>
            <a:ext cx="141776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Maintenance</a:t>
            </a:r>
            <a:r>
              <a:rPr lang="en-US" altLang="en-US" sz="1600" baseline="30000" dirty="0">
                <a:solidFill>
                  <a:schemeClr val="bg1"/>
                </a:solidFill>
                <a:latin typeface="Calibri" panose="020F0502020204030204" pitchFamily="34" charset="0"/>
              </a:rPr>
              <a:t>¶</a:t>
            </a:r>
            <a:endParaRPr lang="en-US" sz="1600" dirty="0">
              <a:solidFill>
                <a:schemeClr val="bg1"/>
              </a:solidFill>
              <a:latin typeface="Calibri" panose="020F0502020204030204" pitchFamily="34" charset="0"/>
            </a:endParaRPr>
          </a:p>
        </p:txBody>
      </p:sp>
      <p:sp>
        <p:nvSpPr>
          <p:cNvPr id="27" name="Line 54">
            <a:extLst>
              <a:ext uri="{FF2B5EF4-FFF2-40B4-BE49-F238E27FC236}">
                <a16:creationId xmlns:a16="http://schemas.microsoft.com/office/drawing/2014/main" id="{338652F9-BE83-26BF-0063-2AA612DD567B}"/>
              </a:ext>
            </a:extLst>
          </p:cNvPr>
          <p:cNvSpPr>
            <a:spLocks noChangeShapeType="1"/>
          </p:cNvSpPr>
          <p:nvPr/>
        </p:nvSpPr>
        <p:spPr bwMode="auto">
          <a:xfrm>
            <a:off x="7271636" y="2413020"/>
            <a:ext cx="366" cy="640080"/>
          </a:xfrm>
          <a:prstGeom prst="line">
            <a:avLst/>
          </a:prstGeom>
          <a:noFill/>
          <a:ln w="28575">
            <a:solidFill>
              <a:schemeClr val="bg1"/>
            </a:solidFill>
            <a:prstDash val="sysDot"/>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28" name="Rectangle 3">
            <a:extLst>
              <a:ext uri="{FF2B5EF4-FFF2-40B4-BE49-F238E27FC236}">
                <a16:creationId xmlns:a16="http://schemas.microsoft.com/office/drawing/2014/main" id="{8C5EC08A-E4F2-BB3F-A82C-F8AEB5880C36}"/>
              </a:ext>
            </a:extLst>
          </p:cNvPr>
          <p:cNvSpPr txBox="1">
            <a:spLocks noChangeArrowheads="1"/>
          </p:cNvSpPr>
          <p:nvPr/>
        </p:nvSpPr>
        <p:spPr bwMode="auto">
          <a:xfrm>
            <a:off x="604674" y="5813686"/>
            <a:ext cx="5450255" cy="4876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altLang="en-US" sz="2000" kern="0" dirty="0"/>
              <a:t>Primary endpoint: </a:t>
            </a:r>
            <a:r>
              <a:rPr lang="en-US" altLang="en-US" sz="2000" b="0" kern="0" dirty="0"/>
              <a:t>OS in MRD</a:t>
            </a:r>
            <a:r>
              <a:rPr lang="en-US" altLang="en-US" sz="2000" b="0" kern="0" baseline="30000" dirty="0"/>
              <a:t>neg </a:t>
            </a:r>
            <a:r>
              <a:rPr lang="en-US" altLang="en-US" sz="2000" b="0" kern="0" dirty="0"/>
              <a:t>patients</a:t>
            </a:r>
          </a:p>
        </p:txBody>
      </p:sp>
      <p:sp>
        <p:nvSpPr>
          <p:cNvPr id="16" name="TextBox 15">
            <a:extLst>
              <a:ext uri="{FF2B5EF4-FFF2-40B4-BE49-F238E27FC236}">
                <a16:creationId xmlns:a16="http://schemas.microsoft.com/office/drawing/2014/main" id="{B1D25EBA-5BF2-468D-ED69-3E0371D89BA0}"/>
              </a:ext>
            </a:extLst>
          </p:cNvPr>
          <p:cNvSpPr txBox="1"/>
          <p:nvPr/>
        </p:nvSpPr>
        <p:spPr bwMode="auto">
          <a:xfrm>
            <a:off x="797447" y="4585930"/>
            <a:ext cx="11149855"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*Regimen adapted from E2993/UKALLXII trial, including extended remission induction, addition of PEG-ASP for patients &lt;55 yr of age, and addition of rituximab for CD20+ disease. </a:t>
            </a:r>
            <a:r>
              <a:rPr lang="en-US" sz="1200" b="0" baseline="30000" dirty="0">
                <a:solidFill>
                  <a:schemeClr val="bg1"/>
                </a:solidFill>
                <a:latin typeface="Calibri" panose="020F0502020204030204" pitchFamily="34" charset="0"/>
              </a:rPr>
              <a:t>†</a:t>
            </a:r>
            <a:r>
              <a:rPr lang="en-US" sz="1200" b="0" dirty="0">
                <a:solidFill>
                  <a:schemeClr val="bg1"/>
                </a:solidFill>
                <a:latin typeface="Calibri" panose="020F0502020204030204" pitchFamily="34" charset="0"/>
              </a:rPr>
              <a:t>MRD assessed centrally by 6-color flow cytometry, with cutoff of ≤0.01% for MRD negativity. </a:t>
            </a:r>
            <a:r>
              <a:rPr lang="en-US" sz="1200" b="0" baseline="30000" dirty="0">
                <a:solidFill>
                  <a:schemeClr val="bg1"/>
                </a:solidFill>
                <a:latin typeface="Calibri" panose="020F0502020204030204" pitchFamily="34" charset="0"/>
              </a:rPr>
              <a:t>^</a:t>
            </a:r>
            <a:r>
              <a:rPr lang="en-US" sz="1200" b="0" dirty="0">
                <a:solidFill>
                  <a:schemeClr val="bg1"/>
                </a:solidFill>
                <a:latin typeface="Calibri" panose="020F0502020204030204" pitchFamily="34" charset="0"/>
              </a:rPr>
              <a:t>286 patients underwent MRD assessment, with 224 being negative and </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62 being positive. </a:t>
            </a:r>
            <a:r>
              <a:rPr lang="en-US" sz="1200" b="0" baseline="30000" dirty="0">
                <a:solidFill>
                  <a:schemeClr val="bg1"/>
                </a:solidFill>
                <a:latin typeface="Calibri" panose="020F0502020204030204" pitchFamily="34" charset="0"/>
              </a:rPr>
              <a:t>‖</a:t>
            </a:r>
            <a:r>
              <a:rPr lang="en-US" sz="1200" b="0" dirty="0">
                <a:solidFill>
                  <a:schemeClr val="bg1"/>
                </a:solidFill>
                <a:latin typeface="Calibri" panose="020F0502020204030204" pitchFamily="34" charset="0"/>
              </a:rPr>
              <a:t>After blinatumomab regulatory approval in March 2018 for MRD</a:t>
            </a:r>
            <a:r>
              <a:rPr lang="en-US" sz="1200" b="0" baseline="30000" dirty="0">
                <a:solidFill>
                  <a:schemeClr val="bg1"/>
                </a:solidFill>
                <a:latin typeface="Calibri" panose="020F0502020204030204" pitchFamily="34" charset="0"/>
              </a:rPr>
              <a:t>pos</a:t>
            </a:r>
            <a:r>
              <a:rPr lang="en-US" sz="1200" b="0" dirty="0">
                <a:solidFill>
                  <a:schemeClr val="bg1"/>
                </a:solidFill>
                <a:latin typeface="Calibri" panose="020F0502020204030204" pitchFamily="34" charset="0"/>
              </a:rPr>
              <a:t> </a:t>
            </a:r>
            <a:r>
              <a:rPr lang="en-US" sz="1200" b="0" i="1" dirty="0">
                <a:solidFill>
                  <a:schemeClr val="bg1"/>
                </a:solidFill>
                <a:latin typeface="Calibri" panose="020F0502020204030204" pitchFamily="34" charset="0"/>
              </a:rPr>
              <a:t>BCR::</a:t>
            </a:r>
            <a:r>
              <a:rPr lang="en-US" sz="1200" b="0" dirty="0">
                <a:solidFill>
                  <a:schemeClr val="bg1"/>
                </a:solidFill>
                <a:latin typeface="Calibri" panose="020F0502020204030204" pitchFamily="34" charset="0"/>
              </a:rPr>
              <a:t>ABL1</a:t>
            </a:r>
            <a:r>
              <a:rPr lang="en-US" sz="1200" b="0" baseline="30000" dirty="0">
                <a:solidFill>
                  <a:schemeClr val="bg1"/>
                </a:solidFill>
                <a:latin typeface="Calibri" panose="020F0502020204030204" pitchFamily="34" charset="0"/>
              </a:rPr>
              <a:t>neg</a:t>
            </a:r>
            <a:r>
              <a:rPr lang="en-US" sz="1200" b="0" dirty="0">
                <a:solidFill>
                  <a:schemeClr val="bg1"/>
                </a:solidFill>
                <a:latin typeface="Calibri" panose="020F0502020204030204" pitchFamily="34" charset="0"/>
              </a:rPr>
              <a:t> B-ALL, MRD</a:t>
            </a:r>
            <a:r>
              <a:rPr lang="en-US" sz="1200" b="0" baseline="30000" dirty="0">
                <a:solidFill>
                  <a:schemeClr val="bg1"/>
                </a:solidFill>
                <a:latin typeface="Calibri" panose="020F0502020204030204" pitchFamily="34" charset="0"/>
              </a:rPr>
              <a:t>pos</a:t>
            </a:r>
            <a:r>
              <a:rPr lang="en-US" sz="1200" b="0" dirty="0">
                <a:solidFill>
                  <a:schemeClr val="bg1"/>
                </a:solidFill>
                <a:latin typeface="Calibri" panose="020F0502020204030204" pitchFamily="34" charset="0"/>
              </a:rPr>
              <a:t> patients were assigned to blina arm and no longer randomized. </a:t>
            </a:r>
            <a:r>
              <a:rPr lang="en-US" altLang="en-US" sz="1200" baseline="30000" dirty="0">
                <a:solidFill>
                  <a:schemeClr val="bg1"/>
                </a:solidFill>
                <a:latin typeface="Calibri" panose="020F0502020204030204" pitchFamily="34" charset="0"/>
              </a:rPr>
              <a:t>‡</a:t>
            </a:r>
            <a:r>
              <a:rPr lang="en-US" sz="1200" b="0" dirty="0">
                <a:solidFill>
                  <a:schemeClr val="bg1"/>
                </a:solidFill>
                <a:latin typeface="Calibri" panose="020F0502020204030204" pitchFamily="34" charset="0"/>
              </a:rPr>
              <a:t>Two 28-day cycles of blina → 3 cycles of CT → 1 cycle of blina → 1 cycle of CT →  1 cycle of blina; 72% received 72-hr or 96-hr infusions. </a:t>
            </a:r>
            <a:r>
              <a:rPr lang="en-US" sz="1200" b="0" baseline="30000" dirty="0">
                <a:solidFill>
                  <a:schemeClr val="bg1"/>
                </a:solidFill>
                <a:latin typeface="Calibri" panose="020F0502020204030204" pitchFamily="34" charset="0"/>
              </a:rPr>
              <a:t>§</a:t>
            </a:r>
            <a:r>
              <a:rPr lang="en-US" sz="1200" b="0" dirty="0">
                <a:solidFill>
                  <a:schemeClr val="bg1"/>
                </a:solidFill>
                <a:latin typeface="Calibri" panose="020F0502020204030204" pitchFamily="34" charset="0"/>
              </a:rPr>
              <a:t>Four cycles of consolidation CT.   </a:t>
            </a:r>
            <a:br>
              <a:rPr lang="en-US" sz="1200" b="0" dirty="0">
                <a:solidFill>
                  <a:schemeClr val="bg1"/>
                </a:solidFill>
                <a:latin typeface="Calibri" panose="020F0502020204030204" pitchFamily="34" charset="0"/>
              </a:rPr>
            </a:br>
            <a:r>
              <a:rPr lang="en-US" sz="1200" b="0" baseline="30000" dirty="0">
                <a:solidFill>
                  <a:schemeClr val="bg1"/>
                </a:solidFill>
                <a:latin typeface="Calibri" panose="020F0502020204030204" pitchFamily="34" charset="0"/>
              </a:rPr>
              <a:t>¶</a:t>
            </a:r>
            <a:r>
              <a:rPr lang="en-US" sz="1200" b="0" dirty="0">
                <a:solidFill>
                  <a:schemeClr val="bg1"/>
                </a:solidFill>
                <a:latin typeface="Calibri" panose="020F0502020204030204" pitchFamily="34" charset="0"/>
              </a:rPr>
              <a:t>2.5 yr of maintenance POMP timed from start of intensification. Patients could undergo alloHSCT at discretion of treating physician, ideally after first 2 cycles of blina in experimental arm or at any time following intensification in control arm. </a:t>
            </a:r>
          </a:p>
        </p:txBody>
      </p:sp>
      <p:sp>
        <p:nvSpPr>
          <p:cNvPr id="30" name="Rectangle 3">
            <a:extLst>
              <a:ext uri="{FF2B5EF4-FFF2-40B4-BE49-F238E27FC236}">
                <a16:creationId xmlns:a16="http://schemas.microsoft.com/office/drawing/2014/main" id="{AD06A03F-9513-F98B-1EE1-0C3C9303D2CD}"/>
              </a:ext>
            </a:extLst>
          </p:cNvPr>
          <p:cNvSpPr txBox="1">
            <a:spLocks noChangeArrowheads="1"/>
          </p:cNvSpPr>
          <p:nvPr/>
        </p:nvSpPr>
        <p:spPr bwMode="auto">
          <a:xfrm>
            <a:off x="6054929" y="5812870"/>
            <a:ext cx="5146468" cy="4876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altLang="en-US" sz="2000" kern="0" dirty="0"/>
              <a:t>Key secondary endpoints: </a:t>
            </a:r>
            <a:r>
              <a:rPr lang="en-US" altLang="en-US" sz="2000" b="0" kern="0" dirty="0"/>
              <a:t>MRD status, RFS </a:t>
            </a:r>
          </a:p>
        </p:txBody>
      </p:sp>
      <p:sp>
        <p:nvSpPr>
          <p:cNvPr id="7" name="Rectangle 6">
            <a:extLst>
              <a:ext uri="{FF2B5EF4-FFF2-40B4-BE49-F238E27FC236}">
                <a16:creationId xmlns:a16="http://schemas.microsoft.com/office/drawing/2014/main" id="{D2955B34-9852-CB0A-DF5B-BB314EE83899}"/>
              </a:ext>
            </a:extLst>
          </p:cNvPr>
          <p:cNvSpPr/>
          <p:nvPr/>
        </p:nvSpPr>
        <p:spPr bwMode="auto">
          <a:xfrm>
            <a:off x="11144887" y="2586353"/>
            <a:ext cx="498427" cy="1887751"/>
          </a:xfrm>
          <a:prstGeom prst="rect">
            <a:avLst/>
          </a:prstGeom>
          <a:solidFill>
            <a:schemeClr val="bg2"/>
          </a:solidFill>
          <a:ln w="0">
            <a:solidFill>
              <a:schemeClr val="bg1"/>
            </a:solidFill>
            <a:miter lim="800000"/>
            <a:headEnd/>
            <a:tailEnd/>
          </a:ln>
        </p:spPr>
        <p:txBody>
          <a:bodyPr rtlCol="0" anchor="ctr" anchorCtr="0"/>
          <a:lstStyle/>
          <a:p>
            <a:pPr algn="ctr" eaLnBrk="1" hangingPunct="1">
              <a:spcBef>
                <a:spcPct val="35000"/>
              </a:spcBef>
              <a:spcAft>
                <a:spcPct val="25000"/>
              </a:spcAft>
              <a:buClr>
                <a:schemeClr val="folHlink"/>
              </a:buClr>
            </a:pPr>
            <a:r>
              <a:rPr lang="en-US" sz="1800" b="0" dirty="0">
                <a:solidFill>
                  <a:schemeClr val="tx1"/>
                </a:solidFill>
                <a:latin typeface="Calibri" panose="020F0502020204030204" pitchFamily="34" charset="0"/>
              </a:rPr>
              <a:t>P</a:t>
            </a:r>
            <a:br>
              <a:rPr lang="en-US" b="0" dirty="0">
                <a:latin typeface="Calibri" panose="020F0502020204030204" pitchFamily="34" charset="0"/>
              </a:rPr>
            </a:br>
            <a:r>
              <a:rPr lang="en-US" b="0" dirty="0">
                <a:latin typeface="Calibri" panose="020F0502020204030204" pitchFamily="34" charset="0"/>
              </a:rPr>
              <a:t>O</a:t>
            </a:r>
            <a:br>
              <a:rPr lang="en-US" b="0" dirty="0">
                <a:latin typeface="Calibri" panose="020F0502020204030204" pitchFamily="34" charset="0"/>
              </a:rPr>
            </a:br>
            <a:r>
              <a:rPr lang="en-US" b="0" dirty="0">
                <a:latin typeface="Calibri" panose="020F0502020204030204" pitchFamily="34" charset="0"/>
              </a:rPr>
              <a:t>M</a:t>
            </a:r>
            <a:br>
              <a:rPr lang="en-US" b="0" dirty="0">
                <a:latin typeface="Calibri" panose="020F0502020204030204" pitchFamily="34" charset="0"/>
              </a:rPr>
            </a:br>
            <a:r>
              <a:rPr lang="en-US" b="0" dirty="0">
                <a:latin typeface="Calibri" panose="020F0502020204030204" pitchFamily="34" charset="0"/>
              </a:rPr>
              <a:t>P</a:t>
            </a:r>
            <a:endParaRPr lang="en-US" altLang="en-US" sz="1800" baseline="30000" dirty="0">
              <a:solidFill>
                <a:schemeClr val="tx1"/>
              </a:solidFill>
              <a:latin typeface="Calibri" panose="020F0502020204030204" pitchFamily="34" charset="0"/>
            </a:endParaRPr>
          </a:p>
        </p:txBody>
      </p:sp>
      <p:cxnSp>
        <p:nvCxnSpPr>
          <p:cNvPr id="11" name="Straight Arrow Connector 10">
            <a:extLst>
              <a:ext uri="{FF2B5EF4-FFF2-40B4-BE49-F238E27FC236}">
                <a16:creationId xmlns:a16="http://schemas.microsoft.com/office/drawing/2014/main" id="{C37910C5-C908-036B-C755-22347D8F46FA}"/>
              </a:ext>
            </a:extLst>
          </p:cNvPr>
          <p:cNvCxnSpPr>
            <a:cxnSpLocks/>
          </p:cNvCxnSpPr>
          <p:nvPr/>
        </p:nvCxnSpPr>
        <p:spPr bwMode="auto">
          <a:xfrm>
            <a:off x="2032718" y="3591617"/>
            <a:ext cx="335826" cy="179"/>
          </a:xfrm>
          <a:prstGeom prst="straightConnector1">
            <a:avLst/>
          </a:prstGeom>
          <a:noFill/>
          <a:ln w="28575" cap="flat" cmpd="sng" algn="ctr">
            <a:solidFill>
              <a:schemeClr val="bg1"/>
            </a:solidFill>
            <a:prstDash val="solid"/>
            <a:round/>
            <a:headEnd type="none" w="med" len="med"/>
            <a:tailEnd type="triangle"/>
          </a:ln>
          <a:effectLst/>
        </p:spPr>
      </p:cxnSp>
      <p:cxnSp>
        <p:nvCxnSpPr>
          <p:cNvPr id="33" name="Straight Arrow Connector 32">
            <a:extLst>
              <a:ext uri="{FF2B5EF4-FFF2-40B4-BE49-F238E27FC236}">
                <a16:creationId xmlns:a16="http://schemas.microsoft.com/office/drawing/2014/main" id="{CB74A0E3-AAFE-43DE-1A3D-97B808AA2B4D}"/>
              </a:ext>
            </a:extLst>
          </p:cNvPr>
          <p:cNvCxnSpPr>
            <a:cxnSpLocks/>
          </p:cNvCxnSpPr>
          <p:nvPr/>
        </p:nvCxnSpPr>
        <p:spPr bwMode="auto">
          <a:xfrm>
            <a:off x="4431337" y="3591706"/>
            <a:ext cx="548640" cy="0"/>
          </a:xfrm>
          <a:prstGeom prst="straightConnector1">
            <a:avLst/>
          </a:prstGeom>
          <a:noFill/>
          <a:ln w="28575" cap="flat" cmpd="sng" algn="ctr">
            <a:solidFill>
              <a:schemeClr val="bg1"/>
            </a:solidFill>
            <a:prstDash val="solid"/>
            <a:round/>
            <a:headEnd type="none" w="med" len="med"/>
            <a:tailEnd type="triangle"/>
          </a:ln>
          <a:effectLst/>
        </p:spPr>
      </p:cxnSp>
      <p:cxnSp>
        <p:nvCxnSpPr>
          <p:cNvPr id="35" name="Straight Arrow Connector 34">
            <a:extLst>
              <a:ext uri="{FF2B5EF4-FFF2-40B4-BE49-F238E27FC236}">
                <a16:creationId xmlns:a16="http://schemas.microsoft.com/office/drawing/2014/main" id="{1EB4C093-78DC-E452-3A05-E9A476791288}"/>
              </a:ext>
            </a:extLst>
          </p:cNvPr>
          <p:cNvCxnSpPr/>
          <p:nvPr/>
        </p:nvCxnSpPr>
        <p:spPr bwMode="auto">
          <a:xfrm>
            <a:off x="10438834" y="3529542"/>
            <a:ext cx="548640" cy="0"/>
          </a:xfrm>
          <a:prstGeom prst="straightConnector1">
            <a:avLst/>
          </a:prstGeom>
          <a:noFill/>
          <a:ln w="28575" cap="flat" cmpd="sng" algn="ctr">
            <a:solidFill>
              <a:schemeClr val="bg1"/>
            </a:solidFill>
            <a:prstDash val="solid"/>
            <a:round/>
            <a:headEnd type="none" w="med" len="med"/>
            <a:tailEnd type="triangle"/>
          </a:ln>
          <a:effectLst/>
        </p:spPr>
      </p:cxnSp>
      <p:sp>
        <p:nvSpPr>
          <p:cNvPr id="36" name="TextBox 35">
            <a:extLst>
              <a:ext uri="{FF2B5EF4-FFF2-40B4-BE49-F238E27FC236}">
                <a16:creationId xmlns:a16="http://schemas.microsoft.com/office/drawing/2014/main" id="{DBE44027-2D8E-0341-5E2B-3C75FE719C22}"/>
              </a:ext>
            </a:extLst>
          </p:cNvPr>
          <p:cNvSpPr txBox="1"/>
          <p:nvPr/>
        </p:nvSpPr>
        <p:spPr bwMode="auto">
          <a:xfrm>
            <a:off x="7019262" y="4246342"/>
            <a:ext cx="78739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MRD</a:t>
            </a:r>
            <a:r>
              <a:rPr lang="en-US" sz="1600" b="0" baseline="30000" dirty="0">
                <a:solidFill>
                  <a:schemeClr val="bg1"/>
                </a:solidFill>
                <a:latin typeface="Calibri" panose="020F0502020204030204" pitchFamily="34" charset="0"/>
              </a:rPr>
              <a:t>†^‖</a:t>
            </a:r>
            <a:endParaRPr lang="en-US" sz="1600" b="0" dirty="0">
              <a:solidFill>
                <a:schemeClr val="bg1"/>
              </a:solidFill>
              <a:latin typeface="Calibri" panose="020F0502020204030204" pitchFamily="34" charset="0"/>
            </a:endParaRPr>
          </a:p>
        </p:txBody>
      </p:sp>
      <p:sp>
        <p:nvSpPr>
          <p:cNvPr id="37" name="Line 54">
            <a:extLst>
              <a:ext uri="{FF2B5EF4-FFF2-40B4-BE49-F238E27FC236}">
                <a16:creationId xmlns:a16="http://schemas.microsoft.com/office/drawing/2014/main" id="{3AAC500E-6ECE-DE6D-6933-B528EB61020A}"/>
              </a:ext>
            </a:extLst>
          </p:cNvPr>
          <p:cNvSpPr>
            <a:spLocks noChangeShapeType="1"/>
          </p:cNvSpPr>
          <p:nvPr/>
        </p:nvSpPr>
        <p:spPr bwMode="auto">
          <a:xfrm flipH="1" flipV="1">
            <a:off x="7286645" y="3818319"/>
            <a:ext cx="0" cy="407363"/>
          </a:xfrm>
          <a:prstGeom prst="line">
            <a:avLst/>
          </a:prstGeom>
          <a:noFill/>
          <a:ln w="28575">
            <a:solidFill>
              <a:schemeClr val="bg1"/>
            </a:solidFill>
            <a:prstDash val="solid"/>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6" name="TextBox 5">
            <a:extLst>
              <a:ext uri="{FF2B5EF4-FFF2-40B4-BE49-F238E27FC236}">
                <a16:creationId xmlns:a16="http://schemas.microsoft.com/office/drawing/2014/main" id="{0FEC308C-E61C-8510-FB0D-E5E1A028CCDB}"/>
              </a:ext>
            </a:extLst>
          </p:cNvPr>
          <p:cNvSpPr txBox="1"/>
          <p:nvPr/>
        </p:nvSpPr>
        <p:spPr bwMode="auto">
          <a:xfrm>
            <a:off x="7196085" y="3233243"/>
            <a:ext cx="8322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MRD-</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(n = 224)</a:t>
            </a:r>
          </a:p>
        </p:txBody>
      </p:sp>
      <p:sp>
        <p:nvSpPr>
          <p:cNvPr id="10" name="Text Box 15">
            <a:extLst>
              <a:ext uri="{FF2B5EF4-FFF2-40B4-BE49-F238E27FC236}">
                <a16:creationId xmlns:a16="http://schemas.microsoft.com/office/drawing/2014/main" id="{9C145E40-EB14-9785-6838-464C72A46E93}"/>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Litzow. ASH 2022. Abstr LBA1.</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7121260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BAB01E-0003-F676-F987-556F1D8A234F}"/>
              </a:ext>
            </a:extLst>
          </p:cNvPr>
          <p:cNvSpPr>
            <a:spLocks noGrp="1"/>
          </p:cNvSpPr>
          <p:nvPr>
            <p:ph type="title"/>
          </p:nvPr>
        </p:nvSpPr>
        <p:spPr/>
        <p:txBody>
          <a:bodyPr/>
          <a:lstStyle/>
          <a:p>
            <a:r>
              <a:rPr lang="en-US" altLang="en-US" dirty="0"/>
              <a:t>ECOG-ACRIN E1910</a:t>
            </a:r>
            <a:r>
              <a:rPr lang="en-US" dirty="0"/>
              <a:t>: Patient Characteristics</a:t>
            </a:r>
          </a:p>
        </p:txBody>
      </p:sp>
      <p:sp>
        <p:nvSpPr>
          <p:cNvPr id="3" name="Content Placeholder 2">
            <a:extLst>
              <a:ext uri="{FF2B5EF4-FFF2-40B4-BE49-F238E27FC236}">
                <a16:creationId xmlns:a16="http://schemas.microsoft.com/office/drawing/2014/main" id="{83FC8819-DB80-AE6E-1D04-DD8CB6B88E4F}"/>
              </a:ext>
            </a:extLst>
          </p:cNvPr>
          <p:cNvSpPr>
            <a:spLocks noGrp="1"/>
          </p:cNvSpPr>
          <p:nvPr>
            <p:ph sz="half" idx="1"/>
          </p:nvPr>
        </p:nvSpPr>
        <p:spPr/>
        <p:txBody>
          <a:bodyPr/>
          <a:lstStyle/>
          <a:p>
            <a:pPr>
              <a:spcAft>
                <a:spcPts val="0"/>
              </a:spcAft>
            </a:pPr>
            <a:r>
              <a:rPr lang="en-US" sz="2400" dirty="0"/>
              <a:t>Postinduction CR/CRi rate: 81% (395/488)</a:t>
            </a:r>
          </a:p>
          <a:p>
            <a:pPr lvl="1"/>
            <a:r>
              <a:rPr lang="en-US" sz="2400" dirty="0"/>
              <a:t>CR rate: 75% (364/488)</a:t>
            </a:r>
          </a:p>
          <a:p>
            <a:pPr lvl="1"/>
            <a:r>
              <a:rPr lang="en-US" sz="2400" dirty="0"/>
              <a:t>CRi rate: 6% (31/488)</a:t>
            </a:r>
          </a:p>
          <a:p>
            <a:pPr>
              <a:spcAft>
                <a:spcPts val="0"/>
              </a:spcAft>
            </a:pPr>
            <a:r>
              <a:rPr lang="en-US" sz="2400" dirty="0"/>
              <a:t>MRD status after intensification</a:t>
            </a:r>
          </a:p>
          <a:p>
            <a:pPr lvl="1"/>
            <a:r>
              <a:rPr lang="en-US" sz="2400" dirty="0"/>
              <a:t>MRD</a:t>
            </a:r>
            <a:r>
              <a:rPr lang="en-US" sz="2400" baseline="30000" dirty="0"/>
              <a:t>neg</a:t>
            </a:r>
            <a:r>
              <a:rPr lang="en-US" sz="2400" dirty="0"/>
              <a:t>: 78% (224/286)</a:t>
            </a:r>
          </a:p>
          <a:p>
            <a:pPr lvl="1"/>
            <a:r>
              <a:rPr lang="en-US" sz="2400" dirty="0"/>
              <a:t>MRD</a:t>
            </a:r>
            <a:r>
              <a:rPr lang="en-US" sz="2400" baseline="30000" dirty="0"/>
              <a:t>pos</a:t>
            </a:r>
            <a:r>
              <a:rPr lang="en-US" sz="2400" dirty="0"/>
              <a:t>: 22% (62/286)</a:t>
            </a:r>
          </a:p>
          <a:p>
            <a:r>
              <a:rPr lang="en-US" sz="2400" dirty="0"/>
              <a:t>At third interim analysis, 80% of patients assigned to experimental arm received ≥2 cycles of blinatumomab</a:t>
            </a:r>
          </a:p>
        </p:txBody>
      </p:sp>
      <p:sp>
        <p:nvSpPr>
          <p:cNvPr id="13" name="Content Placeholder 12">
            <a:extLst>
              <a:ext uri="{FF2B5EF4-FFF2-40B4-BE49-F238E27FC236}">
                <a16:creationId xmlns:a16="http://schemas.microsoft.com/office/drawing/2014/main" id="{BDF948B6-585E-2074-FFE2-BEE16EA1F0C5}"/>
              </a:ext>
            </a:extLst>
          </p:cNvPr>
          <p:cNvSpPr>
            <a:spLocks noGrp="1"/>
          </p:cNvSpPr>
          <p:nvPr>
            <p:ph sz="half" idx="2"/>
          </p:nvPr>
        </p:nvSpPr>
        <p:spPr/>
        <p:txBody>
          <a:bodyPr/>
          <a:lstStyle/>
          <a:p>
            <a:r>
              <a:rPr lang="en-US" sz="2400" dirty="0"/>
              <a:t>Baseline characteristics well balanced between arms</a:t>
            </a:r>
          </a:p>
        </p:txBody>
      </p:sp>
      <p:graphicFrame>
        <p:nvGraphicFramePr>
          <p:cNvPr id="14" name="Group 3">
            <a:extLst>
              <a:ext uri="{FF2B5EF4-FFF2-40B4-BE49-F238E27FC236}">
                <a16:creationId xmlns:a16="http://schemas.microsoft.com/office/drawing/2014/main" id="{06DC43C4-000C-FB0C-81FA-EEA781939AFD}"/>
              </a:ext>
            </a:extLst>
          </p:cNvPr>
          <p:cNvGraphicFramePr>
            <a:graphicFrameLocks/>
          </p:cNvGraphicFramePr>
          <p:nvPr>
            <p:extLst>
              <p:ext uri="{D42A27DB-BD31-4B8C-83A1-F6EECF244321}">
                <p14:modId xmlns:p14="http://schemas.microsoft.com/office/powerpoint/2010/main" val="2667289092"/>
              </p:ext>
            </p:extLst>
          </p:nvPr>
        </p:nvGraphicFramePr>
        <p:xfrm>
          <a:off x="6134100" y="2425616"/>
          <a:ext cx="5376672" cy="3001471"/>
        </p:xfrm>
        <a:graphic>
          <a:graphicData uri="http://schemas.openxmlformats.org/drawingml/2006/table">
            <a:tbl>
              <a:tblPr/>
              <a:tblGrid>
                <a:gridCol w="1617044">
                  <a:extLst>
                    <a:ext uri="{9D8B030D-6E8A-4147-A177-3AD203B41FA5}">
                      <a16:colId xmlns:a16="http://schemas.microsoft.com/office/drawing/2014/main" val="20000"/>
                    </a:ext>
                  </a:extLst>
                </a:gridCol>
                <a:gridCol w="1990451">
                  <a:extLst>
                    <a:ext uri="{9D8B030D-6E8A-4147-A177-3AD203B41FA5}">
                      <a16:colId xmlns:a16="http://schemas.microsoft.com/office/drawing/2014/main" val="20001"/>
                    </a:ext>
                  </a:extLst>
                </a:gridCol>
                <a:gridCol w="1769177">
                  <a:extLst>
                    <a:ext uri="{9D8B030D-6E8A-4147-A177-3AD203B41FA5}">
                      <a16:colId xmlns:a16="http://schemas.microsoft.com/office/drawing/2014/main" val="20002"/>
                    </a:ext>
                  </a:extLst>
                </a:gridCol>
              </a:tblGrid>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Blinatumomab + </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Chemotherapy</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(n = 152)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Chemotherapy</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134)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53254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age, yr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51 (30-70)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53254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MRD</a:t>
                      </a:r>
                      <a:r>
                        <a:rPr kumimoji="0" lang="en-US" sz="1800" b="0" i="0" u="none" strike="noStrike" cap="none" normalizeH="0" baseline="30000" dirty="0">
                          <a:ln>
                            <a:noFill/>
                          </a:ln>
                          <a:solidFill>
                            <a:schemeClr val="bg2">
                              <a:lumMod val="10000"/>
                            </a:schemeClr>
                          </a:solidFill>
                          <a:effectLst/>
                          <a:latin typeface="Calibri" panose="020F0502020204030204" pitchFamily="34" charset="0"/>
                        </a:rPr>
                        <a:t>neg</a:t>
                      </a:r>
                      <a:r>
                        <a:rPr kumimoji="0" lang="en-US" sz="1800" b="0" i="0" u="none" strike="noStrike" cap="none" normalizeH="0" baseline="0" dirty="0">
                          <a:ln>
                            <a:noFill/>
                          </a:ln>
                          <a:solidFill>
                            <a:schemeClr val="bg2">
                              <a:lumMod val="10000"/>
                            </a:schemeClr>
                          </a:solidFill>
                          <a:effectLst/>
                          <a:latin typeface="Calibri" panose="020F0502020204030204" pitchFamily="34" charset="0"/>
                        </a:rPr>
                        <a:t>, 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Proceeded to HSCT, 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112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22</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112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22</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53254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MRD</a:t>
                      </a:r>
                      <a:r>
                        <a:rPr kumimoji="0" lang="en-US" sz="1800" b="0" i="0" u="none" strike="noStrike" cap="none" normalizeH="0" baseline="30000" dirty="0">
                          <a:ln>
                            <a:noFill/>
                          </a:ln>
                          <a:solidFill>
                            <a:schemeClr val="bg2">
                              <a:lumMod val="10000"/>
                            </a:schemeClr>
                          </a:solidFill>
                          <a:effectLst/>
                          <a:latin typeface="Calibri" panose="020F0502020204030204" pitchFamily="34" charset="0"/>
                        </a:rPr>
                        <a:t>pos</a:t>
                      </a:r>
                      <a:r>
                        <a:rPr kumimoji="0" lang="en-US" sz="1800" b="0" i="0" u="none" strike="noStrike" cap="none" normalizeH="0" baseline="0" dirty="0">
                          <a:ln>
                            <a:noFill/>
                          </a:ln>
                          <a:solidFill>
                            <a:schemeClr val="bg2">
                              <a:lumMod val="10000"/>
                            </a:schemeClr>
                          </a:solidFill>
                          <a:effectLst/>
                          <a:latin typeface="Calibri" panose="020F0502020204030204" pitchFamily="34" charset="0"/>
                        </a:rPr>
                        <a:t>, 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377454317"/>
                  </a:ext>
                </a:extLst>
              </a:tr>
            </a:tbl>
          </a:graphicData>
        </a:graphic>
      </p:graphicFrame>
      <p:sp>
        <p:nvSpPr>
          <p:cNvPr id="15" name="Text Box 15">
            <a:extLst>
              <a:ext uri="{FF2B5EF4-FFF2-40B4-BE49-F238E27FC236}">
                <a16:creationId xmlns:a16="http://schemas.microsoft.com/office/drawing/2014/main" id="{841F8117-4B4C-661A-08FA-AA52EE03E74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Litzow. ASH 2022. Abstr LBA1.</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12597690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Freeform: Shape 56">
            <a:extLst>
              <a:ext uri="{FF2B5EF4-FFF2-40B4-BE49-F238E27FC236}">
                <a16:creationId xmlns:a16="http://schemas.microsoft.com/office/drawing/2014/main" id="{B96A3E00-1956-9988-BF0E-EB3755A1E62A}"/>
              </a:ext>
            </a:extLst>
          </p:cNvPr>
          <p:cNvSpPr/>
          <p:nvPr/>
        </p:nvSpPr>
        <p:spPr bwMode="auto">
          <a:xfrm>
            <a:off x="1634489" y="2087880"/>
            <a:ext cx="3920487" cy="430530"/>
          </a:xfrm>
          <a:custGeom>
            <a:avLst/>
            <a:gdLst>
              <a:gd name="connsiteX0" fmla="*/ 0 w 3901440"/>
              <a:gd name="connsiteY0" fmla="*/ 0 h 430530"/>
              <a:gd name="connsiteX1" fmla="*/ 76200 w 3901440"/>
              <a:gd name="connsiteY1" fmla="*/ 0 h 430530"/>
              <a:gd name="connsiteX2" fmla="*/ 76200 w 3901440"/>
              <a:gd name="connsiteY2" fmla="*/ 19050 h 430530"/>
              <a:gd name="connsiteX3" fmla="*/ 167640 w 3901440"/>
              <a:gd name="connsiteY3" fmla="*/ 19050 h 430530"/>
              <a:gd name="connsiteX4" fmla="*/ 167640 w 3901440"/>
              <a:gd name="connsiteY4" fmla="*/ 41910 h 430530"/>
              <a:gd name="connsiteX5" fmla="*/ 331470 w 3901440"/>
              <a:gd name="connsiteY5" fmla="*/ 41910 h 430530"/>
              <a:gd name="connsiteX6" fmla="*/ 331470 w 3901440"/>
              <a:gd name="connsiteY6" fmla="*/ 64770 h 430530"/>
              <a:gd name="connsiteX7" fmla="*/ 392430 w 3901440"/>
              <a:gd name="connsiteY7" fmla="*/ 64770 h 430530"/>
              <a:gd name="connsiteX8" fmla="*/ 392430 w 3901440"/>
              <a:gd name="connsiteY8" fmla="*/ 83820 h 430530"/>
              <a:gd name="connsiteX9" fmla="*/ 563880 w 3901440"/>
              <a:gd name="connsiteY9" fmla="*/ 83820 h 430530"/>
              <a:gd name="connsiteX10" fmla="*/ 563880 w 3901440"/>
              <a:gd name="connsiteY10" fmla="*/ 110490 h 430530"/>
              <a:gd name="connsiteX11" fmla="*/ 624840 w 3901440"/>
              <a:gd name="connsiteY11" fmla="*/ 110490 h 430530"/>
              <a:gd name="connsiteX12" fmla="*/ 624840 w 3901440"/>
              <a:gd name="connsiteY12" fmla="*/ 148590 h 430530"/>
              <a:gd name="connsiteX13" fmla="*/ 655320 w 3901440"/>
              <a:gd name="connsiteY13" fmla="*/ 148590 h 430530"/>
              <a:gd name="connsiteX14" fmla="*/ 655320 w 3901440"/>
              <a:gd name="connsiteY14" fmla="*/ 190500 h 430530"/>
              <a:gd name="connsiteX15" fmla="*/ 758190 w 3901440"/>
              <a:gd name="connsiteY15" fmla="*/ 190500 h 430530"/>
              <a:gd name="connsiteX16" fmla="*/ 758190 w 3901440"/>
              <a:gd name="connsiteY16" fmla="*/ 217170 h 430530"/>
              <a:gd name="connsiteX17" fmla="*/ 826770 w 3901440"/>
              <a:gd name="connsiteY17" fmla="*/ 217170 h 430530"/>
              <a:gd name="connsiteX18" fmla="*/ 826770 w 3901440"/>
              <a:gd name="connsiteY18" fmla="*/ 240030 h 430530"/>
              <a:gd name="connsiteX19" fmla="*/ 1082040 w 3901440"/>
              <a:gd name="connsiteY19" fmla="*/ 240030 h 430530"/>
              <a:gd name="connsiteX20" fmla="*/ 1082040 w 3901440"/>
              <a:gd name="connsiteY20" fmla="*/ 270510 h 430530"/>
              <a:gd name="connsiteX21" fmla="*/ 1196340 w 3901440"/>
              <a:gd name="connsiteY21" fmla="*/ 270510 h 430530"/>
              <a:gd name="connsiteX22" fmla="*/ 1196340 w 3901440"/>
              <a:gd name="connsiteY22" fmla="*/ 281940 h 430530"/>
              <a:gd name="connsiteX23" fmla="*/ 1314450 w 3901440"/>
              <a:gd name="connsiteY23" fmla="*/ 281940 h 430530"/>
              <a:gd name="connsiteX24" fmla="*/ 1314450 w 3901440"/>
              <a:gd name="connsiteY24" fmla="*/ 361950 h 430530"/>
              <a:gd name="connsiteX25" fmla="*/ 1344930 w 3901440"/>
              <a:gd name="connsiteY25" fmla="*/ 361950 h 430530"/>
              <a:gd name="connsiteX26" fmla="*/ 1344930 w 3901440"/>
              <a:gd name="connsiteY26" fmla="*/ 411480 h 430530"/>
              <a:gd name="connsiteX27" fmla="*/ 1680210 w 3901440"/>
              <a:gd name="connsiteY27" fmla="*/ 411480 h 430530"/>
              <a:gd name="connsiteX28" fmla="*/ 1680210 w 3901440"/>
              <a:gd name="connsiteY28" fmla="*/ 430530 h 430530"/>
              <a:gd name="connsiteX29" fmla="*/ 3901440 w 3901440"/>
              <a:gd name="connsiteY29" fmla="*/ 430530 h 430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01440" h="430530">
                <a:moveTo>
                  <a:pt x="0" y="0"/>
                </a:moveTo>
                <a:lnTo>
                  <a:pt x="76200" y="0"/>
                </a:lnTo>
                <a:lnTo>
                  <a:pt x="76200" y="19050"/>
                </a:lnTo>
                <a:lnTo>
                  <a:pt x="167640" y="19050"/>
                </a:lnTo>
                <a:lnTo>
                  <a:pt x="167640" y="41910"/>
                </a:lnTo>
                <a:lnTo>
                  <a:pt x="331470" y="41910"/>
                </a:lnTo>
                <a:lnTo>
                  <a:pt x="331470" y="64770"/>
                </a:lnTo>
                <a:lnTo>
                  <a:pt x="392430" y="64770"/>
                </a:lnTo>
                <a:lnTo>
                  <a:pt x="392430" y="83820"/>
                </a:lnTo>
                <a:lnTo>
                  <a:pt x="563880" y="83820"/>
                </a:lnTo>
                <a:lnTo>
                  <a:pt x="563880" y="110490"/>
                </a:lnTo>
                <a:lnTo>
                  <a:pt x="624840" y="110490"/>
                </a:lnTo>
                <a:lnTo>
                  <a:pt x="624840" y="148590"/>
                </a:lnTo>
                <a:lnTo>
                  <a:pt x="655320" y="148590"/>
                </a:lnTo>
                <a:lnTo>
                  <a:pt x="655320" y="190500"/>
                </a:lnTo>
                <a:lnTo>
                  <a:pt x="758190" y="190500"/>
                </a:lnTo>
                <a:lnTo>
                  <a:pt x="758190" y="217170"/>
                </a:lnTo>
                <a:lnTo>
                  <a:pt x="826770" y="217170"/>
                </a:lnTo>
                <a:lnTo>
                  <a:pt x="826770" y="240030"/>
                </a:lnTo>
                <a:lnTo>
                  <a:pt x="1082040" y="240030"/>
                </a:lnTo>
                <a:lnTo>
                  <a:pt x="1082040" y="270510"/>
                </a:lnTo>
                <a:lnTo>
                  <a:pt x="1196340" y="270510"/>
                </a:lnTo>
                <a:lnTo>
                  <a:pt x="1196340" y="281940"/>
                </a:lnTo>
                <a:lnTo>
                  <a:pt x="1314450" y="281940"/>
                </a:lnTo>
                <a:lnTo>
                  <a:pt x="1314450" y="361950"/>
                </a:lnTo>
                <a:lnTo>
                  <a:pt x="1344930" y="361950"/>
                </a:lnTo>
                <a:lnTo>
                  <a:pt x="1344930" y="411480"/>
                </a:lnTo>
                <a:lnTo>
                  <a:pt x="1680210" y="411480"/>
                </a:lnTo>
                <a:lnTo>
                  <a:pt x="1680210" y="430530"/>
                </a:lnTo>
                <a:lnTo>
                  <a:pt x="3901440" y="430530"/>
                </a:lnTo>
              </a:path>
            </a:pathLst>
          </a:custGeom>
          <a:noFill/>
          <a:ln w="28575">
            <a:solidFill>
              <a:schemeClr val="accent1"/>
            </a:solidFill>
            <a:miter lim="800000"/>
            <a:headEnd/>
            <a:tailEnd/>
          </a:ln>
        </p:spPr>
        <p:txBody>
          <a:bodyPr rtlCol="0" anchor="ctr"/>
          <a:lstStyle/>
          <a:p>
            <a:pPr algn="ctr"/>
            <a:endParaRPr lang="en-US"/>
          </a:p>
        </p:txBody>
      </p:sp>
      <p:sp>
        <p:nvSpPr>
          <p:cNvPr id="58" name="Freeform: Shape 57">
            <a:extLst>
              <a:ext uri="{FF2B5EF4-FFF2-40B4-BE49-F238E27FC236}">
                <a16:creationId xmlns:a16="http://schemas.microsoft.com/office/drawing/2014/main" id="{017EE9FC-AEE6-9339-50EE-A9DA58E437C9}"/>
              </a:ext>
            </a:extLst>
          </p:cNvPr>
          <p:cNvSpPr/>
          <p:nvPr/>
        </p:nvSpPr>
        <p:spPr bwMode="auto">
          <a:xfrm>
            <a:off x="1634490" y="2084070"/>
            <a:ext cx="3547110" cy="1558290"/>
          </a:xfrm>
          <a:custGeom>
            <a:avLst/>
            <a:gdLst>
              <a:gd name="connsiteX0" fmla="*/ 0 w 3547110"/>
              <a:gd name="connsiteY0" fmla="*/ 0 h 1558290"/>
              <a:gd name="connsiteX1" fmla="*/ 60960 w 3547110"/>
              <a:gd name="connsiteY1" fmla="*/ 0 h 1558290"/>
              <a:gd name="connsiteX2" fmla="*/ 60960 w 3547110"/>
              <a:gd name="connsiteY2" fmla="*/ 30480 h 1558290"/>
              <a:gd name="connsiteX3" fmla="*/ 289560 w 3547110"/>
              <a:gd name="connsiteY3" fmla="*/ 30480 h 1558290"/>
              <a:gd name="connsiteX4" fmla="*/ 289560 w 3547110"/>
              <a:gd name="connsiteY4" fmla="*/ 68580 h 1558290"/>
              <a:gd name="connsiteX5" fmla="*/ 335280 w 3547110"/>
              <a:gd name="connsiteY5" fmla="*/ 68580 h 1558290"/>
              <a:gd name="connsiteX6" fmla="*/ 335280 w 3547110"/>
              <a:gd name="connsiteY6" fmla="*/ 110490 h 1558290"/>
              <a:gd name="connsiteX7" fmla="*/ 403860 w 3547110"/>
              <a:gd name="connsiteY7" fmla="*/ 110490 h 1558290"/>
              <a:gd name="connsiteX8" fmla="*/ 403860 w 3547110"/>
              <a:gd name="connsiteY8" fmla="*/ 133350 h 1558290"/>
              <a:gd name="connsiteX9" fmla="*/ 480060 w 3547110"/>
              <a:gd name="connsiteY9" fmla="*/ 133350 h 1558290"/>
              <a:gd name="connsiteX10" fmla="*/ 480060 w 3547110"/>
              <a:gd name="connsiteY10" fmla="*/ 190500 h 1558290"/>
              <a:gd name="connsiteX11" fmla="*/ 521970 w 3547110"/>
              <a:gd name="connsiteY11" fmla="*/ 190500 h 1558290"/>
              <a:gd name="connsiteX12" fmla="*/ 521970 w 3547110"/>
              <a:gd name="connsiteY12" fmla="*/ 266700 h 1558290"/>
              <a:gd name="connsiteX13" fmla="*/ 628650 w 3547110"/>
              <a:gd name="connsiteY13" fmla="*/ 266700 h 1558290"/>
              <a:gd name="connsiteX14" fmla="*/ 628650 w 3547110"/>
              <a:gd name="connsiteY14" fmla="*/ 304800 h 1558290"/>
              <a:gd name="connsiteX15" fmla="*/ 681990 w 3547110"/>
              <a:gd name="connsiteY15" fmla="*/ 304800 h 1558290"/>
              <a:gd name="connsiteX16" fmla="*/ 681990 w 3547110"/>
              <a:gd name="connsiteY16" fmla="*/ 346710 h 1558290"/>
              <a:gd name="connsiteX17" fmla="*/ 712470 w 3547110"/>
              <a:gd name="connsiteY17" fmla="*/ 346710 h 1558290"/>
              <a:gd name="connsiteX18" fmla="*/ 712470 w 3547110"/>
              <a:gd name="connsiteY18" fmla="*/ 369570 h 1558290"/>
              <a:gd name="connsiteX19" fmla="*/ 819150 w 3547110"/>
              <a:gd name="connsiteY19" fmla="*/ 369570 h 1558290"/>
              <a:gd name="connsiteX20" fmla="*/ 819150 w 3547110"/>
              <a:gd name="connsiteY20" fmla="*/ 400050 h 1558290"/>
              <a:gd name="connsiteX21" fmla="*/ 880110 w 3547110"/>
              <a:gd name="connsiteY21" fmla="*/ 400050 h 1558290"/>
              <a:gd name="connsiteX22" fmla="*/ 880110 w 3547110"/>
              <a:gd name="connsiteY22" fmla="*/ 430530 h 1558290"/>
              <a:gd name="connsiteX23" fmla="*/ 941070 w 3547110"/>
              <a:gd name="connsiteY23" fmla="*/ 430530 h 1558290"/>
              <a:gd name="connsiteX24" fmla="*/ 941070 w 3547110"/>
              <a:gd name="connsiteY24" fmla="*/ 449580 h 1558290"/>
              <a:gd name="connsiteX25" fmla="*/ 998220 w 3547110"/>
              <a:gd name="connsiteY25" fmla="*/ 449580 h 1558290"/>
              <a:gd name="connsiteX26" fmla="*/ 998220 w 3547110"/>
              <a:gd name="connsiteY26" fmla="*/ 468630 h 1558290"/>
              <a:gd name="connsiteX27" fmla="*/ 1078230 w 3547110"/>
              <a:gd name="connsiteY27" fmla="*/ 468630 h 1558290"/>
              <a:gd name="connsiteX28" fmla="*/ 1078230 w 3547110"/>
              <a:gd name="connsiteY28" fmla="*/ 499110 h 1558290"/>
              <a:gd name="connsiteX29" fmla="*/ 1188720 w 3547110"/>
              <a:gd name="connsiteY29" fmla="*/ 499110 h 1558290"/>
              <a:gd name="connsiteX30" fmla="*/ 1188720 w 3547110"/>
              <a:gd name="connsiteY30" fmla="*/ 533400 h 1558290"/>
              <a:gd name="connsiteX31" fmla="*/ 1234440 w 3547110"/>
              <a:gd name="connsiteY31" fmla="*/ 533400 h 1558290"/>
              <a:gd name="connsiteX32" fmla="*/ 1234440 w 3547110"/>
              <a:gd name="connsiteY32" fmla="*/ 598170 h 1558290"/>
              <a:gd name="connsiteX33" fmla="*/ 1268730 w 3547110"/>
              <a:gd name="connsiteY33" fmla="*/ 598170 h 1558290"/>
              <a:gd name="connsiteX34" fmla="*/ 1268730 w 3547110"/>
              <a:gd name="connsiteY34" fmla="*/ 624840 h 1558290"/>
              <a:gd name="connsiteX35" fmla="*/ 1356360 w 3547110"/>
              <a:gd name="connsiteY35" fmla="*/ 624840 h 1558290"/>
              <a:gd name="connsiteX36" fmla="*/ 1356360 w 3547110"/>
              <a:gd name="connsiteY36" fmla="*/ 647700 h 1558290"/>
              <a:gd name="connsiteX37" fmla="*/ 1424940 w 3547110"/>
              <a:gd name="connsiteY37" fmla="*/ 647700 h 1558290"/>
              <a:gd name="connsiteX38" fmla="*/ 1424940 w 3547110"/>
              <a:gd name="connsiteY38" fmla="*/ 720090 h 1558290"/>
              <a:gd name="connsiteX39" fmla="*/ 1539240 w 3547110"/>
              <a:gd name="connsiteY39" fmla="*/ 720090 h 1558290"/>
              <a:gd name="connsiteX40" fmla="*/ 1539240 w 3547110"/>
              <a:gd name="connsiteY40" fmla="*/ 754380 h 1558290"/>
              <a:gd name="connsiteX41" fmla="*/ 1584960 w 3547110"/>
              <a:gd name="connsiteY41" fmla="*/ 754380 h 1558290"/>
              <a:gd name="connsiteX42" fmla="*/ 1584960 w 3547110"/>
              <a:gd name="connsiteY42" fmla="*/ 788670 h 1558290"/>
              <a:gd name="connsiteX43" fmla="*/ 1634490 w 3547110"/>
              <a:gd name="connsiteY43" fmla="*/ 788670 h 1558290"/>
              <a:gd name="connsiteX44" fmla="*/ 1634490 w 3547110"/>
              <a:gd name="connsiteY44" fmla="*/ 834390 h 1558290"/>
              <a:gd name="connsiteX45" fmla="*/ 1691640 w 3547110"/>
              <a:gd name="connsiteY45" fmla="*/ 834390 h 1558290"/>
              <a:gd name="connsiteX46" fmla="*/ 1691640 w 3547110"/>
              <a:gd name="connsiteY46" fmla="*/ 883920 h 1558290"/>
              <a:gd name="connsiteX47" fmla="*/ 1714500 w 3547110"/>
              <a:gd name="connsiteY47" fmla="*/ 883920 h 1558290"/>
              <a:gd name="connsiteX48" fmla="*/ 1714500 w 3547110"/>
              <a:gd name="connsiteY48" fmla="*/ 906780 h 1558290"/>
              <a:gd name="connsiteX49" fmla="*/ 1824990 w 3547110"/>
              <a:gd name="connsiteY49" fmla="*/ 906780 h 1558290"/>
              <a:gd name="connsiteX50" fmla="*/ 1824990 w 3547110"/>
              <a:gd name="connsiteY50" fmla="*/ 937260 h 1558290"/>
              <a:gd name="connsiteX51" fmla="*/ 2015490 w 3547110"/>
              <a:gd name="connsiteY51" fmla="*/ 937260 h 1558290"/>
              <a:gd name="connsiteX52" fmla="*/ 2015490 w 3547110"/>
              <a:gd name="connsiteY52" fmla="*/ 1002030 h 1558290"/>
              <a:gd name="connsiteX53" fmla="*/ 2038350 w 3547110"/>
              <a:gd name="connsiteY53" fmla="*/ 1002030 h 1558290"/>
              <a:gd name="connsiteX54" fmla="*/ 2038350 w 3547110"/>
              <a:gd name="connsiteY54" fmla="*/ 1059180 h 1558290"/>
              <a:gd name="connsiteX55" fmla="*/ 2232660 w 3547110"/>
              <a:gd name="connsiteY55" fmla="*/ 1059180 h 1558290"/>
              <a:gd name="connsiteX56" fmla="*/ 2232660 w 3547110"/>
              <a:gd name="connsiteY56" fmla="*/ 1123950 h 1558290"/>
              <a:gd name="connsiteX57" fmla="*/ 2994660 w 3547110"/>
              <a:gd name="connsiteY57" fmla="*/ 1123950 h 1558290"/>
              <a:gd name="connsiteX58" fmla="*/ 2994660 w 3547110"/>
              <a:gd name="connsiteY58" fmla="*/ 1280160 h 1558290"/>
              <a:gd name="connsiteX59" fmla="*/ 3200400 w 3547110"/>
              <a:gd name="connsiteY59" fmla="*/ 1280160 h 1558290"/>
              <a:gd name="connsiteX60" fmla="*/ 3200400 w 3547110"/>
              <a:gd name="connsiteY60" fmla="*/ 1558290 h 1558290"/>
              <a:gd name="connsiteX61" fmla="*/ 3547110 w 3547110"/>
              <a:gd name="connsiteY61" fmla="*/ 1558290 h 1558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547110" h="1558290">
                <a:moveTo>
                  <a:pt x="0" y="0"/>
                </a:moveTo>
                <a:lnTo>
                  <a:pt x="60960" y="0"/>
                </a:lnTo>
                <a:lnTo>
                  <a:pt x="60960" y="30480"/>
                </a:lnTo>
                <a:lnTo>
                  <a:pt x="289560" y="30480"/>
                </a:lnTo>
                <a:lnTo>
                  <a:pt x="289560" y="68580"/>
                </a:lnTo>
                <a:lnTo>
                  <a:pt x="335280" y="68580"/>
                </a:lnTo>
                <a:lnTo>
                  <a:pt x="335280" y="110490"/>
                </a:lnTo>
                <a:lnTo>
                  <a:pt x="403860" y="110490"/>
                </a:lnTo>
                <a:lnTo>
                  <a:pt x="403860" y="133350"/>
                </a:lnTo>
                <a:lnTo>
                  <a:pt x="480060" y="133350"/>
                </a:lnTo>
                <a:lnTo>
                  <a:pt x="480060" y="190500"/>
                </a:lnTo>
                <a:lnTo>
                  <a:pt x="521970" y="190500"/>
                </a:lnTo>
                <a:lnTo>
                  <a:pt x="521970" y="266700"/>
                </a:lnTo>
                <a:lnTo>
                  <a:pt x="628650" y="266700"/>
                </a:lnTo>
                <a:lnTo>
                  <a:pt x="628650" y="304800"/>
                </a:lnTo>
                <a:lnTo>
                  <a:pt x="681990" y="304800"/>
                </a:lnTo>
                <a:lnTo>
                  <a:pt x="681990" y="346710"/>
                </a:lnTo>
                <a:lnTo>
                  <a:pt x="712470" y="346710"/>
                </a:lnTo>
                <a:lnTo>
                  <a:pt x="712470" y="369570"/>
                </a:lnTo>
                <a:lnTo>
                  <a:pt x="819150" y="369570"/>
                </a:lnTo>
                <a:lnTo>
                  <a:pt x="819150" y="400050"/>
                </a:lnTo>
                <a:lnTo>
                  <a:pt x="880110" y="400050"/>
                </a:lnTo>
                <a:lnTo>
                  <a:pt x="880110" y="430530"/>
                </a:lnTo>
                <a:lnTo>
                  <a:pt x="941070" y="430530"/>
                </a:lnTo>
                <a:lnTo>
                  <a:pt x="941070" y="449580"/>
                </a:lnTo>
                <a:lnTo>
                  <a:pt x="998220" y="449580"/>
                </a:lnTo>
                <a:lnTo>
                  <a:pt x="998220" y="468630"/>
                </a:lnTo>
                <a:lnTo>
                  <a:pt x="1078230" y="468630"/>
                </a:lnTo>
                <a:lnTo>
                  <a:pt x="1078230" y="499110"/>
                </a:lnTo>
                <a:lnTo>
                  <a:pt x="1188720" y="499110"/>
                </a:lnTo>
                <a:lnTo>
                  <a:pt x="1188720" y="533400"/>
                </a:lnTo>
                <a:lnTo>
                  <a:pt x="1234440" y="533400"/>
                </a:lnTo>
                <a:lnTo>
                  <a:pt x="1234440" y="598170"/>
                </a:lnTo>
                <a:lnTo>
                  <a:pt x="1268730" y="598170"/>
                </a:lnTo>
                <a:lnTo>
                  <a:pt x="1268730" y="624840"/>
                </a:lnTo>
                <a:lnTo>
                  <a:pt x="1356360" y="624840"/>
                </a:lnTo>
                <a:lnTo>
                  <a:pt x="1356360" y="647700"/>
                </a:lnTo>
                <a:lnTo>
                  <a:pt x="1424940" y="647700"/>
                </a:lnTo>
                <a:lnTo>
                  <a:pt x="1424940" y="720090"/>
                </a:lnTo>
                <a:lnTo>
                  <a:pt x="1539240" y="720090"/>
                </a:lnTo>
                <a:lnTo>
                  <a:pt x="1539240" y="754380"/>
                </a:lnTo>
                <a:lnTo>
                  <a:pt x="1584960" y="754380"/>
                </a:lnTo>
                <a:lnTo>
                  <a:pt x="1584960" y="788670"/>
                </a:lnTo>
                <a:lnTo>
                  <a:pt x="1634490" y="788670"/>
                </a:lnTo>
                <a:lnTo>
                  <a:pt x="1634490" y="834390"/>
                </a:lnTo>
                <a:lnTo>
                  <a:pt x="1691640" y="834390"/>
                </a:lnTo>
                <a:lnTo>
                  <a:pt x="1691640" y="883920"/>
                </a:lnTo>
                <a:lnTo>
                  <a:pt x="1714500" y="883920"/>
                </a:lnTo>
                <a:lnTo>
                  <a:pt x="1714500" y="906780"/>
                </a:lnTo>
                <a:lnTo>
                  <a:pt x="1824990" y="906780"/>
                </a:lnTo>
                <a:lnTo>
                  <a:pt x="1824990" y="937260"/>
                </a:lnTo>
                <a:lnTo>
                  <a:pt x="2015490" y="937260"/>
                </a:lnTo>
                <a:lnTo>
                  <a:pt x="2015490" y="1002030"/>
                </a:lnTo>
                <a:lnTo>
                  <a:pt x="2038350" y="1002030"/>
                </a:lnTo>
                <a:lnTo>
                  <a:pt x="2038350" y="1059180"/>
                </a:lnTo>
                <a:lnTo>
                  <a:pt x="2232660" y="1059180"/>
                </a:lnTo>
                <a:lnTo>
                  <a:pt x="2232660" y="1123950"/>
                </a:lnTo>
                <a:lnTo>
                  <a:pt x="2994660" y="1123950"/>
                </a:lnTo>
                <a:lnTo>
                  <a:pt x="2994660" y="1280160"/>
                </a:lnTo>
                <a:lnTo>
                  <a:pt x="3200400" y="1280160"/>
                </a:lnTo>
                <a:lnTo>
                  <a:pt x="3200400" y="1558290"/>
                </a:lnTo>
                <a:lnTo>
                  <a:pt x="3547110" y="1558290"/>
                </a:lnTo>
              </a:path>
            </a:pathLst>
          </a:custGeom>
          <a:noFill/>
          <a:ln w="28575">
            <a:solidFill>
              <a:schemeClr val="accent3"/>
            </a:solidFill>
            <a:miter lim="800000"/>
            <a:headEnd/>
            <a:tailEnd/>
          </a:ln>
        </p:spPr>
        <p:txBody>
          <a:bodyPr rtlCol="0" anchor="ctr"/>
          <a:lstStyle/>
          <a:p>
            <a:pPr algn="ctr"/>
            <a:endParaRPr lang="en-US"/>
          </a:p>
        </p:txBody>
      </p:sp>
      <p:sp>
        <p:nvSpPr>
          <p:cNvPr id="2" name="Title 1">
            <a:extLst>
              <a:ext uri="{FF2B5EF4-FFF2-40B4-BE49-F238E27FC236}">
                <a16:creationId xmlns:a16="http://schemas.microsoft.com/office/drawing/2014/main" id="{6AAF61C3-ABFA-9168-618A-6ACDDC24AD41}"/>
              </a:ext>
            </a:extLst>
          </p:cNvPr>
          <p:cNvSpPr>
            <a:spLocks noGrp="1"/>
          </p:cNvSpPr>
          <p:nvPr>
            <p:ph type="title"/>
          </p:nvPr>
        </p:nvSpPr>
        <p:spPr/>
        <p:txBody>
          <a:bodyPr/>
          <a:lstStyle/>
          <a:p>
            <a:r>
              <a:rPr lang="en-US" altLang="en-US" dirty="0"/>
              <a:t>ECOG-ACRIN E1910</a:t>
            </a:r>
            <a:r>
              <a:rPr lang="en-US" dirty="0"/>
              <a:t>: Survival in MRD</a:t>
            </a:r>
            <a:r>
              <a:rPr lang="en-US" baseline="30000" dirty="0"/>
              <a:t>neg</a:t>
            </a:r>
            <a:r>
              <a:rPr lang="en-US" dirty="0"/>
              <a:t> Disease</a:t>
            </a:r>
          </a:p>
        </p:txBody>
      </p:sp>
      <p:sp>
        <p:nvSpPr>
          <p:cNvPr id="6" name="Content Placeholder 5">
            <a:extLst>
              <a:ext uri="{FF2B5EF4-FFF2-40B4-BE49-F238E27FC236}">
                <a16:creationId xmlns:a16="http://schemas.microsoft.com/office/drawing/2014/main" id="{6EF24EBA-B788-39D0-6C52-0D784EC65A74}"/>
              </a:ext>
            </a:extLst>
          </p:cNvPr>
          <p:cNvSpPr>
            <a:spLocks noGrp="1"/>
          </p:cNvSpPr>
          <p:nvPr>
            <p:ph sz="half" idx="2"/>
          </p:nvPr>
        </p:nvSpPr>
        <p:spPr>
          <a:xfrm>
            <a:off x="6135342" y="4161903"/>
            <a:ext cx="5623271" cy="1888837"/>
          </a:xfrm>
        </p:spPr>
        <p:txBody>
          <a:bodyPr/>
          <a:lstStyle/>
          <a:p>
            <a:r>
              <a:rPr lang="en-US" altLang="en-US" sz="2400" dirty="0"/>
              <a:t>At third interim efficacy analysis, </a:t>
            </a:r>
            <a:br>
              <a:rPr lang="en-US" altLang="en-US" sz="2400" dirty="0"/>
            </a:br>
            <a:r>
              <a:rPr lang="en-US" altLang="en-US" sz="2400" dirty="0"/>
              <a:t>ECOG-ACRIN DSMB recommended releasing results due to benefit observed with blinatumomab in MRD</a:t>
            </a:r>
            <a:r>
              <a:rPr lang="en-US" altLang="en-US" sz="2400" baseline="30000" dirty="0"/>
              <a:t>neg</a:t>
            </a:r>
            <a:r>
              <a:rPr lang="en-US" altLang="en-US" sz="2400" dirty="0"/>
              <a:t> disease</a:t>
            </a:r>
          </a:p>
          <a:p>
            <a:endParaRPr lang="en-US" sz="2400" dirty="0"/>
          </a:p>
        </p:txBody>
      </p:sp>
      <p:sp>
        <p:nvSpPr>
          <p:cNvPr id="10" name="TextBox 9">
            <a:extLst>
              <a:ext uri="{FF2B5EF4-FFF2-40B4-BE49-F238E27FC236}">
                <a16:creationId xmlns:a16="http://schemas.microsoft.com/office/drawing/2014/main" id="{CA6A440D-773A-93F0-51B7-75DEBE8E10FF}"/>
              </a:ext>
            </a:extLst>
          </p:cNvPr>
          <p:cNvSpPr txBox="1"/>
          <p:nvPr/>
        </p:nvSpPr>
        <p:spPr bwMode="auto">
          <a:xfrm>
            <a:off x="1591756" y="5083197"/>
            <a:ext cx="3891267" cy="338554"/>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Mo From Randomization</a:t>
            </a:r>
          </a:p>
        </p:txBody>
      </p:sp>
      <p:graphicFrame>
        <p:nvGraphicFramePr>
          <p:cNvPr id="11" name="Table 11">
            <a:extLst>
              <a:ext uri="{FF2B5EF4-FFF2-40B4-BE49-F238E27FC236}">
                <a16:creationId xmlns:a16="http://schemas.microsoft.com/office/drawing/2014/main" id="{B9847A16-CED6-3C76-8247-5D31A87E6C62}"/>
              </a:ext>
            </a:extLst>
          </p:cNvPr>
          <p:cNvGraphicFramePr>
            <a:graphicFrameLocks noGrp="1"/>
          </p:cNvGraphicFramePr>
          <p:nvPr>
            <p:extLst>
              <p:ext uri="{D42A27DB-BD31-4B8C-83A1-F6EECF244321}">
                <p14:modId xmlns:p14="http://schemas.microsoft.com/office/powerpoint/2010/main" val="1740662934"/>
              </p:ext>
            </p:extLst>
          </p:nvPr>
        </p:nvGraphicFramePr>
        <p:xfrm>
          <a:off x="1475125" y="5458118"/>
          <a:ext cx="4260616" cy="599902"/>
        </p:xfrm>
        <a:graphic>
          <a:graphicData uri="http://schemas.openxmlformats.org/drawingml/2006/table">
            <a:tbl>
              <a:tblPr firstRow="1" bandRow="1">
                <a:tableStyleId>{2D5ABB26-0587-4C30-8999-92F81FD0307C}</a:tableStyleId>
              </a:tblPr>
              <a:tblGrid>
                <a:gridCol w="532577">
                  <a:extLst>
                    <a:ext uri="{9D8B030D-6E8A-4147-A177-3AD203B41FA5}">
                      <a16:colId xmlns:a16="http://schemas.microsoft.com/office/drawing/2014/main" val="2009069058"/>
                    </a:ext>
                  </a:extLst>
                </a:gridCol>
                <a:gridCol w="440088">
                  <a:extLst>
                    <a:ext uri="{9D8B030D-6E8A-4147-A177-3AD203B41FA5}">
                      <a16:colId xmlns:a16="http://schemas.microsoft.com/office/drawing/2014/main" val="2537205314"/>
                    </a:ext>
                  </a:extLst>
                </a:gridCol>
                <a:gridCol w="505838">
                  <a:extLst>
                    <a:ext uri="{9D8B030D-6E8A-4147-A177-3AD203B41FA5}">
                      <a16:colId xmlns:a16="http://schemas.microsoft.com/office/drawing/2014/main" val="13699819"/>
                    </a:ext>
                  </a:extLst>
                </a:gridCol>
                <a:gridCol w="651805">
                  <a:extLst>
                    <a:ext uri="{9D8B030D-6E8A-4147-A177-3AD203B41FA5}">
                      <a16:colId xmlns:a16="http://schemas.microsoft.com/office/drawing/2014/main" val="592421033"/>
                    </a:ext>
                  </a:extLst>
                </a:gridCol>
                <a:gridCol w="379327">
                  <a:extLst>
                    <a:ext uri="{9D8B030D-6E8A-4147-A177-3AD203B41FA5}">
                      <a16:colId xmlns:a16="http://schemas.microsoft.com/office/drawing/2014/main" val="2219262294"/>
                    </a:ext>
                  </a:extLst>
                </a:gridCol>
                <a:gridCol w="671209">
                  <a:extLst>
                    <a:ext uri="{9D8B030D-6E8A-4147-A177-3AD203B41FA5}">
                      <a16:colId xmlns:a16="http://schemas.microsoft.com/office/drawing/2014/main" val="915452457"/>
                    </a:ext>
                  </a:extLst>
                </a:gridCol>
                <a:gridCol w="428017">
                  <a:extLst>
                    <a:ext uri="{9D8B030D-6E8A-4147-A177-3AD203B41FA5}">
                      <a16:colId xmlns:a16="http://schemas.microsoft.com/office/drawing/2014/main" val="352089924"/>
                    </a:ext>
                  </a:extLst>
                </a:gridCol>
                <a:gridCol w="651755">
                  <a:extLst>
                    <a:ext uri="{9D8B030D-6E8A-4147-A177-3AD203B41FA5}">
                      <a16:colId xmlns:a16="http://schemas.microsoft.com/office/drawing/2014/main" val="3348593310"/>
                    </a:ext>
                  </a:extLst>
                </a:gridCol>
              </a:tblGrid>
              <a:tr h="240841">
                <a:tc>
                  <a:txBody>
                    <a:bodyPr/>
                    <a:lstStyle/>
                    <a:p>
                      <a:pPr algn="ctr"/>
                      <a:r>
                        <a:rPr lang="en-US" sz="1200" b="0" dirty="0">
                          <a:solidFill>
                            <a:schemeClr val="bg1"/>
                          </a:solidFill>
                        </a:rPr>
                        <a:t>112</a:t>
                      </a:r>
                    </a:p>
                  </a:txBody>
                  <a:tcPr anchor="ctr">
                    <a:solidFill>
                      <a:schemeClr val="tx1"/>
                    </a:solidFill>
                  </a:tcPr>
                </a:tc>
                <a:tc>
                  <a:txBody>
                    <a:bodyPr/>
                    <a:lstStyle/>
                    <a:p>
                      <a:pPr algn="ctr"/>
                      <a:r>
                        <a:rPr lang="en-US" sz="1200" b="0" dirty="0">
                          <a:solidFill>
                            <a:schemeClr val="bg1"/>
                          </a:solidFill>
                        </a:rPr>
                        <a:t>106</a:t>
                      </a:r>
                    </a:p>
                  </a:txBody>
                  <a:tcPr anchor="ctr">
                    <a:solidFill>
                      <a:schemeClr val="tx1"/>
                    </a:solidFill>
                  </a:tcPr>
                </a:tc>
                <a:tc>
                  <a:txBody>
                    <a:bodyPr/>
                    <a:lstStyle/>
                    <a:p>
                      <a:pPr algn="ctr"/>
                      <a:r>
                        <a:rPr lang="en-US" sz="1200" b="0" dirty="0">
                          <a:solidFill>
                            <a:schemeClr val="bg1"/>
                          </a:solidFill>
                        </a:rPr>
                        <a:t>99</a:t>
                      </a:r>
                    </a:p>
                  </a:txBody>
                  <a:tcPr anchor="ctr">
                    <a:solidFill>
                      <a:schemeClr val="tx1"/>
                    </a:solidFill>
                  </a:tcPr>
                </a:tc>
                <a:tc>
                  <a:txBody>
                    <a:bodyPr/>
                    <a:lstStyle/>
                    <a:p>
                      <a:pPr algn="ctr"/>
                      <a:r>
                        <a:rPr lang="en-US" sz="1200" b="0" dirty="0">
                          <a:solidFill>
                            <a:schemeClr val="bg1"/>
                          </a:solidFill>
                        </a:rPr>
                        <a:t>65</a:t>
                      </a:r>
                    </a:p>
                  </a:txBody>
                  <a:tcPr anchor="ctr">
                    <a:solidFill>
                      <a:schemeClr val="tx1"/>
                    </a:solidFill>
                  </a:tcPr>
                </a:tc>
                <a:tc>
                  <a:txBody>
                    <a:bodyPr/>
                    <a:lstStyle/>
                    <a:p>
                      <a:pPr algn="ctr"/>
                      <a:r>
                        <a:rPr lang="en-US" sz="1200" b="0" dirty="0">
                          <a:solidFill>
                            <a:schemeClr val="bg1"/>
                          </a:solidFill>
                        </a:rPr>
                        <a:t>41</a:t>
                      </a:r>
                    </a:p>
                  </a:txBody>
                  <a:tcPr anchor="ctr">
                    <a:solidFill>
                      <a:schemeClr val="tx1"/>
                    </a:solidFill>
                  </a:tcPr>
                </a:tc>
                <a:tc>
                  <a:txBody>
                    <a:bodyPr/>
                    <a:lstStyle/>
                    <a:p>
                      <a:pPr algn="ctr"/>
                      <a:r>
                        <a:rPr lang="en-US" sz="1200" b="0" dirty="0">
                          <a:solidFill>
                            <a:schemeClr val="bg1"/>
                          </a:solidFill>
                        </a:rPr>
                        <a:t>18</a:t>
                      </a:r>
                    </a:p>
                  </a:txBody>
                  <a:tcPr anchor="ctr">
                    <a:solidFill>
                      <a:schemeClr val="tx1"/>
                    </a:solidFill>
                  </a:tcPr>
                </a:tc>
                <a:tc>
                  <a:txBody>
                    <a:bodyPr/>
                    <a:lstStyle/>
                    <a:p>
                      <a:pPr algn="ctr"/>
                      <a:r>
                        <a:rPr lang="en-US" sz="1200" b="0" dirty="0">
                          <a:solidFill>
                            <a:schemeClr val="bg1"/>
                          </a:solidFill>
                        </a:rPr>
                        <a:t>7</a:t>
                      </a:r>
                    </a:p>
                  </a:txBody>
                  <a:tcPr anchor="ctr">
                    <a:solidFill>
                      <a:schemeClr val="tx1"/>
                    </a:solidFill>
                  </a:tcPr>
                </a:tc>
                <a:tc>
                  <a:txBody>
                    <a:bodyPr/>
                    <a:lstStyle/>
                    <a:p>
                      <a:pPr algn="ctr"/>
                      <a:r>
                        <a:rPr lang="en-US" sz="1200" b="0" dirty="0">
                          <a:solidFill>
                            <a:schemeClr val="bg1"/>
                          </a:solidFill>
                        </a:rPr>
                        <a:t>1</a:t>
                      </a:r>
                    </a:p>
                  </a:txBody>
                  <a:tcPr anchor="ctr">
                    <a:solidFill>
                      <a:schemeClr val="tx1"/>
                    </a:solidFill>
                  </a:tcPr>
                </a:tc>
                <a:extLst>
                  <a:ext uri="{0D108BD9-81ED-4DB2-BD59-A6C34878D82A}">
                    <a16:rowId xmlns:a16="http://schemas.microsoft.com/office/drawing/2014/main" val="1970362184"/>
                  </a:ext>
                </a:extLst>
              </a:tr>
              <a:tr h="325582">
                <a:tc>
                  <a:txBody>
                    <a:bodyPr/>
                    <a:lstStyle/>
                    <a:p>
                      <a:pPr algn="ctr"/>
                      <a:r>
                        <a:rPr lang="en-US" sz="1200" b="0" dirty="0">
                          <a:solidFill>
                            <a:schemeClr val="bg1"/>
                          </a:solidFill>
                        </a:rPr>
                        <a:t>112</a:t>
                      </a:r>
                    </a:p>
                  </a:txBody>
                  <a:tcPr anchor="ctr">
                    <a:solidFill>
                      <a:schemeClr val="tx1"/>
                    </a:solidFill>
                  </a:tcPr>
                </a:tc>
                <a:tc>
                  <a:txBody>
                    <a:bodyPr/>
                    <a:lstStyle/>
                    <a:p>
                      <a:pPr algn="ctr"/>
                      <a:r>
                        <a:rPr lang="en-US" sz="1200" b="0" dirty="0">
                          <a:solidFill>
                            <a:schemeClr val="bg1"/>
                          </a:solidFill>
                        </a:rPr>
                        <a:t>96</a:t>
                      </a:r>
                    </a:p>
                  </a:txBody>
                  <a:tcPr anchor="ctr">
                    <a:solidFill>
                      <a:schemeClr val="tx1"/>
                    </a:solidFill>
                  </a:tcPr>
                </a:tc>
                <a:tc>
                  <a:txBody>
                    <a:bodyPr/>
                    <a:lstStyle/>
                    <a:p>
                      <a:pPr algn="ctr"/>
                      <a:r>
                        <a:rPr lang="en-US" sz="1200" b="0" dirty="0">
                          <a:solidFill>
                            <a:schemeClr val="bg1"/>
                          </a:solidFill>
                        </a:rPr>
                        <a:t>85</a:t>
                      </a:r>
                    </a:p>
                  </a:txBody>
                  <a:tcPr anchor="ctr">
                    <a:solidFill>
                      <a:schemeClr val="tx1"/>
                    </a:solidFill>
                  </a:tcPr>
                </a:tc>
                <a:tc>
                  <a:txBody>
                    <a:bodyPr/>
                    <a:lstStyle/>
                    <a:p>
                      <a:pPr algn="ctr"/>
                      <a:r>
                        <a:rPr lang="en-US" sz="1200" b="0" dirty="0">
                          <a:solidFill>
                            <a:schemeClr val="bg1"/>
                          </a:solidFill>
                        </a:rPr>
                        <a:t>53</a:t>
                      </a:r>
                    </a:p>
                  </a:txBody>
                  <a:tcPr anchor="ctr">
                    <a:solidFill>
                      <a:schemeClr val="tx1"/>
                    </a:solidFill>
                  </a:tcPr>
                </a:tc>
                <a:tc>
                  <a:txBody>
                    <a:bodyPr/>
                    <a:lstStyle/>
                    <a:p>
                      <a:pPr algn="ctr"/>
                      <a:r>
                        <a:rPr lang="en-US" sz="1200" b="0" dirty="0">
                          <a:solidFill>
                            <a:schemeClr val="bg1"/>
                          </a:solidFill>
                        </a:rPr>
                        <a:t>28</a:t>
                      </a:r>
                    </a:p>
                  </a:txBody>
                  <a:tcPr anchor="ctr">
                    <a:solidFill>
                      <a:schemeClr val="tx1"/>
                    </a:solidFill>
                  </a:tcPr>
                </a:tc>
                <a:tc>
                  <a:txBody>
                    <a:bodyPr/>
                    <a:lstStyle/>
                    <a:p>
                      <a:pPr algn="ctr"/>
                      <a:r>
                        <a:rPr lang="en-US" sz="1200" b="0" dirty="0">
                          <a:solidFill>
                            <a:schemeClr val="bg1"/>
                          </a:solidFill>
                        </a:rPr>
                        <a:t>14</a:t>
                      </a:r>
                    </a:p>
                  </a:txBody>
                  <a:tcPr anchor="ctr">
                    <a:solidFill>
                      <a:schemeClr val="tx1"/>
                    </a:solidFill>
                  </a:tcPr>
                </a:tc>
                <a:tc>
                  <a:txBody>
                    <a:bodyPr/>
                    <a:lstStyle/>
                    <a:p>
                      <a:pPr algn="ctr"/>
                      <a:r>
                        <a:rPr lang="en-US" sz="1200" b="0" dirty="0">
                          <a:solidFill>
                            <a:schemeClr val="bg1"/>
                          </a:solidFill>
                        </a:rPr>
                        <a:t>4</a:t>
                      </a:r>
                    </a:p>
                  </a:txBody>
                  <a:tcPr anchor="ctr">
                    <a:solidFill>
                      <a:schemeClr val="tx1"/>
                    </a:solidFill>
                  </a:tcPr>
                </a:tc>
                <a:tc>
                  <a:txBody>
                    <a:bodyPr/>
                    <a:lstStyle/>
                    <a:p>
                      <a:pPr algn="ctr"/>
                      <a:r>
                        <a:rPr lang="en-US" sz="1200" b="0" dirty="0">
                          <a:solidFill>
                            <a:schemeClr val="bg1"/>
                          </a:solidFill>
                        </a:rPr>
                        <a:t>0</a:t>
                      </a:r>
                    </a:p>
                  </a:txBody>
                  <a:tcPr anchor="ctr">
                    <a:solidFill>
                      <a:schemeClr val="tx1"/>
                    </a:solidFill>
                  </a:tcPr>
                </a:tc>
                <a:extLst>
                  <a:ext uri="{0D108BD9-81ED-4DB2-BD59-A6C34878D82A}">
                    <a16:rowId xmlns:a16="http://schemas.microsoft.com/office/drawing/2014/main" val="2371475278"/>
                  </a:ext>
                </a:extLst>
              </a:tr>
            </a:tbl>
          </a:graphicData>
        </a:graphic>
      </p:graphicFrame>
      <p:sp>
        <p:nvSpPr>
          <p:cNvPr id="12" name="TextBox 11">
            <a:extLst>
              <a:ext uri="{FF2B5EF4-FFF2-40B4-BE49-F238E27FC236}">
                <a16:creationId xmlns:a16="http://schemas.microsoft.com/office/drawing/2014/main" id="{579D238B-F3BE-6933-8614-6EB09600DBF4}"/>
              </a:ext>
            </a:extLst>
          </p:cNvPr>
          <p:cNvSpPr txBox="1"/>
          <p:nvPr/>
        </p:nvSpPr>
        <p:spPr bwMode="auto">
          <a:xfrm rot="16200000">
            <a:off x="-428689" y="3210183"/>
            <a:ext cx="2518451" cy="338554"/>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OS Probability</a:t>
            </a:r>
          </a:p>
        </p:txBody>
      </p:sp>
      <p:sp>
        <p:nvSpPr>
          <p:cNvPr id="13" name="TextBox 12">
            <a:extLst>
              <a:ext uri="{FF2B5EF4-FFF2-40B4-BE49-F238E27FC236}">
                <a16:creationId xmlns:a16="http://schemas.microsoft.com/office/drawing/2014/main" id="{A79ABC52-5728-3D8F-D485-D8F42B6EC773}"/>
              </a:ext>
            </a:extLst>
          </p:cNvPr>
          <p:cNvSpPr txBox="1"/>
          <p:nvPr/>
        </p:nvSpPr>
        <p:spPr bwMode="auto">
          <a:xfrm>
            <a:off x="2165192" y="1476337"/>
            <a:ext cx="2806993" cy="369332"/>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OS* in MRD</a:t>
            </a:r>
            <a:r>
              <a:rPr lang="en-US" baseline="30000" dirty="0">
                <a:solidFill>
                  <a:schemeClr val="bg1"/>
                </a:solidFill>
                <a:latin typeface="Calibri" panose="020F0502020204030204" pitchFamily="34" charset="0"/>
              </a:rPr>
              <a:t>neg</a:t>
            </a:r>
            <a:r>
              <a:rPr lang="en-US" dirty="0">
                <a:solidFill>
                  <a:schemeClr val="bg1"/>
                </a:solidFill>
                <a:latin typeface="Calibri" panose="020F0502020204030204" pitchFamily="34" charset="0"/>
              </a:rPr>
              <a:t> Disease</a:t>
            </a:r>
          </a:p>
        </p:txBody>
      </p:sp>
      <p:sp>
        <p:nvSpPr>
          <p:cNvPr id="15" name="TextBox 14">
            <a:extLst>
              <a:ext uri="{FF2B5EF4-FFF2-40B4-BE49-F238E27FC236}">
                <a16:creationId xmlns:a16="http://schemas.microsoft.com/office/drawing/2014/main" id="{DE73E638-5B75-A110-B179-0533D4F99E08}"/>
              </a:ext>
            </a:extLst>
          </p:cNvPr>
          <p:cNvSpPr txBox="1"/>
          <p:nvPr/>
        </p:nvSpPr>
        <p:spPr bwMode="auto">
          <a:xfrm>
            <a:off x="35754" y="5213422"/>
            <a:ext cx="1590785" cy="846386"/>
          </a:xfrm>
          <a:prstGeom prst="rect">
            <a:avLst/>
          </a:prstGeom>
          <a:solidFill>
            <a:schemeClr val="tx1"/>
          </a:solidFill>
          <a:ln>
            <a:noFill/>
          </a:ln>
        </p:spPr>
        <p:txBody>
          <a:bodyPr wrap="square" rtlCol="0">
            <a:spAutoFit/>
          </a:bodyPr>
          <a:lstStyle/>
          <a:p>
            <a:pPr algn="r">
              <a:lnSpc>
                <a:spcPct val="100000"/>
              </a:lnSpc>
              <a:spcBef>
                <a:spcPts val="0"/>
              </a:spcBef>
              <a:spcAft>
                <a:spcPct val="0"/>
              </a:spcAft>
              <a:buClrTx/>
              <a:buFontTx/>
              <a:buNone/>
            </a:pPr>
            <a:r>
              <a:rPr lang="en-US" sz="1400" dirty="0">
                <a:solidFill>
                  <a:schemeClr val="bg1"/>
                </a:solidFill>
                <a:latin typeface="Calibri" panose="020F0502020204030204" pitchFamily="34" charset="0"/>
              </a:rPr>
              <a:t>Patients at Risk, n</a:t>
            </a:r>
          </a:p>
          <a:p>
            <a:pPr algn="r">
              <a:lnSpc>
                <a:spcPct val="100000"/>
              </a:lnSpc>
              <a:spcBef>
                <a:spcPts val="0"/>
              </a:spcBef>
              <a:spcAft>
                <a:spcPct val="0"/>
              </a:spcAft>
              <a:buClrTx/>
              <a:buFontTx/>
              <a:buNone/>
            </a:pPr>
            <a:r>
              <a:rPr lang="en-US" sz="1400" dirty="0">
                <a:solidFill>
                  <a:schemeClr val="accent1"/>
                </a:solidFill>
                <a:latin typeface="Calibri" panose="020F0502020204030204" pitchFamily="34" charset="0"/>
              </a:rPr>
              <a:t>Blina + CT</a:t>
            </a:r>
          </a:p>
          <a:p>
            <a:pPr algn="r">
              <a:lnSpc>
                <a:spcPct val="100000"/>
              </a:lnSpc>
              <a:spcBef>
                <a:spcPct val="50000"/>
              </a:spcBef>
              <a:spcAft>
                <a:spcPct val="0"/>
              </a:spcAft>
              <a:buClrTx/>
              <a:buFontTx/>
              <a:buNone/>
            </a:pPr>
            <a:r>
              <a:rPr lang="en-US" sz="1400" dirty="0">
                <a:solidFill>
                  <a:schemeClr val="accent3"/>
                </a:solidFill>
                <a:latin typeface="Calibri" panose="020F0502020204030204" pitchFamily="34" charset="0"/>
              </a:rPr>
              <a:t>CT</a:t>
            </a:r>
          </a:p>
        </p:txBody>
      </p:sp>
      <p:graphicFrame>
        <p:nvGraphicFramePr>
          <p:cNvPr id="16" name="Table 9">
            <a:extLst>
              <a:ext uri="{FF2B5EF4-FFF2-40B4-BE49-F238E27FC236}">
                <a16:creationId xmlns:a16="http://schemas.microsoft.com/office/drawing/2014/main" id="{CE440B81-84D3-39F4-4704-35FFE7013C8B}"/>
              </a:ext>
            </a:extLst>
          </p:cNvPr>
          <p:cNvGraphicFramePr>
            <a:graphicFrameLocks noGrp="1"/>
          </p:cNvGraphicFramePr>
          <p:nvPr>
            <p:extLst>
              <p:ext uri="{D42A27DB-BD31-4B8C-83A1-F6EECF244321}">
                <p14:modId xmlns:p14="http://schemas.microsoft.com/office/powerpoint/2010/main" val="3772182965"/>
              </p:ext>
            </p:extLst>
          </p:nvPr>
        </p:nvGraphicFramePr>
        <p:xfrm>
          <a:off x="6122143" y="1610547"/>
          <a:ext cx="5809425" cy="1772920"/>
        </p:xfrm>
        <a:graphic>
          <a:graphicData uri="http://schemas.openxmlformats.org/drawingml/2006/table">
            <a:tbl>
              <a:tblPr firstRow="1" bandRow="1">
                <a:tableStyleId>{2D5ABB26-0587-4C30-8999-92F81FD0307C}</a:tableStyleId>
              </a:tblPr>
              <a:tblGrid>
                <a:gridCol w="1554480">
                  <a:extLst>
                    <a:ext uri="{9D8B030D-6E8A-4147-A177-3AD203B41FA5}">
                      <a16:colId xmlns:a16="http://schemas.microsoft.com/office/drawing/2014/main" val="2619914160"/>
                    </a:ext>
                  </a:extLst>
                </a:gridCol>
                <a:gridCol w="1107484">
                  <a:extLst>
                    <a:ext uri="{9D8B030D-6E8A-4147-A177-3AD203B41FA5}">
                      <a16:colId xmlns:a16="http://schemas.microsoft.com/office/drawing/2014/main" val="2191291086"/>
                    </a:ext>
                  </a:extLst>
                </a:gridCol>
                <a:gridCol w="1005840">
                  <a:extLst>
                    <a:ext uri="{9D8B030D-6E8A-4147-A177-3AD203B41FA5}">
                      <a16:colId xmlns:a16="http://schemas.microsoft.com/office/drawing/2014/main" val="2166632077"/>
                    </a:ext>
                  </a:extLst>
                </a:gridCol>
                <a:gridCol w="1554480">
                  <a:extLst>
                    <a:ext uri="{9D8B030D-6E8A-4147-A177-3AD203B41FA5}">
                      <a16:colId xmlns:a16="http://schemas.microsoft.com/office/drawing/2014/main" val="145816751"/>
                    </a:ext>
                  </a:extLst>
                </a:gridCol>
                <a:gridCol w="587141">
                  <a:extLst>
                    <a:ext uri="{9D8B030D-6E8A-4147-A177-3AD203B41FA5}">
                      <a16:colId xmlns:a16="http://schemas.microsoft.com/office/drawing/2014/main" val="2678802905"/>
                    </a:ext>
                  </a:extLst>
                </a:gridCol>
              </a:tblGrid>
              <a:tr h="370840">
                <a:tc>
                  <a:txBody>
                    <a:bodyPr/>
                    <a:lstStyle/>
                    <a:p>
                      <a:endParaRPr lang="en-US" sz="1600" dirty="0">
                        <a:solidFill>
                          <a:schemeClr val="tx1"/>
                        </a:solidFill>
                      </a:endParaRPr>
                    </a:p>
                  </a:txBody>
                  <a:tcPr>
                    <a:solidFill>
                      <a:schemeClr val="accent3"/>
                    </a:solidFill>
                  </a:tcPr>
                </a:tc>
                <a:tc>
                  <a:txBody>
                    <a:bodyPr/>
                    <a:lstStyle/>
                    <a:p>
                      <a:pPr algn="ctr"/>
                      <a:r>
                        <a:rPr lang="en-US" sz="1600" b="1" dirty="0">
                          <a:solidFill>
                            <a:schemeClr val="tx1"/>
                          </a:solidFill>
                        </a:rPr>
                        <a:t>Blina + CT </a:t>
                      </a:r>
                      <a:br>
                        <a:rPr lang="en-US" sz="1600" b="1" dirty="0">
                          <a:solidFill>
                            <a:schemeClr val="tx1"/>
                          </a:solidFill>
                        </a:rPr>
                      </a:br>
                      <a:r>
                        <a:rPr lang="en-US" sz="1600" b="1" dirty="0">
                          <a:solidFill>
                            <a:schemeClr val="tx1"/>
                          </a:solidFill>
                        </a:rPr>
                        <a:t>(n = 112)</a:t>
                      </a:r>
                    </a:p>
                  </a:txBody>
                  <a:tcPr anchor="ctr">
                    <a:solidFill>
                      <a:schemeClr val="accent3"/>
                    </a:solidFill>
                  </a:tcPr>
                </a:tc>
                <a:tc>
                  <a:txBody>
                    <a:bodyPr/>
                    <a:lstStyle/>
                    <a:p>
                      <a:pPr algn="ctr"/>
                      <a:r>
                        <a:rPr lang="en-US" sz="1600" b="1" dirty="0">
                          <a:solidFill>
                            <a:schemeClr val="tx1"/>
                          </a:solidFill>
                        </a:rPr>
                        <a:t>CT </a:t>
                      </a:r>
                      <a:br>
                        <a:rPr lang="en-US" sz="1600" b="1" dirty="0">
                          <a:solidFill>
                            <a:schemeClr val="tx1"/>
                          </a:solidFill>
                        </a:rPr>
                      </a:br>
                      <a:r>
                        <a:rPr lang="en-US" sz="1600" b="1" dirty="0">
                          <a:solidFill>
                            <a:schemeClr val="tx1"/>
                          </a:solidFill>
                        </a:rPr>
                        <a:t>(n = 112)</a:t>
                      </a:r>
                    </a:p>
                  </a:txBody>
                  <a:tcPr anchor="ctr">
                    <a:solidFill>
                      <a:schemeClr val="accent3"/>
                    </a:solidFill>
                  </a:tcPr>
                </a:tc>
                <a:tc>
                  <a:txBody>
                    <a:bodyPr/>
                    <a:lstStyle/>
                    <a:p>
                      <a:pPr algn="ctr"/>
                      <a:r>
                        <a:rPr lang="en-US" sz="1600" b="1" dirty="0">
                          <a:solidFill>
                            <a:schemeClr val="tx1"/>
                          </a:solidFill>
                        </a:rPr>
                        <a:t>HR (95% CI)</a:t>
                      </a:r>
                    </a:p>
                  </a:txBody>
                  <a:tcPr anchor="ctr">
                    <a:solidFill>
                      <a:schemeClr val="accent3"/>
                    </a:solidFill>
                  </a:tcPr>
                </a:tc>
                <a:tc>
                  <a:txBody>
                    <a:bodyPr/>
                    <a:lstStyle/>
                    <a:p>
                      <a:pPr algn="ctr"/>
                      <a:r>
                        <a:rPr lang="en-US" sz="1600" b="1" i="1" dirty="0">
                          <a:solidFill>
                            <a:schemeClr val="tx1"/>
                          </a:solidFill>
                        </a:rPr>
                        <a:t>P</a:t>
                      </a:r>
                    </a:p>
                  </a:txBody>
                  <a:tcPr anchor="ctr">
                    <a:solidFill>
                      <a:schemeClr val="accent3"/>
                    </a:solidFill>
                  </a:tcPr>
                </a:tc>
                <a:extLst>
                  <a:ext uri="{0D108BD9-81ED-4DB2-BD59-A6C34878D82A}">
                    <a16:rowId xmlns:a16="http://schemas.microsoft.com/office/drawing/2014/main" val="2702151788"/>
                  </a:ext>
                </a:extLst>
              </a:tr>
              <a:tr h="370840">
                <a:tc>
                  <a:txBody>
                    <a:bodyPr/>
                    <a:lstStyle/>
                    <a:p>
                      <a:r>
                        <a:rPr lang="en-US" sz="1600" dirty="0">
                          <a:solidFill>
                            <a:schemeClr val="bg1"/>
                          </a:solidFill>
                        </a:rPr>
                        <a:t>mOS,* mo</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3.6-yr OS,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Deaths, n</a:t>
                      </a:r>
                    </a:p>
                  </a:txBody>
                  <a:tcPr anchor="ctr">
                    <a:solidFill>
                      <a:schemeClr val="tx2"/>
                    </a:solidFill>
                  </a:tcPr>
                </a:tc>
                <a:tc>
                  <a:txBody>
                    <a:bodyPr/>
                    <a:lstStyle/>
                    <a:p>
                      <a:pPr algn="ctr"/>
                      <a:r>
                        <a:rPr lang="en-US" sz="1600" dirty="0">
                          <a:solidFill>
                            <a:schemeClr val="bg1"/>
                          </a:solidFill>
                        </a:rPr>
                        <a:t>NR</a:t>
                      </a:r>
                    </a:p>
                    <a:p>
                      <a:pPr algn="ctr"/>
                      <a:r>
                        <a:rPr lang="en-US" sz="1600" dirty="0">
                          <a:solidFill>
                            <a:schemeClr val="bg1"/>
                          </a:solidFill>
                        </a:rPr>
                        <a:t>83</a:t>
                      </a:r>
                    </a:p>
                    <a:p>
                      <a:pPr algn="ctr"/>
                      <a:r>
                        <a:rPr lang="en-US" sz="1600" dirty="0">
                          <a:solidFill>
                            <a:schemeClr val="bg1"/>
                          </a:solidFill>
                        </a:rPr>
                        <a:t>17</a:t>
                      </a:r>
                      <a:r>
                        <a:rPr lang="en-US" sz="1600" baseline="30000" dirty="0">
                          <a:solidFill>
                            <a:schemeClr val="bg1"/>
                          </a:solidFill>
                        </a:rPr>
                        <a:t>†</a:t>
                      </a:r>
                    </a:p>
                  </a:txBody>
                  <a:tcPr anchor="ctr">
                    <a:solidFill>
                      <a:schemeClr val="tx2"/>
                    </a:solidFill>
                  </a:tcPr>
                </a:tc>
                <a:tc>
                  <a:txBody>
                    <a:bodyPr/>
                    <a:lstStyle/>
                    <a:p>
                      <a:pPr algn="ctr"/>
                      <a:r>
                        <a:rPr lang="en-US" sz="1600" dirty="0">
                          <a:solidFill>
                            <a:schemeClr val="bg1"/>
                          </a:solidFill>
                        </a:rPr>
                        <a:t>71.4</a:t>
                      </a:r>
                    </a:p>
                    <a:p>
                      <a:pPr algn="ctr"/>
                      <a:r>
                        <a:rPr lang="en-US" sz="1600" dirty="0">
                          <a:solidFill>
                            <a:schemeClr val="bg1"/>
                          </a:solidFill>
                        </a:rPr>
                        <a:t>65</a:t>
                      </a:r>
                    </a:p>
                    <a:p>
                      <a:pPr algn="ctr"/>
                      <a:r>
                        <a:rPr lang="en-US" sz="1600" dirty="0">
                          <a:solidFill>
                            <a:schemeClr val="bg1"/>
                          </a:solidFill>
                        </a:rPr>
                        <a:t>39</a:t>
                      </a:r>
                      <a:r>
                        <a:rPr lang="en-US" sz="1600" baseline="30000" dirty="0">
                          <a:solidFill>
                            <a:schemeClr val="bg1"/>
                          </a:solidFill>
                        </a:rPr>
                        <a:t>‡</a:t>
                      </a:r>
                      <a:endParaRPr lang="en-US" sz="1600" dirty="0">
                        <a:solidFill>
                          <a:schemeClr val="bg1"/>
                        </a:solidFill>
                      </a:endParaRPr>
                    </a:p>
                  </a:txBody>
                  <a:tcPr anchor="ctr">
                    <a:solidFill>
                      <a:schemeClr val="tx2"/>
                    </a:solidFill>
                  </a:tcPr>
                </a:tc>
                <a:tc>
                  <a:txBody>
                    <a:bodyPr/>
                    <a:lstStyle/>
                    <a:p>
                      <a:pPr algn="ctr"/>
                      <a:r>
                        <a:rPr lang="en-US" sz="1600" dirty="0">
                          <a:solidFill>
                            <a:schemeClr val="bg1"/>
                          </a:solidFill>
                        </a:rPr>
                        <a:t>0.42 (0.24-0.75)</a:t>
                      </a:r>
                    </a:p>
                  </a:txBody>
                  <a:tcPr>
                    <a:solidFill>
                      <a:schemeClr val="tx2"/>
                    </a:solidFill>
                  </a:tcPr>
                </a:tc>
                <a:tc>
                  <a:txBody>
                    <a:bodyPr/>
                    <a:lstStyle/>
                    <a:p>
                      <a:pPr algn="ctr"/>
                      <a:r>
                        <a:rPr lang="en-US" sz="1600" dirty="0">
                          <a:solidFill>
                            <a:schemeClr val="bg1"/>
                          </a:solidFill>
                        </a:rPr>
                        <a:t>.003</a:t>
                      </a:r>
                    </a:p>
                  </a:txBody>
                  <a:tcPr>
                    <a:solidFill>
                      <a:schemeClr val="tx2"/>
                    </a:solidFill>
                  </a:tcPr>
                </a:tc>
                <a:extLst>
                  <a:ext uri="{0D108BD9-81ED-4DB2-BD59-A6C34878D82A}">
                    <a16:rowId xmlns:a16="http://schemas.microsoft.com/office/drawing/2014/main" val="930864219"/>
                  </a:ext>
                </a:extLst>
              </a:tr>
              <a:tr h="370840">
                <a:tc>
                  <a:txBody>
                    <a:bodyPr/>
                    <a:lstStyle/>
                    <a:p>
                      <a:r>
                        <a:rPr lang="en-US" sz="1600" dirty="0">
                          <a:solidFill>
                            <a:schemeClr val="bg1"/>
                          </a:solidFill>
                        </a:rPr>
                        <a:t>mRFS, mo</a:t>
                      </a:r>
                    </a:p>
                  </a:txBody>
                  <a:tcPr anchor="ctr">
                    <a:solidFill>
                      <a:schemeClr val="tx1">
                        <a:lumMod val="95000"/>
                      </a:schemeClr>
                    </a:solidFill>
                  </a:tcPr>
                </a:tc>
                <a:tc>
                  <a:txBody>
                    <a:bodyPr/>
                    <a:lstStyle/>
                    <a:p>
                      <a:pPr algn="ctr"/>
                      <a:r>
                        <a:rPr lang="en-US" sz="1600" dirty="0">
                          <a:solidFill>
                            <a:schemeClr val="bg1"/>
                          </a:solidFill>
                        </a:rPr>
                        <a:t>NR</a:t>
                      </a:r>
                    </a:p>
                  </a:txBody>
                  <a:tcPr anchor="ctr">
                    <a:solidFill>
                      <a:schemeClr val="tx1">
                        <a:lumMod val="95000"/>
                      </a:schemeClr>
                    </a:solidFill>
                  </a:tcPr>
                </a:tc>
                <a:tc>
                  <a:txBody>
                    <a:bodyPr/>
                    <a:lstStyle/>
                    <a:p>
                      <a:pPr algn="ctr"/>
                      <a:r>
                        <a:rPr lang="en-US" sz="1600" dirty="0">
                          <a:solidFill>
                            <a:schemeClr val="bg1"/>
                          </a:solidFill>
                        </a:rPr>
                        <a:t>22.4</a:t>
                      </a:r>
                    </a:p>
                  </a:txBody>
                  <a:tcPr anchor="ctr">
                    <a:solidFill>
                      <a:schemeClr val="tx1">
                        <a:lumMod val="95000"/>
                      </a:schemeClr>
                    </a:solidFill>
                  </a:tcPr>
                </a:tc>
                <a:tc>
                  <a:txBody>
                    <a:bodyPr/>
                    <a:lstStyle/>
                    <a:p>
                      <a:pPr algn="ctr"/>
                      <a:r>
                        <a:rPr lang="en-US" sz="1600" dirty="0">
                          <a:solidFill>
                            <a:schemeClr val="bg1"/>
                          </a:solidFill>
                        </a:rPr>
                        <a:t>0.46 (0.27-0.78)</a:t>
                      </a:r>
                    </a:p>
                  </a:txBody>
                  <a:tcPr anchor="ctr">
                    <a:solidFill>
                      <a:schemeClr val="tx1">
                        <a:lumMod val="95000"/>
                      </a:schemeClr>
                    </a:solidFill>
                  </a:tcPr>
                </a:tc>
                <a:tc>
                  <a:txBody>
                    <a:bodyPr/>
                    <a:lstStyle/>
                    <a:p>
                      <a:pPr algn="ctr"/>
                      <a:r>
                        <a:rPr lang="en-US" sz="1600" dirty="0">
                          <a:solidFill>
                            <a:schemeClr val="bg1"/>
                          </a:solidFill>
                        </a:rPr>
                        <a:t>.004</a:t>
                      </a:r>
                    </a:p>
                  </a:txBody>
                  <a:tcPr anchor="ctr">
                    <a:solidFill>
                      <a:schemeClr val="tx1">
                        <a:lumMod val="95000"/>
                      </a:schemeClr>
                    </a:solidFill>
                  </a:tcPr>
                </a:tc>
                <a:extLst>
                  <a:ext uri="{0D108BD9-81ED-4DB2-BD59-A6C34878D82A}">
                    <a16:rowId xmlns:a16="http://schemas.microsoft.com/office/drawing/2014/main" val="3913949025"/>
                  </a:ext>
                </a:extLst>
              </a:tr>
            </a:tbl>
          </a:graphicData>
        </a:graphic>
      </p:graphicFrame>
      <p:sp>
        <p:nvSpPr>
          <p:cNvPr id="3" name="TextBox 2">
            <a:extLst>
              <a:ext uri="{FF2B5EF4-FFF2-40B4-BE49-F238E27FC236}">
                <a16:creationId xmlns:a16="http://schemas.microsoft.com/office/drawing/2014/main" id="{343AB4F5-3ACC-05D4-DFE0-A6B2F786EC2E}"/>
              </a:ext>
            </a:extLst>
          </p:cNvPr>
          <p:cNvSpPr txBox="1"/>
          <p:nvPr/>
        </p:nvSpPr>
        <p:spPr bwMode="auto">
          <a:xfrm>
            <a:off x="6134100" y="3424691"/>
            <a:ext cx="427072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ts val="0"/>
              </a:spcBef>
              <a:spcAft>
                <a:spcPct val="0"/>
              </a:spcAft>
              <a:buClrTx/>
              <a:buFontTx/>
              <a:buNone/>
            </a:pPr>
            <a:r>
              <a:rPr lang="en-US" sz="1400" b="0" dirty="0">
                <a:solidFill>
                  <a:schemeClr val="bg1"/>
                </a:solidFill>
                <a:latin typeface="Calibri" panose="020F0502020204030204" pitchFamily="34" charset="0"/>
              </a:rPr>
              <a:t>*Primary endpoint. </a:t>
            </a:r>
            <a:r>
              <a:rPr lang="en-US" sz="1400" b="0" baseline="30000" dirty="0">
                <a:solidFill>
                  <a:schemeClr val="bg1"/>
                </a:solidFill>
              </a:rPr>
              <a:t>†</a:t>
            </a:r>
            <a:r>
              <a:rPr lang="en-US" sz="1400" b="0" dirty="0">
                <a:solidFill>
                  <a:schemeClr val="bg1"/>
                </a:solidFill>
                <a:latin typeface="Calibri" panose="020F0502020204030204" pitchFamily="34" charset="0"/>
              </a:rPr>
              <a:t>n = 8 secondary to ALL, n = 9 NRM. </a:t>
            </a:r>
          </a:p>
          <a:p>
            <a:pPr algn="l">
              <a:lnSpc>
                <a:spcPct val="100000"/>
              </a:lnSpc>
              <a:spcBef>
                <a:spcPts val="0"/>
              </a:spcBef>
              <a:spcAft>
                <a:spcPct val="0"/>
              </a:spcAft>
              <a:buClrTx/>
              <a:buFontTx/>
              <a:buNone/>
            </a:pPr>
            <a:r>
              <a:rPr lang="en-US" sz="1400" baseline="30000" dirty="0">
                <a:solidFill>
                  <a:schemeClr val="bg1"/>
                </a:solidFill>
                <a:latin typeface="+mj-lt"/>
              </a:rPr>
              <a:t>‡</a:t>
            </a:r>
            <a:r>
              <a:rPr lang="en-US" sz="1400" b="0" dirty="0">
                <a:solidFill>
                  <a:schemeClr val="bg1"/>
                </a:solidFill>
                <a:latin typeface="Calibri" panose="020F0502020204030204" pitchFamily="34" charset="0"/>
              </a:rPr>
              <a:t>n = 20 secondary to ALL, n = 17 NRM, n = 2 unknown.</a:t>
            </a:r>
          </a:p>
        </p:txBody>
      </p:sp>
      <p:sp>
        <p:nvSpPr>
          <p:cNvPr id="5" name="Text Box 15">
            <a:extLst>
              <a:ext uri="{FF2B5EF4-FFF2-40B4-BE49-F238E27FC236}">
                <a16:creationId xmlns:a16="http://schemas.microsoft.com/office/drawing/2014/main" id="{42947366-37B3-5677-6EC0-7594096D62C0}"/>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Litzow. ASH 2022. Abstr LBA1.</a:t>
            </a:r>
            <a:endParaRPr lang="en-US" altLang="en-US" sz="1200" b="0" dirty="0">
              <a:solidFill>
                <a:schemeClr val="bg2"/>
              </a:solidFill>
              <a:latin typeface="Calibri" panose="020F0502020204030204" pitchFamily="34" charset="0"/>
            </a:endParaRPr>
          </a:p>
        </p:txBody>
      </p:sp>
      <p:sp>
        <p:nvSpPr>
          <p:cNvPr id="4" name="Freeform: Shape 3">
            <a:extLst>
              <a:ext uri="{FF2B5EF4-FFF2-40B4-BE49-F238E27FC236}">
                <a16:creationId xmlns:a16="http://schemas.microsoft.com/office/drawing/2014/main" id="{5C62CBB3-18D0-D021-9A34-23BF29AA0F99}"/>
              </a:ext>
            </a:extLst>
          </p:cNvPr>
          <p:cNvSpPr/>
          <p:nvPr/>
        </p:nvSpPr>
        <p:spPr bwMode="auto">
          <a:xfrm>
            <a:off x="1642676" y="2081605"/>
            <a:ext cx="4093065" cy="2684033"/>
          </a:xfrm>
          <a:custGeom>
            <a:avLst/>
            <a:gdLst>
              <a:gd name="connsiteX0" fmla="*/ 0 w 4313817"/>
              <a:gd name="connsiteY0" fmla="*/ 0 h 2684033"/>
              <a:gd name="connsiteX1" fmla="*/ 0 w 4313817"/>
              <a:gd name="connsiteY1" fmla="*/ 2684033 h 2684033"/>
              <a:gd name="connsiteX2" fmla="*/ 4313817 w 4313817"/>
              <a:gd name="connsiteY2" fmla="*/ 2684033 h 2684033"/>
            </a:gdLst>
            <a:ahLst/>
            <a:cxnLst>
              <a:cxn ang="0">
                <a:pos x="connsiteX0" y="connsiteY0"/>
              </a:cxn>
              <a:cxn ang="0">
                <a:pos x="connsiteX1" y="connsiteY1"/>
              </a:cxn>
              <a:cxn ang="0">
                <a:pos x="connsiteX2" y="connsiteY2"/>
              </a:cxn>
            </a:cxnLst>
            <a:rect l="l" t="t" r="r" b="b"/>
            <a:pathLst>
              <a:path w="4313817" h="2684033">
                <a:moveTo>
                  <a:pt x="0" y="0"/>
                </a:moveTo>
                <a:lnTo>
                  <a:pt x="0" y="2684033"/>
                </a:lnTo>
                <a:lnTo>
                  <a:pt x="4313817" y="2684033"/>
                </a:lnTo>
              </a:path>
            </a:pathLst>
          </a:custGeom>
          <a:noFill/>
          <a:ln w="28575">
            <a:solidFill>
              <a:schemeClr val="bg1"/>
            </a:solidFill>
            <a:miter lim="800000"/>
            <a:headEnd/>
            <a:tailEnd/>
          </a:ln>
        </p:spPr>
        <p:txBody>
          <a:bodyPr rtlCol="0" anchor="ctr"/>
          <a:lstStyle/>
          <a:p>
            <a:pPr algn="ctr"/>
            <a:endParaRPr lang="en-US"/>
          </a:p>
        </p:txBody>
      </p:sp>
      <p:grpSp>
        <p:nvGrpSpPr>
          <p:cNvPr id="21" name="Group 20">
            <a:extLst>
              <a:ext uri="{FF2B5EF4-FFF2-40B4-BE49-F238E27FC236}">
                <a16:creationId xmlns:a16="http://schemas.microsoft.com/office/drawing/2014/main" id="{B197203D-C74D-9494-953B-851725550BA3}"/>
              </a:ext>
            </a:extLst>
          </p:cNvPr>
          <p:cNvGrpSpPr/>
          <p:nvPr/>
        </p:nvGrpSpPr>
        <p:grpSpPr>
          <a:xfrm>
            <a:off x="1561531" y="2086984"/>
            <a:ext cx="81145" cy="2678654"/>
            <a:chOff x="1561531" y="2086984"/>
            <a:chExt cx="81145" cy="2678654"/>
          </a:xfrm>
        </p:grpSpPr>
        <p:cxnSp>
          <p:nvCxnSpPr>
            <p:cNvPr id="9" name="Straight Connector 8">
              <a:extLst>
                <a:ext uri="{FF2B5EF4-FFF2-40B4-BE49-F238E27FC236}">
                  <a16:creationId xmlns:a16="http://schemas.microsoft.com/office/drawing/2014/main" id="{1A763EA8-FE61-10EF-CCB6-8D1BBDDA505F}"/>
                </a:ext>
              </a:extLst>
            </p:cNvPr>
            <p:cNvCxnSpPr>
              <a:cxnSpLocks/>
            </p:cNvCxnSpPr>
            <p:nvPr/>
          </p:nvCxnSpPr>
          <p:spPr bwMode="auto">
            <a:xfrm>
              <a:off x="1561531" y="2086984"/>
              <a:ext cx="81145"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CE707865-87BD-67E1-A696-599ED07DB31F}"/>
                </a:ext>
              </a:extLst>
            </p:cNvPr>
            <p:cNvCxnSpPr>
              <a:cxnSpLocks/>
            </p:cNvCxnSpPr>
            <p:nvPr/>
          </p:nvCxnSpPr>
          <p:spPr bwMode="auto">
            <a:xfrm>
              <a:off x="1561531" y="2756648"/>
              <a:ext cx="81145"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8DD3381C-D216-B113-A365-7B0A35F4B6B4}"/>
                </a:ext>
              </a:extLst>
            </p:cNvPr>
            <p:cNvCxnSpPr>
              <a:cxnSpLocks/>
            </p:cNvCxnSpPr>
            <p:nvPr/>
          </p:nvCxnSpPr>
          <p:spPr bwMode="auto">
            <a:xfrm>
              <a:off x="1561531" y="3426311"/>
              <a:ext cx="81145"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D85ECED9-D21A-015D-60B2-0173EFE3C8CD}"/>
                </a:ext>
              </a:extLst>
            </p:cNvPr>
            <p:cNvCxnSpPr>
              <a:cxnSpLocks/>
            </p:cNvCxnSpPr>
            <p:nvPr/>
          </p:nvCxnSpPr>
          <p:spPr bwMode="auto">
            <a:xfrm>
              <a:off x="1561531" y="4095974"/>
              <a:ext cx="81145"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07BB024C-A211-4C5C-AD1A-1692AB2D0729}"/>
                </a:ext>
              </a:extLst>
            </p:cNvPr>
            <p:cNvCxnSpPr>
              <a:cxnSpLocks/>
            </p:cNvCxnSpPr>
            <p:nvPr/>
          </p:nvCxnSpPr>
          <p:spPr bwMode="auto">
            <a:xfrm>
              <a:off x="1561531" y="4765638"/>
              <a:ext cx="81145" cy="0"/>
            </a:xfrm>
            <a:prstGeom prst="line">
              <a:avLst/>
            </a:prstGeom>
            <a:noFill/>
            <a:ln w="28575" cap="flat" cmpd="sng" algn="ctr">
              <a:solidFill>
                <a:schemeClr val="bg1"/>
              </a:solidFill>
              <a:prstDash val="solid"/>
              <a:round/>
              <a:headEnd type="none" w="med" len="med"/>
              <a:tailEnd type="none" w="med" len="med"/>
            </a:ln>
            <a:effectLst/>
          </p:spPr>
        </p:cxnSp>
      </p:grpSp>
      <p:grpSp>
        <p:nvGrpSpPr>
          <p:cNvPr id="34" name="Group 33">
            <a:extLst>
              <a:ext uri="{FF2B5EF4-FFF2-40B4-BE49-F238E27FC236}">
                <a16:creationId xmlns:a16="http://schemas.microsoft.com/office/drawing/2014/main" id="{3D7E5AB1-3FF2-FB7E-1162-443F1C0E1EF7}"/>
              </a:ext>
            </a:extLst>
          </p:cNvPr>
          <p:cNvGrpSpPr/>
          <p:nvPr/>
        </p:nvGrpSpPr>
        <p:grpSpPr>
          <a:xfrm>
            <a:off x="1642676" y="4765637"/>
            <a:ext cx="3757408" cy="76751"/>
            <a:chOff x="1642676" y="4765637"/>
            <a:chExt cx="3757408" cy="76751"/>
          </a:xfrm>
        </p:grpSpPr>
        <p:grpSp>
          <p:nvGrpSpPr>
            <p:cNvPr id="22" name="Group 21">
              <a:extLst>
                <a:ext uri="{FF2B5EF4-FFF2-40B4-BE49-F238E27FC236}">
                  <a16:creationId xmlns:a16="http://schemas.microsoft.com/office/drawing/2014/main" id="{C47F5E62-F493-94F8-01DA-11DF859DCD61}"/>
                </a:ext>
              </a:extLst>
            </p:cNvPr>
            <p:cNvGrpSpPr/>
            <p:nvPr/>
          </p:nvGrpSpPr>
          <p:grpSpPr>
            <a:xfrm rot="5400000">
              <a:off x="2677322" y="3730991"/>
              <a:ext cx="74723" cy="2144016"/>
              <a:chOff x="1561531" y="2086984"/>
              <a:chExt cx="81145" cy="2678654"/>
            </a:xfrm>
          </p:grpSpPr>
          <p:cxnSp>
            <p:nvCxnSpPr>
              <p:cNvPr id="23" name="Straight Connector 22">
                <a:extLst>
                  <a:ext uri="{FF2B5EF4-FFF2-40B4-BE49-F238E27FC236}">
                    <a16:creationId xmlns:a16="http://schemas.microsoft.com/office/drawing/2014/main" id="{70C94350-A24E-298E-A88E-011BDF44F646}"/>
                  </a:ext>
                </a:extLst>
              </p:cNvPr>
              <p:cNvCxnSpPr>
                <a:cxnSpLocks/>
              </p:cNvCxnSpPr>
              <p:nvPr/>
            </p:nvCxnSpPr>
            <p:spPr bwMode="auto">
              <a:xfrm>
                <a:off x="1561531" y="2086984"/>
                <a:ext cx="81145"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BCB91D7A-6D50-7107-D6B2-B735677D56B5}"/>
                  </a:ext>
                </a:extLst>
              </p:cNvPr>
              <p:cNvCxnSpPr>
                <a:cxnSpLocks/>
              </p:cNvCxnSpPr>
              <p:nvPr/>
            </p:nvCxnSpPr>
            <p:spPr bwMode="auto">
              <a:xfrm>
                <a:off x="1561531" y="2756648"/>
                <a:ext cx="81145"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2C016DF3-F8B2-A236-205D-A0D4AA646E6E}"/>
                  </a:ext>
                </a:extLst>
              </p:cNvPr>
              <p:cNvCxnSpPr>
                <a:cxnSpLocks/>
              </p:cNvCxnSpPr>
              <p:nvPr/>
            </p:nvCxnSpPr>
            <p:spPr bwMode="auto">
              <a:xfrm>
                <a:off x="1561531" y="3426311"/>
                <a:ext cx="81145"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2BA450D1-5950-0602-BEE2-0341F596089B}"/>
                  </a:ext>
                </a:extLst>
              </p:cNvPr>
              <p:cNvCxnSpPr>
                <a:cxnSpLocks/>
              </p:cNvCxnSpPr>
              <p:nvPr/>
            </p:nvCxnSpPr>
            <p:spPr bwMode="auto">
              <a:xfrm>
                <a:off x="1561531" y="4095974"/>
                <a:ext cx="81145"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A1656A52-C9A2-33DE-F1A1-8849114D957C}"/>
                  </a:ext>
                </a:extLst>
              </p:cNvPr>
              <p:cNvCxnSpPr>
                <a:cxnSpLocks/>
              </p:cNvCxnSpPr>
              <p:nvPr/>
            </p:nvCxnSpPr>
            <p:spPr bwMode="auto">
              <a:xfrm>
                <a:off x="1561531" y="4765638"/>
                <a:ext cx="81145" cy="0"/>
              </a:xfrm>
              <a:prstGeom prst="line">
                <a:avLst/>
              </a:prstGeom>
              <a:noFill/>
              <a:ln w="28575" cap="flat" cmpd="sng" algn="ctr">
                <a:solidFill>
                  <a:schemeClr val="bg1"/>
                </a:solidFill>
                <a:prstDash val="solid"/>
                <a:round/>
                <a:headEnd type="none" w="med" len="med"/>
                <a:tailEnd type="none" w="med" len="med"/>
              </a:ln>
              <a:effectLst/>
            </p:spPr>
          </p:cxnSp>
        </p:grpSp>
        <p:grpSp>
          <p:nvGrpSpPr>
            <p:cNvPr id="28" name="Group 27">
              <a:extLst>
                <a:ext uri="{FF2B5EF4-FFF2-40B4-BE49-F238E27FC236}">
                  <a16:creationId xmlns:a16="http://schemas.microsoft.com/office/drawing/2014/main" id="{25DC029E-7156-684B-E4C8-3333F8D7D4E4}"/>
                </a:ext>
              </a:extLst>
            </p:cNvPr>
            <p:cNvGrpSpPr/>
            <p:nvPr/>
          </p:nvGrpSpPr>
          <p:grpSpPr>
            <a:xfrm rot="5400000">
              <a:off x="4826718" y="4269023"/>
              <a:ext cx="74723" cy="1072008"/>
              <a:chOff x="1561531" y="3426311"/>
              <a:chExt cx="81145" cy="1339327"/>
            </a:xfrm>
          </p:grpSpPr>
          <p:cxnSp>
            <p:nvCxnSpPr>
              <p:cNvPr id="31" name="Straight Connector 30">
                <a:extLst>
                  <a:ext uri="{FF2B5EF4-FFF2-40B4-BE49-F238E27FC236}">
                    <a16:creationId xmlns:a16="http://schemas.microsoft.com/office/drawing/2014/main" id="{DF9D3300-112D-E248-814F-10F918423576}"/>
                  </a:ext>
                </a:extLst>
              </p:cNvPr>
              <p:cNvCxnSpPr>
                <a:cxnSpLocks/>
              </p:cNvCxnSpPr>
              <p:nvPr/>
            </p:nvCxnSpPr>
            <p:spPr bwMode="auto">
              <a:xfrm>
                <a:off x="1561531" y="3426311"/>
                <a:ext cx="81145"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19596575-8313-BED0-E377-84CD52622218}"/>
                  </a:ext>
                </a:extLst>
              </p:cNvPr>
              <p:cNvCxnSpPr>
                <a:cxnSpLocks/>
              </p:cNvCxnSpPr>
              <p:nvPr/>
            </p:nvCxnSpPr>
            <p:spPr bwMode="auto">
              <a:xfrm>
                <a:off x="1561531" y="4095974"/>
                <a:ext cx="81145"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A0836EBE-CF39-D0F8-EF81-7F05C8EA7107}"/>
                  </a:ext>
                </a:extLst>
              </p:cNvPr>
              <p:cNvCxnSpPr>
                <a:cxnSpLocks/>
              </p:cNvCxnSpPr>
              <p:nvPr/>
            </p:nvCxnSpPr>
            <p:spPr bwMode="auto">
              <a:xfrm>
                <a:off x="1561531" y="4765638"/>
                <a:ext cx="81145" cy="0"/>
              </a:xfrm>
              <a:prstGeom prst="line">
                <a:avLst/>
              </a:prstGeom>
              <a:noFill/>
              <a:ln w="28575" cap="flat" cmpd="sng" algn="ctr">
                <a:solidFill>
                  <a:schemeClr val="bg1"/>
                </a:solidFill>
                <a:prstDash val="solid"/>
                <a:round/>
                <a:headEnd type="none" w="med" len="med"/>
                <a:tailEnd type="none" w="med" len="med"/>
              </a:ln>
              <a:effectLst/>
            </p:spPr>
          </p:cxnSp>
        </p:grpSp>
      </p:grpSp>
      <p:sp>
        <p:nvSpPr>
          <p:cNvPr id="35" name="TextBox 34">
            <a:extLst>
              <a:ext uri="{FF2B5EF4-FFF2-40B4-BE49-F238E27FC236}">
                <a16:creationId xmlns:a16="http://schemas.microsoft.com/office/drawing/2014/main" id="{7A3DC61F-3074-47DD-8F75-21A6ABFC3F2A}"/>
              </a:ext>
            </a:extLst>
          </p:cNvPr>
          <p:cNvSpPr txBox="1"/>
          <p:nvPr/>
        </p:nvSpPr>
        <p:spPr bwMode="auto">
          <a:xfrm>
            <a:off x="1021548" y="1886902"/>
            <a:ext cx="5934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36" name="TextBox 35">
            <a:extLst>
              <a:ext uri="{FF2B5EF4-FFF2-40B4-BE49-F238E27FC236}">
                <a16:creationId xmlns:a16="http://schemas.microsoft.com/office/drawing/2014/main" id="{58A9F012-08DD-159B-9C89-183698ED1934}"/>
              </a:ext>
            </a:extLst>
          </p:cNvPr>
          <p:cNvSpPr txBox="1"/>
          <p:nvPr/>
        </p:nvSpPr>
        <p:spPr bwMode="auto">
          <a:xfrm>
            <a:off x="1018303" y="2556564"/>
            <a:ext cx="5934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0.75</a:t>
            </a:r>
          </a:p>
        </p:txBody>
      </p:sp>
      <p:sp>
        <p:nvSpPr>
          <p:cNvPr id="37" name="TextBox 36">
            <a:extLst>
              <a:ext uri="{FF2B5EF4-FFF2-40B4-BE49-F238E27FC236}">
                <a16:creationId xmlns:a16="http://schemas.microsoft.com/office/drawing/2014/main" id="{F71D71C8-2640-1E1B-7DEC-7206D60FBF6E}"/>
              </a:ext>
            </a:extLst>
          </p:cNvPr>
          <p:cNvSpPr txBox="1"/>
          <p:nvPr/>
        </p:nvSpPr>
        <p:spPr bwMode="auto">
          <a:xfrm>
            <a:off x="1026927" y="3239852"/>
            <a:ext cx="5934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0.50</a:t>
            </a:r>
          </a:p>
        </p:txBody>
      </p:sp>
      <p:sp>
        <p:nvSpPr>
          <p:cNvPr id="38" name="TextBox 37">
            <a:extLst>
              <a:ext uri="{FF2B5EF4-FFF2-40B4-BE49-F238E27FC236}">
                <a16:creationId xmlns:a16="http://schemas.microsoft.com/office/drawing/2014/main" id="{DF4839AF-D630-3E97-BF08-A1EEC50A13D0}"/>
              </a:ext>
            </a:extLst>
          </p:cNvPr>
          <p:cNvSpPr txBox="1"/>
          <p:nvPr/>
        </p:nvSpPr>
        <p:spPr bwMode="auto">
          <a:xfrm>
            <a:off x="1023682" y="3909514"/>
            <a:ext cx="5934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0.25</a:t>
            </a:r>
          </a:p>
        </p:txBody>
      </p:sp>
      <p:sp>
        <p:nvSpPr>
          <p:cNvPr id="39" name="TextBox 38">
            <a:extLst>
              <a:ext uri="{FF2B5EF4-FFF2-40B4-BE49-F238E27FC236}">
                <a16:creationId xmlns:a16="http://schemas.microsoft.com/office/drawing/2014/main" id="{40F9CD86-B2DD-F2C2-060C-AC107552DF9B}"/>
              </a:ext>
            </a:extLst>
          </p:cNvPr>
          <p:cNvSpPr txBox="1"/>
          <p:nvPr/>
        </p:nvSpPr>
        <p:spPr bwMode="auto">
          <a:xfrm>
            <a:off x="1315363" y="4580970"/>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40" name="TextBox 39">
            <a:extLst>
              <a:ext uri="{FF2B5EF4-FFF2-40B4-BE49-F238E27FC236}">
                <a16:creationId xmlns:a16="http://schemas.microsoft.com/office/drawing/2014/main" id="{86ABCA6C-D29B-A6D7-5DD0-053FC260BF89}"/>
              </a:ext>
            </a:extLst>
          </p:cNvPr>
          <p:cNvSpPr txBox="1"/>
          <p:nvPr/>
        </p:nvSpPr>
        <p:spPr bwMode="auto">
          <a:xfrm>
            <a:off x="1491832" y="4779641"/>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41" name="TextBox 40">
            <a:extLst>
              <a:ext uri="{FF2B5EF4-FFF2-40B4-BE49-F238E27FC236}">
                <a16:creationId xmlns:a16="http://schemas.microsoft.com/office/drawing/2014/main" id="{A0001BA7-AA0F-9E31-6040-C17A5A833127}"/>
              </a:ext>
            </a:extLst>
          </p:cNvPr>
          <p:cNvSpPr txBox="1"/>
          <p:nvPr/>
        </p:nvSpPr>
        <p:spPr bwMode="auto">
          <a:xfrm>
            <a:off x="1972156" y="4779641"/>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sp>
        <p:nvSpPr>
          <p:cNvPr id="42" name="TextBox 41">
            <a:extLst>
              <a:ext uri="{FF2B5EF4-FFF2-40B4-BE49-F238E27FC236}">
                <a16:creationId xmlns:a16="http://schemas.microsoft.com/office/drawing/2014/main" id="{1C4E2A27-82C4-9665-076D-00BC00C4BA1D}"/>
              </a:ext>
            </a:extLst>
          </p:cNvPr>
          <p:cNvSpPr txBox="1"/>
          <p:nvPr/>
        </p:nvSpPr>
        <p:spPr bwMode="auto">
          <a:xfrm>
            <a:off x="2505333" y="4779641"/>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24</a:t>
            </a:r>
          </a:p>
        </p:txBody>
      </p:sp>
      <p:sp>
        <p:nvSpPr>
          <p:cNvPr id="43" name="TextBox 42">
            <a:extLst>
              <a:ext uri="{FF2B5EF4-FFF2-40B4-BE49-F238E27FC236}">
                <a16:creationId xmlns:a16="http://schemas.microsoft.com/office/drawing/2014/main" id="{CBFB2DD1-0C40-89B8-7763-B1FCFD3592A3}"/>
              </a:ext>
            </a:extLst>
          </p:cNvPr>
          <p:cNvSpPr txBox="1"/>
          <p:nvPr/>
        </p:nvSpPr>
        <p:spPr bwMode="auto">
          <a:xfrm>
            <a:off x="3044166" y="4779641"/>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36</a:t>
            </a:r>
          </a:p>
        </p:txBody>
      </p:sp>
      <p:sp>
        <p:nvSpPr>
          <p:cNvPr id="49" name="TextBox 48">
            <a:extLst>
              <a:ext uri="{FF2B5EF4-FFF2-40B4-BE49-F238E27FC236}">
                <a16:creationId xmlns:a16="http://schemas.microsoft.com/office/drawing/2014/main" id="{13C63A0C-BB81-0827-07E7-A1BBCFE0EF93}"/>
              </a:ext>
            </a:extLst>
          </p:cNvPr>
          <p:cNvSpPr txBox="1"/>
          <p:nvPr/>
        </p:nvSpPr>
        <p:spPr bwMode="auto">
          <a:xfrm>
            <a:off x="3579888" y="4779641"/>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48</a:t>
            </a:r>
          </a:p>
        </p:txBody>
      </p:sp>
      <p:sp>
        <p:nvSpPr>
          <p:cNvPr id="50" name="TextBox 49">
            <a:extLst>
              <a:ext uri="{FF2B5EF4-FFF2-40B4-BE49-F238E27FC236}">
                <a16:creationId xmlns:a16="http://schemas.microsoft.com/office/drawing/2014/main" id="{07DE2282-F602-86E9-14B0-E9FB2D5899B9}"/>
              </a:ext>
            </a:extLst>
          </p:cNvPr>
          <p:cNvSpPr txBox="1"/>
          <p:nvPr/>
        </p:nvSpPr>
        <p:spPr bwMode="auto">
          <a:xfrm>
            <a:off x="4118721" y="4779641"/>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51" name="TextBox 50">
            <a:extLst>
              <a:ext uri="{FF2B5EF4-FFF2-40B4-BE49-F238E27FC236}">
                <a16:creationId xmlns:a16="http://schemas.microsoft.com/office/drawing/2014/main" id="{4347127E-2546-FFBB-4E35-CB7F5DD146DA}"/>
              </a:ext>
            </a:extLst>
          </p:cNvPr>
          <p:cNvSpPr txBox="1"/>
          <p:nvPr/>
        </p:nvSpPr>
        <p:spPr bwMode="auto">
          <a:xfrm>
            <a:off x="4651898" y="4779641"/>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72</a:t>
            </a:r>
          </a:p>
        </p:txBody>
      </p:sp>
      <p:sp>
        <p:nvSpPr>
          <p:cNvPr id="52" name="TextBox 51">
            <a:extLst>
              <a:ext uri="{FF2B5EF4-FFF2-40B4-BE49-F238E27FC236}">
                <a16:creationId xmlns:a16="http://schemas.microsoft.com/office/drawing/2014/main" id="{49E56E93-F019-9F75-A036-69951719629C}"/>
              </a:ext>
            </a:extLst>
          </p:cNvPr>
          <p:cNvSpPr txBox="1"/>
          <p:nvPr/>
        </p:nvSpPr>
        <p:spPr bwMode="auto">
          <a:xfrm>
            <a:off x="5190731" y="4779641"/>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84</a:t>
            </a:r>
          </a:p>
        </p:txBody>
      </p:sp>
      <p:grpSp>
        <p:nvGrpSpPr>
          <p:cNvPr id="56" name="Group 55">
            <a:extLst>
              <a:ext uri="{FF2B5EF4-FFF2-40B4-BE49-F238E27FC236}">
                <a16:creationId xmlns:a16="http://schemas.microsoft.com/office/drawing/2014/main" id="{3E40BB3A-F9DB-A06F-BDFA-FEA4A9A43EBA}"/>
              </a:ext>
            </a:extLst>
          </p:cNvPr>
          <p:cNvGrpSpPr/>
          <p:nvPr/>
        </p:nvGrpSpPr>
        <p:grpSpPr>
          <a:xfrm>
            <a:off x="2205540" y="3855601"/>
            <a:ext cx="1476198" cy="646331"/>
            <a:chOff x="4500531" y="1779099"/>
            <a:chExt cx="1476198" cy="646331"/>
          </a:xfrm>
        </p:grpSpPr>
        <p:sp>
          <p:nvSpPr>
            <p:cNvPr id="14" name="TextBox 13">
              <a:extLst>
                <a:ext uri="{FF2B5EF4-FFF2-40B4-BE49-F238E27FC236}">
                  <a16:creationId xmlns:a16="http://schemas.microsoft.com/office/drawing/2014/main" id="{4B9FEB26-531A-E672-A56F-A8DCE2BDCB7F}"/>
                </a:ext>
              </a:extLst>
            </p:cNvPr>
            <p:cNvSpPr txBox="1"/>
            <p:nvPr/>
          </p:nvSpPr>
          <p:spPr bwMode="auto">
            <a:xfrm>
              <a:off x="4736521" y="1779099"/>
              <a:ext cx="1240208" cy="646331"/>
            </a:xfrm>
            <a:prstGeom prst="rect">
              <a:avLst/>
            </a:prstGeom>
            <a:noFill/>
            <a:ln>
              <a:noFill/>
            </a:ln>
          </p:spPr>
          <p:txBody>
            <a:bodyPr wrap="square" rtlCol="0">
              <a:spAutoFit/>
            </a:bodyPr>
            <a:lstStyle/>
            <a:p>
              <a:pPr algn="l">
                <a:lnSpc>
                  <a:spcPct val="100000"/>
                </a:lnSpc>
                <a:spcBef>
                  <a:spcPts val="0"/>
                </a:spcBef>
                <a:spcAft>
                  <a:spcPct val="0"/>
                </a:spcAft>
                <a:buClrTx/>
                <a:buFontTx/>
                <a:buNone/>
              </a:pPr>
              <a:r>
                <a:rPr lang="en-US" b="0" dirty="0" err="1">
                  <a:solidFill>
                    <a:schemeClr val="accent1"/>
                  </a:solidFill>
                  <a:latin typeface="Calibri" panose="020F0502020204030204" pitchFamily="34" charset="0"/>
                </a:rPr>
                <a:t>Blina</a:t>
              </a:r>
              <a:r>
                <a:rPr lang="en-US" b="0" dirty="0">
                  <a:solidFill>
                    <a:schemeClr val="accent1"/>
                  </a:solidFill>
                  <a:latin typeface="Calibri" panose="020F0502020204030204" pitchFamily="34" charset="0"/>
                </a:rPr>
                <a:t> + CT</a:t>
              </a:r>
            </a:p>
            <a:p>
              <a:pPr algn="l">
                <a:lnSpc>
                  <a:spcPct val="100000"/>
                </a:lnSpc>
                <a:spcBef>
                  <a:spcPts val="0"/>
                </a:spcBef>
                <a:spcAft>
                  <a:spcPct val="0"/>
                </a:spcAft>
                <a:buClrTx/>
                <a:buFontTx/>
                <a:buNone/>
              </a:pPr>
              <a:r>
                <a:rPr lang="en-US" b="0" dirty="0">
                  <a:solidFill>
                    <a:srgbClr val="FF0000"/>
                  </a:solidFill>
                  <a:latin typeface="Calibri" panose="020F0502020204030204" pitchFamily="34" charset="0"/>
                </a:rPr>
                <a:t>CT</a:t>
              </a:r>
            </a:p>
          </p:txBody>
        </p:sp>
        <p:cxnSp>
          <p:nvCxnSpPr>
            <p:cNvPr id="54" name="Straight Connector 53">
              <a:extLst>
                <a:ext uri="{FF2B5EF4-FFF2-40B4-BE49-F238E27FC236}">
                  <a16:creationId xmlns:a16="http://schemas.microsoft.com/office/drawing/2014/main" id="{91DB497A-52F0-7DDA-5461-DFEC56F3CE73}"/>
                </a:ext>
              </a:extLst>
            </p:cNvPr>
            <p:cNvCxnSpPr/>
            <p:nvPr/>
          </p:nvCxnSpPr>
          <p:spPr bwMode="auto">
            <a:xfrm>
              <a:off x="4500531" y="1969074"/>
              <a:ext cx="235990" cy="0"/>
            </a:xfrm>
            <a:prstGeom prst="line">
              <a:avLst/>
            </a:prstGeom>
            <a:noFill/>
            <a:ln w="28575" cap="flat" cmpd="sng" algn="ctr">
              <a:solidFill>
                <a:schemeClr val="accent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21B8F4F7-D171-AA11-58B1-844B4AF4EC9C}"/>
                </a:ext>
              </a:extLst>
            </p:cNvPr>
            <p:cNvCxnSpPr/>
            <p:nvPr/>
          </p:nvCxnSpPr>
          <p:spPr bwMode="auto">
            <a:xfrm>
              <a:off x="4509944" y="2242020"/>
              <a:ext cx="235990"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02" name="Group 101">
            <a:extLst>
              <a:ext uri="{FF2B5EF4-FFF2-40B4-BE49-F238E27FC236}">
                <a16:creationId xmlns:a16="http://schemas.microsoft.com/office/drawing/2014/main" id="{748908E2-D2B7-23D5-D786-D5E9D45B5D9B}"/>
              </a:ext>
            </a:extLst>
          </p:cNvPr>
          <p:cNvGrpSpPr/>
          <p:nvPr/>
        </p:nvGrpSpPr>
        <p:grpSpPr>
          <a:xfrm>
            <a:off x="1666707" y="2026851"/>
            <a:ext cx="3889016" cy="564676"/>
            <a:chOff x="1666707" y="2026851"/>
            <a:chExt cx="3889016" cy="564676"/>
          </a:xfrm>
        </p:grpSpPr>
        <p:cxnSp>
          <p:nvCxnSpPr>
            <p:cNvPr id="60" name="Straight Connector 59">
              <a:extLst>
                <a:ext uri="{FF2B5EF4-FFF2-40B4-BE49-F238E27FC236}">
                  <a16:creationId xmlns:a16="http://schemas.microsoft.com/office/drawing/2014/main" id="{822D5150-7ABA-F680-7175-F1405C925F95}"/>
                </a:ext>
              </a:extLst>
            </p:cNvPr>
            <p:cNvCxnSpPr/>
            <p:nvPr/>
          </p:nvCxnSpPr>
          <p:spPr bwMode="auto">
            <a:xfrm>
              <a:off x="1666707" y="2026851"/>
              <a:ext cx="0" cy="109507"/>
            </a:xfrm>
            <a:prstGeom prst="line">
              <a:avLst/>
            </a:prstGeom>
            <a:noFill/>
            <a:ln w="28575" cap="flat" cmpd="sng" algn="ctr">
              <a:solidFill>
                <a:schemeClr val="accent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3C08D21D-35A6-C679-8416-CF66C7009290}"/>
                </a:ext>
              </a:extLst>
            </p:cNvPr>
            <p:cNvCxnSpPr/>
            <p:nvPr/>
          </p:nvCxnSpPr>
          <p:spPr bwMode="auto">
            <a:xfrm>
              <a:off x="2783037" y="2299335"/>
              <a:ext cx="0" cy="109507"/>
            </a:xfrm>
            <a:prstGeom prst="line">
              <a:avLst/>
            </a:prstGeom>
            <a:noFill/>
            <a:ln w="38100" cap="flat" cmpd="sng" algn="ctr">
              <a:solidFill>
                <a:schemeClr val="accent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C1C811A1-D01B-4D7B-4220-408359D52C20}"/>
                </a:ext>
              </a:extLst>
            </p:cNvPr>
            <p:cNvCxnSpPr/>
            <p:nvPr/>
          </p:nvCxnSpPr>
          <p:spPr bwMode="auto">
            <a:xfrm>
              <a:off x="2847807" y="2315919"/>
              <a:ext cx="0" cy="109507"/>
            </a:xfrm>
            <a:prstGeom prst="line">
              <a:avLst/>
            </a:prstGeom>
            <a:noFill/>
            <a:ln w="28575" cap="flat" cmpd="sng" algn="ctr">
              <a:solidFill>
                <a:schemeClr val="accent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1069DA35-54F8-6E15-A2C5-37D6DF18F6DC}"/>
                </a:ext>
              </a:extLst>
            </p:cNvPr>
            <p:cNvCxnSpPr/>
            <p:nvPr/>
          </p:nvCxnSpPr>
          <p:spPr bwMode="auto">
            <a:xfrm>
              <a:off x="2893527" y="2315427"/>
              <a:ext cx="0" cy="109507"/>
            </a:xfrm>
            <a:prstGeom prst="line">
              <a:avLst/>
            </a:prstGeom>
            <a:noFill/>
            <a:ln w="38100" cap="flat" cmpd="sng" algn="ctr">
              <a:solidFill>
                <a:schemeClr val="accent1"/>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8B6DEE5B-F937-0769-46CA-E5AD3798F821}"/>
                </a:ext>
              </a:extLst>
            </p:cNvPr>
            <p:cNvCxnSpPr/>
            <p:nvPr/>
          </p:nvCxnSpPr>
          <p:spPr bwMode="auto">
            <a:xfrm>
              <a:off x="2948634" y="2315427"/>
              <a:ext cx="0" cy="109507"/>
            </a:xfrm>
            <a:prstGeom prst="line">
              <a:avLst/>
            </a:prstGeom>
            <a:noFill/>
            <a:ln w="38100" cap="flat" cmpd="sng" algn="ctr">
              <a:solidFill>
                <a:schemeClr val="accent1"/>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1FB1C0E1-40F5-3A25-E830-41EB242AB4FC}"/>
                </a:ext>
              </a:extLst>
            </p:cNvPr>
            <p:cNvCxnSpPr/>
            <p:nvPr/>
          </p:nvCxnSpPr>
          <p:spPr bwMode="auto">
            <a:xfrm>
              <a:off x="2977347" y="2408842"/>
              <a:ext cx="0" cy="109507"/>
            </a:xfrm>
            <a:prstGeom prst="line">
              <a:avLst/>
            </a:prstGeom>
            <a:noFill/>
            <a:ln w="28575" cap="flat" cmpd="sng" algn="ctr">
              <a:solidFill>
                <a:schemeClr val="accent1"/>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79A48CFD-B5F9-DF44-8363-5736780CD869}"/>
                </a:ext>
              </a:extLst>
            </p:cNvPr>
            <p:cNvCxnSpPr/>
            <p:nvPr/>
          </p:nvCxnSpPr>
          <p:spPr bwMode="auto">
            <a:xfrm>
              <a:off x="3002256" y="2438443"/>
              <a:ext cx="0" cy="109507"/>
            </a:xfrm>
            <a:prstGeom prst="line">
              <a:avLst/>
            </a:prstGeom>
            <a:noFill/>
            <a:ln w="28575" cap="flat" cmpd="sng" algn="ctr">
              <a:solidFill>
                <a:schemeClr val="accent1"/>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5DE34112-935C-A3FD-3968-9C55D65B0041}"/>
                </a:ext>
              </a:extLst>
            </p:cNvPr>
            <p:cNvCxnSpPr/>
            <p:nvPr/>
          </p:nvCxnSpPr>
          <p:spPr bwMode="auto">
            <a:xfrm>
              <a:off x="3032736" y="2437778"/>
              <a:ext cx="0" cy="109507"/>
            </a:xfrm>
            <a:prstGeom prst="line">
              <a:avLst/>
            </a:prstGeom>
            <a:noFill/>
            <a:ln w="28575" cap="flat" cmpd="sng" algn="ctr">
              <a:solidFill>
                <a:schemeClr val="accent1"/>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EAE368BB-A226-E31A-F8C1-9218FFBFAB1D}"/>
                </a:ext>
              </a:extLst>
            </p:cNvPr>
            <p:cNvCxnSpPr/>
            <p:nvPr/>
          </p:nvCxnSpPr>
          <p:spPr bwMode="auto">
            <a:xfrm>
              <a:off x="3064953" y="2437778"/>
              <a:ext cx="0" cy="109507"/>
            </a:xfrm>
            <a:prstGeom prst="line">
              <a:avLst/>
            </a:prstGeom>
            <a:noFill/>
            <a:ln w="28575" cap="flat" cmpd="sng" algn="ctr">
              <a:solidFill>
                <a:schemeClr val="accent1"/>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27B72DF4-3BFF-A1E0-0569-43796689263F}"/>
                </a:ext>
              </a:extLst>
            </p:cNvPr>
            <p:cNvCxnSpPr/>
            <p:nvPr/>
          </p:nvCxnSpPr>
          <p:spPr bwMode="auto">
            <a:xfrm>
              <a:off x="3089550" y="2439437"/>
              <a:ext cx="0" cy="109507"/>
            </a:xfrm>
            <a:prstGeom prst="line">
              <a:avLst/>
            </a:prstGeom>
            <a:noFill/>
            <a:ln w="28575" cap="flat" cmpd="sng" algn="ctr">
              <a:solidFill>
                <a:schemeClr val="accent1"/>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5A7143B3-40CC-5165-FFBF-FB2E7B84EF6A}"/>
                </a:ext>
              </a:extLst>
            </p:cNvPr>
            <p:cNvCxnSpPr/>
            <p:nvPr/>
          </p:nvCxnSpPr>
          <p:spPr bwMode="auto">
            <a:xfrm>
              <a:off x="3258307" y="2437352"/>
              <a:ext cx="0" cy="109507"/>
            </a:xfrm>
            <a:prstGeom prst="line">
              <a:avLst/>
            </a:prstGeom>
            <a:noFill/>
            <a:ln w="28575" cap="flat" cmpd="sng" algn="ctr">
              <a:solidFill>
                <a:schemeClr val="accent1"/>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C2B804FA-02F1-25B7-EF30-25396A7F095D}"/>
                </a:ext>
              </a:extLst>
            </p:cNvPr>
            <p:cNvCxnSpPr/>
            <p:nvPr/>
          </p:nvCxnSpPr>
          <p:spPr bwMode="auto">
            <a:xfrm>
              <a:off x="3287854" y="2437352"/>
              <a:ext cx="0" cy="109507"/>
            </a:xfrm>
            <a:prstGeom prst="line">
              <a:avLst/>
            </a:prstGeom>
            <a:noFill/>
            <a:ln w="28575" cap="flat" cmpd="sng" algn="ctr">
              <a:solidFill>
                <a:schemeClr val="accent1"/>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07D813CA-4270-7C1C-BBAE-B623BDE016BE}"/>
                </a:ext>
              </a:extLst>
            </p:cNvPr>
            <p:cNvCxnSpPr/>
            <p:nvPr/>
          </p:nvCxnSpPr>
          <p:spPr bwMode="auto">
            <a:xfrm>
              <a:off x="3430317" y="2475025"/>
              <a:ext cx="0" cy="109507"/>
            </a:xfrm>
            <a:prstGeom prst="line">
              <a:avLst/>
            </a:prstGeom>
            <a:noFill/>
            <a:ln w="28575" cap="flat" cmpd="sng" algn="ctr">
              <a:solidFill>
                <a:schemeClr val="accent1"/>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850792E6-1B19-B9AB-301B-3C35EFCAE47B}"/>
                </a:ext>
              </a:extLst>
            </p:cNvPr>
            <p:cNvCxnSpPr/>
            <p:nvPr/>
          </p:nvCxnSpPr>
          <p:spPr bwMode="auto">
            <a:xfrm>
              <a:off x="3555185" y="2478835"/>
              <a:ext cx="0" cy="109507"/>
            </a:xfrm>
            <a:prstGeom prst="line">
              <a:avLst/>
            </a:prstGeom>
            <a:noFill/>
            <a:ln w="28575" cap="flat" cmpd="sng" algn="ctr">
              <a:solidFill>
                <a:schemeClr val="accent1"/>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A145EC07-68DF-9D00-6D66-10E000E879E4}"/>
                </a:ext>
              </a:extLst>
            </p:cNvPr>
            <p:cNvCxnSpPr/>
            <p:nvPr/>
          </p:nvCxnSpPr>
          <p:spPr bwMode="auto">
            <a:xfrm>
              <a:off x="3322014" y="2475025"/>
              <a:ext cx="0" cy="109507"/>
            </a:xfrm>
            <a:prstGeom prst="line">
              <a:avLst/>
            </a:prstGeom>
            <a:noFill/>
            <a:ln w="38100" cap="flat" cmpd="sng" algn="ctr">
              <a:solidFill>
                <a:schemeClr val="accent1"/>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7ABCE6AB-5767-9704-39CB-C563C80D4B8B}"/>
                </a:ext>
              </a:extLst>
            </p:cNvPr>
            <p:cNvCxnSpPr/>
            <p:nvPr/>
          </p:nvCxnSpPr>
          <p:spPr bwMode="auto">
            <a:xfrm>
              <a:off x="3377259" y="2475079"/>
              <a:ext cx="0" cy="109507"/>
            </a:xfrm>
            <a:prstGeom prst="line">
              <a:avLst/>
            </a:prstGeom>
            <a:noFill/>
            <a:ln w="38100" cap="flat" cmpd="sng" algn="ctr">
              <a:solidFill>
                <a:schemeClr val="accent1"/>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A897932D-C1EA-A4DB-1333-D15AEE0892A8}"/>
                </a:ext>
              </a:extLst>
            </p:cNvPr>
            <p:cNvCxnSpPr/>
            <p:nvPr/>
          </p:nvCxnSpPr>
          <p:spPr bwMode="auto">
            <a:xfrm>
              <a:off x="3594003" y="2478835"/>
              <a:ext cx="0" cy="109507"/>
            </a:xfrm>
            <a:prstGeom prst="line">
              <a:avLst/>
            </a:prstGeom>
            <a:noFill/>
            <a:ln w="38100" cap="flat" cmpd="sng" algn="ctr">
              <a:solidFill>
                <a:schemeClr val="accent1"/>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79A2CB52-56B4-F255-5ADA-102DBC3F74AB}"/>
                </a:ext>
              </a:extLst>
            </p:cNvPr>
            <p:cNvCxnSpPr/>
            <p:nvPr/>
          </p:nvCxnSpPr>
          <p:spPr bwMode="auto">
            <a:xfrm>
              <a:off x="3830649" y="2478835"/>
              <a:ext cx="0" cy="109507"/>
            </a:xfrm>
            <a:prstGeom prst="line">
              <a:avLst/>
            </a:prstGeom>
            <a:noFill/>
            <a:ln w="38100" cap="flat" cmpd="sng" algn="ctr">
              <a:solidFill>
                <a:schemeClr val="accent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8F4EE003-D5CE-7CCE-2B93-9E6EB3BFA10F}"/>
                </a:ext>
              </a:extLst>
            </p:cNvPr>
            <p:cNvCxnSpPr/>
            <p:nvPr/>
          </p:nvCxnSpPr>
          <p:spPr bwMode="auto">
            <a:xfrm>
              <a:off x="3872559" y="2478835"/>
              <a:ext cx="0" cy="109507"/>
            </a:xfrm>
            <a:prstGeom prst="line">
              <a:avLst/>
            </a:prstGeom>
            <a:noFill/>
            <a:ln w="38100" cap="flat" cmpd="sng" algn="ctr">
              <a:solidFill>
                <a:schemeClr val="accent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29BA502C-9429-1AC8-A7CC-6DC7B41CF357}"/>
                </a:ext>
              </a:extLst>
            </p:cNvPr>
            <p:cNvCxnSpPr/>
            <p:nvPr/>
          </p:nvCxnSpPr>
          <p:spPr bwMode="auto">
            <a:xfrm>
              <a:off x="4055439" y="2475024"/>
              <a:ext cx="0" cy="109507"/>
            </a:xfrm>
            <a:prstGeom prst="line">
              <a:avLst/>
            </a:prstGeom>
            <a:noFill/>
            <a:ln w="38100" cap="flat" cmpd="sng" algn="ctr">
              <a:solidFill>
                <a:schemeClr val="accent1"/>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52AF6A95-DBCE-55ED-7BB4-862079226F70}"/>
                </a:ext>
              </a:extLst>
            </p:cNvPr>
            <p:cNvCxnSpPr/>
            <p:nvPr/>
          </p:nvCxnSpPr>
          <p:spPr bwMode="auto">
            <a:xfrm>
              <a:off x="4093650" y="2475024"/>
              <a:ext cx="0" cy="109507"/>
            </a:xfrm>
            <a:prstGeom prst="line">
              <a:avLst/>
            </a:prstGeom>
            <a:noFill/>
            <a:ln w="38100" cap="flat" cmpd="sng" algn="ctr">
              <a:solidFill>
                <a:schemeClr val="accent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73ED848A-19B3-774C-C976-FB954387CC8E}"/>
                </a:ext>
              </a:extLst>
            </p:cNvPr>
            <p:cNvCxnSpPr/>
            <p:nvPr/>
          </p:nvCxnSpPr>
          <p:spPr bwMode="auto">
            <a:xfrm>
              <a:off x="4135449" y="2475024"/>
              <a:ext cx="0" cy="109507"/>
            </a:xfrm>
            <a:prstGeom prst="line">
              <a:avLst/>
            </a:prstGeom>
            <a:noFill/>
            <a:ln w="38100" cap="flat" cmpd="sng" algn="ctr">
              <a:solidFill>
                <a:schemeClr val="accent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2F212C7C-DAF6-0055-865D-4869E63F3662}"/>
                </a:ext>
              </a:extLst>
            </p:cNvPr>
            <p:cNvCxnSpPr/>
            <p:nvPr/>
          </p:nvCxnSpPr>
          <p:spPr bwMode="auto">
            <a:xfrm>
              <a:off x="3625800" y="2478889"/>
              <a:ext cx="0" cy="109507"/>
            </a:xfrm>
            <a:prstGeom prst="line">
              <a:avLst/>
            </a:prstGeom>
            <a:noFill/>
            <a:ln w="28575" cap="flat" cmpd="sng" algn="ctr">
              <a:solidFill>
                <a:schemeClr val="accent1"/>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96996D3F-769A-8C6A-3EDD-34C645C24EF7}"/>
                </a:ext>
              </a:extLst>
            </p:cNvPr>
            <p:cNvCxnSpPr/>
            <p:nvPr/>
          </p:nvCxnSpPr>
          <p:spPr bwMode="auto">
            <a:xfrm>
              <a:off x="3685869" y="2478774"/>
              <a:ext cx="0" cy="109507"/>
            </a:xfrm>
            <a:prstGeom prst="line">
              <a:avLst/>
            </a:prstGeom>
            <a:noFill/>
            <a:ln w="28575" cap="flat" cmpd="sng" algn="ctr">
              <a:solidFill>
                <a:schemeClr val="accent1"/>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FEEA77DD-36B2-BFFA-81D3-794F621868A4}"/>
                </a:ext>
              </a:extLst>
            </p:cNvPr>
            <p:cNvCxnSpPr/>
            <p:nvPr/>
          </p:nvCxnSpPr>
          <p:spPr bwMode="auto">
            <a:xfrm>
              <a:off x="3779071" y="2478774"/>
              <a:ext cx="0" cy="109507"/>
            </a:xfrm>
            <a:prstGeom prst="line">
              <a:avLst/>
            </a:prstGeom>
            <a:noFill/>
            <a:ln w="28575" cap="flat" cmpd="sng" algn="ctr">
              <a:solidFill>
                <a:schemeClr val="accent1"/>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CCEBC285-9E5D-4511-3982-D15C9834EF80}"/>
                </a:ext>
              </a:extLst>
            </p:cNvPr>
            <p:cNvCxnSpPr/>
            <p:nvPr/>
          </p:nvCxnSpPr>
          <p:spPr bwMode="auto">
            <a:xfrm>
              <a:off x="3957696" y="2475025"/>
              <a:ext cx="0" cy="109507"/>
            </a:xfrm>
            <a:prstGeom prst="line">
              <a:avLst/>
            </a:prstGeom>
            <a:noFill/>
            <a:ln w="28575" cap="flat" cmpd="sng" algn="ctr">
              <a:solidFill>
                <a:schemeClr val="accent1"/>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CA33B0F0-72CF-C3CD-B398-8E081674ED56}"/>
                </a:ext>
              </a:extLst>
            </p:cNvPr>
            <p:cNvCxnSpPr/>
            <p:nvPr/>
          </p:nvCxnSpPr>
          <p:spPr bwMode="auto">
            <a:xfrm>
              <a:off x="4011339" y="2476804"/>
              <a:ext cx="0" cy="109507"/>
            </a:xfrm>
            <a:prstGeom prst="line">
              <a:avLst/>
            </a:prstGeom>
            <a:noFill/>
            <a:ln w="28575" cap="flat" cmpd="sng" algn="ctr">
              <a:solidFill>
                <a:schemeClr val="accent1"/>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6E374C64-3C3C-D18C-39EA-72C5C7F2A3A8}"/>
                </a:ext>
              </a:extLst>
            </p:cNvPr>
            <p:cNvCxnSpPr/>
            <p:nvPr/>
          </p:nvCxnSpPr>
          <p:spPr bwMode="auto">
            <a:xfrm>
              <a:off x="4464426" y="2476984"/>
              <a:ext cx="0" cy="109507"/>
            </a:xfrm>
            <a:prstGeom prst="line">
              <a:avLst/>
            </a:prstGeom>
            <a:noFill/>
            <a:ln w="28575" cap="flat" cmpd="sng" algn="ctr">
              <a:solidFill>
                <a:schemeClr val="accent1"/>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1A959A6B-BBFA-542F-2AEA-C3A509BCE4C0}"/>
                </a:ext>
              </a:extLst>
            </p:cNvPr>
            <p:cNvCxnSpPr/>
            <p:nvPr/>
          </p:nvCxnSpPr>
          <p:spPr bwMode="auto">
            <a:xfrm>
              <a:off x="4537425" y="2475024"/>
              <a:ext cx="0" cy="109507"/>
            </a:xfrm>
            <a:prstGeom prst="line">
              <a:avLst/>
            </a:prstGeom>
            <a:noFill/>
            <a:ln w="28575" cap="flat" cmpd="sng" algn="ctr">
              <a:solidFill>
                <a:schemeClr val="accent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65ABF959-73C0-5B4C-5129-BC3FDE3481C5}"/>
                </a:ext>
              </a:extLst>
            </p:cNvPr>
            <p:cNvCxnSpPr/>
            <p:nvPr/>
          </p:nvCxnSpPr>
          <p:spPr bwMode="auto">
            <a:xfrm>
              <a:off x="4568937" y="2478156"/>
              <a:ext cx="0" cy="109507"/>
            </a:xfrm>
            <a:prstGeom prst="line">
              <a:avLst/>
            </a:prstGeom>
            <a:noFill/>
            <a:ln w="28575" cap="flat" cmpd="sng" algn="ctr">
              <a:solidFill>
                <a:schemeClr val="accent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3C486080-45A6-71F9-9A52-CE7BA231EEA7}"/>
                </a:ext>
              </a:extLst>
            </p:cNvPr>
            <p:cNvCxnSpPr/>
            <p:nvPr/>
          </p:nvCxnSpPr>
          <p:spPr bwMode="auto">
            <a:xfrm>
              <a:off x="4215459" y="2476803"/>
              <a:ext cx="0" cy="109507"/>
            </a:xfrm>
            <a:prstGeom prst="line">
              <a:avLst/>
            </a:prstGeom>
            <a:noFill/>
            <a:ln w="38100" cap="flat" cmpd="sng" algn="ctr">
              <a:solidFill>
                <a:schemeClr val="accent1"/>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AAE3B448-A5F9-C5FF-254A-E9F2AFA0D4B9}"/>
                </a:ext>
              </a:extLst>
            </p:cNvPr>
            <p:cNvCxnSpPr/>
            <p:nvPr/>
          </p:nvCxnSpPr>
          <p:spPr bwMode="auto">
            <a:xfrm>
              <a:off x="4631555" y="2475078"/>
              <a:ext cx="0" cy="109507"/>
            </a:xfrm>
            <a:prstGeom prst="line">
              <a:avLst/>
            </a:prstGeom>
            <a:noFill/>
            <a:ln w="38100" cap="flat" cmpd="sng" algn="ctr">
              <a:solidFill>
                <a:schemeClr val="accent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45E0BB74-8097-4AAA-BE45-477CE38A42FC}"/>
                </a:ext>
              </a:extLst>
            </p:cNvPr>
            <p:cNvCxnSpPr/>
            <p:nvPr/>
          </p:nvCxnSpPr>
          <p:spPr bwMode="auto">
            <a:xfrm>
              <a:off x="4597206" y="2478093"/>
              <a:ext cx="0" cy="109507"/>
            </a:xfrm>
            <a:prstGeom prst="line">
              <a:avLst/>
            </a:prstGeom>
            <a:noFill/>
            <a:ln w="28575" cap="flat" cmpd="sng" algn="ctr">
              <a:solidFill>
                <a:schemeClr val="accent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3DCEECE9-C9BD-6DD1-7534-24EEDE16520A}"/>
                </a:ext>
              </a:extLst>
            </p:cNvPr>
            <p:cNvCxnSpPr/>
            <p:nvPr/>
          </p:nvCxnSpPr>
          <p:spPr bwMode="auto">
            <a:xfrm>
              <a:off x="4656922" y="2476125"/>
              <a:ext cx="0" cy="109507"/>
            </a:xfrm>
            <a:prstGeom prst="line">
              <a:avLst/>
            </a:prstGeom>
            <a:noFill/>
            <a:ln w="28575" cap="flat" cmpd="sng" algn="ctr">
              <a:solidFill>
                <a:schemeClr val="accent1"/>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D6687C54-B362-87A2-0304-013C0931450D}"/>
                </a:ext>
              </a:extLst>
            </p:cNvPr>
            <p:cNvCxnSpPr/>
            <p:nvPr/>
          </p:nvCxnSpPr>
          <p:spPr bwMode="auto">
            <a:xfrm>
              <a:off x="4687738" y="2476919"/>
              <a:ext cx="0" cy="109507"/>
            </a:xfrm>
            <a:prstGeom prst="line">
              <a:avLst/>
            </a:prstGeom>
            <a:noFill/>
            <a:ln w="28575" cap="flat" cmpd="sng" algn="ctr">
              <a:solidFill>
                <a:schemeClr val="accent1"/>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0E101D39-2267-1773-F987-C156FA5B3D30}"/>
                </a:ext>
              </a:extLst>
            </p:cNvPr>
            <p:cNvCxnSpPr/>
            <p:nvPr/>
          </p:nvCxnSpPr>
          <p:spPr bwMode="auto">
            <a:xfrm>
              <a:off x="5098527" y="2478833"/>
              <a:ext cx="0" cy="109507"/>
            </a:xfrm>
            <a:prstGeom prst="line">
              <a:avLst/>
            </a:prstGeom>
            <a:noFill/>
            <a:ln w="28575" cap="flat" cmpd="sng" algn="ctr">
              <a:solidFill>
                <a:schemeClr val="accent1"/>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A2E11064-CE84-91B9-D380-CE6D318058D0}"/>
                </a:ext>
              </a:extLst>
            </p:cNvPr>
            <p:cNvCxnSpPr/>
            <p:nvPr/>
          </p:nvCxnSpPr>
          <p:spPr bwMode="auto">
            <a:xfrm>
              <a:off x="5182347" y="2482020"/>
              <a:ext cx="0" cy="109507"/>
            </a:xfrm>
            <a:prstGeom prst="line">
              <a:avLst/>
            </a:prstGeom>
            <a:noFill/>
            <a:ln w="28575" cap="flat" cmpd="sng" algn="ctr">
              <a:solidFill>
                <a:schemeClr val="accent1"/>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EA3CA92A-D3AC-9B7D-BCE6-D5CB0D3AD711}"/>
                </a:ext>
              </a:extLst>
            </p:cNvPr>
            <p:cNvCxnSpPr/>
            <p:nvPr/>
          </p:nvCxnSpPr>
          <p:spPr bwMode="auto">
            <a:xfrm>
              <a:off x="5215552" y="2478834"/>
              <a:ext cx="0" cy="109507"/>
            </a:xfrm>
            <a:prstGeom prst="line">
              <a:avLst/>
            </a:prstGeom>
            <a:noFill/>
            <a:ln w="28575" cap="flat" cmpd="sng" algn="ctr">
              <a:solidFill>
                <a:schemeClr val="accent1"/>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89221A46-C3F2-EEA4-2051-F8AD6B359576}"/>
                </a:ext>
              </a:extLst>
            </p:cNvPr>
            <p:cNvCxnSpPr/>
            <p:nvPr/>
          </p:nvCxnSpPr>
          <p:spPr bwMode="auto">
            <a:xfrm>
              <a:off x="5254737" y="2476996"/>
              <a:ext cx="0" cy="109507"/>
            </a:xfrm>
            <a:prstGeom prst="line">
              <a:avLst/>
            </a:prstGeom>
            <a:noFill/>
            <a:ln w="28575" cap="flat" cmpd="sng" algn="ctr">
              <a:solidFill>
                <a:schemeClr val="accent1"/>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C9EE99C4-654D-1A4C-762F-73C49BA87474}"/>
                </a:ext>
              </a:extLst>
            </p:cNvPr>
            <p:cNvCxnSpPr/>
            <p:nvPr/>
          </p:nvCxnSpPr>
          <p:spPr bwMode="auto">
            <a:xfrm>
              <a:off x="5361182" y="2478834"/>
              <a:ext cx="0" cy="109507"/>
            </a:xfrm>
            <a:prstGeom prst="line">
              <a:avLst/>
            </a:prstGeom>
            <a:noFill/>
            <a:ln w="28575" cap="flat" cmpd="sng" algn="ctr">
              <a:solidFill>
                <a:schemeClr val="accent1"/>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5FDD97FB-427A-01BC-43ED-305142E6DDE6}"/>
                </a:ext>
              </a:extLst>
            </p:cNvPr>
            <p:cNvCxnSpPr/>
            <p:nvPr/>
          </p:nvCxnSpPr>
          <p:spPr bwMode="auto">
            <a:xfrm>
              <a:off x="5555723" y="2478147"/>
              <a:ext cx="0" cy="109507"/>
            </a:xfrm>
            <a:prstGeom prst="line">
              <a:avLst/>
            </a:prstGeom>
            <a:noFill/>
            <a:ln w="28575" cap="flat" cmpd="sng" algn="ctr">
              <a:solidFill>
                <a:schemeClr val="accent1"/>
              </a:solidFill>
              <a:prstDash val="solid"/>
              <a:round/>
              <a:headEnd type="none" w="med" len="med"/>
              <a:tailEnd type="none" w="med" len="med"/>
            </a:ln>
            <a:effectLst/>
          </p:spPr>
        </p:cxnSp>
      </p:grpSp>
      <p:grpSp>
        <p:nvGrpSpPr>
          <p:cNvPr id="151" name="Group 150">
            <a:extLst>
              <a:ext uri="{FF2B5EF4-FFF2-40B4-BE49-F238E27FC236}">
                <a16:creationId xmlns:a16="http://schemas.microsoft.com/office/drawing/2014/main" id="{3CB06809-EB4E-3986-DFE4-33A2843E263E}"/>
              </a:ext>
            </a:extLst>
          </p:cNvPr>
          <p:cNvGrpSpPr/>
          <p:nvPr/>
        </p:nvGrpSpPr>
        <p:grpSpPr>
          <a:xfrm>
            <a:off x="1827998" y="2051320"/>
            <a:ext cx="3351398" cy="1648600"/>
            <a:chOff x="1827998" y="2051320"/>
            <a:chExt cx="3351398" cy="1648600"/>
          </a:xfrm>
        </p:grpSpPr>
        <p:cxnSp>
          <p:nvCxnSpPr>
            <p:cNvPr id="104" name="Straight Connector 103">
              <a:extLst>
                <a:ext uri="{FF2B5EF4-FFF2-40B4-BE49-F238E27FC236}">
                  <a16:creationId xmlns:a16="http://schemas.microsoft.com/office/drawing/2014/main" id="{5063B0D3-01C9-C0D3-08FD-9B658030A770}"/>
                </a:ext>
              </a:extLst>
            </p:cNvPr>
            <p:cNvCxnSpPr/>
            <p:nvPr/>
          </p:nvCxnSpPr>
          <p:spPr bwMode="auto">
            <a:xfrm>
              <a:off x="1827998" y="2051320"/>
              <a:ext cx="0" cy="109507"/>
            </a:xfrm>
            <a:prstGeom prst="line">
              <a:avLst/>
            </a:prstGeom>
            <a:noFill/>
            <a:ln w="28575" cap="flat" cmpd="sng" algn="ctr">
              <a:solidFill>
                <a:schemeClr val="accent3"/>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FD4A54D3-1A09-4E0A-64C1-A5DA21D8E519}"/>
                </a:ext>
              </a:extLst>
            </p:cNvPr>
            <p:cNvCxnSpPr/>
            <p:nvPr/>
          </p:nvCxnSpPr>
          <p:spPr bwMode="auto">
            <a:xfrm>
              <a:off x="3040356" y="2684768"/>
              <a:ext cx="0" cy="109507"/>
            </a:xfrm>
            <a:prstGeom prst="line">
              <a:avLst/>
            </a:prstGeom>
            <a:noFill/>
            <a:ln w="38100" cap="flat" cmpd="sng" algn="ctr">
              <a:solidFill>
                <a:schemeClr val="accent3"/>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7D15B774-A4BF-13F5-9A1C-03287987A198}"/>
                </a:ext>
              </a:extLst>
            </p:cNvPr>
            <p:cNvCxnSpPr/>
            <p:nvPr/>
          </p:nvCxnSpPr>
          <p:spPr bwMode="auto">
            <a:xfrm>
              <a:off x="2095691" y="2169777"/>
              <a:ext cx="0" cy="109507"/>
            </a:xfrm>
            <a:prstGeom prst="line">
              <a:avLst/>
            </a:prstGeom>
            <a:noFill/>
            <a:ln w="28575" cap="flat" cmpd="sng" algn="ctr">
              <a:solidFill>
                <a:schemeClr val="accent3"/>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648A042D-3626-FBA1-05D9-B33BD5B0A4C7}"/>
                </a:ext>
              </a:extLst>
            </p:cNvPr>
            <p:cNvCxnSpPr/>
            <p:nvPr/>
          </p:nvCxnSpPr>
          <p:spPr bwMode="auto">
            <a:xfrm>
              <a:off x="3302964" y="2858415"/>
              <a:ext cx="0" cy="109507"/>
            </a:xfrm>
            <a:prstGeom prst="line">
              <a:avLst/>
            </a:prstGeom>
            <a:noFill/>
            <a:ln w="38100" cap="flat" cmpd="sng" algn="ctr">
              <a:solidFill>
                <a:schemeClr val="accent3"/>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8895975D-989C-D631-A9A3-3F65FAD00CD3}"/>
                </a:ext>
              </a:extLst>
            </p:cNvPr>
            <p:cNvCxnSpPr/>
            <p:nvPr/>
          </p:nvCxnSpPr>
          <p:spPr bwMode="auto">
            <a:xfrm>
              <a:off x="3531727" y="2971006"/>
              <a:ext cx="0" cy="109507"/>
            </a:xfrm>
            <a:prstGeom prst="line">
              <a:avLst/>
            </a:prstGeom>
            <a:noFill/>
            <a:ln w="38100" cap="flat" cmpd="sng" algn="ctr">
              <a:solidFill>
                <a:schemeClr val="accent3"/>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83429C8A-E559-D439-6287-CCE46A80CC7D}"/>
                </a:ext>
              </a:extLst>
            </p:cNvPr>
            <p:cNvCxnSpPr/>
            <p:nvPr/>
          </p:nvCxnSpPr>
          <p:spPr bwMode="auto">
            <a:xfrm>
              <a:off x="2205540" y="2299594"/>
              <a:ext cx="0" cy="109507"/>
            </a:xfrm>
            <a:prstGeom prst="line">
              <a:avLst/>
            </a:prstGeom>
            <a:noFill/>
            <a:ln w="28575" cap="flat" cmpd="sng" algn="ctr">
              <a:solidFill>
                <a:schemeClr val="accent3"/>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CE0A4C0C-9632-2A4D-CCB3-BBF1348B9A9E}"/>
                </a:ext>
              </a:extLst>
            </p:cNvPr>
            <p:cNvCxnSpPr/>
            <p:nvPr/>
          </p:nvCxnSpPr>
          <p:spPr bwMode="auto">
            <a:xfrm>
              <a:off x="2155819" y="2258201"/>
              <a:ext cx="0" cy="109507"/>
            </a:xfrm>
            <a:prstGeom prst="line">
              <a:avLst/>
            </a:prstGeom>
            <a:noFill/>
            <a:ln w="28575" cap="flat" cmpd="sng" algn="ctr">
              <a:solidFill>
                <a:schemeClr val="accent3"/>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1B9E6F18-07B9-EE5D-2E6E-0CB6D2D4E9B0}"/>
                </a:ext>
              </a:extLst>
            </p:cNvPr>
            <p:cNvCxnSpPr/>
            <p:nvPr/>
          </p:nvCxnSpPr>
          <p:spPr bwMode="auto">
            <a:xfrm>
              <a:off x="2330150" y="2380326"/>
              <a:ext cx="0" cy="109507"/>
            </a:xfrm>
            <a:prstGeom prst="line">
              <a:avLst/>
            </a:prstGeom>
            <a:noFill/>
            <a:ln w="28575" cap="flat" cmpd="sng" algn="ctr">
              <a:solidFill>
                <a:schemeClr val="accent3"/>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96BA987F-4B29-B512-FD04-7C9E04364FDA}"/>
                </a:ext>
              </a:extLst>
            </p:cNvPr>
            <p:cNvCxnSpPr/>
            <p:nvPr/>
          </p:nvCxnSpPr>
          <p:spPr bwMode="auto">
            <a:xfrm>
              <a:off x="2828924" y="2552754"/>
              <a:ext cx="0" cy="109507"/>
            </a:xfrm>
            <a:prstGeom prst="line">
              <a:avLst/>
            </a:prstGeom>
            <a:noFill/>
            <a:ln w="28575" cap="flat" cmpd="sng" algn="ctr">
              <a:solidFill>
                <a:schemeClr val="accent3"/>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58DA2DA6-73EC-72C2-6C84-ECF8967B6004}"/>
                </a:ext>
              </a:extLst>
            </p:cNvPr>
            <p:cNvCxnSpPr/>
            <p:nvPr/>
          </p:nvCxnSpPr>
          <p:spPr bwMode="auto">
            <a:xfrm>
              <a:off x="2916417" y="2654761"/>
              <a:ext cx="0" cy="109507"/>
            </a:xfrm>
            <a:prstGeom prst="line">
              <a:avLst/>
            </a:prstGeom>
            <a:noFill/>
            <a:ln w="28575" cap="flat" cmpd="sng" algn="ctr">
              <a:solidFill>
                <a:schemeClr val="accent3"/>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896856B7-5CD0-EFC8-EA92-2DA6BC146166}"/>
                </a:ext>
              </a:extLst>
            </p:cNvPr>
            <p:cNvCxnSpPr/>
            <p:nvPr/>
          </p:nvCxnSpPr>
          <p:spPr bwMode="auto">
            <a:xfrm>
              <a:off x="2942298" y="2654641"/>
              <a:ext cx="0" cy="109507"/>
            </a:xfrm>
            <a:prstGeom prst="line">
              <a:avLst/>
            </a:prstGeom>
            <a:noFill/>
            <a:ln w="28575" cap="flat" cmpd="sng" algn="ctr">
              <a:solidFill>
                <a:schemeClr val="accent3"/>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CE9A5782-C221-0BBA-5427-4FBBFE1CC7E5}"/>
                </a:ext>
              </a:extLst>
            </p:cNvPr>
            <p:cNvCxnSpPr/>
            <p:nvPr/>
          </p:nvCxnSpPr>
          <p:spPr bwMode="auto">
            <a:xfrm>
              <a:off x="2968181" y="2654641"/>
              <a:ext cx="0" cy="109507"/>
            </a:xfrm>
            <a:prstGeom prst="line">
              <a:avLst/>
            </a:prstGeom>
            <a:noFill/>
            <a:ln w="28575" cap="flat" cmpd="sng" algn="ctr">
              <a:solidFill>
                <a:schemeClr val="accent3"/>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A287CEEE-CCD6-5E0D-2D59-1985D557D638}"/>
                </a:ext>
              </a:extLst>
            </p:cNvPr>
            <p:cNvCxnSpPr/>
            <p:nvPr/>
          </p:nvCxnSpPr>
          <p:spPr bwMode="auto">
            <a:xfrm>
              <a:off x="2990826" y="2654641"/>
              <a:ext cx="0" cy="109507"/>
            </a:xfrm>
            <a:prstGeom prst="line">
              <a:avLst/>
            </a:prstGeom>
            <a:noFill/>
            <a:ln w="28575" cap="flat" cmpd="sng" algn="ctr">
              <a:solidFill>
                <a:schemeClr val="accent3"/>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F26F6D34-DE29-A8B4-F537-FD77C8E5E265}"/>
                </a:ext>
              </a:extLst>
            </p:cNvPr>
            <p:cNvCxnSpPr/>
            <p:nvPr/>
          </p:nvCxnSpPr>
          <p:spPr bwMode="auto">
            <a:xfrm>
              <a:off x="3081175" y="2760338"/>
              <a:ext cx="0" cy="109507"/>
            </a:xfrm>
            <a:prstGeom prst="line">
              <a:avLst/>
            </a:prstGeom>
            <a:noFill/>
            <a:ln w="28575" cap="flat" cmpd="sng" algn="ctr">
              <a:solidFill>
                <a:schemeClr val="accent3"/>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836BB1D1-9AF7-0E0B-30F7-F65E7984B697}"/>
                </a:ext>
              </a:extLst>
            </p:cNvPr>
            <p:cNvCxnSpPr/>
            <p:nvPr/>
          </p:nvCxnSpPr>
          <p:spPr bwMode="auto">
            <a:xfrm>
              <a:off x="3605433" y="2972721"/>
              <a:ext cx="0" cy="109507"/>
            </a:xfrm>
            <a:prstGeom prst="line">
              <a:avLst/>
            </a:prstGeom>
            <a:noFill/>
            <a:ln w="38100" cap="flat" cmpd="sng" algn="ctr">
              <a:solidFill>
                <a:schemeClr val="accent3"/>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E112DA0E-6F6C-B902-EA65-29D40E2917F2}"/>
                </a:ext>
              </a:extLst>
            </p:cNvPr>
            <p:cNvCxnSpPr/>
            <p:nvPr/>
          </p:nvCxnSpPr>
          <p:spPr bwMode="auto">
            <a:xfrm>
              <a:off x="3834459" y="3086671"/>
              <a:ext cx="0" cy="109507"/>
            </a:xfrm>
            <a:prstGeom prst="line">
              <a:avLst/>
            </a:prstGeom>
            <a:noFill/>
            <a:ln w="38100" cap="flat" cmpd="sng" algn="ctr">
              <a:solidFill>
                <a:schemeClr val="accent3"/>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51A20455-136F-EE57-476B-5C229A713113}"/>
                </a:ext>
              </a:extLst>
            </p:cNvPr>
            <p:cNvCxnSpPr/>
            <p:nvPr/>
          </p:nvCxnSpPr>
          <p:spPr bwMode="auto">
            <a:xfrm>
              <a:off x="5179396" y="3590413"/>
              <a:ext cx="0" cy="109507"/>
            </a:xfrm>
            <a:prstGeom prst="line">
              <a:avLst/>
            </a:prstGeom>
            <a:noFill/>
            <a:ln w="38100" cap="flat" cmpd="sng" algn="ctr">
              <a:solidFill>
                <a:schemeClr val="accent3"/>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7A9EDA92-325D-F117-4598-9B28DD727CAF}"/>
                </a:ext>
              </a:extLst>
            </p:cNvPr>
            <p:cNvCxnSpPr/>
            <p:nvPr/>
          </p:nvCxnSpPr>
          <p:spPr bwMode="auto">
            <a:xfrm>
              <a:off x="3987600" y="3152844"/>
              <a:ext cx="0" cy="109507"/>
            </a:xfrm>
            <a:prstGeom prst="line">
              <a:avLst/>
            </a:prstGeom>
            <a:noFill/>
            <a:ln w="38100" cap="flat" cmpd="sng" algn="ctr">
              <a:solidFill>
                <a:schemeClr val="accent3"/>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7354EC08-70A1-5029-F1E2-EC3C020B6E60}"/>
                </a:ext>
              </a:extLst>
            </p:cNvPr>
            <p:cNvCxnSpPr/>
            <p:nvPr/>
          </p:nvCxnSpPr>
          <p:spPr bwMode="auto">
            <a:xfrm>
              <a:off x="4082220" y="3152844"/>
              <a:ext cx="0" cy="109507"/>
            </a:xfrm>
            <a:prstGeom prst="line">
              <a:avLst/>
            </a:prstGeom>
            <a:noFill/>
            <a:ln w="28575" cap="flat" cmpd="sng" algn="ctr">
              <a:solidFill>
                <a:schemeClr val="accent3"/>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59E2DE52-7D8B-BB68-AE33-5E368B4E28D0}"/>
                </a:ext>
              </a:extLst>
            </p:cNvPr>
            <p:cNvCxnSpPr/>
            <p:nvPr/>
          </p:nvCxnSpPr>
          <p:spPr bwMode="auto">
            <a:xfrm>
              <a:off x="3192833" y="2790465"/>
              <a:ext cx="0" cy="109507"/>
            </a:xfrm>
            <a:prstGeom prst="line">
              <a:avLst/>
            </a:prstGeom>
            <a:noFill/>
            <a:ln w="28575" cap="flat" cmpd="sng" algn="ctr">
              <a:solidFill>
                <a:schemeClr val="accent3"/>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2BF9824C-3347-C57F-86CE-6033197C9896}"/>
                </a:ext>
              </a:extLst>
            </p:cNvPr>
            <p:cNvCxnSpPr/>
            <p:nvPr/>
          </p:nvCxnSpPr>
          <p:spPr bwMode="auto">
            <a:xfrm>
              <a:off x="3263932" y="2855595"/>
              <a:ext cx="0" cy="109507"/>
            </a:xfrm>
            <a:prstGeom prst="line">
              <a:avLst/>
            </a:prstGeom>
            <a:noFill/>
            <a:ln w="28575" cap="flat" cmpd="sng" algn="ctr">
              <a:solidFill>
                <a:schemeClr val="accent3"/>
              </a:solidFill>
              <a:prstDash val="solid"/>
              <a:round/>
              <a:headEnd type="none" w="med" len="med"/>
              <a:tailEnd type="none" w="med" len="med"/>
            </a:ln>
            <a:effectLst/>
          </p:spPr>
        </p:cxnSp>
        <p:cxnSp>
          <p:nvCxnSpPr>
            <p:cNvPr id="129" name="Straight Connector 128">
              <a:extLst>
                <a:ext uri="{FF2B5EF4-FFF2-40B4-BE49-F238E27FC236}">
                  <a16:creationId xmlns:a16="http://schemas.microsoft.com/office/drawing/2014/main" id="{B3EBF2DC-3226-9BBE-091C-C1C731EB1757}"/>
                </a:ext>
              </a:extLst>
            </p:cNvPr>
            <p:cNvCxnSpPr/>
            <p:nvPr/>
          </p:nvCxnSpPr>
          <p:spPr bwMode="auto">
            <a:xfrm>
              <a:off x="3358209" y="2925588"/>
              <a:ext cx="0" cy="109507"/>
            </a:xfrm>
            <a:prstGeom prst="line">
              <a:avLst/>
            </a:prstGeom>
            <a:noFill/>
            <a:ln w="28575" cap="flat" cmpd="sng" algn="ctr">
              <a:solidFill>
                <a:schemeClr val="accent3"/>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98EB0869-2A01-8491-FF20-295AA4DAE0AC}"/>
                </a:ext>
              </a:extLst>
            </p:cNvPr>
            <p:cNvCxnSpPr/>
            <p:nvPr/>
          </p:nvCxnSpPr>
          <p:spPr bwMode="auto">
            <a:xfrm>
              <a:off x="3462870" y="2932849"/>
              <a:ext cx="0" cy="109507"/>
            </a:xfrm>
            <a:prstGeom prst="line">
              <a:avLst/>
            </a:prstGeom>
            <a:noFill/>
            <a:ln w="28575" cap="flat" cmpd="sng" algn="ctr">
              <a:solidFill>
                <a:schemeClr val="accent3"/>
              </a:solidFill>
              <a:prstDash val="solid"/>
              <a:round/>
              <a:headEnd type="none" w="med" len="med"/>
              <a:tailEnd type="none" w="med" len="med"/>
            </a:ln>
            <a:effectLst/>
          </p:spPr>
        </p:cxnSp>
        <p:cxnSp>
          <p:nvCxnSpPr>
            <p:cNvPr id="131" name="Straight Connector 130">
              <a:extLst>
                <a:ext uri="{FF2B5EF4-FFF2-40B4-BE49-F238E27FC236}">
                  <a16:creationId xmlns:a16="http://schemas.microsoft.com/office/drawing/2014/main" id="{B48969C5-787A-BE8D-79B6-71A3339DA91F}"/>
                </a:ext>
              </a:extLst>
            </p:cNvPr>
            <p:cNvCxnSpPr/>
            <p:nvPr/>
          </p:nvCxnSpPr>
          <p:spPr bwMode="auto">
            <a:xfrm>
              <a:off x="3498950" y="2971067"/>
              <a:ext cx="0" cy="109507"/>
            </a:xfrm>
            <a:prstGeom prst="line">
              <a:avLst/>
            </a:prstGeom>
            <a:noFill/>
            <a:ln w="28575" cap="flat" cmpd="sng" algn="ctr">
              <a:solidFill>
                <a:schemeClr val="accent3"/>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95EE2972-2175-BAA4-F564-51989E5B514B}"/>
                </a:ext>
              </a:extLst>
            </p:cNvPr>
            <p:cNvCxnSpPr/>
            <p:nvPr/>
          </p:nvCxnSpPr>
          <p:spPr bwMode="auto">
            <a:xfrm>
              <a:off x="3731969" y="3083531"/>
              <a:ext cx="0" cy="109507"/>
            </a:xfrm>
            <a:prstGeom prst="line">
              <a:avLst/>
            </a:prstGeom>
            <a:noFill/>
            <a:ln w="28575" cap="flat" cmpd="sng" algn="ctr">
              <a:solidFill>
                <a:schemeClr val="accent3"/>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11A31CC5-79AB-2C9B-CF67-DF498BEE1768}"/>
                </a:ext>
              </a:extLst>
            </p:cNvPr>
            <p:cNvCxnSpPr/>
            <p:nvPr/>
          </p:nvCxnSpPr>
          <p:spPr bwMode="auto">
            <a:xfrm>
              <a:off x="3638924" y="2969905"/>
              <a:ext cx="0" cy="109507"/>
            </a:xfrm>
            <a:prstGeom prst="line">
              <a:avLst/>
            </a:prstGeom>
            <a:noFill/>
            <a:ln w="28575" cap="flat" cmpd="sng" algn="ctr">
              <a:solidFill>
                <a:schemeClr val="accent3"/>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BF97CFD2-D03B-C9FC-43D2-FBD7063229FC}"/>
                </a:ext>
              </a:extLst>
            </p:cNvPr>
            <p:cNvCxnSpPr/>
            <p:nvPr/>
          </p:nvCxnSpPr>
          <p:spPr bwMode="auto">
            <a:xfrm>
              <a:off x="3568688" y="2971006"/>
              <a:ext cx="0" cy="109507"/>
            </a:xfrm>
            <a:prstGeom prst="line">
              <a:avLst/>
            </a:prstGeom>
            <a:noFill/>
            <a:ln w="28575" cap="flat" cmpd="sng" algn="ctr">
              <a:solidFill>
                <a:schemeClr val="accent3"/>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C4DABAFB-C8CE-BC8E-DCDB-4F6A769A5C48}"/>
                </a:ext>
              </a:extLst>
            </p:cNvPr>
            <p:cNvCxnSpPr/>
            <p:nvPr/>
          </p:nvCxnSpPr>
          <p:spPr bwMode="auto">
            <a:xfrm>
              <a:off x="4111101" y="3154748"/>
              <a:ext cx="0" cy="109507"/>
            </a:xfrm>
            <a:prstGeom prst="line">
              <a:avLst/>
            </a:prstGeom>
            <a:noFill/>
            <a:ln w="28575" cap="flat" cmpd="sng" algn="ctr">
              <a:solidFill>
                <a:schemeClr val="accent3"/>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89F2A8B2-0FE9-6025-C212-1519A933147B}"/>
                </a:ext>
              </a:extLst>
            </p:cNvPr>
            <p:cNvCxnSpPr/>
            <p:nvPr/>
          </p:nvCxnSpPr>
          <p:spPr bwMode="auto">
            <a:xfrm>
              <a:off x="3797322" y="3086671"/>
              <a:ext cx="0" cy="109507"/>
            </a:xfrm>
            <a:prstGeom prst="line">
              <a:avLst/>
            </a:prstGeom>
            <a:noFill/>
            <a:ln w="28575" cap="flat" cmpd="sng" algn="ctr">
              <a:solidFill>
                <a:schemeClr val="accent3"/>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8201F8A9-8456-52F2-3623-E4B89660F03F}"/>
                </a:ext>
              </a:extLst>
            </p:cNvPr>
            <p:cNvCxnSpPr/>
            <p:nvPr/>
          </p:nvCxnSpPr>
          <p:spPr bwMode="auto">
            <a:xfrm>
              <a:off x="4482677" y="3152844"/>
              <a:ext cx="0" cy="109507"/>
            </a:xfrm>
            <a:prstGeom prst="line">
              <a:avLst/>
            </a:prstGeom>
            <a:noFill/>
            <a:ln w="28575" cap="flat" cmpd="sng" algn="ctr">
              <a:solidFill>
                <a:schemeClr val="accent3"/>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6E510371-403A-A224-B4A6-8AA2CEC9567E}"/>
                </a:ext>
              </a:extLst>
            </p:cNvPr>
            <p:cNvCxnSpPr/>
            <p:nvPr/>
          </p:nvCxnSpPr>
          <p:spPr bwMode="auto">
            <a:xfrm>
              <a:off x="4147591" y="3152844"/>
              <a:ext cx="0" cy="109507"/>
            </a:xfrm>
            <a:prstGeom prst="line">
              <a:avLst/>
            </a:prstGeom>
            <a:noFill/>
            <a:ln w="28575" cap="flat" cmpd="sng" algn="ctr">
              <a:solidFill>
                <a:schemeClr val="accent3"/>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7ADD6E57-6362-76C9-9B38-DA07B926054C}"/>
                </a:ext>
              </a:extLst>
            </p:cNvPr>
            <p:cNvCxnSpPr/>
            <p:nvPr/>
          </p:nvCxnSpPr>
          <p:spPr bwMode="auto">
            <a:xfrm>
              <a:off x="4541235" y="3152844"/>
              <a:ext cx="0" cy="109507"/>
            </a:xfrm>
            <a:prstGeom prst="line">
              <a:avLst/>
            </a:prstGeom>
            <a:noFill/>
            <a:ln w="28575" cap="flat" cmpd="sng" algn="ctr">
              <a:solidFill>
                <a:schemeClr val="accent3"/>
              </a:solidFill>
              <a:prstDash val="solid"/>
              <a:round/>
              <a:headEnd type="none" w="med" len="med"/>
              <a:tailEnd type="none" w="med" len="med"/>
            </a:ln>
            <a:effectLst/>
          </p:spPr>
        </p:cxnSp>
        <p:cxnSp>
          <p:nvCxnSpPr>
            <p:cNvPr id="143" name="Straight Connector 142">
              <a:extLst>
                <a:ext uri="{FF2B5EF4-FFF2-40B4-BE49-F238E27FC236}">
                  <a16:creationId xmlns:a16="http://schemas.microsoft.com/office/drawing/2014/main" id="{00D8A876-1507-08DF-AC19-ACB7EFF49E94}"/>
                </a:ext>
              </a:extLst>
            </p:cNvPr>
            <p:cNvCxnSpPr/>
            <p:nvPr/>
          </p:nvCxnSpPr>
          <p:spPr bwMode="auto">
            <a:xfrm>
              <a:off x="4618526" y="3150768"/>
              <a:ext cx="0" cy="109507"/>
            </a:xfrm>
            <a:prstGeom prst="line">
              <a:avLst/>
            </a:prstGeom>
            <a:noFill/>
            <a:ln w="28575" cap="flat" cmpd="sng" algn="ctr">
              <a:solidFill>
                <a:schemeClr val="accent3"/>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A2F2BCB7-0315-5FEF-5545-B9F987FAA64D}"/>
                </a:ext>
              </a:extLst>
            </p:cNvPr>
            <p:cNvCxnSpPr/>
            <p:nvPr/>
          </p:nvCxnSpPr>
          <p:spPr bwMode="auto">
            <a:xfrm>
              <a:off x="4626146" y="3314261"/>
              <a:ext cx="0" cy="109507"/>
            </a:xfrm>
            <a:prstGeom prst="line">
              <a:avLst/>
            </a:prstGeom>
            <a:noFill/>
            <a:ln w="28575" cap="flat" cmpd="sng" algn="ctr">
              <a:solidFill>
                <a:schemeClr val="accent3"/>
              </a:solidFill>
              <a:prstDash val="solid"/>
              <a:round/>
              <a:headEnd type="none" w="med" len="med"/>
              <a:tailEnd type="none" w="med" len="med"/>
            </a:ln>
            <a:effectLst/>
          </p:spPr>
        </p:cxnSp>
        <p:cxnSp>
          <p:nvCxnSpPr>
            <p:cNvPr id="145" name="Straight Connector 144">
              <a:extLst>
                <a:ext uri="{FF2B5EF4-FFF2-40B4-BE49-F238E27FC236}">
                  <a16:creationId xmlns:a16="http://schemas.microsoft.com/office/drawing/2014/main" id="{104F4475-DA17-FD7E-73B6-5FB223E6A281}"/>
                </a:ext>
              </a:extLst>
            </p:cNvPr>
            <p:cNvCxnSpPr/>
            <p:nvPr/>
          </p:nvCxnSpPr>
          <p:spPr bwMode="auto">
            <a:xfrm>
              <a:off x="4668688" y="3314114"/>
              <a:ext cx="0" cy="109507"/>
            </a:xfrm>
            <a:prstGeom prst="line">
              <a:avLst/>
            </a:prstGeom>
            <a:noFill/>
            <a:ln w="28575" cap="flat" cmpd="sng" algn="ctr">
              <a:solidFill>
                <a:schemeClr val="accent3"/>
              </a:solidFill>
              <a:prstDash val="solid"/>
              <a:round/>
              <a:headEnd type="none" w="med" len="med"/>
              <a:tailEnd type="none" w="med" len="med"/>
            </a:ln>
            <a:effectLst/>
          </p:spPr>
        </p:cxnSp>
        <p:cxnSp>
          <p:nvCxnSpPr>
            <p:cNvPr id="146" name="Straight Connector 145">
              <a:extLst>
                <a:ext uri="{FF2B5EF4-FFF2-40B4-BE49-F238E27FC236}">
                  <a16:creationId xmlns:a16="http://schemas.microsoft.com/office/drawing/2014/main" id="{C9B5DA19-6A4C-CF35-3DDA-61BD22871102}"/>
                </a:ext>
              </a:extLst>
            </p:cNvPr>
            <p:cNvCxnSpPr/>
            <p:nvPr/>
          </p:nvCxnSpPr>
          <p:spPr bwMode="auto">
            <a:xfrm>
              <a:off x="4707015" y="3314114"/>
              <a:ext cx="0" cy="109507"/>
            </a:xfrm>
            <a:prstGeom prst="line">
              <a:avLst/>
            </a:prstGeom>
            <a:noFill/>
            <a:ln w="28575" cap="flat" cmpd="sng" algn="ctr">
              <a:solidFill>
                <a:schemeClr val="accent3"/>
              </a:solidFill>
              <a:prstDash val="solid"/>
              <a:round/>
              <a:headEnd type="none" w="med" len="med"/>
              <a:tailEnd type="none" w="med" len="med"/>
            </a:ln>
            <a:effectLst/>
          </p:spPr>
        </p:cxnSp>
        <p:cxnSp>
          <p:nvCxnSpPr>
            <p:cNvPr id="147" name="Straight Connector 146">
              <a:extLst>
                <a:ext uri="{FF2B5EF4-FFF2-40B4-BE49-F238E27FC236}">
                  <a16:creationId xmlns:a16="http://schemas.microsoft.com/office/drawing/2014/main" id="{8FEFBCB4-AF81-59DB-4BFA-AC0846D8D216}"/>
                </a:ext>
              </a:extLst>
            </p:cNvPr>
            <p:cNvCxnSpPr/>
            <p:nvPr/>
          </p:nvCxnSpPr>
          <p:spPr bwMode="auto">
            <a:xfrm>
              <a:off x="5022386" y="3587606"/>
              <a:ext cx="0" cy="109507"/>
            </a:xfrm>
            <a:prstGeom prst="line">
              <a:avLst/>
            </a:prstGeom>
            <a:noFill/>
            <a:ln w="28575" cap="flat" cmpd="sng" algn="ctr">
              <a:solidFill>
                <a:schemeClr val="accent3"/>
              </a:solidFill>
              <a:prstDash val="solid"/>
              <a:round/>
              <a:headEnd type="none" w="med" len="med"/>
              <a:tailEnd type="none" w="med" len="med"/>
            </a:ln>
            <a:effectLst/>
          </p:spPr>
        </p:cxnSp>
      </p:grpSp>
      <p:cxnSp>
        <p:nvCxnSpPr>
          <p:cNvPr id="8" name="Straight Connector 7">
            <a:extLst>
              <a:ext uri="{FF2B5EF4-FFF2-40B4-BE49-F238E27FC236}">
                <a16:creationId xmlns:a16="http://schemas.microsoft.com/office/drawing/2014/main" id="{1457F86D-275B-C193-E1B0-CF56E994F286}"/>
              </a:ext>
            </a:extLst>
          </p:cNvPr>
          <p:cNvCxnSpPr/>
          <p:nvPr/>
        </p:nvCxnSpPr>
        <p:spPr bwMode="auto">
          <a:xfrm>
            <a:off x="5169348" y="2475087"/>
            <a:ext cx="0" cy="109507"/>
          </a:xfrm>
          <a:prstGeom prst="line">
            <a:avLst/>
          </a:prstGeom>
          <a:noFill/>
          <a:ln w="28575" cap="flat" cmpd="sng" algn="ctr">
            <a:solidFill>
              <a:schemeClr val="accent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440703BF-5DB8-8357-943D-B0EB1C695735}"/>
              </a:ext>
            </a:extLst>
          </p:cNvPr>
          <p:cNvCxnSpPr/>
          <p:nvPr/>
        </p:nvCxnSpPr>
        <p:spPr bwMode="auto">
          <a:xfrm>
            <a:off x="5351134" y="2478667"/>
            <a:ext cx="0" cy="109507"/>
          </a:xfrm>
          <a:prstGeom prst="line">
            <a:avLst/>
          </a:prstGeom>
          <a:noFill/>
          <a:ln w="28575" cap="flat" cmpd="sng" algn="ctr">
            <a:solidFill>
              <a:schemeClr val="accent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40760CAA-41D3-278C-8D14-F02267B09C59}"/>
              </a:ext>
            </a:extLst>
          </p:cNvPr>
          <p:cNvCxnSpPr/>
          <p:nvPr/>
        </p:nvCxnSpPr>
        <p:spPr bwMode="auto">
          <a:xfrm>
            <a:off x="4554691" y="3154522"/>
            <a:ext cx="0" cy="109507"/>
          </a:xfrm>
          <a:prstGeom prst="line">
            <a:avLst/>
          </a:prstGeom>
          <a:noFill/>
          <a:ln w="28575" cap="flat" cmpd="sng" algn="ctr">
            <a:solidFill>
              <a:schemeClr val="accent3"/>
            </a:solidFill>
            <a:prstDash val="solid"/>
            <a:round/>
            <a:headEnd type="none" w="med" len="med"/>
            <a:tailEnd type="none" w="med" len="med"/>
          </a:ln>
          <a:effectLst/>
        </p:spPr>
      </p:cxnSp>
    </p:spTree>
    <p:extLst>
      <p:ext uri="{BB962C8B-B14F-4D97-AF65-F5344CB8AC3E}">
        <p14:creationId xmlns:p14="http://schemas.microsoft.com/office/powerpoint/2010/main" val="23822387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ECOG-ACRIN E1910</a:t>
            </a:r>
            <a:r>
              <a:rPr lang="en-US" dirty="0"/>
              <a:t>: OS in MRD</a:t>
            </a:r>
            <a:r>
              <a:rPr lang="en-US" baseline="30000" dirty="0"/>
              <a:t>pos</a:t>
            </a:r>
            <a:r>
              <a:rPr lang="en-US" i="1" baseline="30000" dirty="0"/>
              <a:t> </a:t>
            </a:r>
            <a:r>
              <a:rPr lang="en-US" dirty="0"/>
              <a:t>Disease</a:t>
            </a:r>
            <a:endParaRPr lang="en-US" altLang="en-US" dirty="0"/>
          </a:p>
        </p:txBody>
      </p:sp>
      <p:sp>
        <p:nvSpPr>
          <p:cNvPr id="6" name="Rectangle 3">
            <a:extLst>
              <a:ext uri="{FF2B5EF4-FFF2-40B4-BE49-F238E27FC236}">
                <a16:creationId xmlns:a16="http://schemas.microsoft.com/office/drawing/2014/main" id="{02AD8017-A77C-3FA4-059A-2283C3BC5C36}"/>
              </a:ext>
            </a:extLst>
          </p:cNvPr>
          <p:cNvSpPr>
            <a:spLocks noGrp="1" noChangeArrowheads="1"/>
          </p:cNvSpPr>
          <p:nvPr>
            <p:ph idx="1"/>
          </p:nvPr>
        </p:nvSpPr>
        <p:spPr>
          <a:xfrm>
            <a:off x="604675" y="3409770"/>
            <a:ext cx="10877529" cy="2753962"/>
          </a:xfrm>
        </p:spPr>
        <p:txBody>
          <a:bodyPr/>
          <a:lstStyle/>
          <a:p>
            <a:r>
              <a:rPr lang="en-US" altLang="en-US" dirty="0"/>
              <a:t>Blinatumomab also demonstrated benefit in MRD</a:t>
            </a:r>
            <a:r>
              <a:rPr lang="en-US" altLang="en-US" baseline="30000" dirty="0"/>
              <a:t>pos</a:t>
            </a:r>
            <a:r>
              <a:rPr lang="en-US" altLang="en-US" dirty="0"/>
              <a:t> patients</a:t>
            </a:r>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Litzow. ASH 2022. Abstr LBA1.</a:t>
            </a:r>
            <a:endParaRPr lang="en-US" altLang="en-US" sz="1200" b="0" dirty="0">
              <a:solidFill>
                <a:schemeClr val="bg2"/>
              </a:solidFill>
              <a:latin typeface="Calibri" panose="020F0502020204030204" pitchFamily="34" charset="0"/>
            </a:endParaRPr>
          </a:p>
        </p:txBody>
      </p:sp>
      <p:graphicFrame>
        <p:nvGraphicFramePr>
          <p:cNvPr id="5" name="Group 3">
            <a:extLst>
              <a:ext uri="{FF2B5EF4-FFF2-40B4-BE49-F238E27FC236}">
                <a16:creationId xmlns:a16="http://schemas.microsoft.com/office/drawing/2014/main" id="{2EF6F697-1198-AE75-24DC-3A39DDB5DE53}"/>
              </a:ext>
            </a:extLst>
          </p:cNvPr>
          <p:cNvGraphicFramePr>
            <a:graphicFrameLocks/>
          </p:cNvGraphicFramePr>
          <p:nvPr>
            <p:extLst>
              <p:ext uri="{D42A27DB-BD31-4B8C-83A1-F6EECF244321}">
                <p14:modId xmlns:p14="http://schemas.microsoft.com/office/powerpoint/2010/main" val="3220085340"/>
              </p:ext>
            </p:extLst>
          </p:nvPr>
        </p:nvGraphicFramePr>
        <p:xfrm>
          <a:off x="719715" y="1600200"/>
          <a:ext cx="10762488" cy="1706912"/>
        </p:xfrm>
        <a:graphic>
          <a:graphicData uri="http://schemas.openxmlformats.org/drawingml/2006/table">
            <a:tbl>
              <a:tblPr/>
              <a:tblGrid>
                <a:gridCol w="2137521">
                  <a:extLst>
                    <a:ext uri="{9D8B030D-6E8A-4147-A177-3AD203B41FA5}">
                      <a16:colId xmlns:a16="http://schemas.microsoft.com/office/drawing/2014/main" val="20000"/>
                    </a:ext>
                  </a:extLst>
                </a:gridCol>
                <a:gridCol w="2498883">
                  <a:extLst>
                    <a:ext uri="{9D8B030D-6E8A-4147-A177-3AD203B41FA5}">
                      <a16:colId xmlns:a16="http://schemas.microsoft.com/office/drawing/2014/main" val="20001"/>
                    </a:ext>
                  </a:extLst>
                </a:gridCol>
                <a:gridCol w="2498883">
                  <a:extLst>
                    <a:ext uri="{9D8B030D-6E8A-4147-A177-3AD203B41FA5}">
                      <a16:colId xmlns:a16="http://schemas.microsoft.com/office/drawing/2014/main" val="20002"/>
                    </a:ext>
                  </a:extLst>
                </a:gridCol>
                <a:gridCol w="1894376">
                  <a:extLst>
                    <a:ext uri="{9D8B030D-6E8A-4147-A177-3AD203B41FA5}">
                      <a16:colId xmlns:a16="http://schemas.microsoft.com/office/drawing/2014/main" val="20003"/>
                    </a:ext>
                  </a:extLst>
                </a:gridCol>
                <a:gridCol w="1732825">
                  <a:extLst>
                    <a:ext uri="{9D8B030D-6E8A-4147-A177-3AD203B41FA5}">
                      <a16:colId xmlns:a16="http://schemas.microsoft.com/office/drawing/2014/main" val="413268674"/>
                    </a:ext>
                  </a:extLst>
                </a:gridCol>
              </a:tblGrid>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dirty="0">
                          <a:ln>
                            <a:noFill/>
                          </a:ln>
                          <a:solidFill>
                            <a:schemeClr val="tx1"/>
                          </a:solidFill>
                          <a:effectLst/>
                          <a:latin typeface="Calibri" panose="020F0502020204030204" pitchFamily="34" charset="0"/>
                        </a:rPr>
                        <a:t>Efficacy 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Blinatumomab + Chemotherapy</a:t>
                      </a:r>
                      <a:br>
                        <a:rPr kumimoji="0" lang="en-US" sz="2000" b="1" i="0" u="none" strike="noStrike" cap="none" normalizeH="0" baseline="0" dirty="0">
                          <a:ln>
                            <a:noFill/>
                          </a:ln>
                          <a:solidFill>
                            <a:schemeClr val="tx1"/>
                          </a:solidFill>
                          <a:effectLst/>
                          <a:latin typeface="Calibri" panose="020F0502020204030204" pitchFamily="34" charset="0"/>
                        </a:rPr>
                      </a:br>
                      <a:r>
                        <a:rPr kumimoji="0" lang="en-US" sz="2000" b="1" i="0" u="none" strike="noStrike" cap="none" normalizeH="0" baseline="0" dirty="0">
                          <a:ln>
                            <a:noFill/>
                          </a:ln>
                          <a:solidFill>
                            <a:schemeClr val="tx1"/>
                          </a:solidFill>
                          <a:effectLst/>
                          <a:latin typeface="Calibri" panose="020F0502020204030204" pitchFamily="34" charset="0"/>
                        </a:rPr>
                        <a:t>(n = 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Chemotherapy</a:t>
                      </a:r>
                      <a:br>
                        <a:rPr kumimoji="0" lang="en-US" sz="2000" b="1" i="0" u="none" strike="noStrike" cap="none" normalizeH="0" baseline="0" dirty="0">
                          <a:ln>
                            <a:noFill/>
                          </a:ln>
                          <a:solidFill>
                            <a:schemeClr val="tx1"/>
                          </a:solidFill>
                          <a:effectLst/>
                          <a:latin typeface="Calibri" panose="020F0502020204030204" pitchFamily="34" charset="0"/>
                        </a:rPr>
                      </a:br>
                      <a:r>
                        <a:rPr kumimoji="0" lang="en-US" sz="2000" b="1" i="0" u="none" strike="noStrike" cap="none" normalizeH="0" baseline="0" dirty="0">
                          <a:ln>
                            <a:noFill/>
                          </a:ln>
                          <a:solidFill>
                            <a:schemeClr val="tx1"/>
                          </a:solidFill>
                          <a:effectLst/>
                          <a:latin typeface="Calibri" panose="020F0502020204030204" pitchFamily="34" charset="0"/>
                        </a:rPr>
                        <a:t>(n = 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HR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1" u="none" strike="noStrike" cap="none" normalizeH="0" baseline="0" dirty="0">
                          <a:ln>
                            <a:noFill/>
                          </a:ln>
                          <a:solidFill>
                            <a:schemeClr val="tx1"/>
                          </a:solidFill>
                          <a:effectLst/>
                          <a:latin typeface="Calibri" panose="020F0502020204030204" pitchFamily="34" charset="0"/>
                        </a:rPr>
                        <a:t>P</a:t>
                      </a:r>
                      <a:r>
                        <a:rPr kumimoji="0" lang="en-US" sz="2000" b="1" i="0" u="none" strike="noStrike" cap="none" normalizeH="0" baseline="0" dirty="0">
                          <a:ln>
                            <a:noFill/>
                          </a:ln>
                          <a:solidFill>
                            <a:schemeClr val="tx1"/>
                          </a:solidFill>
                          <a:effectLst/>
                          <a:latin typeface="Calibri" panose="020F0502020204030204" pitchFamily="34" charset="0"/>
                        </a:rPr>
                        <a:t> Value</a:t>
                      </a:r>
                      <a:endParaRPr kumimoji="0" lang="en-US" sz="2000" b="1" i="1"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53254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Median OS, mo</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Deaths, 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Not reached</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22.4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0.39 (0.14-1.10)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.066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4754704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sz="3600" dirty="0"/>
              <a:t>ECOG-ACRIN E1910</a:t>
            </a:r>
            <a:r>
              <a:rPr lang="en-US" dirty="0"/>
              <a:t>: Investigators’ Conclusions</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p:txBody>
          <a:bodyPr/>
          <a:lstStyle/>
          <a:p>
            <a:r>
              <a:rPr lang="en-US" altLang="en-US" sz="2600" dirty="0"/>
              <a:t>Results from this randomized phase III trial demonstrated significant OS benefit with addition of blinatumomab to chemotherapy as consolidation therapy in adult patients with MRD-negative </a:t>
            </a:r>
            <a:r>
              <a:rPr lang="en-US" altLang="en-US" sz="2600" i="1" dirty="0"/>
              <a:t>BCR::ABL1</a:t>
            </a:r>
            <a:r>
              <a:rPr lang="en-US" altLang="en-US" sz="2600" dirty="0"/>
              <a:t>-negative B-ALL </a:t>
            </a:r>
          </a:p>
          <a:p>
            <a:r>
              <a:rPr lang="en-US" altLang="en-US" sz="2600" dirty="0"/>
              <a:t>Blinatumomab + chemotherapy was well tolerated, and no new safety signals were observed</a:t>
            </a:r>
          </a:p>
          <a:p>
            <a:r>
              <a:rPr lang="en-US" altLang="en-US" sz="2600" dirty="0"/>
              <a:t>Investigators concluded that addition of blinatumomab to consolidation chemotherapy represents new standard of care for patients with </a:t>
            </a:r>
            <a:br>
              <a:rPr lang="en-US" altLang="en-US" sz="2600" dirty="0"/>
            </a:br>
            <a:r>
              <a:rPr lang="en-US" altLang="en-US" sz="2600" dirty="0"/>
              <a:t>MRD-negative </a:t>
            </a:r>
            <a:r>
              <a:rPr lang="en-US" altLang="en-US" sz="2600" i="1" dirty="0"/>
              <a:t>BCR::ABL1</a:t>
            </a:r>
            <a:r>
              <a:rPr lang="en-US" altLang="en-US" sz="2600" dirty="0"/>
              <a:t>-negative B-ALL</a:t>
            </a:r>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Litzow. ASH 2022. Abstr LBA1.</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16776672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11"/>
          </p:nvPr>
        </p:nvSpPr>
        <p:spPr/>
        <p:txBody>
          <a:bodyPr/>
          <a:lstStyle/>
          <a:p>
            <a:r>
              <a:rPr lang="en-US" dirty="0">
                <a:solidFill>
                  <a:srgbClr val="E1471D"/>
                </a:solidFill>
                <a:hlinkClick r:id="rId3"/>
              </a:rPr>
              <a:t>clinicaloptions.com/</a:t>
            </a:r>
            <a:r>
              <a:rPr lang="en-US" u="sng" dirty="0">
                <a:solidFill>
                  <a:srgbClr val="E1471D"/>
                </a:solidFill>
                <a:hlinkClick r:id="rId3"/>
              </a:rPr>
              <a:t>oncology</a:t>
            </a:r>
            <a:endParaRPr lang="en-US" u="sng" dirty="0">
              <a:solidFill>
                <a:srgbClr val="E1471D"/>
              </a:solidFill>
            </a:endParaRPr>
          </a:p>
          <a:p>
            <a:endParaRPr lang="en-US" dirty="0"/>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ASH 2022!</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
        <p:nvSpPr>
          <p:cNvPr id="2" name="Content Placeholder 1">
            <a:extLst>
              <a:ext uri="{FF2B5EF4-FFF2-40B4-BE49-F238E27FC236}">
                <a16:creationId xmlns:a16="http://schemas.microsoft.com/office/drawing/2014/main" id="{9B341F70-966F-4AE0-9891-86B5E504500D}"/>
              </a:ext>
            </a:extLst>
          </p:cNvPr>
          <p:cNvSpPr>
            <a:spLocks noGrp="1"/>
          </p:cNvSpPr>
          <p:nvPr>
            <p:ph sz="quarter" idx="10"/>
          </p:nvPr>
        </p:nvSpPr>
        <p:spPr/>
        <p:txBody>
          <a:bodyPr/>
          <a:lstStyle/>
          <a:p>
            <a:pPr marL="0" marR="0" lvl="0" indent="0" algn="l" defTabSz="914400" rtl="0" eaLnBrk="1" fontAlgn="base" latinLnBrk="0" hangingPunct="1">
              <a:lnSpc>
                <a:spcPct val="90000"/>
              </a:lnSpc>
              <a:spcBef>
                <a:spcPts val="1000"/>
              </a:spcBef>
              <a:spcAft>
                <a:spcPts val="700"/>
              </a:spcAft>
              <a:buClr>
                <a:srgbClr val="682E74"/>
              </a:buClr>
              <a:buSzTx/>
              <a:buFontTx/>
              <a:buNone/>
              <a:tabLst/>
              <a:defRPr/>
            </a:pPr>
            <a:r>
              <a:rPr kumimoji="0" lang="en-US" sz="20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Short slideset summaries </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and </a:t>
            </a:r>
            <a:r>
              <a:rPr kumimoji="0" lang="en-US" sz="20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additional CME-certified analyses </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with expert faculty commentary on key studies in:</a:t>
            </a:r>
          </a:p>
          <a:p>
            <a:pPr marL="342900" indent="-342900">
              <a:spcBef>
                <a:spcPts val="600"/>
              </a:spcBef>
              <a:spcAft>
                <a:spcPts val="0"/>
              </a:spcAft>
              <a:buFont typeface="Wingdings" pitchFamily="2" charset="2"/>
              <a:buChar char="§"/>
              <a:defRPr/>
            </a:pPr>
            <a:r>
              <a:rPr lang="en-US" sz="2000" b="0" dirty="0">
                <a:solidFill>
                  <a:schemeClr val="bg1"/>
                </a:solidFill>
              </a:rPr>
              <a:t>Acute and chronic leukemias </a:t>
            </a:r>
          </a:p>
          <a:p>
            <a:pPr marL="342900" indent="-342900">
              <a:spcBef>
                <a:spcPts val="600"/>
              </a:spcBef>
              <a:spcAft>
                <a:spcPts val="0"/>
              </a:spcAft>
              <a:buFont typeface="Wingdings" pitchFamily="2" charset="2"/>
              <a:buChar char="§"/>
              <a:defRPr/>
            </a:pPr>
            <a:r>
              <a:rPr lang="en-US" sz="2000" b="0" dirty="0">
                <a:solidFill>
                  <a:schemeClr val="bg1"/>
                </a:solidFill>
              </a:rPr>
              <a:t>Lymphomas and chronic lymphocytic leukemia</a:t>
            </a:r>
          </a:p>
          <a:p>
            <a:pPr marL="342900" indent="-342900">
              <a:spcBef>
                <a:spcPts val="600"/>
              </a:spcBef>
              <a:spcAft>
                <a:spcPts val="0"/>
              </a:spcAft>
              <a:buFont typeface="Wingdings" pitchFamily="2" charset="2"/>
              <a:buChar char="§"/>
              <a:defRPr/>
            </a:pPr>
            <a:r>
              <a:rPr lang="en-US" sz="2000" b="0" dirty="0">
                <a:solidFill>
                  <a:schemeClr val="bg1"/>
                </a:solidFill>
              </a:rPr>
              <a:t>Myelodysplastic syndromes and myeloproliferative neoplasms</a:t>
            </a:r>
          </a:p>
          <a:p>
            <a:pPr marL="342900" indent="-342900">
              <a:spcBef>
                <a:spcPts val="600"/>
              </a:spcBef>
              <a:spcAft>
                <a:spcPts val="0"/>
              </a:spcAft>
              <a:buFont typeface="Wingdings" pitchFamily="2" charset="2"/>
              <a:buChar char="§"/>
              <a:defRPr/>
            </a:pPr>
            <a:r>
              <a:rPr lang="en-US" sz="2000" b="0" dirty="0">
                <a:solidFill>
                  <a:schemeClr val="bg1"/>
                </a:solidFill>
              </a:rPr>
              <a:t>Myeloma</a:t>
            </a:r>
          </a:p>
          <a:p>
            <a:pPr marL="342900" indent="-342900">
              <a:spcBef>
                <a:spcPts val="600"/>
              </a:spcBef>
              <a:spcAft>
                <a:spcPts val="0"/>
              </a:spcAft>
              <a:buFont typeface="Wingdings" pitchFamily="2" charset="2"/>
              <a:buChar char="§"/>
              <a:defRPr/>
            </a:pPr>
            <a:r>
              <a:rPr lang="en-US" sz="2000" b="0" dirty="0">
                <a:solidFill>
                  <a:schemeClr val="bg1"/>
                </a:solidFill>
              </a:rPr>
              <a:t>Nonmalignant hematology</a:t>
            </a:r>
          </a:p>
          <a:p>
            <a:endParaRPr lang="en-US" dirty="0"/>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4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84F971030ED7B94BB1418927A213A9BC" ma:contentTypeVersion="1" ma:contentTypeDescription="Create a new document." ma:contentTypeScope="" ma:versionID="7363b493bccce3239790c1ceb814541d">
  <xsd:schema xmlns:xsd="http://www.w3.org/2001/XMLSchema" xmlns:xs="http://www.w3.org/2001/XMLSchema" xmlns:p="http://schemas.microsoft.com/office/2006/metadata/properties" xmlns:ns2="d54cbe69-32bd-412a-b004-9152f949605e" xmlns:ns3="c249e4d9-33c5-4b39-b42d-51a39e578a01" targetNamespace="http://schemas.microsoft.com/office/2006/metadata/properties" ma:root="true" ma:fieldsID="703f00d08a393554300665f47a756773" ns2:_="" ns3:_="">
    <xsd:import namespace="d54cbe69-32bd-412a-b004-9152f949605e"/>
    <xsd:import namespace="c249e4d9-33c5-4b39-b42d-51a39e578a01"/>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c249e4d9-33c5-4b39-b42d-51a39e578a01"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LongProperties xmlns="http://schemas.microsoft.com/office/2006/metadata/longProperties"/>
</file>

<file path=customXml/item4.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56M7VY3CDVN5-1334872132-2</_dlc_DocId>
    <_dlc_DocIdUrl xmlns="d54cbe69-32bd-412a-b004-9152f949605e">
      <Url>https://intranet.clinicaloptions.com/mews/oncology/ONC_2022_ASH_CF_(5667)/LEUK_LBA-1_Litzow/_layouts/15/DocIdRedir.aspx?ID=56M7VY3CDVN5-1334872132-2</Url>
      <Description>56M7VY3CDVN5-1334872132-2</Description>
    </_dlc_DocIdUrl>
    <Document_x0020_Category xmlns="c249e4d9-33c5-4b39-b42d-51a39e578a01">Conference Capsule Slides</Document_x0020_Category>
  </documentManagement>
</p:properties>
</file>

<file path=customXml/item5.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2.xml><?xml version="1.0" encoding="utf-8"?>
<ds:datastoreItem xmlns:ds="http://schemas.openxmlformats.org/officeDocument/2006/customXml" ds:itemID="{E9296309-FAC3-4AE0-9D2B-B26007C552E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c249e4d9-33c5-4b39-b42d-51a39e578a0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4.xml><?xml version="1.0" encoding="utf-8"?>
<ds:datastoreItem xmlns:ds="http://schemas.openxmlformats.org/officeDocument/2006/customXml" ds:itemID="{5BA55BC3-5A03-47C2-8EC3-D964C3B5E779}">
  <ds:schemaRefs>
    <ds:schemaRef ds:uri="http://purl.org/dc/terms/"/>
    <ds:schemaRef ds:uri="http://schemas.openxmlformats.org/package/2006/metadata/core-properties"/>
    <ds:schemaRef ds:uri="c249e4d9-33c5-4b39-b42d-51a39e578a01"/>
    <ds:schemaRef ds:uri="http://purl.org/dc/dcmitype/"/>
    <ds:schemaRef ds:uri="http://schemas.microsoft.com/office/infopath/2007/PartnerControls"/>
    <ds:schemaRef ds:uri="http://schemas.microsoft.com/office/2006/documentManagement/types"/>
    <ds:schemaRef ds:uri="http://schemas.microsoft.com/office/2006/metadata/properties"/>
    <ds:schemaRef ds:uri="d54cbe69-32bd-412a-b004-9152f949605e"/>
    <ds:schemaRef ds:uri="http://www.w3.org/XML/1998/namespace"/>
    <ds:schemaRef ds:uri="http://purl.org/dc/elements/1.1/"/>
  </ds:schemaRefs>
</ds:datastoreItem>
</file>

<file path=customXml/itemProps5.xml><?xml version="1.0" encoding="utf-8"?>
<ds:datastoreItem xmlns:ds="http://schemas.openxmlformats.org/officeDocument/2006/customXml" ds:itemID="{7CB9A37D-DDD4-438A-A0AF-411FF8A85DD4}">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emplate/>
  <TotalTime>715</TotalTime>
  <Words>1473</Words>
  <Application>Microsoft Office PowerPoint</Application>
  <PresentationFormat>Widescreen</PresentationFormat>
  <Paragraphs>178</Paragraphs>
  <Slides>9</Slides>
  <Notes>9</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9</vt:i4>
      </vt:variant>
    </vt:vector>
  </HeadingPairs>
  <TitlesOfParts>
    <vt:vector size="15" baseType="lpstr">
      <vt:lpstr>Arial</vt:lpstr>
      <vt:lpstr>Calibri</vt:lpstr>
      <vt:lpstr>Times</vt:lpstr>
      <vt:lpstr>Wingdings</vt:lpstr>
      <vt:lpstr>2022_CCO_Template</vt:lpstr>
      <vt:lpstr>4_2017_HTAA_Diabetes</vt:lpstr>
      <vt:lpstr>ECOG-ACRIN E1910: Phase III Study of Consolidation Chemotherapy ± Blinatumomab in MRD-Negative BCR::ABL1-Negative B-ALL</vt:lpstr>
      <vt:lpstr>About These Slides</vt:lpstr>
      <vt:lpstr>ECOG-ACRIN E1910: Background</vt:lpstr>
      <vt:lpstr>ECOG-ACRIN E1910: Study Design</vt:lpstr>
      <vt:lpstr>ECOG-ACRIN E1910: Patient Characteristics</vt:lpstr>
      <vt:lpstr>ECOG-ACRIN E1910: Survival in MRDneg Disease</vt:lpstr>
      <vt:lpstr>ECOG-ACRIN E1910: OS in MRDpos Disease</vt:lpstr>
      <vt:lpstr>ECOG-ACRIN E1910: Investigators’ Conclusions</vt:lpstr>
      <vt:lpstr>Go Online for More CCO  Coverage of ASH 2022!</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ECOG-ACRIN E1910: Phase III Study of Consolidation Chemotherapy ± Blinatumomab in MRD-Negative BCR::ABL1-Negative B-ALL</dc:title>
  <dc:creator>Preferred User</dc:creator>
  <cp:lastModifiedBy>Jessica Buckley</cp:lastModifiedBy>
  <cp:revision>21</cp:revision>
  <cp:lastPrinted>2016-09-26T20:21:49Z</cp:lastPrinted>
  <dcterms:created xsi:type="dcterms:W3CDTF">2005-05-27T15:08:01Z</dcterms:created>
  <dcterms:modified xsi:type="dcterms:W3CDTF">2022-12-15T21:30:30Z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1e95bf69-c368-4fa0-b7bd-1bf43dc7b801</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0x01010084F971030ED7B94BB1418927A213A9BC</vt:lpwstr>
  </property>
  <property fmtid="{D5CDD505-2E9C-101B-9397-08002B2CF9AE}" pid="9" name="MediaServiceImageTags">
    <vt:lpwstr/>
  </property>
</Properties>
</file>