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548" r:id="rId11"/>
    <p:sldId id="549" r:id="rId12"/>
    <p:sldId id="550" r:id="rId13"/>
    <p:sldId id="563" r:id="rId14"/>
    <p:sldId id="551" r:id="rId15"/>
    <p:sldId id="562"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Gordon Kelley" initials="GK" lastIdx="5" clrIdx="16">
    <p:extLst>
      <p:ext uri="{19B8F6BF-5375-455C-9EA6-DF929625EA0E}">
        <p15:presenceInfo xmlns:p15="http://schemas.microsoft.com/office/powerpoint/2012/main" userId="S::gkelley@clinicaloptions.com::7e3d11cf-7436-4611-80d7-51121a63678e" providerId="AD"/>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 id="19" name="aboecler@clinicaloptions.com" initials="a" lastIdx="1" clrIdx="18">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F4A62F-0F79-4865-A5FE-E94F9A3D1759}" v="106" dt="2023-12-13T18:29:19.98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3" autoAdjust="0"/>
    <p:restoredTop sz="81399" autoAdjust="0"/>
  </p:normalViewPr>
  <p:slideViewPr>
    <p:cSldViewPr snapToGrid="0">
      <p:cViewPr varScale="1">
        <p:scale>
          <a:sx n="54" d="100"/>
          <a:sy n="54" d="100"/>
        </p:scale>
        <p:origin x="1132" y="5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PNH, </a:t>
            </a:r>
            <a:r>
              <a:rPr lang="en-US" i="1" dirty="0"/>
              <a:t>paroxysmal nocturnal hemoglobinuria.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028892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C3, complement 3;</a:t>
            </a:r>
            <a:r>
              <a:rPr lang="en-US" sz="1200" i="1" dirty="0"/>
              <a:t> </a:t>
            </a:r>
            <a:r>
              <a:rPr lang="en-US" i="1" dirty="0"/>
              <a:t>C5, complement 5;</a:t>
            </a:r>
            <a:r>
              <a:rPr lang="en-US" sz="1200" i="1" dirty="0"/>
              <a:t> EVH, extravascular hemolysis; HSC, hematopoietic stem cell; IVH, intravascular hemolysis; PNH, </a:t>
            </a:r>
            <a:r>
              <a:rPr lang="en-US" i="1" dirty="0"/>
              <a:t>paroxysmal nocturnal hemoglobinuria</a:t>
            </a:r>
            <a:r>
              <a:rPr lang="en-US" dirty="0"/>
              <a:t>; </a:t>
            </a:r>
            <a:r>
              <a:rPr lang="en-US" sz="1200" i="1" dirty="0"/>
              <a:t>SoC, standard of care.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654601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ARC, absolute reticulocyte count; BL, baseline; C5, complement 5;</a:t>
            </a:r>
            <a:r>
              <a:rPr lang="en-US" sz="1200" b="0" i="1" dirty="0"/>
              <a:t> EVH, </a:t>
            </a:r>
            <a:r>
              <a:rPr lang="en-GB" altLang="en-US" sz="1200" b="0" i="1" dirty="0">
                <a:solidFill>
                  <a:srgbClr val="000000"/>
                </a:solidFill>
                <a:latin typeface="Calibri" panose="020F0502020204030204" pitchFamily="34" charset="0"/>
                <a:cs typeface="Calibri" panose="020F0502020204030204" pitchFamily="34" charset="0"/>
              </a:rPr>
              <a:t>extravascular hemolysis; </a:t>
            </a:r>
            <a:r>
              <a:rPr lang="en-US" b="0" i="1" dirty="0"/>
              <a:t>Hb, hemoglobin; LDH, lactate dehydrogenase; MAVE, major adverse vascular event; PNH, paroxysmal nocturnal hemoglobinuria; RBC, red blood cell; SoC, standard of care; TEAE, treatment-emergent adverse event; WBC, white blood cell.</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94830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charset="0"/>
                <a:ea typeface="+mn-ea"/>
                <a:cs typeface="+mn-cs"/>
              </a:rPr>
              <a:t>ARC, </a:t>
            </a:r>
            <a:r>
              <a:rPr lang="en-US" sz="1200" b="0" i="1" dirty="0">
                <a:latin typeface="Arial" panose="020B0604020202020204" pitchFamily="34" charset="0"/>
                <a:cs typeface="Arial" panose="020B0604020202020204" pitchFamily="34" charset="0"/>
              </a:rPr>
              <a:t>absolute reticulocyte count; BL, baseline; </a:t>
            </a:r>
            <a:r>
              <a:rPr lang="en-US" sz="1200" b="0" i="1" kern="1200" dirty="0">
                <a:solidFill>
                  <a:schemeClr val="tx1"/>
                </a:solidFill>
                <a:effectLst/>
                <a:latin typeface="Arial" charset="0"/>
                <a:ea typeface="+mn-ea"/>
                <a:cs typeface="+mn-cs"/>
              </a:rPr>
              <a:t>C5, complement 5; </a:t>
            </a:r>
            <a:r>
              <a:rPr lang="en-US" b="0" i="1" dirty="0"/>
              <a:t>FACIT-Fatigue, Functional Assessment of Chronic Illness Therapy–Fatigue</a:t>
            </a:r>
            <a:r>
              <a:rPr lang="en-US" sz="1200" b="0" i="1" dirty="0"/>
              <a:t>; </a:t>
            </a:r>
            <a:r>
              <a:rPr lang="en-US" sz="1200" b="0" i="1" kern="1200" dirty="0">
                <a:solidFill>
                  <a:schemeClr val="tx1"/>
                </a:solidFill>
                <a:effectLst/>
                <a:latin typeface="Arial" charset="0"/>
                <a:ea typeface="+mn-ea"/>
                <a:cs typeface="+mn-cs"/>
              </a:rPr>
              <a:t>Hb, hemoglobin; </a:t>
            </a:r>
            <a:r>
              <a:rPr lang="en-US" b="0" i="1" dirty="0"/>
              <a:t>LDH, lactate dehydrogenase; RBC, red blood cell; SD, standard deviation; SoC, standard of care; ULN, upper limit of normal.</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93224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Arial" charset="0"/>
                <a:ea typeface="+mn-ea"/>
                <a:cs typeface="+mn-cs"/>
              </a:rPr>
              <a:t>ARC, </a:t>
            </a:r>
            <a:r>
              <a:rPr lang="en-US" sz="1200" b="0" i="1" dirty="0">
                <a:latin typeface="Arial" panose="020B0604020202020204" pitchFamily="34" charset="0"/>
                <a:cs typeface="Arial" panose="020B0604020202020204" pitchFamily="34" charset="0"/>
              </a:rPr>
              <a:t>absolute reticulocyte count; BL, baseline; </a:t>
            </a:r>
            <a:r>
              <a:rPr lang="en-US" sz="1200" b="0" i="1" kern="1200" dirty="0">
                <a:solidFill>
                  <a:schemeClr val="tx1"/>
                </a:solidFill>
                <a:effectLst/>
                <a:latin typeface="Arial" charset="0"/>
                <a:ea typeface="+mn-ea"/>
                <a:cs typeface="+mn-cs"/>
              </a:rPr>
              <a:t>C5, complement 5; </a:t>
            </a:r>
            <a:r>
              <a:rPr lang="en-US" b="0" i="1" dirty="0"/>
              <a:t>FACIT-Fatigue, Functional Assessment of Chronic Illness Therapy–Fatigue</a:t>
            </a:r>
            <a:r>
              <a:rPr lang="en-US" sz="1200" b="0" i="1" dirty="0"/>
              <a:t>; </a:t>
            </a:r>
            <a:r>
              <a:rPr lang="en-US" sz="1200" b="0" i="1" kern="1200" dirty="0">
                <a:solidFill>
                  <a:schemeClr val="tx1"/>
                </a:solidFill>
                <a:effectLst/>
                <a:latin typeface="Arial" charset="0"/>
                <a:ea typeface="+mn-ea"/>
                <a:cs typeface="+mn-cs"/>
              </a:rPr>
              <a:t>Hb, hemoglobin; LDH, lactate dehydrogenase; </a:t>
            </a:r>
            <a:r>
              <a:rPr lang="en-US" b="0" i="1" dirty="0"/>
              <a:t>RBC, red blood cell; SD, standard deviation.</a:t>
            </a:r>
            <a:endParaRPr lang="en-US" b="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87759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BTH, breakthrough hemolysis; RBC, red blood cell;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863475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0" i="1" dirty="0">
                <a:solidFill>
                  <a:schemeClr val="bg2"/>
                </a:solidFill>
                <a:latin typeface="Calibri" panose="020F0502020204030204" pitchFamily="34" charset="0"/>
              </a:rPr>
              <a:t>BTH, breakthrough hemolysis; </a:t>
            </a:r>
            <a:r>
              <a:rPr lang="en-US" sz="1200" b="0" i="1" dirty="0">
                <a:latin typeface="Arial" panose="020B0604020202020204" pitchFamily="34" charset="0"/>
                <a:cs typeface="Arial" panose="020B0604020202020204" pitchFamily="34" charset="0"/>
              </a:rPr>
              <a:t>; </a:t>
            </a:r>
            <a:r>
              <a:rPr lang="en-US" sz="1200" b="0" i="1" kern="1200" dirty="0">
                <a:solidFill>
                  <a:schemeClr val="tx1"/>
                </a:solidFill>
                <a:effectLst/>
                <a:latin typeface="Arial" charset="0"/>
                <a:ea typeface="+mn-ea"/>
                <a:cs typeface="+mn-cs"/>
              </a:rPr>
              <a:t>C5, complement 5; </a:t>
            </a:r>
            <a:r>
              <a:rPr lang="en-US" altLang="en-US" sz="1200" b="0" i="1" dirty="0">
                <a:solidFill>
                  <a:schemeClr val="bg2"/>
                </a:solidFill>
                <a:latin typeface="Calibri" panose="020F0502020204030204" pitchFamily="34" charset="0"/>
              </a:rPr>
              <a:t>PY, patient years; SoC, standard of care.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86599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C5, complement 5; </a:t>
            </a:r>
            <a:r>
              <a:rPr lang="en-US" i="1" dirty="0"/>
              <a:t>MAVE, major adverse vascular event; SoC, standard of care; TEAE, treatment-emergent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43515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LDH, lactate dehydrogenase;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71509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ARC, absolute reticulocyte count; BTH, breakthrough hemolysis; C5, complement 5;</a:t>
            </a:r>
            <a:r>
              <a:rPr lang="en-US" sz="1200" b="0" i="1" dirty="0"/>
              <a:t> </a:t>
            </a:r>
            <a:r>
              <a:rPr lang="en-US" b="0" i="1" dirty="0"/>
              <a:t>FACIT-Fatigue, Functional Assessment of Chronic Illness Therapy–Fatigue</a:t>
            </a:r>
            <a:r>
              <a:rPr lang="en-US" sz="1200" b="0" i="1" dirty="0"/>
              <a:t>;</a:t>
            </a:r>
            <a:r>
              <a:rPr lang="en-US" altLang="en-US" sz="1200" b="0" dirty="0"/>
              <a:t> </a:t>
            </a:r>
            <a:r>
              <a:rPr lang="en-US" b="0" i="1" dirty="0"/>
              <a:t>Hb, hemoglobin; LDH, lactate dehydrogenase; PNH, paroxysmal nocturnal hemoglobinuria; SoC, standard of care; TEAE, treatment-emergent adverse event.</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909912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APPLY-PNH Final 48-Wk Results: </a:t>
            </a:r>
            <a:r>
              <a:rPr lang="en-US" altLang="en-US" sz="4000" dirty="0"/>
              <a:t>Phase III Trial of Iptacopan Monotherapy in Patients With PNH and Residual Anemia With Anti-C5 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APPLY-PNH Final Results: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67327"/>
            <a:ext cx="10877529" cy="4650686"/>
          </a:xfrm>
        </p:spPr>
        <p:txBody>
          <a:bodyPr/>
          <a:lstStyle/>
          <a:p>
            <a:pPr>
              <a:lnSpc>
                <a:spcPct val="100000"/>
              </a:lnSpc>
              <a:spcBef>
                <a:spcPts val="600"/>
              </a:spcBef>
              <a:spcAft>
                <a:spcPts val="0"/>
              </a:spcAft>
            </a:pPr>
            <a:r>
              <a:rPr lang="en-US" sz="2000" dirty="0"/>
              <a:t>PNH: rare, long-lasting hematologic disease caused by somatic mutations in </a:t>
            </a:r>
            <a:r>
              <a:rPr lang="en-US" sz="2000" i="1" dirty="0"/>
              <a:t>PIGA</a:t>
            </a:r>
            <a:r>
              <a:rPr lang="en-US" sz="2000" dirty="0"/>
              <a:t> gene in HSCs; characterized by severe hemolysis and life-threatening thrombosis via complement alternative pathway</a:t>
            </a:r>
            <a:r>
              <a:rPr lang="en-US" sz="2000" baseline="30000" dirty="0"/>
              <a:t>1,2</a:t>
            </a:r>
          </a:p>
          <a:p>
            <a:pPr lvl="1">
              <a:lnSpc>
                <a:spcPct val="100000"/>
              </a:lnSpc>
              <a:spcBef>
                <a:spcPts val="600"/>
              </a:spcBef>
              <a:spcAft>
                <a:spcPts val="0"/>
              </a:spcAft>
            </a:pPr>
            <a:r>
              <a:rPr lang="en-US" sz="1800" dirty="0"/>
              <a:t>Anti-C5 blockade with either eculizumab or ravulizumab is SoC; up to 82% of patients receiving these therapies for PNH are anemic and transfusion dependent, largely due to persistent C3-mediated extravascular hemolysis</a:t>
            </a:r>
            <a:r>
              <a:rPr lang="en-US" sz="1800" baseline="30000" dirty="0"/>
              <a:t>3,4</a:t>
            </a:r>
          </a:p>
          <a:p>
            <a:pPr>
              <a:spcBef>
                <a:spcPts val="600"/>
              </a:spcBef>
              <a:spcAft>
                <a:spcPts val="0"/>
              </a:spcAft>
            </a:pPr>
            <a:r>
              <a:rPr lang="en-US" sz="2000" dirty="0"/>
              <a:t>Iptacopan: newly FDA approved, first-in-class oral, selective inhibitor of factor B, key component of alternative pathway that inhibits C3 convertase activity, reducing C5 convertase </a:t>
            </a:r>
            <a:r>
              <a:rPr lang="en-US" sz="2000" dirty="0" err="1"/>
              <a:t>formation</a:t>
            </a:r>
            <a:r>
              <a:rPr lang="en-US" sz="2000" baseline="30000" dirty="0" err="1"/>
              <a:t>5,6</a:t>
            </a:r>
            <a:endParaRPr lang="en-US" sz="2000" baseline="30000" dirty="0"/>
          </a:p>
          <a:p>
            <a:pPr lvl="1">
              <a:spcBef>
                <a:spcPts val="600"/>
              </a:spcBef>
              <a:spcAft>
                <a:spcPts val="0"/>
              </a:spcAft>
            </a:pPr>
            <a:r>
              <a:rPr lang="en-US" sz="1800" dirty="0"/>
              <a:t>Iptacopan demonstrated efficacy and safety in 2 phase III trials: in anti-C5–treated patients with PNH and persistent anemia (APPLY-PNH); and in anti-C5–naive patients with PNH (APPOINT-PNH)</a:t>
            </a:r>
            <a:r>
              <a:rPr lang="en-US" sz="1800" baseline="30000" dirty="0"/>
              <a:t>7,8</a:t>
            </a:r>
          </a:p>
          <a:p>
            <a:pPr>
              <a:spcBef>
                <a:spcPts val="600"/>
              </a:spcBef>
              <a:spcAft>
                <a:spcPts val="0"/>
              </a:spcAft>
            </a:pPr>
            <a:r>
              <a:rPr lang="en-US" sz="2000" dirty="0"/>
              <a:t>Current report details the final 48-wk results of the phase III APPLY-PNH trial evaluating safety and efficacy of iptacopan monotherapy in adults with PNH and persistent anemia while receiving stable anti-</a:t>
            </a:r>
            <a:r>
              <a:rPr lang="en-US" sz="2000" dirty="0" err="1"/>
              <a:t>C5</a:t>
            </a:r>
            <a:r>
              <a:rPr lang="en-US" sz="2000" dirty="0"/>
              <a:t> </a:t>
            </a:r>
            <a:r>
              <a:rPr lang="en-US" sz="2000" dirty="0" err="1"/>
              <a:t>therapy</a:t>
            </a:r>
            <a:r>
              <a:rPr lang="en-US" sz="2000" baseline="30000" dirty="0" err="1"/>
              <a:t>9</a:t>
            </a:r>
            <a:endParaRPr lang="en-US" sz="2000" baseline="30000" dirty="0"/>
          </a:p>
          <a:p>
            <a:pPr lvl="1">
              <a:spcBef>
                <a:spcPts val="600"/>
              </a:spcBef>
              <a:spcAft>
                <a:spcPts val="0"/>
              </a:spcAft>
            </a:pPr>
            <a:r>
              <a:rPr lang="en-US" sz="1800" dirty="0"/>
              <a:t>Summary of breakthrough hemolysis for phase III APPOINT-PNH of iptacopan in complement inhibitor– naive patients also </a:t>
            </a:r>
            <a:r>
              <a:rPr lang="en-US" sz="1800" dirty="0" err="1"/>
              <a:t>included</a:t>
            </a:r>
            <a:r>
              <a:rPr lang="en-US" sz="1800" baseline="30000" dirty="0" err="1"/>
              <a:t>10</a:t>
            </a:r>
            <a:endParaRPr lang="en-US" sz="18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838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e-DE" altLang="en-US" sz="1200" b="0" spc="-10" dirty="0">
                <a:solidFill>
                  <a:schemeClr val="bg2"/>
                </a:solidFill>
                <a:latin typeface="Calibri" panose="020F0502020204030204" pitchFamily="34" charset="0"/>
              </a:rPr>
              <a:t>1. Shah. </a:t>
            </a:r>
            <a:r>
              <a:rPr lang="de-DE" altLang="en-US" sz="1200" b="0" spc="-10" dirty="0" err="1">
                <a:solidFill>
                  <a:schemeClr val="bg2"/>
                </a:solidFill>
                <a:latin typeface="Calibri" panose="020F0502020204030204" pitchFamily="34" charset="0"/>
              </a:rPr>
              <a:t>StatPearls</a:t>
            </a:r>
            <a:r>
              <a:rPr lang="de-DE" altLang="en-US" sz="1200" b="0" spc="-10" dirty="0">
                <a:solidFill>
                  <a:schemeClr val="bg2"/>
                </a:solidFill>
                <a:latin typeface="Calibri" panose="020F0502020204030204" pitchFamily="34" charset="0"/>
              </a:rPr>
              <a:t>: Paroxysmal Nocturnal Hemoglobinuria. 2023. 2. </a:t>
            </a:r>
            <a:r>
              <a:rPr lang="de-DE" altLang="en-US" sz="1200" b="0" spc="-10" dirty="0" err="1">
                <a:solidFill>
                  <a:schemeClr val="bg2"/>
                </a:solidFill>
                <a:latin typeface="Calibri" panose="020F0502020204030204" pitchFamily="34" charset="0"/>
              </a:rPr>
              <a:t>Risitano</a:t>
            </a:r>
            <a:r>
              <a:rPr lang="de-DE" altLang="en-US" sz="1200" b="0" spc="-10" dirty="0">
                <a:solidFill>
                  <a:schemeClr val="bg2"/>
                </a:solidFill>
                <a:latin typeface="Calibri" panose="020F0502020204030204" pitchFamily="34" charset="0"/>
              </a:rPr>
              <a:t>. </a:t>
            </a:r>
            <a:r>
              <a:rPr lang="de-DE" altLang="en-US" sz="1200" b="0" spc="-10" dirty="0" err="1">
                <a:solidFill>
                  <a:schemeClr val="bg2"/>
                </a:solidFill>
                <a:latin typeface="Calibri" panose="020F0502020204030204" pitchFamily="34" charset="0"/>
              </a:rPr>
              <a:t>Immunol</a:t>
            </a:r>
            <a:r>
              <a:rPr lang="de-DE" altLang="en-US" sz="1200" b="0" spc="-10" dirty="0">
                <a:solidFill>
                  <a:schemeClr val="bg2"/>
                </a:solidFill>
                <a:latin typeface="Calibri" panose="020F0502020204030204" pitchFamily="34" charset="0"/>
              </a:rPr>
              <a:t> Rev. 2023;313:262. 3. Risitano. Front </a:t>
            </a:r>
            <a:r>
              <a:rPr lang="de-DE" altLang="en-US" sz="1200" b="0" spc="-10" dirty="0" err="1">
                <a:solidFill>
                  <a:schemeClr val="bg2"/>
                </a:solidFill>
                <a:latin typeface="Calibri" panose="020F0502020204030204" pitchFamily="34" charset="0"/>
              </a:rPr>
              <a:t>Immunol</a:t>
            </a:r>
            <a:r>
              <a:rPr lang="de-DE" altLang="en-US" sz="1200" b="0" spc="-10" dirty="0">
                <a:solidFill>
                  <a:schemeClr val="bg2"/>
                </a:solidFill>
                <a:latin typeface="Calibri" panose="020F0502020204030204" pitchFamily="34" charset="0"/>
              </a:rPr>
              <a:t>. 2019;10:1157. 4. Fishman. </a:t>
            </a:r>
            <a:r>
              <a:rPr lang="de-DE" altLang="en-US" sz="1200" b="0" spc="-10" dirty="0" err="1">
                <a:solidFill>
                  <a:schemeClr val="bg2"/>
                </a:solidFill>
                <a:latin typeface="Calibri" panose="020F0502020204030204" pitchFamily="34" charset="0"/>
              </a:rPr>
              <a:t>Hematol</a:t>
            </a:r>
            <a:r>
              <a:rPr lang="de-DE" altLang="en-US" sz="1200" b="0" spc="-10" dirty="0">
                <a:solidFill>
                  <a:schemeClr val="bg2"/>
                </a:solidFill>
                <a:latin typeface="Calibri" panose="020F0502020204030204" pitchFamily="34" charset="0"/>
              </a:rPr>
              <a:t> Rep. 2023;15:266. 5. Schubart. PNAS. 2019;116:7926. 6. Iptacpan PI. 7. Peffault de Latour. Blood. 2022;140:LBA-2. 8. </a:t>
            </a:r>
            <a:r>
              <a:rPr lang="en-US" altLang="en-US" sz="1200" b="0" dirty="0">
                <a:solidFill>
                  <a:schemeClr val="bg2"/>
                </a:solidFill>
                <a:latin typeface="Calibri" panose="020F0502020204030204" pitchFamily="34" charset="0"/>
              </a:rPr>
              <a:t>Risitano. EBMT. Abstr OS12-06. 9</a:t>
            </a:r>
            <a:r>
              <a:rPr lang="de-DE" altLang="en-US" sz="1200" b="0" spc="-10" dirty="0">
                <a:solidFill>
                  <a:schemeClr val="bg2"/>
                </a:solidFill>
                <a:latin typeface="Calibri" panose="020F0502020204030204" pitchFamily="34" charset="0"/>
              </a:rPr>
              <a:t>. </a:t>
            </a:r>
            <a:r>
              <a:rPr lang="en-US" altLang="en-US" sz="1200" b="0" dirty="0">
                <a:solidFill>
                  <a:schemeClr val="bg2"/>
                </a:solidFill>
                <a:latin typeface="Calibri" panose="020F0502020204030204" pitchFamily="34" charset="0"/>
              </a:rPr>
              <a:t>Risitano. ASH 2023. Abstr 571. 10. </a:t>
            </a:r>
            <a:r>
              <a:rPr lang="de-DE" altLang="en-US" sz="1200" b="0" spc="-10" dirty="0">
                <a:solidFill>
                  <a:schemeClr val="bg2"/>
                </a:solidFill>
                <a:latin typeface="Calibri" panose="020F0502020204030204" pitchFamily="34" charset="0"/>
              </a:rPr>
              <a:t>Peffault de Latour. ASH 2023. 1338.</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APPLY-PNH Final Results: Study Design</a:t>
            </a:r>
            <a:endParaRPr lang="en-US" altLang="en-US" dirty="0"/>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NCT04558918. </a:t>
            </a:r>
            <a:r>
              <a:rPr lang="en-US" altLang="en-US" sz="1200" b="0" dirty="0">
                <a:solidFill>
                  <a:schemeClr val="bg2"/>
                </a:solidFill>
                <a:latin typeface="Calibri" panose="020F0502020204030204" pitchFamily="34" charset="0"/>
              </a:rPr>
              <a:t>Risitano. ASH 2023. Abstr 571.</a:t>
            </a:r>
          </a:p>
        </p:txBody>
      </p:sp>
      <p:sp>
        <p:nvSpPr>
          <p:cNvPr id="4" name="Content Placeholder 16">
            <a:extLst>
              <a:ext uri="{FF2B5EF4-FFF2-40B4-BE49-F238E27FC236}">
                <a16:creationId xmlns:a16="http://schemas.microsoft.com/office/drawing/2014/main" id="{CF67EC85-8348-C760-EDB9-442FF4B24418}"/>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0" kern="0" dirty="0"/>
              <a:t>Multicenter, randomized, open-label phase III superiority study</a:t>
            </a:r>
          </a:p>
        </p:txBody>
      </p:sp>
      <p:sp>
        <p:nvSpPr>
          <p:cNvPr id="5" name="Content Placeholder 16">
            <a:extLst>
              <a:ext uri="{FF2B5EF4-FFF2-40B4-BE49-F238E27FC236}">
                <a16:creationId xmlns:a16="http://schemas.microsoft.com/office/drawing/2014/main" id="{4E1DD82B-ACAC-3C09-F053-72F1B2405010}"/>
              </a:ext>
            </a:extLst>
          </p:cNvPr>
          <p:cNvSpPr txBox="1">
            <a:spLocks/>
          </p:cNvSpPr>
          <p:nvPr/>
        </p:nvSpPr>
        <p:spPr bwMode="auto">
          <a:xfrm>
            <a:off x="603449" y="4916735"/>
            <a:ext cx="5891445" cy="1133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altLang="en-US" sz="2000" dirty="0"/>
              <a:t>Dual primary endpoints: </a:t>
            </a:r>
            <a:r>
              <a:rPr lang="en-US" altLang="en-US" sz="2000" b="0" dirty="0"/>
              <a:t>hematologic response</a:t>
            </a:r>
          </a:p>
          <a:p>
            <a:pPr lvl="1">
              <a:spcBef>
                <a:spcPts val="0"/>
              </a:spcBef>
            </a:pPr>
            <a:r>
              <a:rPr lang="en-US" altLang="en-US" sz="1800" b="0" dirty="0"/>
              <a:t>Increase from BL in Hb </a:t>
            </a:r>
            <a:r>
              <a:rPr lang="en-GB" altLang="en-US" sz="1800" b="0" dirty="0">
                <a:solidFill>
                  <a:srgbClr val="000000"/>
                </a:solidFill>
                <a:cs typeface="Calibri" panose="020F0502020204030204" pitchFamily="34" charset="0"/>
              </a:rPr>
              <a:t>≥2 g/dL in absence of </a:t>
            </a:r>
            <a:br>
              <a:rPr lang="en-GB" altLang="en-US" sz="1800" b="0" dirty="0">
                <a:solidFill>
                  <a:srgbClr val="000000"/>
                </a:solidFill>
                <a:cs typeface="Calibri" panose="020F0502020204030204" pitchFamily="34" charset="0"/>
              </a:rPr>
            </a:br>
            <a:r>
              <a:rPr lang="en-GB" altLang="en-US" sz="1800" b="0" dirty="0">
                <a:solidFill>
                  <a:srgbClr val="000000"/>
                </a:solidFill>
                <a:cs typeface="Calibri" panose="020F0502020204030204" pitchFamily="34" charset="0"/>
              </a:rPr>
              <a:t>RBC transfusions</a:t>
            </a:r>
          </a:p>
          <a:p>
            <a:pPr lvl="1">
              <a:spcBef>
                <a:spcPts val="0"/>
              </a:spcBef>
            </a:pPr>
            <a:r>
              <a:rPr lang="en-GB" altLang="en-US" sz="1800" b="0" dirty="0">
                <a:solidFill>
                  <a:srgbClr val="000000"/>
                </a:solidFill>
                <a:cs typeface="Calibri" panose="020F0502020204030204" pitchFamily="34" charset="0"/>
              </a:rPr>
              <a:t>Hb ≥12 g/dL in absence of RBC transfusions</a:t>
            </a:r>
            <a:endParaRPr lang="en-US" altLang="en-US" sz="1800" b="0" dirty="0"/>
          </a:p>
        </p:txBody>
      </p:sp>
      <p:sp>
        <p:nvSpPr>
          <p:cNvPr id="6" name="Rectangle 49">
            <a:extLst>
              <a:ext uri="{FF2B5EF4-FFF2-40B4-BE49-F238E27FC236}">
                <a16:creationId xmlns:a16="http://schemas.microsoft.com/office/drawing/2014/main" id="{81A4E256-9AC3-0F4A-F33B-F339B05A2454}"/>
              </a:ext>
            </a:extLst>
          </p:cNvPr>
          <p:cNvSpPr>
            <a:spLocks noChangeArrowheads="1"/>
          </p:cNvSpPr>
          <p:nvPr/>
        </p:nvSpPr>
        <p:spPr bwMode="auto">
          <a:xfrm>
            <a:off x="3697708" y="2702572"/>
            <a:ext cx="2768959" cy="806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r>
              <a:rPr lang="en-US" altLang="en-US" sz="1600" b="0" dirty="0">
                <a:solidFill>
                  <a:prstClr val="white"/>
                </a:solidFill>
                <a:latin typeface="Calibri" panose="020F0502020204030204" pitchFamily="34" charset="0"/>
                <a:cs typeface="Calibri" panose="020F0502020204030204" pitchFamily="34" charset="0"/>
              </a:rPr>
              <a:t>200 mg BID PO </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62)</a:t>
            </a:r>
          </a:p>
        </p:txBody>
      </p:sp>
      <p:sp>
        <p:nvSpPr>
          <p:cNvPr id="7" name="Text Box 45">
            <a:extLst>
              <a:ext uri="{FF2B5EF4-FFF2-40B4-BE49-F238E27FC236}">
                <a16:creationId xmlns:a16="http://schemas.microsoft.com/office/drawing/2014/main" id="{EB6555DE-1175-74EB-1ECB-BFE76BDC5CFB}"/>
              </a:ext>
            </a:extLst>
          </p:cNvPr>
          <p:cNvSpPr txBox="1">
            <a:spLocks noChangeArrowheads="1"/>
          </p:cNvSpPr>
          <p:nvPr/>
        </p:nvSpPr>
        <p:spPr bwMode="auto">
          <a:xfrm>
            <a:off x="571940" y="2530182"/>
            <a:ext cx="2381830"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cs typeface="Calibri" panose="020F0502020204030204" pitchFamily="34" charset="0"/>
              </a:rPr>
              <a:t>Adults with PNH (RBC and WBC clone size ≥10%) and clinically significant EVH (mean Hb &lt;10 g/dL, reticulocytes ≥100 x 10</a:t>
            </a:r>
            <a:r>
              <a:rPr lang="en-GB" altLang="en-US" sz="1600" b="0" baseline="30000" dirty="0">
                <a:solidFill>
                  <a:srgbClr val="000000"/>
                </a:solidFill>
                <a:latin typeface="Calibri" panose="020F0502020204030204" pitchFamily="34" charset="0"/>
                <a:cs typeface="Calibri" panose="020F0502020204030204" pitchFamily="34" charset="0"/>
              </a:rPr>
              <a:t>9</a:t>
            </a:r>
            <a:r>
              <a:rPr lang="en-GB" altLang="en-US" sz="1600" b="0" dirty="0">
                <a:solidFill>
                  <a:srgbClr val="000000"/>
                </a:solidFill>
                <a:latin typeface="Calibri" panose="020F0502020204030204" pitchFamily="34" charset="0"/>
                <a:cs typeface="Calibri" panose="020F0502020204030204" pitchFamily="34" charset="0"/>
              </a:rPr>
              <a:t>/L) while receiving SoC therapy*</a:t>
            </a:r>
          </a:p>
          <a:p>
            <a:pPr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cs typeface="Calibri" panose="020F0502020204030204" pitchFamily="34" charset="0"/>
              </a:rPr>
              <a:t>(N = 97) </a:t>
            </a:r>
          </a:p>
        </p:txBody>
      </p:sp>
      <p:sp>
        <p:nvSpPr>
          <p:cNvPr id="8" name="Rectangle 49">
            <a:extLst>
              <a:ext uri="{FF2B5EF4-FFF2-40B4-BE49-F238E27FC236}">
                <a16:creationId xmlns:a16="http://schemas.microsoft.com/office/drawing/2014/main" id="{535E26F1-E3C3-DB90-8BF1-5A138FBBDA66}"/>
              </a:ext>
            </a:extLst>
          </p:cNvPr>
          <p:cNvSpPr>
            <a:spLocks noChangeArrowheads="1"/>
          </p:cNvSpPr>
          <p:nvPr/>
        </p:nvSpPr>
        <p:spPr bwMode="auto">
          <a:xfrm>
            <a:off x="3697709" y="3597789"/>
            <a:ext cx="2768958" cy="806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Maintain BL Anti-C5 </a:t>
            </a:r>
            <a:r>
              <a:rPr lang="en-US" altLang="en-US" sz="1600" b="0" dirty="0">
                <a:solidFill>
                  <a:prstClr val="white"/>
                </a:solidFill>
                <a:latin typeface="Calibri" panose="020F0502020204030204" pitchFamily="34" charset="0"/>
                <a:cs typeface="Calibri" panose="020F0502020204030204" pitchFamily="34" charset="0"/>
              </a:rPr>
              <a:t>SoC IV</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35)</a:t>
            </a:r>
          </a:p>
        </p:txBody>
      </p:sp>
      <p:sp>
        <p:nvSpPr>
          <p:cNvPr id="9" name="Rectangle 49">
            <a:extLst>
              <a:ext uri="{FF2B5EF4-FFF2-40B4-BE49-F238E27FC236}">
                <a16:creationId xmlns:a16="http://schemas.microsoft.com/office/drawing/2014/main" id="{9732E076-9F55-71A0-DAB6-A864F0FFB914}"/>
              </a:ext>
            </a:extLst>
          </p:cNvPr>
          <p:cNvSpPr>
            <a:spLocks noChangeArrowheads="1"/>
          </p:cNvSpPr>
          <p:nvPr/>
        </p:nvSpPr>
        <p:spPr bwMode="auto">
          <a:xfrm>
            <a:off x="6677259" y="2702572"/>
            <a:ext cx="2650601" cy="8123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r>
              <a:rPr lang="en-US" altLang="en-US" sz="1600" b="0" dirty="0">
                <a:solidFill>
                  <a:prstClr val="white"/>
                </a:solidFill>
                <a:latin typeface="Calibri" panose="020F0502020204030204" pitchFamily="34" charset="0"/>
                <a:cs typeface="Calibri" panose="020F0502020204030204" pitchFamily="34" charset="0"/>
              </a:rPr>
              <a:t>200 mg BID PO</a:t>
            </a:r>
          </a:p>
        </p:txBody>
      </p:sp>
      <p:sp>
        <p:nvSpPr>
          <p:cNvPr id="10" name="Rectangle 49">
            <a:extLst>
              <a:ext uri="{FF2B5EF4-FFF2-40B4-BE49-F238E27FC236}">
                <a16:creationId xmlns:a16="http://schemas.microsoft.com/office/drawing/2014/main" id="{9198B4F4-F092-3405-C5CB-CE694DCFD959}"/>
              </a:ext>
            </a:extLst>
          </p:cNvPr>
          <p:cNvSpPr>
            <a:spLocks noChangeArrowheads="1"/>
          </p:cNvSpPr>
          <p:nvPr/>
        </p:nvSpPr>
        <p:spPr bwMode="auto">
          <a:xfrm>
            <a:off x="6657178" y="3629706"/>
            <a:ext cx="2670682" cy="813347"/>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Switch to Iptacopan </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200 mg BID PO</a:t>
            </a:r>
          </a:p>
        </p:txBody>
      </p:sp>
      <p:sp>
        <p:nvSpPr>
          <p:cNvPr id="11" name="Rectangle 49">
            <a:extLst>
              <a:ext uri="{FF2B5EF4-FFF2-40B4-BE49-F238E27FC236}">
                <a16:creationId xmlns:a16="http://schemas.microsoft.com/office/drawing/2014/main" id="{1CED542A-CCAD-1ADE-CBFE-9FE942CADFCA}"/>
              </a:ext>
            </a:extLst>
          </p:cNvPr>
          <p:cNvSpPr>
            <a:spLocks noChangeArrowheads="1"/>
          </p:cNvSpPr>
          <p:nvPr/>
        </p:nvSpPr>
        <p:spPr bwMode="auto">
          <a:xfrm>
            <a:off x="9886839" y="2551387"/>
            <a:ext cx="1527766" cy="1932308"/>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b="0" i="1" dirty="0">
                <a:solidFill>
                  <a:schemeClr val="bg1"/>
                </a:solidFill>
                <a:latin typeface="Calibri" panose="020F0502020204030204" pitchFamily="34" charset="0"/>
                <a:cs typeface="Calibri" panose="020F0502020204030204" pitchFamily="34" charset="0"/>
              </a:rPr>
              <a:t>Rollover extension </a:t>
            </a:r>
          </a:p>
          <a:p>
            <a:pPr lvl="0" algn="ctr" defTabSz="816353">
              <a:lnSpc>
                <a:spcPct val="100000"/>
              </a:lnSpc>
              <a:spcBef>
                <a:spcPts val="0"/>
              </a:spcBef>
              <a:spcAft>
                <a:spcPts val="0"/>
              </a:spcAft>
              <a:buNone/>
              <a:defRPr/>
            </a:pPr>
            <a:r>
              <a:rPr lang="en-US" altLang="en-US" sz="1600" b="0" i="1" dirty="0">
                <a:solidFill>
                  <a:schemeClr val="bg1"/>
                </a:solidFill>
                <a:latin typeface="Calibri" panose="020F0502020204030204" pitchFamily="34" charset="0"/>
                <a:cs typeface="Calibri" panose="020F0502020204030204" pitchFamily="34" charset="0"/>
              </a:rPr>
              <a:t>program </a:t>
            </a:r>
          </a:p>
          <a:p>
            <a:pPr lvl="0" algn="ctr" defTabSz="816353">
              <a:lnSpc>
                <a:spcPct val="100000"/>
              </a:lnSpc>
              <a:spcBef>
                <a:spcPts val="0"/>
              </a:spcBef>
              <a:spcAft>
                <a:spcPts val="0"/>
              </a:spcAft>
              <a:buNone/>
              <a:defRPr/>
            </a:pPr>
            <a:r>
              <a:rPr lang="en-US" altLang="en-US" sz="1600" b="0" i="1" dirty="0">
                <a:solidFill>
                  <a:schemeClr val="bg1"/>
                </a:solidFill>
                <a:latin typeface="Calibri" panose="020F0502020204030204" pitchFamily="34" charset="0"/>
                <a:cs typeface="Calibri" panose="020F0502020204030204" pitchFamily="34" charset="0"/>
              </a:rPr>
              <a:t>(NCT04747613)</a:t>
            </a:r>
          </a:p>
        </p:txBody>
      </p:sp>
      <p:sp>
        <p:nvSpPr>
          <p:cNvPr id="12" name="TextBox 11">
            <a:extLst>
              <a:ext uri="{FF2B5EF4-FFF2-40B4-BE49-F238E27FC236}">
                <a16:creationId xmlns:a16="http://schemas.microsoft.com/office/drawing/2014/main" id="{5CBD08D0-F1FC-C3D0-AEB1-A47EDD47536E}"/>
              </a:ext>
            </a:extLst>
          </p:cNvPr>
          <p:cNvSpPr txBox="1"/>
          <p:nvPr/>
        </p:nvSpPr>
        <p:spPr bwMode="auto">
          <a:xfrm>
            <a:off x="3657727" y="2350696"/>
            <a:ext cx="2768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Randomized Treatment Period</a:t>
            </a:r>
          </a:p>
        </p:txBody>
      </p:sp>
      <p:sp>
        <p:nvSpPr>
          <p:cNvPr id="13" name="TextBox 12">
            <a:extLst>
              <a:ext uri="{FF2B5EF4-FFF2-40B4-BE49-F238E27FC236}">
                <a16:creationId xmlns:a16="http://schemas.microsoft.com/office/drawing/2014/main" id="{D9841653-62BF-C492-9890-FC53F0E6DABC}"/>
              </a:ext>
            </a:extLst>
          </p:cNvPr>
          <p:cNvSpPr txBox="1"/>
          <p:nvPr/>
        </p:nvSpPr>
        <p:spPr bwMode="auto">
          <a:xfrm>
            <a:off x="6124286" y="2126985"/>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24</a:t>
            </a:r>
          </a:p>
        </p:txBody>
      </p:sp>
      <p:sp>
        <p:nvSpPr>
          <p:cNvPr id="14" name="Line 54">
            <a:extLst>
              <a:ext uri="{FF2B5EF4-FFF2-40B4-BE49-F238E27FC236}">
                <a16:creationId xmlns:a16="http://schemas.microsoft.com/office/drawing/2014/main" id="{2CBBD3A6-38E2-AEB0-80A4-7796278FEBF1}"/>
              </a:ext>
            </a:extLst>
          </p:cNvPr>
          <p:cNvSpPr>
            <a:spLocks noChangeShapeType="1"/>
          </p:cNvSpPr>
          <p:nvPr/>
        </p:nvSpPr>
        <p:spPr bwMode="auto">
          <a:xfrm>
            <a:off x="6445240" y="2493590"/>
            <a:ext cx="0" cy="18098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B2BA4C50-A308-F9A8-350B-8ED1E544C391}"/>
              </a:ext>
            </a:extLst>
          </p:cNvPr>
          <p:cNvSpPr txBox="1"/>
          <p:nvPr/>
        </p:nvSpPr>
        <p:spPr bwMode="auto">
          <a:xfrm>
            <a:off x="3604437" y="4392983"/>
            <a:ext cx="61178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*Stable regimen of eculizumab or ravulizumab for </a:t>
            </a: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6 mo prior to randomization. </a:t>
            </a:r>
          </a:p>
        </p:txBody>
      </p:sp>
      <p:sp>
        <p:nvSpPr>
          <p:cNvPr id="16" name="TextBox 15">
            <a:extLst>
              <a:ext uri="{FF2B5EF4-FFF2-40B4-BE49-F238E27FC236}">
                <a16:creationId xmlns:a16="http://schemas.microsoft.com/office/drawing/2014/main" id="{6ADF09BD-71BE-972B-1A75-0598282E4F95}"/>
              </a:ext>
            </a:extLst>
          </p:cNvPr>
          <p:cNvSpPr txBox="1"/>
          <p:nvPr/>
        </p:nvSpPr>
        <p:spPr bwMode="auto">
          <a:xfrm>
            <a:off x="6694507" y="2379914"/>
            <a:ext cx="2541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 Extension Period</a:t>
            </a:r>
          </a:p>
        </p:txBody>
      </p:sp>
      <p:sp>
        <p:nvSpPr>
          <p:cNvPr id="17" name="Line 54">
            <a:extLst>
              <a:ext uri="{FF2B5EF4-FFF2-40B4-BE49-F238E27FC236}">
                <a16:creationId xmlns:a16="http://schemas.microsoft.com/office/drawing/2014/main" id="{92873B3D-D660-6528-FE7A-8125A2F4F3C9}"/>
              </a:ext>
            </a:extLst>
          </p:cNvPr>
          <p:cNvSpPr>
            <a:spLocks noChangeShapeType="1"/>
          </p:cNvSpPr>
          <p:nvPr/>
        </p:nvSpPr>
        <p:spPr bwMode="auto">
          <a:xfrm flipV="1">
            <a:off x="9334030" y="3547985"/>
            <a:ext cx="434756"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9987BAF3-ECBB-E568-462F-5059FC38AA10}"/>
              </a:ext>
            </a:extLst>
          </p:cNvPr>
          <p:cNvSpPr txBox="1"/>
          <p:nvPr/>
        </p:nvSpPr>
        <p:spPr bwMode="auto">
          <a:xfrm>
            <a:off x="8967962" y="2148380"/>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48</a:t>
            </a:r>
          </a:p>
        </p:txBody>
      </p:sp>
      <p:sp>
        <p:nvSpPr>
          <p:cNvPr id="19" name="Line 54">
            <a:extLst>
              <a:ext uri="{FF2B5EF4-FFF2-40B4-BE49-F238E27FC236}">
                <a16:creationId xmlns:a16="http://schemas.microsoft.com/office/drawing/2014/main" id="{39931585-6965-E8D6-8875-36489A7F6DCD}"/>
              </a:ext>
            </a:extLst>
          </p:cNvPr>
          <p:cNvSpPr>
            <a:spLocks noChangeShapeType="1"/>
          </p:cNvSpPr>
          <p:nvPr/>
        </p:nvSpPr>
        <p:spPr bwMode="auto">
          <a:xfrm>
            <a:off x="9300110" y="2514985"/>
            <a:ext cx="0" cy="18098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15F66863-345A-6596-B936-12028CCB0DC8}"/>
              </a:ext>
            </a:extLst>
          </p:cNvPr>
          <p:cNvSpPr txBox="1"/>
          <p:nvPr/>
        </p:nvSpPr>
        <p:spPr bwMode="auto">
          <a:xfrm>
            <a:off x="1746806" y="1914818"/>
            <a:ext cx="3255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prior anti-C5 treatment and RBC transfusions in prior 6 mo</a:t>
            </a:r>
          </a:p>
        </p:txBody>
      </p:sp>
      <p:sp>
        <p:nvSpPr>
          <p:cNvPr id="21" name="Line 54">
            <a:extLst>
              <a:ext uri="{FF2B5EF4-FFF2-40B4-BE49-F238E27FC236}">
                <a16:creationId xmlns:a16="http://schemas.microsoft.com/office/drawing/2014/main" id="{8BB1CD85-29C2-E9BC-0A46-6CA9C3051421}"/>
              </a:ext>
            </a:extLst>
          </p:cNvPr>
          <p:cNvSpPr>
            <a:spLocks noChangeShapeType="1"/>
          </p:cNvSpPr>
          <p:nvPr/>
        </p:nvSpPr>
        <p:spPr bwMode="auto">
          <a:xfrm>
            <a:off x="3351721" y="2487659"/>
            <a:ext cx="0" cy="54864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2" name="Content Placeholder 16">
            <a:extLst>
              <a:ext uri="{FF2B5EF4-FFF2-40B4-BE49-F238E27FC236}">
                <a16:creationId xmlns:a16="http://schemas.microsoft.com/office/drawing/2014/main" id="{CBE0C0D9-5181-8C7E-3F39-C7D415A9108A}"/>
              </a:ext>
            </a:extLst>
          </p:cNvPr>
          <p:cNvSpPr txBox="1">
            <a:spLocks/>
          </p:cNvSpPr>
          <p:nvPr/>
        </p:nvSpPr>
        <p:spPr bwMode="auto">
          <a:xfrm>
            <a:off x="6445240" y="4892685"/>
            <a:ext cx="5414746" cy="1385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sz="2000" dirty="0"/>
              <a:t>Secondary endpoints</a:t>
            </a:r>
            <a:r>
              <a:rPr lang="en-US" sz="2000" b="0" dirty="0"/>
              <a:t>: RBC transfusion avoidance; Hb, FACIT-Fatigue score, ARC, </a:t>
            </a:r>
            <a:br>
              <a:rPr lang="en-US" sz="2000" b="0" dirty="0"/>
            </a:br>
            <a:r>
              <a:rPr lang="en-US" sz="2000" b="0" dirty="0"/>
              <a:t>LDH vs BL; breakthrough hemolysis (including in APPOINT-PNH) and MAVEs, safety (TEAEs and serious TEAES)</a:t>
            </a:r>
          </a:p>
          <a:p>
            <a:pPr marL="0" indent="0">
              <a:buNone/>
            </a:pPr>
            <a:endParaRPr lang="en-US" sz="2000" b="0" dirty="0"/>
          </a:p>
          <a:p>
            <a:pPr marL="0" indent="0">
              <a:buNone/>
            </a:pPr>
            <a:endParaRPr lang="en-US" altLang="en-US" sz="2000" b="0" dirty="0"/>
          </a:p>
        </p:txBody>
      </p:sp>
      <p:sp>
        <p:nvSpPr>
          <p:cNvPr id="23" name="Line 53">
            <a:extLst>
              <a:ext uri="{FF2B5EF4-FFF2-40B4-BE49-F238E27FC236}">
                <a16:creationId xmlns:a16="http://schemas.microsoft.com/office/drawing/2014/main" id="{49EA97A2-5CEC-132F-5983-78B8E6654C09}"/>
              </a:ext>
            </a:extLst>
          </p:cNvPr>
          <p:cNvSpPr>
            <a:spLocks noChangeShapeType="1"/>
          </p:cNvSpPr>
          <p:nvPr/>
        </p:nvSpPr>
        <p:spPr bwMode="auto">
          <a:xfrm>
            <a:off x="3042673" y="366553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Line 54">
            <a:extLst>
              <a:ext uri="{FF2B5EF4-FFF2-40B4-BE49-F238E27FC236}">
                <a16:creationId xmlns:a16="http://schemas.microsoft.com/office/drawing/2014/main" id="{077A96E8-69C0-21E6-48A7-B1E5A7064846}"/>
              </a:ext>
            </a:extLst>
          </p:cNvPr>
          <p:cNvSpPr>
            <a:spLocks noChangeShapeType="1"/>
          </p:cNvSpPr>
          <p:nvPr/>
        </p:nvSpPr>
        <p:spPr bwMode="auto">
          <a:xfrm flipV="1">
            <a:off x="3042673" y="311988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9A08712D-730A-80DD-8F18-21B64D61E7F3}"/>
              </a:ext>
            </a:extLst>
          </p:cNvPr>
          <p:cNvSpPr txBox="1"/>
          <p:nvPr/>
        </p:nvSpPr>
        <p:spPr bwMode="auto">
          <a:xfrm>
            <a:off x="3014824" y="3395167"/>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8:5</a:t>
            </a:r>
          </a:p>
        </p:txBody>
      </p:sp>
      <p:sp>
        <p:nvSpPr>
          <p:cNvPr id="26" name="Line 54">
            <a:extLst>
              <a:ext uri="{FF2B5EF4-FFF2-40B4-BE49-F238E27FC236}">
                <a16:creationId xmlns:a16="http://schemas.microsoft.com/office/drawing/2014/main" id="{3E4F803D-1F1C-7E9D-26EF-1096B1B9055E}"/>
              </a:ext>
            </a:extLst>
          </p:cNvPr>
          <p:cNvSpPr>
            <a:spLocks noChangeShapeType="1"/>
          </p:cNvSpPr>
          <p:nvPr/>
        </p:nvSpPr>
        <p:spPr bwMode="auto">
          <a:xfrm rot="16200000">
            <a:off x="6566684" y="3029388"/>
            <a:ext cx="0" cy="18098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7" name="Line 54">
            <a:extLst>
              <a:ext uri="{FF2B5EF4-FFF2-40B4-BE49-F238E27FC236}">
                <a16:creationId xmlns:a16="http://schemas.microsoft.com/office/drawing/2014/main" id="{AE92D086-B805-ECA2-84B8-F4E00B1F5EEF}"/>
              </a:ext>
            </a:extLst>
          </p:cNvPr>
          <p:cNvSpPr>
            <a:spLocks noChangeShapeType="1"/>
          </p:cNvSpPr>
          <p:nvPr/>
        </p:nvSpPr>
        <p:spPr bwMode="auto">
          <a:xfrm rot="16200000">
            <a:off x="6566684" y="3910690"/>
            <a:ext cx="0" cy="18098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APPLY-PNH Final Results: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Risitano. ASH 2023. Abstr 571.</a:t>
            </a:r>
          </a:p>
        </p:txBody>
      </p:sp>
      <p:graphicFrame>
        <p:nvGraphicFramePr>
          <p:cNvPr id="2" name="Group 3">
            <a:extLst>
              <a:ext uri="{FF2B5EF4-FFF2-40B4-BE49-F238E27FC236}">
                <a16:creationId xmlns:a16="http://schemas.microsoft.com/office/drawing/2014/main" id="{C5FEAB90-4AC7-59FC-952A-6AC59591B433}"/>
              </a:ext>
            </a:extLst>
          </p:cNvPr>
          <p:cNvGraphicFramePr>
            <a:graphicFrameLocks/>
          </p:cNvGraphicFramePr>
          <p:nvPr>
            <p:extLst>
              <p:ext uri="{D42A27DB-BD31-4B8C-83A1-F6EECF244321}">
                <p14:modId xmlns:p14="http://schemas.microsoft.com/office/powerpoint/2010/main" val="1393608275"/>
              </p:ext>
            </p:extLst>
          </p:nvPr>
        </p:nvGraphicFramePr>
        <p:xfrm>
          <a:off x="727868" y="1400212"/>
          <a:ext cx="10736263" cy="4663616"/>
        </p:xfrm>
        <a:graphic>
          <a:graphicData uri="http://schemas.openxmlformats.org/drawingml/2006/table">
            <a:tbl>
              <a:tblPr/>
              <a:tblGrid>
                <a:gridCol w="3479164">
                  <a:extLst>
                    <a:ext uri="{9D8B030D-6E8A-4147-A177-3AD203B41FA5}">
                      <a16:colId xmlns:a16="http://schemas.microsoft.com/office/drawing/2014/main" val="20000"/>
                    </a:ext>
                  </a:extLst>
                </a:gridCol>
                <a:gridCol w="2419033">
                  <a:extLst>
                    <a:ext uri="{9D8B030D-6E8A-4147-A177-3AD203B41FA5}">
                      <a16:colId xmlns:a16="http://schemas.microsoft.com/office/drawing/2014/main" val="20001"/>
                    </a:ext>
                  </a:extLst>
                </a:gridCol>
                <a:gridCol w="2419033">
                  <a:extLst>
                    <a:ext uri="{9D8B030D-6E8A-4147-A177-3AD203B41FA5}">
                      <a16:colId xmlns:a16="http://schemas.microsoft.com/office/drawing/2014/main" val="20002"/>
                    </a:ext>
                  </a:extLst>
                </a:gridCol>
                <a:gridCol w="2419033">
                  <a:extLst>
                    <a:ext uri="{9D8B030D-6E8A-4147-A177-3AD203B41FA5}">
                      <a16:colId xmlns:a16="http://schemas.microsoft.com/office/drawing/2014/main" val="20003"/>
                    </a:ext>
                  </a:extLst>
                </a:gridCol>
              </a:tblGrid>
              <a:tr h="234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Iptacopan 200 mg BID</a:t>
                      </a:r>
                      <a:b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Anti-C5 SoC </a:t>
                      </a:r>
                      <a: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Wingdings" panose="05000000000000000000" pitchFamily="2" charset="2"/>
                        </a:rPr>
                        <a:t> Switch to Iptacopan</a:t>
                      </a:r>
                      <a:b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Overall</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377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500" dirty="0">
                          <a:solidFill>
                            <a:schemeClr val="bg1"/>
                          </a:solidFill>
                          <a:latin typeface="+mj-lt"/>
                          <a:cs typeface="Arial" panose="020B0604020202020204" pitchFamily="34" charset="0"/>
                        </a:rPr>
                        <a:t>51.7 (16.9)</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500" dirty="0">
                          <a:solidFill>
                            <a:schemeClr val="bg1"/>
                          </a:solidFill>
                          <a:latin typeface="+mj-lt"/>
                          <a:cs typeface="Arial" panose="020B0604020202020204" pitchFamily="34" charset="0"/>
                        </a:rPr>
                        <a:t>49.8 (16.7)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500" dirty="0">
                          <a:solidFill>
                            <a:schemeClr val="bg1"/>
                          </a:solidFill>
                          <a:latin typeface="+mj-lt"/>
                          <a:cs typeface="Arial" panose="020B0604020202020204" pitchFamily="34" charset="0"/>
                        </a:rPr>
                        <a:t>51.0 (16.8)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9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500" dirty="0">
                          <a:solidFill>
                            <a:schemeClr val="bg1"/>
                          </a:solidFill>
                          <a:latin typeface="+mj-lt"/>
                          <a:cs typeface="Arial" panose="020B0604020202020204" pitchFamily="34" charset="0"/>
                        </a:rPr>
                        <a:t>43 (69.4)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500" dirty="0">
                          <a:solidFill>
                            <a:schemeClr val="bg1"/>
                          </a:solidFill>
                          <a:latin typeface="+mj-lt"/>
                          <a:cs typeface="Arial" panose="020B0604020202020204" pitchFamily="34" charset="0"/>
                        </a:rPr>
                        <a:t>24 (68.6)</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500" dirty="0">
                          <a:solidFill>
                            <a:schemeClr val="bg1"/>
                          </a:solidFill>
                          <a:latin typeface="+mj-lt"/>
                          <a:cs typeface="Arial" panose="020B0604020202020204" pitchFamily="34" charset="0"/>
                        </a:rPr>
                        <a:t>67 (69.1)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9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Mean time since diagnosis,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500" dirty="0">
                          <a:solidFill>
                            <a:schemeClr val="bg1"/>
                          </a:solidFill>
                          <a:latin typeface="+mj-lt"/>
                          <a:cs typeface="Arial" panose="020B0604020202020204" pitchFamily="34" charset="0"/>
                        </a:rPr>
                        <a:t>11.9 (9.8)</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500" dirty="0">
                          <a:solidFill>
                            <a:schemeClr val="bg1"/>
                          </a:solidFill>
                          <a:latin typeface="+mj-lt"/>
                          <a:cs typeface="Arial" panose="020B0604020202020204" pitchFamily="34" charset="0"/>
                        </a:rPr>
                        <a:t>13.5 (10.9)</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500" dirty="0">
                          <a:solidFill>
                            <a:schemeClr val="bg1"/>
                          </a:solidFill>
                          <a:latin typeface="+mj-lt"/>
                          <a:cs typeface="Arial" panose="020B0604020202020204" pitchFamily="34" charset="0"/>
                        </a:rPr>
                        <a:t>12.5 (10.2)</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270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Anti-C5 SoC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Eculizumab,*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Ravulizumab,*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duration,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500" dirty="0">
                        <a:solidFill>
                          <a:schemeClr val="bg1"/>
                        </a:solidFill>
                        <a:latin typeface="+mj-lt"/>
                        <a:cs typeface="Arial" panose="020B0604020202020204" pitchFamily="34" charset="0"/>
                      </a:endParaRPr>
                    </a:p>
                    <a:p>
                      <a:pPr algn="ctr"/>
                      <a:r>
                        <a:rPr lang="en-GB" sz="1500" dirty="0">
                          <a:solidFill>
                            <a:schemeClr val="bg1"/>
                          </a:solidFill>
                          <a:latin typeface="+mj-lt"/>
                          <a:cs typeface="Arial" panose="020B0604020202020204" pitchFamily="34" charset="0"/>
                        </a:rPr>
                        <a:t>40 (64.5)</a:t>
                      </a:r>
                    </a:p>
                    <a:p>
                      <a:pPr algn="ctr"/>
                      <a:r>
                        <a:rPr lang="en-GB" sz="1500" dirty="0">
                          <a:solidFill>
                            <a:schemeClr val="bg1"/>
                          </a:solidFill>
                          <a:latin typeface="+mj-lt"/>
                          <a:cs typeface="Arial" panose="020B0604020202020204" pitchFamily="34" charset="0"/>
                        </a:rPr>
                        <a:t>22 (35.5)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bg1"/>
                          </a:solidFill>
                          <a:latin typeface="+mj-lt"/>
                          <a:cs typeface="Arial" panose="020B0604020202020204" pitchFamily="34" charset="0"/>
                        </a:rPr>
                        <a:t>3.8 (3.6)</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500" dirty="0">
                        <a:solidFill>
                          <a:schemeClr val="bg1"/>
                        </a:solidFill>
                        <a:latin typeface="+mj-lt"/>
                        <a:cs typeface="Arial" panose="020B0604020202020204" pitchFamily="34" charset="0"/>
                      </a:endParaRPr>
                    </a:p>
                    <a:p>
                      <a:pPr algn="ctr"/>
                      <a:r>
                        <a:rPr lang="en-GB" sz="1500" dirty="0">
                          <a:solidFill>
                            <a:schemeClr val="bg1"/>
                          </a:solidFill>
                          <a:latin typeface="+mj-lt"/>
                          <a:cs typeface="Arial" panose="020B0604020202020204" pitchFamily="34" charset="0"/>
                        </a:rPr>
                        <a:t>23 (65.7)</a:t>
                      </a:r>
                    </a:p>
                    <a:p>
                      <a:pPr algn="ctr"/>
                      <a:r>
                        <a:rPr lang="en-GB" sz="1500" dirty="0">
                          <a:solidFill>
                            <a:schemeClr val="bg1"/>
                          </a:solidFill>
                          <a:latin typeface="+mj-lt"/>
                          <a:cs typeface="Arial" panose="020B0604020202020204" pitchFamily="34" charset="0"/>
                        </a:rPr>
                        <a:t>12 (34.3)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bg1"/>
                          </a:solidFill>
                          <a:latin typeface="+mj-lt"/>
                          <a:cs typeface="Arial" panose="020B0604020202020204" pitchFamily="34" charset="0"/>
                        </a:rPr>
                        <a:t>4.2 (3.9)</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500" dirty="0">
                        <a:solidFill>
                          <a:schemeClr val="bg1"/>
                        </a:solidFill>
                        <a:latin typeface="+mj-lt"/>
                        <a:cs typeface="Arial" panose="020B0604020202020204" pitchFamily="34" charset="0"/>
                      </a:endParaRPr>
                    </a:p>
                    <a:p>
                      <a:pPr algn="ctr"/>
                      <a:r>
                        <a:rPr lang="en-GB" sz="1500" dirty="0">
                          <a:solidFill>
                            <a:schemeClr val="bg1"/>
                          </a:solidFill>
                          <a:latin typeface="+mj-lt"/>
                          <a:cs typeface="Arial" panose="020B0604020202020204" pitchFamily="34" charset="0"/>
                        </a:rPr>
                        <a:t>63 (64.9)</a:t>
                      </a:r>
                    </a:p>
                    <a:p>
                      <a:pPr algn="ctr"/>
                      <a:r>
                        <a:rPr lang="en-GB" sz="1500" dirty="0">
                          <a:solidFill>
                            <a:schemeClr val="bg1"/>
                          </a:solidFill>
                          <a:latin typeface="+mj-lt"/>
                          <a:cs typeface="Arial" panose="020B0604020202020204" pitchFamily="34" charset="0"/>
                        </a:rPr>
                        <a:t>34 (35.1)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bg1"/>
                          </a:solidFill>
                          <a:latin typeface="+mj-lt"/>
                          <a:cs typeface="Arial" panose="020B0604020202020204" pitchFamily="34" charset="0"/>
                        </a:rPr>
                        <a:t>4.0 (3.7)</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4303155"/>
                  </a:ext>
                </a:extLst>
              </a:tr>
              <a:tr h="179088">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Received RBC transfusions,*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500" dirty="0">
                          <a:solidFill>
                            <a:schemeClr val="bg1"/>
                          </a:solidFill>
                          <a:latin typeface="+mj-lt"/>
                          <a:cs typeface="Arial" panose="020B0604020202020204" pitchFamily="34" charset="0"/>
                        </a:rPr>
                        <a:t>35 (56.5)</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500" dirty="0">
                          <a:solidFill>
                            <a:schemeClr val="bg1"/>
                          </a:solidFill>
                          <a:latin typeface="+mj-lt"/>
                          <a:cs typeface="Arial" panose="020B0604020202020204" pitchFamily="34" charset="0"/>
                        </a:rPr>
                        <a:t>21 (60.0)</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500" dirty="0">
                          <a:solidFill>
                            <a:schemeClr val="bg1"/>
                          </a:solidFill>
                          <a:latin typeface="+mj-lt"/>
                          <a:cs typeface="Arial" panose="020B0604020202020204" pitchFamily="34" charset="0"/>
                        </a:rPr>
                        <a:t>56 (57.7)</a:t>
                      </a:r>
                      <a:endParaRPr lang="en-GB" sz="15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9691730"/>
                  </a:ext>
                </a:extLst>
              </a:tr>
              <a:tr h="179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Mean BL Hb, g/L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8.9 (0.7) (6.8-10.0)</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8.9 (0.9) (6.2-9.9)</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8.9 (0.8) (6.2-10.0)</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2703748"/>
                  </a:ext>
                </a:extLst>
              </a:tr>
              <a:tr h="179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Mean BL LDH, U/L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269.1 (70.1) (150-539)</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272.7 (84.8) (133-562)</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270.4 (75.3) (133-562)</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9696460"/>
                  </a:ext>
                </a:extLst>
              </a:tr>
              <a:tr h="179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BL LDH &gt;1.5 x ULN,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4 (6.5)</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GB" sz="1500" kern="1200" dirty="0">
                          <a:solidFill>
                            <a:schemeClr val="bg1"/>
                          </a:solidFill>
                          <a:latin typeface="+mj-lt"/>
                          <a:ea typeface="+mn-ea"/>
                          <a:cs typeface="Arial" panose="020B0604020202020204" pitchFamily="34" charset="0"/>
                        </a:rPr>
                        <a:t>3 (8.6)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GB" sz="1500" kern="1200" dirty="0">
                          <a:solidFill>
                            <a:schemeClr val="bg1"/>
                          </a:solidFill>
                          <a:latin typeface="+mj-lt"/>
                          <a:ea typeface="+mn-ea"/>
                          <a:cs typeface="Arial" panose="020B0604020202020204" pitchFamily="34" charset="0"/>
                        </a:rPr>
                        <a:t>7 (7.2)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3277062"/>
                  </a:ext>
                </a:extLst>
              </a:tr>
              <a:tr h="179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Mean BL ARC, 10</a:t>
                      </a:r>
                      <a:r>
                        <a:rPr kumimoji="0" lang="en-US" sz="15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500" b="0" i="0" u="none" strike="noStrike" cap="none" normalizeH="0" baseline="0" dirty="0">
                          <a:ln>
                            <a:noFill/>
                          </a:ln>
                          <a:solidFill>
                            <a:schemeClr val="bg2">
                              <a:lumMod val="10000"/>
                            </a:schemeClr>
                          </a:solidFill>
                          <a:effectLst/>
                          <a:latin typeface="Calibri" panose="020F0502020204030204" pitchFamily="34" charset="0"/>
                        </a:rPr>
                        <a:t>/L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193.2 (83.6) (51-563)</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190.6 (80.9) (90-412)</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500" kern="1200" dirty="0">
                          <a:solidFill>
                            <a:schemeClr val="bg1"/>
                          </a:solidFill>
                          <a:latin typeface="+mj-lt"/>
                          <a:ea typeface="+mn-ea"/>
                          <a:cs typeface="Arial" panose="020B0604020202020204" pitchFamily="34" charset="0"/>
                        </a:rPr>
                        <a:t>192.3 (82.3) (51-563)</a:t>
                      </a:r>
                      <a:endParaRPr lang="en-GB" sz="15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8131001"/>
                  </a:ext>
                </a:extLst>
              </a:tr>
              <a:tr h="179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Mean BL FACIT-Fatigue score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GB" sz="1500" kern="1200" dirty="0">
                          <a:solidFill>
                            <a:schemeClr val="bg1"/>
                          </a:solidFill>
                          <a:latin typeface="+mj-lt"/>
                          <a:ea typeface="+mn-ea"/>
                          <a:cs typeface="Arial" panose="020B0604020202020204" pitchFamily="34" charset="0"/>
                        </a:rPr>
                        <a:t>34.7 (9.8) (11-52)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GB" sz="1500" kern="1200" dirty="0">
                          <a:solidFill>
                            <a:schemeClr val="bg1"/>
                          </a:solidFill>
                          <a:latin typeface="+mj-lt"/>
                          <a:ea typeface="+mn-ea"/>
                          <a:cs typeface="Arial" panose="020B0604020202020204" pitchFamily="34" charset="0"/>
                        </a:rPr>
                        <a:t>30.8 (11.5) (10-50)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GB" sz="1500" kern="1200" dirty="0">
                          <a:solidFill>
                            <a:schemeClr val="bg1"/>
                          </a:solidFill>
                          <a:latin typeface="+mj-lt"/>
                          <a:ea typeface="+mn-ea"/>
                          <a:cs typeface="Arial" panose="020B0604020202020204" pitchFamily="34" charset="0"/>
                        </a:rPr>
                        <a:t>33.4 (10.5) (10-52)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44231434"/>
                  </a:ext>
                </a:extLst>
              </a:tr>
            </a:tbl>
          </a:graphicData>
        </a:graphic>
      </p:graphicFrame>
      <p:sp>
        <p:nvSpPr>
          <p:cNvPr id="3" name="TextBox 2">
            <a:extLst>
              <a:ext uri="{FF2B5EF4-FFF2-40B4-BE49-F238E27FC236}">
                <a16:creationId xmlns:a16="http://schemas.microsoft.com/office/drawing/2014/main" id="{E3511319-D52A-850D-947B-3C92972CE81A}"/>
              </a:ext>
            </a:extLst>
          </p:cNvPr>
          <p:cNvSpPr txBox="1"/>
          <p:nvPr/>
        </p:nvSpPr>
        <p:spPr bwMode="auto">
          <a:xfrm>
            <a:off x="627698" y="6048688"/>
            <a:ext cx="30161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 the 6 mo preceding randomization.</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APPLY-PNH Final Results: </a:t>
            </a:r>
            <a:br>
              <a:rPr lang="en-US" dirty="0"/>
            </a:br>
            <a:r>
              <a:rPr lang="en-US" dirty="0"/>
              <a:t>Changes in Hb, ARC, FACIT-Fatigue, and LDH</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Risitano. ASH 2023. Abstr 571.</a:t>
            </a:r>
          </a:p>
        </p:txBody>
      </p:sp>
      <p:graphicFrame>
        <p:nvGraphicFramePr>
          <p:cNvPr id="2" name="Group 3">
            <a:extLst>
              <a:ext uri="{FF2B5EF4-FFF2-40B4-BE49-F238E27FC236}">
                <a16:creationId xmlns:a16="http://schemas.microsoft.com/office/drawing/2014/main" id="{A94329ED-1683-F093-5769-989BB08D4FE9}"/>
              </a:ext>
            </a:extLst>
          </p:cNvPr>
          <p:cNvGraphicFramePr>
            <a:graphicFrameLocks/>
          </p:cNvGraphicFramePr>
          <p:nvPr>
            <p:extLst>
              <p:ext uri="{D42A27DB-BD31-4B8C-83A1-F6EECF244321}">
                <p14:modId xmlns:p14="http://schemas.microsoft.com/office/powerpoint/2010/main" val="2752796147"/>
              </p:ext>
            </p:extLst>
          </p:nvPr>
        </p:nvGraphicFramePr>
        <p:xfrm>
          <a:off x="723900" y="1607620"/>
          <a:ext cx="10758302" cy="3657680"/>
        </p:xfrm>
        <a:graphic>
          <a:graphicData uri="http://schemas.openxmlformats.org/drawingml/2006/table">
            <a:tbl>
              <a:tblPr/>
              <a:tblGrid>
                <a:gridCol w="2255806">
                  <a:extLst>
                    <a:ext uri="{9D8B030D-6E8A-4147-A177-3AD203B41FA5}">
                      <a16:colId xmlns:a16="http://schemas.microsoft.com/office/drawing/2014/main" val="20000"/>
                    </a:ext>
                  </a:extLst>
                </a:gridCol>
                <a:gridCol w="2627120">
                  <a:extLst>
                    <a:ext uri="{9D8B030D-6E8A-4147-A177-3AD203B41FA5}">
                      <a16:colId xmlns:a16="http://schemas.microsoft.com/office/drawing/2014/main" val="20001"/>
                    </a:ext>
                  </a:extLst>
                </a:gridCol>
                <a:gridCol w="2627120">
                  <a:extLst>
                    <a:ext uri="{9D8B030D-6E8A-4147-A177-3AD203B41FA5}">
                      <a16:colId xmlns:a16="http://schemas.microsoft.com/office/drawing/2014/main" val="20002"/>
                    </a:ext>
                  </a:extLst>
                </a:gridCol>
                <a:gridCol w="3248256">
                  <a:extLst>
                    <a:ext uri="{9D8B030D-6E8A-4147-A177-3AD203B41FA5}">
                      <a16:colId xmlns:a16="http://schemas.microsoft.com/office/drawing/2014/main" val="20003"/>
                    </a:ext>
                  </a:extLst>
                </a:gridCol>
              </a:tblGrid>
              <a:tr h="476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mn-lt"/>
                          <a:ea typeface="+mn-ea"/>
                          <a:cs typeface="+mn-cs"/>
                        </a:rPr>
                        <a:t>Mean (SD) at Wk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mn-lt"/>
                          <a:ea typeface="+mn-ea"/>
                          <a:cs typeface="+mn-cs"/>
                        </a:rPr>
                        <a:t>Adjusted Mean Change From BL</a:t>
                      </a:r>
                      <a:r>
                        <a:rPr kumimoji="0" lang="en-US" sz="1400" b="1" i="0" u="none" strike="noStrike" kern="1200" cap="none" spc="0" normalizeH="0" baseline="30000" noProof="0" dirty="0">
                          <a:ln>
                            <a:noFill/>
                          </a:ln>
                          <a:solidFill>
                            <a:srgbClr val="FFFFFF"/>
                          </a:solidFill>
                          <a:effectLst/>
                          <a:uLnTx/>
                          <a:uFillTx/>
                          <a:latin typeface="+mn-lt"/>
                          <a:ea typeface="+mn-ea"/>
                          <a:cs typeface="+mn-cs"/>
                        </a:rPr>
                        <a:t>†</a:t>
                      </a:r>
                      <a:r>
                        <a:rPr kumimoji="0" lang="en-US" sz="1400" b="1" i="0" u="none" strike="noStrike" kern="1200" cap="none" spc="0" normalizeH="0" baseline="0" noProof="0" dirty="0">
                          <a:ln>
                            <a:noFill/>
                          </a:ln>
                          <a:solidFill>
                            <a:srgbClr val="FFFFFF"/>
                          </a:solidFill>
                          <a:effectLst/>
                          <a:uLnTx/>
                          <a:uFillTx/>
                          <a:latin typeface="+mn-lt"/>
                          <a:ea typeface="+mn-ea"/>
                          <a:cs typeface="+mn-cs"/>
                        </a:rPr>
                        <a:t> at Wk 48</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mn-lt"/>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mn-lt"/>
                          <a:ea typeface="+mn-ea"/>
                          <a:cs typeface="+mn-cs"/>
                        </a:rPr>
                        <a:t>Adjusted Mean Difference in Change From BL</a:t>
                      </a:r>
                      <a:r>
                        <a:rPr kumimoji="0" lang="en-US" sz="1400" b="1" i="0" u="none" strike="noStrike" kern="1200" cap="none" spc="0" normalizeH="0" baseline="30000" noProof="0" dirty="0">
                          <a:ln>
                            <a:noFill/>
                          </a:ln>
                          <a:solidFill>
                            <a:srgbClr val="FFFFFF"/>
                          </a:solidFill>
                          <a:effectLst/>
                          <a:uLnTx/>
                          <a:uFillTx/>
                          <a:latin typeface="+mn-lt"/>
                          <a:ea typeface="+mn-ea"/>
                          <a:cs typeface="+mn-cs"/>
                        </a:rPr>
                        <a:t>†</a:t>
                      </a:r>
                      <a:r>
                        <a:rPr kumimoji="0" lang="en-US" sz="1400" b="1" i="0" u="none" strike="noStrike" kern="1200" cap="none" spc="0" normalizeH="0" baseline="0" noProof="0" dirty="0">
                          <a:ln>
                            <a:noFill/>
                          </a:ln>
                          <a:solidFill>
                            <a:srgbClr val="FFFFFF"/>
                          </a:solidFill>
                          <a:effectLst/>
                          <a:uLnTx/>
                          <a:uFillTx/>
                          <a:latin typeface="+mn-lt"/>
                          <a:ea typeface="+mn-ea"/>
                          <a:cs typeface="+mn-cs"/>
                        </a:rPr>
                        <a:t> at Wk 48 vs Wk 24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mn-lt"/>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76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Hb, g/dL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Iptacopan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Anti-C5 → iptacopan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1"/>
                        </a:solidFill>
                        <a:latin typeface="+mn-lt"/>
                        <a:cs typeface="Arial" panose="020B0604020202020204" pitchFamily="34" charset="0"/>
                      </a:endParaRPr>
                    </a:p>
                    <a:p>
                      <a:pPr algn="ctr"/>
                      <a:r>
                        <a:rPr lang="en-US" sz="1400" dirty="0">
                          <a:solidFill>
                            <a:schemeClr val="bg1"/>
                          </a:solidFill>
                          <a:latin typeface="+mn-lt"/>
                          <a:cs typeface="Arial" panose="020B0604020202020204" pitchFamily="34" charset="0"/>
                        </a:rPr>
                        <a:t>12.2 (1.6)</a:t>
                      </a:r>
                    </a:p>
                    <a:p>
                      <a:pPr algn="ctr"/>
                      <a:r>
                        <a:rPr lang="en-US" sz="1400" dirty="0">
                          <a:solidFill>
                            <a:schemeClr val="bg1"/>
                          </a:solidFill>
                          <a:latin typeface="+mn-lt"/>
                          <a:cs typeface="Arial" panose="020B0604020202020204" pitchFamily="34" charset="0"/>
                        </a:rPr>
                        <a:t>12.1 (1.4)</a:t>
                      </a:r>
                      <a:endParaRPr lang="en-GB" sz="1400" dirty="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r>
                        <a:rPr lang="en-GB" sz="1400" dirty="0">
                          <a:solidFill>
                            <a:schemeClr val="bg1"/>
                          </a:solidFill>
                          <a:latin typeface="+mn-lt"/>
                          <a:cs typeface="Arial" panose="020B0604020202020204" pitchFamily="34" charset="0"/>
                        </a:rPr>
                      </a:br>
                      <a:r>
                        <a:rPr lang="en-GB" sz="1400" dirty="0">
                          <a:solidFill>
                            <a:schemeClr val="bg1"/>
                          </a:solidFill>
                          <a:latin typeface="+mn-lt"/>
                          <a:cs typeface="Arial" panose="020B0604020202020204" pitchFamily="34" charset="0"/>
                        </a:rPr>
                        <a:t>+3.35 (3.04</a:t>
                      </a:r>
                      <a:r>
                        <a:rPr lang="en-GB" sz="1400" baseline="30000" dirty="0">
                          <a:solidFill>
                            <a:schemeClr val="bg1"/>
                          </a:solidFill>
                          <a:latin typeface="+mn-lt"/>
                          <a:cs typeface="Arial" panose="020B0604020202020204" pitchFamily="34" charset="0"/>
                        </a:rPr>
                        <a:t>§</a:t>
                      </a:r>
                      <a:r>
                        <a:rPr lang="en-GB" sz="1400" dirty="0">
                          <a:solidFill>
                            <a:schemeClr val="bg1"/>
                          </a:solidFill>
                          <a:latin typeface="+mn-lt"/>
                          <a:cs typeface="Arial" panose="020B0604020202020204" pitchFamily="34" charset="0"/>
                        </a:rPr>
                        <a:t> to 3.67</a:t>
                      </a:r>
                      <a:r>
                        <a:rPr lang="en-GB" sz="1400" baseline="30000" dirty="0">
                          <a:solidFill>
                            <a:schemeClr val="bg1"/>
                          </a:solidFill>
                          <a:latin typeface="+mn-lt"/>
                          <a:cs typeface="Arial" panose="020B0604020202020204" pitchFamily="34" charset="0"/>
                        </a:rPr>
                        <a:t>§</a:t>
                      </a:r>
                      <a:r>
                        <a:rPr lang="en-GB" sz="1400" dirty="0">
                          <a:solidFill>
                            <a:schemeClr val="bg1"/>
                          </a:solidFill>
                          <a:latin typeface="+mn-lt"/>
                          <a:cs typeface="Arial" panose="020B0604020202020204" pitchFamily="34" charset="0"/>
                        </a:rPr>
                        <a:t>)</a:t>
                      </a:r>
                    </a:p>
                    <a:p>
                      <a:pPr algn="ctr"/>
                      <a:r>
                        <a:rPr lang="en-GB" sz="1400" dirty="0">
                          <a:solidFill>
                            <a:schemeClr val="bg1"/>
                          </a:solidFill>
                          <a:latin typeface="+mn-lt"/>
                          <a:cs typeface="Arial" panose="020B0604020202020204" pitchFamily="34" charset="0"/>
                        </a:rPr>
                        <a:t>+3.36 (2.94</a:t>
                      </a:r>
                      <a:r>
                        <a:rPr lang="en-GB" sz="1400" baseline="30000" dirty="0">
                          <a:solidFill>
                            <a:schemeClr val="bg1"/>
                          </a:solidFill>
                          <a:latin typeface="+mn-lt"/>
                          <a:cs typeface="Arial" panose="020B0604020202020204" pitchFamily="34" charset="0"/>
                        </a:rPr>
                        <a:t>§</a:t>
                      </a:r>
                      <a:r>
                        <a:rPr lang="en-GB" sz="1400" dirty="0">
                          <a:solidFill>
                            <a:schemeClr val="bg1"/>
                          </a:solidFill>
                          <a:latin typeface="+mn-lt"/>
                          <a:cs typeface="Arial" panose="020B0604020202020204" pitchFamily="34" charset="0"/>
                        </a:rPr>
                        <a:t> to 3.79)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GB" sz="1400" dirty="0">
                        <a:solidFill>
                          <a:schemeClr val="bg1"/>
                        </a:solidFill>
                        <a:latin typeface="+mn-lt"/>
                        <a:cs typeface="Arial" panose="020B0604020202020204" pitchFamily="34" charset="0"/>
                      </a:endParaRPr>
                    </a:p>
                    <a:p>
                      <a:pPr algn="ctr"/>
                      <a:r>
                        <a:rPr lang="en-GB" sz="1400" dirty="0">
                          <a:solidFill>
                            <a:schemeClr val="bg1"/>
                          </a:solidFill>
                          <a:latin typeface="+mn-lt"/>
                          <a:cs typeface="Arial" panose="020B0604020202020204" pitchFamily="34" charset="0"/>
                        </a:rPr>
                        <a:t>-0.41 (-0.80 to -0.01)</a:t>
                      </a:r>
                    </a:p>
                    <a:p>
                      <a:pPr algn="ctr"/>
                      <a:r>
                        <a:rPr lang="en-GB" sz="1400" dirty="0">
                          <a:solidFill>
                            <a:schemeClr val="bg1"/>
                          </a:solidFill>
                          <a:latin typeface="+mn-lt"/>
                          <a:cs typeface="Arial" panose="020B0604020202020204" pitchFamily="34" charset="0"/>
                        </a:rPr>
                        <a:t>+3.02 (2.49</a:t>
                      </a:r>
                      <a:r>
                        <a:rPr lang="en-GB" sz="1400" baseline="30000" dirty="0">
                          <a:solidFill>
                            <a:schemeClr val="bg1"/>
                          </a:solidFill>
                          <a:latin typeface="+mn-lt"/>
                          <a:cs typeface="Arial" panose="020B0604020202020204" pitchFamily="34" charset="0"/>
                        </a:rPr>
                        <a:t>§</a:t>
                      </a:r>
                      <a:r>
                        <a:rPr lang="en-GB" sz="1400" dirty="0">
                          <a:solidFill>
                            <a:schemeClr val="bg1"/>
                          </a:solidFill>
                          <a:latin typeface="+mn-lt"/>
                          <a:cs typeface="Arial" panose="020B0604020202020204" pitchFamily="34" charset="0"/>
                        </a:rPr>
                        <a:t> to 3.56)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6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ARC, 10</a:t>
                      </a:r>
                      <a:r>
                        <a:rPr kumimoji="0" lang="en-US" sz="1400" b="0" i="0" u="none" strike="noStrike" cap="none" normalizeH="0" baseline="30000" dirty="0">
                          <a:ln>
                            <a:noFill/>
                          </a:ln>
                          <a:solidFill>
                            <a:schemeClr val="bg2">
                              <a:lumMod val="10000"/>
                            </a:schemeClr>
                          </a:solidFill>
                          <a:effectLst/>
                          <a:latin typeface="+mn-lt"/>
                        </a:rPr>
                        <a:t>9</a:t>
                      </a:r>
                      <a:r>
                        <a:rPr kumimoji="0" lang="en-US" sz="1400" b="0" i="0" u="none" strike="noStrike" cap="none" normalizeH="0" baseline="0" dirty="0">
                          <a:ln>
                            <a:noFill/>
                          </a:ln>
                          <a:solidFill>
                            <a:schemeClr val="bg2">
                              <a:lumMod val="10000"/>
                            </a:schemeClr>
                          </a:solidFill>
                          <a:effectLst/>
                          <a:latin typeface="+mn-lt"/>
                        </a:rPr>
                        <a:t>/L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Iptacopan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Anti-C5 → iptacopan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400" dirty="0">
                        <a:solidFill>
                          <a:schemeClr val="bg1"/>
                        </a:solidFill>
                        <a:latin typeface="+mn-lt"/>
                        <a:cs typeface="Arial" panose="020B0604020202020204" pitchFamily="34" charset="0"/>
                      </a:endParaRPr>
                    </a:p>
                    <a:p>
                      <a:pPr algn="ctr"/>
                      <a:r>
                        <a:rPr lang="en-GB" sz="1400" dirty="0">
                          <a:solidFill>
                            <a:schemeClr val="bg1"/>
                          </a:solidFill>
                          <a:latin typeface="+mn-lt"/>
                          <a:cs typeface="Arial" panose="020B0604020202020204" pitchFamily="34" charset="0"/>
                        </a:rPr>
                        <a:t>80.84 (52.76)</a:t>
                      </a:r>
                    </a:p>
                    <a:p>
                      <a:pPr algn="ctr"/>
                      <a:r>
                        <a:rPr lang="en-GB" sz="1400" dirty="0">
                          <a:solidFill>
                            <a:schemeClr val="bg1"/>
                          </a:solidFill>
                          <a:latin typeface="+mn-lt"/>
                          <a:cs typeface="Arial" panose="020B0604020202020204" pitchFamily="34" charset="0"/>
                        </a:rPr>
                        <a:t>78.48 (35.13)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dirty="0">
                        <a:solidFill>
                          <a:schemeClr val="bg1"/>
                        </a:solidFill>
                        <a:latin typeface="+mn-lt"/>
                        <a:cs typeface="Arial" panose="020B0604020202020204" pitchFamily="34" charset="0"/>
                      </a:endParaRPr>
                    </a:p>
                    <a:p>
                      <a:pPr algn="ctr"/>
                      <a:r>
                        <a:rPr lang="en-US" sz="1400" dirty="0">
                          <a:solidFill>
                            <a:schemeClr val="bg1"/>
                          </a:solidFill>
                          <a:latin typeface="+mn-lt"/>
                          <a:cs typeface="Arial" panose="020B0604020202020204" pitchFamily="34" charset="0"/>
                        </a:rPr>
                        <a:t>-106.26 (-117.57 to -94.96)</a:t>
                      </a:r>
                    </a:p>
                    <a:p>
                      <a:pPr algn="ctr"/>
                      <a:r>
                        <a:rPr lang="en-US" sz="1400" dirty="0">
                          <a:solidFill>
                            <a:schemeClr val="bg1"/>
                          </a:solidFill>
                          <a:latin typeface="+mn-lt"/>
                          <a:cs typeface="Arial" panose="020B0604020202020204" pitchFamily="34" charset="0"/>
                        </a:rPr>
                        <a:t>-107.95 (-123.18 to -92.73)</a:t>
                      </a:r>
                      <a:endParaRPr lang="en-GB" sz="1400" dirty="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400" dirty="0">
                        <a:solidFill>
                          <a:schemeClr val="bg1"/>
                        </a:solidFill>
                        <a:latin typeface="+mn-lt"/>
                        <a:cs typeface="Arial" panose="020B0604020202020204" pitchFamily="34" charset="0"/>
                      </a:endParaRPr>
                    </a:p>
                    <a:p>
                      <a:pPr algn="ctr"/>
                      <a:r>
                        <a:rPr lang="en-GB" sz="1400" dirty="0">
                          <a:solidFill>
                            <a:schemeClr val="bg1"/>
                          </a:solidFill>
                          <a:latin typeface="+mn-lt"/>
                          <a:cs typeface="Arial" panose="020B0604020202020204" pitchFamily="34" charset="0"/>
                        </a:rPr>
                        <a:t>+9.92 (-4.40 to 24.25)</a:t>
                      </a:r>
                    </a:p>
                    <a:p>
                      <a:pPr algn="ctr"/>
                      <a:r>
                        <a:rPr lang="en-GB" sz="1400" dirty="0">
                          <a:solidFill>
                            <a:schemeClr val="bg1"/>
                          </a:solidFill>
                          <a:latin typeface="+mn-lt"/>
                          <a:cs typeface="Arial" panose="020B0604020202020204" pitchFamily="34" charset="0"/>
                        </a:rPr>
                        <a:t>-102.29 (-121.57 to -83.02)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76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FACIT-Fatigue score</a:t>
                      </a:r>
                      <a:r>
                        <a:rPr lang="en-US" sz="1400" b="0" baseline="30000" dirty="0">
                          <a:solidFill>
                            <a:schemeClr val="bg1"/>
                          </a:solidFill>
                          <a:latin typeface="Calibri" panose="020F0502020204030204" pitchFamily="34" charset="0"/>
                        </a:rPr>
                        <a:t>‡</a:t>
                      </a:r>
                      <a:endParaRPr kumimoji="0" lang="en-US" sz="1400" b="0" i="0" u="none" strike="noStrike" cap="none" normalizeH="0" baseline="3000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Iptacopan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Anti-C5 → iptacopan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1"/>
                        </a:solidFill>
                        <a:latin typeface="+mn-lt"/>
                        <a:cs typeface="Arial" panose="020B0604020202020204" pitchFamily="34" charset="0"/>
                      </a:endParaRPr>
                    </a:p>
                    <a:p>
                      <a:pPr algn="ctr"/>
                      <a:r>
                        <a:rPr lang="en-US" sz="1400" dirty="0">
                          <a:solidFill>
                            <a:schemeClr val="bg1"/>
                          </a:solidFill>
                          <a:latin typeface="+mn-lt"/>
                          <a:cs typeface="Arial" panose="020B0604020202020204" pitchFamily="34" charset="0"/>
                        </a:rPr>
                        <a:t>43.6 (7.02)</a:t>
                      </a:r>
                    </a:p>
                    <a:p>
                      <a:pPr algn="ctr"/>
                      <a:r>
                        <a:rPr lang="en-US" sz="1400" dirty="0">
                          <a:solidFill>
                            <a:schemeClr val="bg1"/>
                          </a:solidFill>
                          <a:latin typeface="+mn-lt"/>
                          <a:cs typeface="Arial" panose="020B0604020202020204" pitchFamily="34" charset="0"/>
                        </a:rPr>
                        <a:t>44.6 (6.29)</a:t>
                      </a:r>
                      <a:endParaRPr lang="en-GB" sz="1400" dirty="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1"/>
                        </a:solidFill>
                        <a:latin typeface="+mn-lt"/>
                        <a:cs typeface="Arial" panose="020B0604020202020204" pitchFamily="34" charset="0"/>
                      </a:endParaRPr>
                    </a:p>
                    <a:p>
                      <a:pPr algn="ctr"/>
                      <a:r>
                        <a:rPr lang="en-US" sz="1400" dirty="0">
                          <a:solidFill>
                            <a:schemeClr val="bg1"/>
                          </a:solidFill>
                          <a:latin typeface="+mn-lt"/>
                          <a:cs typeface="Arial" panose="020B0604020202020204" pitchFamily="34" charset="0"/>
                        </a:rPr>
                        <a:t>+9.80 (8.04 to 11.56)</a:t>
                      </a:r>
                    </a:p>
                    <a:p>
                      <a:pPr algn="ctr"/>
                      <a:r>
                        <a:rPr lang="en-US" sz="1400" dirty="0">
                          <a:solidFill>
                            <a:schemeClr val="bg1"/>
                          </a:solidFill>
                          <a:latin typeface="+mn-lt"/>
                          <a:cs typeface="Arial" panose="020B0604020202020204" pitchFamily="34" charset="0"/>
                        </a:rPr>
                        <a:t>+10.96 (8.58 to 13.34)</a:t>
                      </a:r>
                      <a:endParaRPr lang="en-GB" sz="1400" dirty="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1"/>
                        </a:solidFill>
                        <a:latin typeface="+mn-lt"/>
                        <a:cs typeface="Arial" panose="020B0604020202020204" pitchFamily="34" charset="0"/>
                      </a:endParaRPr>
                    </a:p>
                    <a:p>
                      <a:pPr algn="ctr"/>
                      <a:r>
                        <a:rPr lang="en-US" sz="1400" dirty="0">
                          <a:solidFill>
                            <a:schemeClr val="bg1"/>
                          </a:solidFill>
                          <a:latin typeface="+mn-lt"/>
                          <a:cs typeface="Arial" panose="020B0604020202020204" pitchFamily="34" charset="0"/>
                        </a:rPr>
                        <a:t>+0.73 (-1.14 to 2.60)</a:t>
                      </a:r>
                    </a:p>
                    <a:p>
                      <a:pPr algn="ctr"/>
                      <a:r>
                        <a:rPr lang="en-US" sz="1400" dirty="0">
                          <a:solidFill>
                            <a:schemeClr val="bg1"/>
                          </a:solidFill>
                          <a:latin typeface="+mn-lt"/>
                          <a:cs typeface="Arial" panose="020B0604020202020204" pitchFamily="34" charset="0"/>
                        </a:rPr>
                        <a:t>+10.79 (8.12 to 13.47)</a:t>
                      </a:r>
                      <a:endParaRPr lang="en-GB" sz="1400" dirty="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76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LDH, U/L</a:t>
                      </a:r>
                      <a:endParaRPr kumimoji="0" lang="en-US" sz="1400" b="0" i="0" u="none" strike="noStrike" cap="none" normalizeH="0" baseline="3000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Iptacopan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Anti-C5 → iptacopan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400" dirty="0">
                        <a:solidFill>
                          <a:schemeClr val="bg1"/>
                        </a:solidFill>
                        <a:latin typeface="+mn-lt"/>
                        <a:cs typeface="Arial" panose="020B0604020202020204" pitchFamily="34" charset="0"/>
                      </a:endParaRPr>
                    </a:p>
                    <a:p>
                      <a:pPr algn="ctr"/>
                      <a:r>
                        <a:rPr lang="en-GB" sz="1400" dirty="0">
                          <a:solidFill>
                            <a:schemeClr val="bg1"/>
                          </a:solidFill>
                          <a:latin typeface="+mn-lt"/>
                          <a:cs typeface="Arial" panose="020B0604020202020204" pitchFamily="34" charset="0"/>
                        </a:rPr>
                        <a:t>358.3 (351.0)</a:t>
                      </a:r>
                    </a:p>
                    <a:p>
                      <a:pPr algn="ctr"/>
                      <a:r>
                        <a:rPr lang="en-GB" sz="1400" dirty="0">
                          <a:solidFill>
                            <a:schemeClr val="bg1"/>
                          </a:solidFill>
                          <a:latin typeface="+mn-lt"/>
                          <a:cs typeface="Arial" panose="020B0604020202020204" pitchFamily="34" charset="0"/>
                        </a:rPr>
                        <a:t>293.8 (256.8)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400" dirty="0">
                        <a:solidFill>
                          <a:schemeClr val="bg1"/>
                        </a:solidFill>
                        <a:latin typeface="+mn-lt"/>
                        <a:cs typeface="Arial" panose="020B0604020202020204" pitchFamily="34" charset="0"/>
                      </a:endParaRPr>
                    </a:p>
                    <a:p>
                      <a:pPr algn="ctr"/>
                      <a:r>
                        <a:rPr lang="en-GB" sz="1400" dirty="0">
                          <a:solidFill>
                            <a:schemeClr val="bg1"/>
                          </a:solidFill>
                          <a:latin typeface="+mn-lt"/>
                          <a:cs typeface="Arial" panose="020B0604020202020204" pitchFamily="34" charset="0"/>
                        </a:rPr>
                        <a:t>1.0 (1.02 to 1.22)</a:t>
                      </a:r>
                    </a:p>
                    <a:p>
                      <a:pPr algn="ctr"/>
                      <a:r>
                        <a:rPr lang="en-GB" sz="1400" dirty="0">
                          <a:solidFill>
                            <a:schemeClr val="bg1"/>
                          </a:solidFill>
                          <a:latin typeface="+mn-lt"/>
                          <a:cs typeface="Arial" panose="020B0604020202020204" pitchFamily="34" charset="0"/>
                        </a:rPr>
                        <a:t>0.99 (0.88 to 1.11)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400" dirty="0">
                        <a:solidFill>
                          <a:schemeClr val="bg1"/>
                        </a:solidFill>
                        <a:latin typeface="+mn-lt"/>
                        <a:cs typeface="Arial" panose="020B0604020202020204" pitchFamily="34" charset="0"/>
                      </a:endParaRPr>
                    </a:p>
                    <a:p>
                      <a:pPr algn="ctr"/>
                      <a:r>
                        <a:rPr lang="en-GB" sz="1400" dirty="0">
                          <a:solidFill>
                            <a:schemeClr val="bg1"/>
                          </a:solidFill>
                          <a:latin typeface="+mn-lt"/>
                          <a:cs typeface="Arial" panose="020B0604020202020204" pitchFamily="34" charset="0"/>
                        </a:rPr>
                        <a:t>1.12 (1.00 to 1.25)</a:t>
                      </a:r>
                    </a:p>
                    <a:p>
                      <a:pPr algn="ctr"/>
                      <a:r>
                        <a:rPr lang="en-GB" sz="1400" dirty="0">
                          <a:solidFill>
                            <a:schemeClr val="bg1"/>
                          </a:solidFill>
                          <a:latin typeface="+mn-lt"/>
                          <a:cs typeface="Arial" panose="020B0604020202020204" pitchFamily="34" charset="0"/>
                        </a:rPr>
                        <a:t>0.99 (0.85 to 1.15)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9232920"/>
                  </a:ext>
                </a:extLst>
              </a:tr>
            </a:tbl>
          </a:graphicData>
        </a:graphic>
      </p:graphicFrame>
      <p:sp>
        <p:nvSpPr>
          <p:cNvPr id="3" name="TextBox 2">
            <a:extLst>
              <a:ext uri="{FF2B5EF4-FFF2-40B4-BE49-F238E27FC236}">
                <a16:creationId xmlns:a16="http://schemas.microsoft.com/office/drawing/2014/main" id="{8DF5F9E5-D775-645A-32C0-1056D4AD5543}"/>
              </a:ext>
            </a:extLst>
          </p:cNvPr>
          <p:cNvSpPr txBox="1"/>
          <p:nvPr/>
        </p:nvSpPr>
        <p:spPr bwMode="auto">
          <a:xfrm>
            <a:off x="630122" y="5280423"/>
            <a:ext cx="109061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mn-lt"/>
              </a:rPr>
              <a:t>*Includes posttransfusion data. </a:t>
            </a:r>
            <a:r>
              <a:rPr lang="en-US" sz="1200" b="0" baseline="30000" dirty="0">
                <a:solidFill>
                  <a:schemeClr val="bg1"/>
                </a:solidFill>
                <a:latin typeface="+mn-lt"/>
              </a:rPr>
              <a:t>†</a:t>
            </a:r>
            <a:r>
              <a:rPr lang="en-US" sz="1200" b="0" dirty="0">
                <a:solidFill>
                  <a:schemeClr val="bg1"/>
                </a:solidFill>
                <a:latin typeface="+mn-lt"/>
              </a:rPr>
              <a:t>Change from baseline was analyzed using a mixed model of repeated measurement that adjusted for covariates including for baseline Hb and included central laboratory data. </a:t>
            </a:r>
            <a:r>
              <a:rPr lang="en-US" sz="1200" b="0" baseline="30000" dirty="0">
                <a:solidFill>
                  <a:schemeClr val="bg1"/>
                </a:solidFill>
                <a:latin typeface="+mn-lt"/>
              </a:rPr>
              <a:t>‡</a:t>
            </a:r>
            <a:r>
              <a:rPr lang="en-US" sz="1200" b="0" dirty="0">
                <a:solidFill>
                  <a:schemeClr val="bg1"/>
                </a:solidFill>
                <a:latin typeface="+mn-lt"/>
              </a:rPr>
              <a:t>As reference, the mean score in healthy general US population is 43.6.</a:t>
            </a:r>
            <a:r>
              <a:rPr lang="en-GB" sz="1200" baseline="30000" dirty="0">
                <a:solidFill>
                  <a:schemeClr val="bg1"/>
                </a:solidFill>
                <a:latin typeface="+mn-lt"/>
                <a:cs typeface="Arial" panose="020B0604020202020204" pitchFamily="34" charset="0"/>
              </a:rPr>
              <a:t> </a:t>
            </a:r>
            <a:r>
              <a:rPr lang="en-GB" sz="1200" b="0" baseline="30000" dirty="0">
                <a:solidFill>
                  <a:schemeClr val="bg1"/>
                </a:solidFill>
                <a:latin typeface="+mn-lt"/>
                <a:cs typeface="Arial" panose="020B0604020202020204" pitchFamily="34" charset="0"/>
              </a:rPr>
              <a:t>§</a:t>
            </a:r>
            <a:r>
              <a:rPr lang="en-GB" sz="1200" b="0" dirty="0">
                <a:solidFill>
                  <a:schemeClr val="bg1"/>
                </a:solidFill>
                <a:latin typeface="+mn-lt"/>
                <a:cs typeface="Arial" panose="020B0604020202020204" pitchFamily="34" charset="0"/>
              </a:rPr>
              <a:t>The data in this presentation are derived from the final data from APPLY-PNH dataset at trial completion. One patient in the iptacopan arm was confirmed to received 1 RBC transfusion during the 24-wk randomized tx period. Thus, there are minor numerical differences between the presentation and the published abstract.</a:t>
            </a:r>
            <a:endParaRPr lang="en-US" sz="1200" b="0" dirty="0">
              <a:solidFill>
                <a:schemeClr val="bg1"/>
              </a:solidFill>
              <a:latin typeface="+mn-lt"/>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APPLY-PNH Final Results: Transfusion Avoidance and Breakthrough Hemolysis Events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Risitano. ASH 2023. Abstr 571.</a:t>
            </a:r>
          </a:p>
        </p:txBody>
      </p:sp>
      <p:graphicFrame>
        <p:nvGraphicFramePr>
          <p:cNvPr id="2" name="Group 3">
            <a:extLst>
              <a:ext uri="{FF2B5EF4-FFF2-40B4-BE49-F238E27FC236}">
                <a16:creationId xmlns:a16="http://schemas.microsoft.com/office/drawing/2014/main" id="{F574BA32-9002-4650-9E46-87B6B4CEA39B}"/>
              </a:ext>
            </a:extLst>
          </p:cNvPr>
          <p:cNvGraphicFramePr>
            <a:graphicFrameLocks/>
          </p:cNvGraphicFramePr>
          <p:nvPr>
            <p:extLst>
              <p:ext uri="{D42A27DB-BD31-4B8C-83A1-F6EECF244321}">
                <p14:modId xmlns:p14="http://schemas.microsoft.com/office/powerpoint/2010/main" val="3961922634"/>
              </p:ext>
            </p:extLst>
          </p:nvPr>
        </p:nvGraphicFramePr>
        <p:xfrm>
          <a:off x="727075" y="1600064"/>
          <a:ext cx="10755129" cy="2225088"/>
        </p:xfrm>
        <a:graphic>
          <a:graphicData uri="http://schemas.openxmlformats.org/drawingml/2006/table">
            <a:tbl>
              <a:tblPr/>
              <a:tblGrid>
                <a:gridCol w="5170805">
                  <a:extLst>
                    <a:ext uri="{9D8B030D-6E8A-4147-A177-3AD203B41FA5}">
                      <a16:colId xmlns:a16="http://schemas.microsoft.com/office/drawing/2014/main" val="20000"/>
                    </a:ext>
                  </a:extLst>
                </a:gridCol>
                <a:gridCol w="2792162">
                  <a:extLst>
                    <a:ext uri="{9D8B030D-6E8A-4147-A177-3AD203B41FA5}">
                      <a16:colId xmlns:a16="http://schemas.microsoft.com/office/drawing/2014/main" val="20001"/>
                    </a:ext>
                  </a:extLst>
                </a:gridCol>
                <a:gridCol w="2792162">
                  <a:extLst>
                    <a:ext uri="{9D8B030D-6E8A-4147-A177-3AD203B41FA5}">
                      <a16:colId xmlns:a16="http://schemas.microsoft.com/office/drawing/2014/main" val="20002"/>
                    </a:ext>
                  </a:extLst>
                </a:gridCol>
              </a:tblGrid>
              <a:tr h="2702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Iptacopan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Anti-C5 SoC → Iptacopan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878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not requiring RBC transfusion,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Wk 2 to Wk 24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Wk 2 to Wk 48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Wk 26 to Wk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latin typeface="+mj-lt"/>
                        <a:cs typeface="Arial" panose="020B0604020202020204" pitchFamily="34" charset="0"/>
                      </a:endParaRPr>
                    </a:p>
                    <a:p>
                      <a:pPr algn="ctr"/>
                      <a:r>
                        <a:rPr lang="en-US" sz="1600" dirty="0">
                          <a:solidFill>
                            <a:schemeClr val="bg1"/>
                          </a:solidFill>
                          <a:latin typeface="+mj-lt"/>
                          <a:cs typeface="Arial" panose="020B0604020202020204" pitchFamily="34" charset="0"/>
                        </a:rPr>
                        <a:t>59/62</a:t>
                      </a:r>
                      <a:r>
                        <a:rPr lang="en-US" sz="1600" baseline="30000" dirty="0">
                          <a:solidFill>
                            <a:schemeClr val="bg1"/>
                          </a:solidFill>
                          <a:latin typeface="+mj-lt"/>
                          <a:cs typeface="Arial" panose="020B0604020202020204" pitchFamily="34" charset="0"/>
                        </a:rPr>
                        <a:t>†</a:t>
                      </a:r>
                      <a:r>
                        <a:rPr lang="en-US" sz="1600" dirty="0">
                          <a:solidFill>
                            <a:schemeClr val="bg1"/>
                          </a:solidFill>
                          <a:latin typeface="+mj-lt"/>
                          <a:cs typeface="Arial" panose="020B0604020202020204" pitchFamily="34" charset="0"/>
                        </a:rPr>
                        <a:t> (95.2)</a:t>
                      </a:r>
                    </a:p>
                    <a:p>
                      <a:pPr algn="ctr"/>
                      <a:r>
                        <a:rPr lang="en-US" sz="1600" dirty="0">
                          <a:solidFill>
                            <a:schemeClr val="bg1"/>
                          </a:solidFill>
                          <a:latin typeface="+mj-lt"/>
                          <a:cs typeface="Arial" panose="020B0604020202020204" pitchFamily="34" charset="0"/>
                        </a:rPr>
                        <a:t>57/62</a:t>
                      </a:r>
                      <a:r>
                        <a:rPr lang="en-US" sz="1600" kern="1200" baseline="30000" dirty="0">
                          <a:solidFill>
                            <a:schemeClr val="bg1"/>
                          </a:solidFill>
                          <a:latin typeface="+mn-lt"/>
                          <a:ea typeface="+mn-ea"/>
                          <a:cs typeface="Arial" panose="020B0604020202020204" pitchFamily="34" charset="0"/>
                        </a:rPr>
                        <a:t>†</a:t>
                      </a:r>
                      <a:r>
                        <a:rPr lang="en-US" sz="1600" dirty="0">
                          <a:solidFill>
                            <a:schemeClr val="bg1"/>
                          </a:solidFill>
                          <a:latin typeface="+mj-lt"/>
                          <a:cs typeface="Arial" panose="020B0604020202020204" pitchFamily="34" charset="0"/>
                        </a:rPr>
                        <a:t> (91.9)</a:t>
                      </a:r>
                    </a:p>
                    <a:p>
                      <a:pPr algn="ctr"/>
                      <a:r>
                        <a:rPr lang="en-GB" sz="1600" dirty="0">
                          <a:solidFill>
                            <a:schemeClr val="bg1"/>
                          </a:solidFill>
                          <a:latin typeface="+mj-lt"/>
                          <a:cs typeface="Arial" panose="020B060402020202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GB" sz="1600" dirty="0">
                        <a:solidFill>
                          <a:schemeClr val="bg1"/>
                        </a:solidFill>
                        <a:latin typeface="+mj-lt"/>
                        <a:cs typeface="Arial" panose="020B0604020202020204" pitchFamily="34" charset="0"/>
                      </a:endParaRPr>
                    </a:p>
                    <a:p>
                      <a:pPr algn="ctr"/>
                      <a:r>
                        <a:rPr lang="en-GB" sz="1600" dirty="0">
                          <a:solidFill>
                            <a:schemeClr val="bg1"/>
                          </a:solidFill>
                          <a:latin typeface="+mj-lt"/>
                          <a:cs typeface="Arial" panose="020B0604020202020204" pitchFamily="34" charset="0"/>
                        </a:rPr>
                        <a:t>14/35 (40.0)</a:t>
                      </a:r>
                    </a:p>
                    <a:p>
                      <a:pPr algn="ctr"/>
                      <a:r>
                        <a:rPr lang="en-GB" sz="1600" dirty="0">
                          <a:solidFill>
                            <a:schemeClr val="bg1"/>
                          </a:solidFill>
                          <a:latin typeface="+mj-lt"/>
                          <a:cs typeface="Arial" panose="020B0604020202020204" pitchFamily="34" charset="0"/>
                        </a:rPr>
                        <a:t>--</a:t>
                      </a:r>
                    </a:p>
                    <a:p>
                      <a:pPr algn="ctr"/>
                      <a:r>
                        <a:rPr lang="en-GB" sz="1600" dirty="0">
                          <a:solidFill>
                            <a:schemeClr val="bg1"/>
                          </a:solidFill>
                          <a:latin typeface="+mj-lt"/>
                          <a:cs typeface="Arial" panose="020B0604020202020204" pitchFamily="34" charset="0"/>
                        </a:rPr>
                        <a:t>32/34 (94.1)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755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clinical BTH, n/N (%) [total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Wk 1 to Wk 24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Wk 24 to Wk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600" dirty="0">
                        <a:solidFill>
                          <a:schemeClr val="bg1"/>
                        </a:solidFill>
                        <a:latin typeface="+mj-lt"/>
                        <a:cs typeface="Arial" panose="020B0604020202020204" pitchFamily="34" charset="0"/>
                      </a:endParaRPr>
                    </a:p>
                    <a:p>
                      <a:pPr algn="ctr"/>
                      <a:r>
                        <a:rPr lang="en-GB" sz="1600" dirty="0">
                          <a:solidFill>
                            <a:schemeClr val="bg1"/>
                          </a:solidFill>
                          <a:latin typeface="+mj-lt"/>
                          <a:cs typeface="Arial" panose="020B0604020202020204" pitchFamily="34" charset="0"/>
                        </a:rPr>
                        <a:t>2/62</a:t>
                      </a:r>
                      <a:r>
                        <a:rPr lang="en-GB" sz="1600" baseline="30000" dirty="0">
                          <a:solidFill>
                            <a:schemeClr val="bg1"/>
                          </a:solidFill>
                          <a:latin typeface="+mj-lt"/>
                          <a:cs typeface="Arial" panose="020B0604020202020204" pitchFamily="34" charset="0"/>
                        </a:rPr>
                        <a:t>‡</a:t>
                      </a:r>
                      <a:r>
                        <a:rPr lang="en-GB" sz="1600" dirty="0">
                          <a:solidFill>
                            <a:schemeClr val="bg1"/>
                          </a:solidFill>
                          <a:latin typeface="+mj-lt"/>
                          <a:cs typeface="Arial" panose="020B0604020202020204" pitchFamily="34" charset="0"/>
                        </a:rPr>
                        <a:t> (3.2) [2]</a:t>
                      </a:r>
                    </a:p>
                    <a:p>
                      <a:pPr algn="ctr"/>
                      <a:r>
                        <a:rPr lang="en-GB" sz="1600" dirty="0">
                          <a:solidFill>
                            <a:schemeClr val="bg1"/>
                          </a:solidFill>
                          <a:latin typeface="+mj-lt"/>
                          <a:cs typeface="Arial" panose="020B0604020202020204" pitchFamily="34" charset="0"/>
                        </a:rPr>
                        <a:t>5/61</a:t>
                      </a:r>
                      <a:r>
                        <a:rPr lang="en-GB" sz="1600" kern="1200" baseline="30000" dirty="0">
                          <a:solidFill>
                            <a:schemeClr val="bg1"/>
                          </a:solidFill>
                          <a:latin typeface="+mn-lt"/>
                          <a:ea typeface="+mn-ea"/>
                          <a:cs typeface="Arial" panose="020B0604020202020204" pitchFamily="34" charset="0"/>
                        </a:rPr>
                        <a:t>‡§</a:t>
                      </a:r>
                      <a:r>
                        <a:rPr lang="en-GB" sz="1600" dirty="0">
                          <a:solidFill>
                            <a:schemeClr val="bg1"/>
                          </a:solidFill>
                          <a:latin typeface="+mj-lt"/>
                          <a:cs typeface="Arial" panose="020B0604020202020204" pitchFamily="34" charset="0"/>
                        </a:rPr>
                        <a:t> (8.2) [5]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latin typeface="+mj-lt"/>
                        <a:cs typeface="Arial" panose="020B0604020202020204" pitchFamily="34" charset="0"/>
                      </a:endParaRPr>
                    </a:p>
                    <a:p>
                      <a:pPr algn="ctr"/>
                      <a:r>
                        <a:rPr lang="en-US" sz="1600" dirty="0">
                          <a:solidFill>
                            <a:schemeClr val="bg1"/>
                          </a:solidFill>
                          <a:latin typeface="+mj-lt"/>
                          <a:cs typeface="Arial" panose="020B0604020202020204" pitchFamily="34" charset="0"/>
                        </a:rPr>
                        <a:t>6/35 (17.1) [11]</a:t>
                      </a:r>
                    </a:p>
                    <a:p>
                      <a:pPr algn="ctr"/>
                      <a:r>
                        <a:rPr lang="en-US" sz="1600" dirty="0">
                          <a:solidFill>
                            <a:schemeClr val="bg1"/>
                          </a:solidFill>
                          <a:latin typeface="+mj-lt"/>
                          <a:cs typeface="Arial" panose="020B0604020202020204" pitchFamily="34" charset="0"/>
                        </a:rPr>
                        <a:t>1/34 (2.9) [1]</a:t>
                      </a:r>
                      <a:endParaRPr lang="en-GB" sz="16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77AEF290-2FC4-BF3C-E5CE-56B335FD09CD}"/>
              </a:ext>
            </a:extLst>
          </p:cNvPr>
          <p:cNvSpPr txBox="1"/>
          <p:nvPr/>
        </p:nvSpPr>
        <p:spPr bwMode="auto">
          <a:xfrm>
            <a:off x="666116" y="3831269"/>
            <a:ext cx="1073784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mn-lt"/>
              </a:rPr>
              <a:t>*Assessment of transfusion avoidance did not include first 2 wk after initiation of iptacopan monotherapy to ensure iptacopan activity. </a:t>
            </a:r>
            <a:r>
              <a:rPr lang="en-US" sz="1200" baseline="30000" dirty="0">
                <a:solidFill>
                  <a:schemeClr val="bg1"/>
                </a:solidFill>
                <a:latin typeface="+mn-lt"/>
              </a:rPr>
              <a:t>†</a:t>
            </a:r>
            <a:r>
              <a:rPr lang="en-GB" sz="1200" b="0" dirty="0">
                <a:solidFill>
                  <a:schemeClr val="bg1"/>
                </a:solidFill>
                <a:latin typeface="+mn-lt"/>
              </a:rPr>
              <a:t>The data in this presentation are derived from the final data from APPLY-PNH dataset at trial completion. One patient in the iptacopan arm was confirmed to received 1 RBC transfusion during the 24-wk randomized treatment period. Thus, there are minor numerical differences between the presentation and the published abstract.</a:t>
            </a:r>
            <a:r>
              <a:rPr lang="en-GB" sz="1200" baseline="30000" dirty="0">
                <a:solidFill>
                  <a:schemeClr val="bg1"/>
                </a:solidFill>
                <a:latin typeface="+mj-lt"/>
                <a:cs typeface="Arial" panose="020B0604020202020204" pitchFamily="34" charset="0"/>
              </a:rPr>
              <a:t> </a:t>
            </a:r>
            <a:r>
              <a:rPr lang="en-GB" sz="1200" b="0" baseline="30000" dirty="0">
                <a:solidFill>
                  <a:schemeClr val="bg1"/>
                </a:solidFill>
                <a:latin typeface="+mj-lt"/>
                <a:cs typeface="Arial" panose="020B0604020202020204" pitchFamily="34" charset="0"/>
              </a:rPr>
              <a:t>‡</a:t>
            </a:r>
            <a:r>
              <a:rPr lang="en-GB" sz="1200" b="0" dirty="0">
                <a:solidFill>
                  <a:schemeClr val="bg1"/>
                </a:solidFill>
                <a:latin typeface="+mj-lt"/>
                <a:cs typeface="Arial" panose="020B0604020202020204" pitchFamily="34" charset="0"/>
              </a:rPr>
              <a:t>One patient receiving iptacopan had an BTH event during the randomized treatment period and a second event of BTH in the extension period (total BTH with iptacopan: 6). </a:t>
            </a:r>
            <a:r>
              <a:rPr lang="en-GB" sz="1200" b="0" kern="1200" baseline="30000" dirty="0">
                <a:solidFill>
                  <a:schemeClr val="bg1"/>
                </a:solidFill>
                <a:latin typeface="+mn-lt"/>
                <a:ea typeface="+mn-ea"/>
                <a:cs typeface="Arial" panose="020B0604020202020204" pitchFamily="34" charset="0"/>
              </a:rPr>
              <a:t>§</a:t>
            </a:r>
            <a:r>
              <a:rPr lang="en-GB" sz="1200" b="0" dirty="0">
                <a:solidFill>
                  <a:schemeClr val="bg1"/>
                </a:solidFill>
                <a:latin typeface="+mn-lt"/>
              </a:rPr>
              <a:t>Of </a:t>
            </a:r>
            <a:r>
              <a:rPr lang="en-GB" sz="1200" b="0" kern="1200" dirty="0">
                <a:solidFill>
                  <a:schemeClr val="bg1"/>
                </a:solidFill>
                <a:latin typeface="+mn-lt"/>
                <a:ea typeface="+mn-ea"/>
                <a:cs typeface="Arial" panose="020B0604020202020204" pitchFamily="34" charset="0"/>
              </a:rPr>
              <a:t>62 patients in the iptacopan arm, 61 entered the extension period.</a:t>
            </a:r>
            <a:endParaRPr lang="en-US" sz="1200" b="0" dirty="0">
              <a:solidFill>
                <a:schemeClr val="bg1"/>
              </a:solidFill>
              <a:latin typeface="+mn-lt"/>
            </a:endParaRPr>
          </a:p>
        </p:txBody>
      </p:sp>
      <p:sp>
        <p:nvSpPr>
          <p:cNvPr id="4" name="Rectangle 3">
            <a:extLst>
              <a:ext uri="{FF2B5EF4-FFF2-40B4-BE49-F238E27FC236}">
                <a16:creationId xmlns:a16="http://schemas.microsoft.com/office/drawing/2014/main" id="{044214A6-D2A6-0D33-36F5-357B3BD03C6A}"/>
              </a:ext>
            </a:extLst>
          </p:cNvPr>
          <p:cNvSpPr>
            <a:spLocks noGrp="1" noChangeArrowheads="1"/>
          </p:cNvSpPr>
          <p:nvPr>
            <p:ph idx="1"/>
          </p:nvPr>
        </p:nvSpPr>
        <p:spPr>
          <a:xfrm>
            <a:off x="882715" y="4778532"/>
            <a:ext cx="9626062" cy="1622268"/>
          </a:xfrm>
        </p:spPr>
        <p:txBody>
          <a:bodyPr/>
          <a:lstStyle/>
          <a:p>
            <a:pPr>
              <a:lnSpc>
                <a:spcPct val="100000"/>
              </a:lnSpc>
              <a:spcBef>
                <a:spcPts val="600"/>
              </a:spcBef>
              <a:spcAft>
                <a:spcPts val="0"/>
              </a:spcAft>
            </a:pPr>
            <a:r>
              <a:rPr lang="en-US" altLang="en-US" sz="1800" dirty="0"/>
              <a:t>Overall adjusted annualized rate of clinical BTH during iptacopan monotherapy (both arms): 0.11 (95% CI: 0.05-0.23)</a:t>
            </a:r>
          </a:p>
          <a:p>
            <a:pPr>
              <a:lnSpc>
                <a:spcPct val="100000"/>
              </a:lnSpc>
              <a:spcBef>
                <a:spcPts val="600"/>
              </a:spcBef>
              <a:spcAft>
                <a:spcPts val="0"/>
              </a:spcAft>
            </a:pPr>
            <a:r>
              <a:rPr lang="en-US" altLang="en-US" sz="1800" dirty="0"/>
              <a:t>All clinical BTH events during iptacopan monotherapy mild/moderate in severity and resolved without iptacopan discontinuation</a:t>
            </a:r>
          </a:p>
          <a:p>
            <a:pPr lvl="1">
              <a:lnSpc>
                <a:spcPct val="100000"/>
              </a:lnSpc>
              <a:spcBef>
                <a:spcPts val="600"/>
              </a:spcBef>
              <a:spcAft>
                <a:spcPts val="0"/>
              </a:spcAft>
            </a:pPr>
            <a:r>
              <a:rPr lang="en-US" altLang="en-US" sz="1600" dirty="0"/>
              <a:t>1 patient received single dose of eculizumab per investigator decision</a:t>
            </a:r>
          </a:p>
        </p:txBody>
      </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AD923B30-439C-6D44-F2B6-7E78C603D9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Risitano. ASH 2023. Abstr 571. </a:t>
            </a:r>
            <a:r>
              <a:rPr lang="de-DE" altLang="en-US" sz="1200" b="0" spc="-10" dirty="0">
                <a:solidFill>
                  <a:schemeClr val="bg2"/>
                </a:solidFill>
                <a:latin typeface="Calibri" panose="020F0502020204030204" pitchFamily="34" charset="0"/>
              </a:rPr>
              <a:t>Peffault de Latour. ASH 2023. 1338.</a:t>
            </a:r>
            <a:endParaRPr lang="en-US" altLang="en-US" sz="1200" b="0" dirty="0">
              <a:solidFill>
                <a:schemeClr val="bg2"/>
              </a:solidFill>
              <a:latin typeface="Calibri" panose="020F0502020204030204" pitchFamily="34" charset="0"/>
            </a:endParaRPr>
          </a:p>
        </p:txBody>
      </p:sp>
      <p:sp>
        <p:nvSpPr>
          <p:cNvPr id="5" name="Rectangle 2">
            <a:extLst>
              <a:ext uri="{FF2B5EF4-FFF2-40B4-BE49-F238E27FC236}">
                <a16:creationId xmlns:a16="http://schemas.microsoft.com/office/drawing/2014/main" id="{06E64A34-CE9F-764E-8DBE-25D7483E5532}"/>
              </a:ext>
            </a:extLst>
          </p:cNvPr>
          <p:cNvSpPr>
            <a:spLocks noGrp="1" noChangeArrowheads="1"/>
          </p:cNvSpPr>
          <p:nvPr>
            <p:ph type="title"/>
          </p:nvPr>
        </p:nvSpPr>
        <p:spPr>
          <a:xfrm>
            <a:off x="609759" y="238127"/>
            <a:ext cx="10872444" cy="1103313"/>
          </a:xfrm>
        </p:spPr>
        <p:txBody>
          <a:bodyPr/>
          <a:lstStyle/>
          <a:p>
            <a:r>
              <a:rPr lang="en-US" dirty="0"/>
              <a:t>APPLY-PNH Final Results: Clinical Breakthrough Hemolysis at 48 Wk in APPLY and APPOINT-PNH</a:t>
            </a:r>
            <a:endParaRPr lang="en-US" altLang="en-US" dirty="0"/>
          </a:p>
        </p:txBody>
      </p:sp>
      <p:graphicFrame>
        <p:nvGraphicFramePr>
          <p:cNvPr id="6" name="Group 3">
            <a:extLst>
              <a:ext uri="{FF2B5EF4-FFF2-40B4-BE49-F238E27FC236}">
                <a16:creationId xmlns:a16="http://schemas.microsoft.com/office/drawing/2014/main" id="{BFD32F51-6E24-DFAA-2BB2-1DF726F8CA88}"/>
              </a:ext>
            </a:extLst>
          </p:cNvPr>
          <p:cNvGraphicFramePr>
            <a:graphicFrameLocks/>
          </p:cNvGraphicFramePr>
          <p:nvPr>
            <p:extLst>
              <p:ext uri="{D42A27DB-BD31-4B8C-83A1-F6EECF244321}">
                <p14:modId xmlns:p14="http://schemas.microsoft.com/office/powerpoint/2010/main" val="4102103753"/>
              </p:ext>
            </p:extLst>
          </p:nvPr>
        </p:nvGraphicFramePr>
        <p:xfrm>
          <a:off x="723900" y="1600001"/>
          <a:ext cx="10755313" cy="1737408"/>
        </p:xfrm>
        <a:graphic>
          <a:graphicData uri="http://schemas.openxmlformats.org/drawingml/2006/table">
            <a:tbl>
              <a:tblPr/>
              <a:tblGrid>
                <a:gridCol w="2255179">
                  <a:extLst>
                    <a:ext uri="{9D8B030D-6E8A-4147-A177-3AD203B41FA5}">
                      <a16:colId xmlns:a16="http://schemas.microsoft.com/office/drawing/2014/main" val="20000"/>
                    </a:ext>
                  </a:extLst>
                </a:gridCol>
                <a:gridCol w="2626390">
                  <a:extLst>
                    <a:ext uri="{9D8B030D-6E8A-4147-A177-3AD203B41FA5}">
                      <a16:colId xmlns:a16="http://schemas.microsoft.com/office/drawing/2014/main" val="20001"/>
                    </a:ext>
                  </a:extLst>
                </a:gridCol>
                <a:gridCol w="2626390">
                  <a:extLst>
                    <a:ext uri="{9D8B030D-6E8A-4147-A177-3AD203B41FA5}">
                      <a16:colId xmlns:a16="http://schemas.microsoft.com/office/drawing/2014/main" val="20002"/>
                    </a:ext>
                  </a:extLst>
                </a:gridCol>
                <a:gridCol w="3247354">
                  <a:extLst>
                    <a:ext uri="{9D8B030D-6E8A-4147-A177-3AD203B41FA5}">
                      <a16:colId xmlns:a16="http://schemas.microsoft.com/office/drawing/2014/main" val="2000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APPOINT-PNH</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(Iptacopan; 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APPLY-PNH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Adjusted Mean Difference in Change From BL</a:t>
                      </a:r>
                      <a:r>
                        <a:rPr kumimoji="0" lang="en-US" sz="1600" b="1" i="0" u="none" strike="noStrike" kern="1200" cap="none" spc="0" normalizeH="0" baseline="30000" noProof="0" dirty="0">
                          <a:ln>
                            <a:noFill/>
                          </a:ln>
                          <a:solidFill>
                            <a:srgbClr val="FFFFFF"/>
                          </a:solidFill>
                          <a:effectLst/>
                          <a:uLnTx/>
                          <a:uFillTx/>
                          <a:latin typeface="+mn-lt"/>
                          <a:ea typeface="+mn-ea"/>
                          <a:cs typeface="+mn-cs"/>
                        </a:rPr>
                        <a:t>†</a:t>
                      </a:r>
                      <a:r>
                        <a:rPr kumimoji="0" lang="en-US" sz="1600" b="1" i="0" u="none" strike="noStrike" kern="1200" cap="none" spc="0" normalizeH="0" baseline="0" noProof="0" dirty="0">
                          <a:ln>
                            <a:noFill/>
                          </a:ln>
                          <a:solidFill>
                            <a:srgbClr val="FFFFFF"/>
                          </a:solidFill>
                          <a:effectLst/>
                          <a:uLnTx/>
                          <a:uFillTx/>
                          <a:latin typeface="+mn-lt"/>
                          <a:ea typeface="+mn-ea"/>
                          <a:cs typeface="+mn-cs"/>
                        </a:rPr>
                        <a:t> at Wk 48 vs Wk 24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Iptacopan</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Anti-C5 SoC  </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mn-cs"/>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493296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Exposure-adjusted occurrence rate, event/100 PY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mn-lt"/>
                          <a:cs typeface="Arial" panose="020B0604020202020204" pitchFamily="34" charset="0"/>
                        </a:rPr>
                        <a:t>5.2 (1.3-20.5)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mn-lt"/>
                          <a:cs typeface="Arial" panose="020B0604020202020204" pitchFamily="34" charset="0"/>
                        </a:rPr>
                        <a:t>11.0 (5.2-23.3)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mn-lt"/>
                          <a:cs typeface="Arial" panose="020B0604020202020204" pitchFamily="34" charset="0"/>
                        </a:rPr>
                        <a:t>66.9 (25.0-178.9)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7" name="TextBox 6">
            <a:extLst>
              <a:ext uri="{FF2B5EF4-FFF2-40B4-BE49-F238E27FC236}">
                <a16:creationId xmlns:a16="http://schemas.microsoft.com/office/drawing/2014/main" id="{8A217788-02A1-F8F5-2F07-EC7A43BA765A}"/>
              </a:ext>
            </a:extLst>
          </p:cNvPr>
          <p:cNvSpPr txBox="1"/>
          <p:nvPr/>
        </p:nvSpPr>
        <p:spPr bwMode="auto">
          <a:xfrm>
            <a:off x="624608" y="3411180"/>
            <a:ext cx="10962872"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Of 136 patients treated with iptacopan, a total of 10 had a clinical BTH</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In APPOINT-PNH, 2 patients in the iptacopan arm experienced a clinical BTH (2 total events) </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Among a total of 96 patients in APPLY-PNH, 7 patients receiving iptacopan had a clinical BTH (8 total events)</a:t>
            </a:r>
          </a:p>
          <a:p>
            <a:pPr marL="742950" lvl="1" indent="-285750">
              <a:spcBef>
                <a:spcPct val="50000"/>
              </a:spcBef>
              <a:buFont typeface="Calibri" panose="020F0502020204030204" pitchFamily="34" charset="0"/>
              <a:buChar char="–"/>
            </a:pPr>
            <a:r>
              <a:rPr lang="en-US" sz="1400" b="0" dirty="0">
                <a:solidFill>
                  <a:schemeClr val="bg1"/>
                </a:solidFill>
                <a:latin typeface="Calibri" panose="020F0502020204030204" pitchFamily="34" charset="0"/>
              </a:rPr>
              <a:t>2 patients had clinical BTH during the randomized treatment period with iptacopan; 1 patient had a second clinical BTH during the extension period</a:t>
            </a:r>
          </a:p>
          <a:p>
            <a:pPr marL="742950" lvl="1" indent="-285750">
              <a:spcBef>
                <a:spcPct val="50000"/>
              </a:spcBef>
              <a:buFont typeface="Calibri" panose="020F0502020204030204" pitchFamily="34" charset="0"/>
              <a:buChar char="–"/>
            </a:pPr>
            <a:r>
              <a:rPr lang="en-US" sz="1400" b="0" dirty="0">
                <a:solidFill>
                  <a:schemeClr val="bg1"/>
                </a:solidFill>
                <a:latin typeface="Calibri" panose="020F0502020204030204" pitchFamily="34" charset="0"/>
              </a:rPr>
              <a:t>5 more patients had a clinical BTH during the extension period; 1 patient had been switched from the anti-C5 SoC arm at Wk 24, although patient had not experienced clinical BTH during anti-C5 treatment</a:t>
            </a:r>
          </a:p>
          <a:p>
            <a:pPr marL="285750"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Among 35 patients in APPLY-PNH treated with anti-C5 SoC, 6 had clinical BTH (11 events) during the 24-wk randomized phase despite a 5 times higher exposure with anti-C5 than with iptacopan monotherapy</a:t>
            </a:r>
          </a:p>
        </p:txBody>
      </p:sp>
    </p:spTree>
    <p:extLst>
      <p:ext uri="{BB962C8B-B14F-4D97-AF65-F5344CB8AC3E}">
        <p14:creationId xmlns:p14="http://schemas.microsoft.com/office/powerpoint/2010/main" val="200897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APPLY-PNH Final Results: MAVEs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MAVEs occurred in 3 patients; all deemed unrelated to iptacopan and treatment continued throughout the events</a:t>
            </a:r>
          </a:p>
          <a:p>
            <a:pPr lvl="1"/>
            <a:r>
              <a:rPr lang="en-US" altLang="en-US" sz="2000" dirty="0"/>
              <a:t>MAVES occurrence during randomized period (n = 1)</a:t>
            </a:r>
          </a:p>
          <a:p>
            <a:pPr lvl="2">
              <a:buFont typeface="Wingdings" panose="05000000000000000000" pitchFamily="2" charset="2"/>
              <a:buChar char="§"/>
            </a:pPr>
            <a:r>
              <a:rPr lang="en-US" altLang="en-US" sz="1800" dirty="0"/>
              <a:t>1 patient in iptacopan arm had serious TEAEs of sick sinus syndrome and transient ischemic attack</a:t>
            </a:r>
          </a:p>
          <a:p>
            <a:pPr lvl="1"/>
            <a:r>
              <a:rPr lang="en-US" altLang="en-US" sz="2000" dirty="0"/>
              <a:t>Occurrence during treatment extension period (n = 2)</a:t>
            </a:r>
          </a:p>
          <a:p>
            <a:pPr lvl="2">
              <a:buFont typeface="Wingdings" panose="05000000000000000000" pitchFamily="2" charset="2"/>
              <a:buChar char="§"/>
            </a:pPr>
            <a:r>
              <a:rPr lang="en-US" altLang="en-US" sz="1800" dirty="0"/>
              <a:t>1 patient in anti-C5 SoC → iptacopan arm had serious TEAE of portal vein thrombosis attributed to discontinuation of heparin</a:t>
            </a:r>
          </a:p>
          <a:p>
            <a:pPr lvl="2">
              <a:buFont typeface="Wingdings" panose="05000000000000000000" pitchFamily="2" charset="2"/>
              <a:buChar char="§"/>
            </a:pPr>
            <a:r>
              <a:rPr lang="en-US" altLang="en-US" sz="1800" dirty="0"/>
              <a:t>1 patient in the iptacopan arm had nonserious TEAE of transient ischemic attack that presented as dysarthria</a:t>
            </a:r>
          </a:p>
          <a:p>
            <a:r>
              <a:rPr lang="en-US" altLang="en-US" sz="2200" dirty="0"/>
              <a:t>Overall adjusted annualized rate of MAVES during iptacopan monotherapy (both arms): 0.04 (95% CI: 0.01-0.13)</a:t>
            </a:r>
          </a:p>
          <a:p>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Risitano. ASH 2023. Abstr 571.</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APPLY-PNH Final Results: Safety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Risitano. ASH 2023. Abstr 571.</a:t>
            </a:r>
          </a:p>
        </p:txBody>
      </p:sp>
      <p:graphicFrame>
        <p:nvGraphicFramePr>
          <p:cNvPr id="2" name="Group 3">
            <a:extLst>
              <a:ext uri="{FF2B5EF4-FFF2-40B4-BE49-F238E27FC236}">
                <a16:creationId xmlns:a16="http://schemas.microsoft.com/office/drawing/2014/main" id="{8FDCD383-2CBE-C97D-F271-B682CF3810D0}"/>
              </a:ext>
            </a:extLst>
          </p:cNvPr>
          <p:cNvGraphicFramePr>
            <a:graphicFrameLocks noGrp="1"/>
          </p:cNvGraphicFramePr>
          <p:nvPr>
            <p:ph sz="half" idx="1"/>
            <p:extLst>
              <p:ext uri="{D42A27DB-BD31-4B8C-83A1-F6EECF244321}">
                <p14:modId xmlns:p14="http://schemas.microsoft.com/office/powerpoint/2010/main" val="2988202493"/>
              </p:ext>
            </p:extLst>
          </p:nvPr>
        </p:nvGraphicFramePr>
        <p:xfrm>
          <a:off x="723900" y="1603375"/>
          <a:ext cx="5204777" cy="4816048"/>
        </p:xfrm>
        <a:graphic>
          <a:graphicData uri="http://schemas.openxmlformats.org/drawingml/2006/table">
            <a:tbl>
              <a:tblPr/>
              <a:tblGrid>
                <a:gridCol w="2953067">
                  <a:extLst>
                    <a:ext uri="{9D8B030D-6E8A-4147-A177-3AD203B41FA5}">
                      <a16:colId xmlns:a16="http://schemas.microsoft.com/office/drawing/2014/main" val="20000"/>
                    </a:ext>
                  </a:extLst>
                </a:gridCol>
                <a:gridCol w="2251710">
                  <a:extLst>
                    <a:ext uri="{9D8B030D-6E8A-4147-A177-3AD203B41FA5}">
                      <a16:colId xmlns:a16="http://schemas.microsoft.com/office/drawing/2014/main" val="20001"/>
                    </a:ext>
                  </a:extLst>
                </a:gridCol>
              </a:tblGrid>
              <a:tr h="1964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Most Common TEAEs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(≥5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Iptacopan 200 mg</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8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Mild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Moderate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Severe*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cs typeface="Arial" panose="020B0604020202020204" pitchFamily="34" charset="0"/>
                        </a:rPr>
                        <a:t>58 (93.5)</a:t>
                      </a:r>
                    </a:p>
                    <a:p>
                      <a:pPr algn="ctr"/>
                      <a:r>
                        <a:rPr lang="en-GB" sz="1400" dirty="0">
                          <a:solidFill>
                            <a:schemeClr val="bg1"/>
                          </a:solidFill>
                          <a:latin typeface="+mj-lt"/>
                          <a:cs typeface="Arial" panose="020B0604020202020204" pitchFamily="34" charset="0"/>
                        </a:rPr>
                        <a:t>20 (32.3)</a:t>
                      </a:r>
                    </a:p>
                    <a:p>
                      <a:pPr algn="ctr"/>
                      <a:r>
                        <a:rPr lang="en-GB" sz="1400" dirty="0">
                          <a:solidFill>
                            <a:schemeClr val="bg1"/>
                          </a:solidFill>
                          <a:latin typeface="+mj-lt"/>
                          <a:cs typeface="Arial" panose="020B0604020202020204" pitchFamily="34" charset="0"/>
                        </a:rPr>
                        <a:t>32 (51.6)</a:t>
                      </a:r>
                    </a:p>
                    <a:p>
                      <a:pPr algn="ctr"/>
                      <a:r>
                        <a:rPr lang="en-GB" sz="1400" dirty="0">
                          <a:solidFill>
                            <a:schemeClr val="bg1"/>
                          </a:solidFill>
                          <a:latin typeface="+mj-lt"/>
                          <a:cs typeface="Arial" panose="020B0604020202020204" pitchFamily="34" charset="0"/>
                        </a:rPr>
                        <a:t>6 (9.7)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serious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mj-lt"/>
                          <a:cs typeface="Arial" panose="020B0604020202020204" pitchFamily="34" charset="0"/>
                        </a:rPr>
                        <a:t>9 (14.5)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cs typeface="Arial" panose="020B0604020202020204" pitchFamily="34" charset="0"/>
                        </a:rPr>
                        <a:t>18 (29.0)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mj-lt"/>
                          <a:cs typeface="Arial" panose="020B0604020202020204" pitchFamily="34" charset="0"/>
                        </a:rPr>
                        <a:t>12 (19.4)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cs typeface="Arial" panose="020B0604020202020204" pitchFamily="34" charset="0"/>
                        </a:rPr>
                        <a:t>10 (16.1)</a:t>
                      </a:r>
                      <a:endParaRPr lang="en-GB" sz="14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Nasopharyngitis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cs typeface="Arial" panose="020B0604020202020204" pitchFamily="34" charset="0"/>
                        </a:rPr>
                        <a:t>9 (14.5)</a:t>
                      </a:r>
                      <a:endParaRPr lang="en-GB" sz="14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cs typeface="Arial" panose="020B0604020202020204" pitchFamily="34" charset="0"/>
                        </a:rPr>
                        <a:t>8 (12.9)</a:t>
                      </a:r>
                      <a:endParaRPr lang="en-GB" sz="14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7 (11.3)</a:t>
                      </a:r>
                      <a:endParaRPr kumimoji="0" lang="en-GB"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70622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Urinary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7 (11.3)</a:t>
                      </a:r>
                      <a:endParaRPr kumimoji="0" lang="en-GB"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9648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Breakthrough hemolysis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cs typeface="Arial" panose="020B0604020202020204" pitchFamily="34" charset="0"/>
                        </a:rPr>
                        <a:t>6 (9.7)</a:t>
                      </a:r>
                      <a:endParaRPr lang="en-GB" sz="14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66632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LDH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6 (9.7)</a:t>
                      </a:r>
                      <a:endParaRPr kumimoji="0" lang="en-GB"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878585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5 (8.1)</a:t>
                      </a:r>
                      <a:endParaRPr kumimoji="0" lang="en-GB" sz="14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8745154"/>
                  </a:ext>
                </a:extLst>
              </a:tr>
            </a:tbl>
          </a:graphicData>
        </a:graphic>
      </p:graphicFrame>
      <p:sp>
        <p:nvSpPr>
          <p:cNvPr id="3" name="Content Placeholder 1">
            <a:extLst>
              <a:ext uri="{FF2B5EF4-FFF2-40B4-BE49-F238E27FC236}">
                <a16:creationId xmlns:a16="http://schemas.microsoft.com/office/drawing/2014/main" id="{F169E03D-B053-E3E0-D6FE-ABB0BE4555F8}"/>
              </a:ext>
            </a:extLst>
          </p:cNvPr>
          <p:cNvSpPr txBox="1">
            <a:spLocks/>
          </p:cNvSpPr>
          <p:nvPr/>
        </p:nvSpPr>
        <p:spPr>
          <a:xfrm>
            <a:off x="6100233" y="1510730"/>
            <a:ext cx="5494337"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Iptacopan safety profile at Wk 48 remained consistent with that at Wk 24</a:t>
            </a:r>
          </a:p>
          <a:p>
            <a:r>
              <a:rPr lang="en-US" sz="2000" b="0" kern="0" dirty="0"/>
              <a:t>Mean LDH levels at Wk 48 consistent with </a:t>
            </a:r>
            <a:br>
              <a:rPr lang="en-US" sz="2000" b="0" kern="0" dirty="0"/>
            </a:br>
            <a:r>
              <a:rPr lang="en-US" sz="2000" b="0" kern="0" dirty="0"/>
              <a:t>BL levels in both arms </a:t>
            </a:r>
          </a:p>
          <a:p>
            <a:r>
              <a:rPr lang="en-US" sz="2000" b="0" kern="0" dirty="0"/>
              <a:t>There were no serious TEAEs of hemolysis during iptacopan</a:t>
            </a:r>
          </a:p>
          <a:p>
            <a:r>
              <a:rPr lang="en-US" sz="2000" b="0" kern="0" dirty="0"/>
              <a:t>No serious infections caused by </a:t>
            </a:r>
            <a:r>
              <a:rPr lang="en-US" sz="2000" b="0" i="1" kern="0" dirty="0"/>
              <a:t>Streptococcus pneumoniae</a:t>
            </a:r>
            <a:r>
              <a:rPr lang="en-US" sz="2000" b="0" kern="0" dirty="0"/>
              <a:t>, </a:t>
            </a:r>
            <a:r>
              <a:rPr lang="en-US" sz="2000" b="0" i="1" kern="0" dirty="0"/>
              <a:t>Neisseria meningitidis</a:t>
            </a:r>
            <a:r>
              <a:rPr lang="en-US" sz="2000" b="0" kern="0" dirty="0"/>
              <a:t>, or </a:t>
            </a:r>
            <a:r>
              <a:rPr lang="en-US" sz="2000" b="0" i="1" kern="0" dirty="0"/>
              <a:t>Haemophilus influenzae</a:t>
            </a:r>
          </a:p>
          <a:p>
            <a:r>
              <a:rPr lang="en-US" sz="2000" b="0" kern="0" dirty="0"/>
              <a:t>No TEAE-related treatment discontinuation </a:t>
            </a:r>
          </a:p>
          <a:p>
            <a:r>
              <a:rPr lang="en-US" sz="2000" b="0" kern="0" dirty="0"/>
              <a:t>No deaths</a:t>
            </a:r>
          </a:p>
        </p:txBody>
      </p:sp>
      <p:sp>
        <p:nvSpPr>
          <p:cNvPr id="4" name="TextBox 3">
            <a:extLst>
              <a:ext uri="{FF2B5EF4-FFF2-40B4-BE49-F238E27FC236}">
                <a16:creationId xmlns:a16="http://schemas.microsoft.com/office/drawing/2014/main" id="{3C2A89D9-5537-B7C8-8B65-443225964CBA}"/>
              </a:ext>
            </a:extLst>
          </p:cNvPr>
          <p:cNvSpPr txBox="1"/>
          <p:nvPr/>
        </p:nvSpPr>
        <p:spPr bwMode="auto">
          <a:xfrm>
            <a:off x="5939368" y="5931725"/>
            <a:ext cx="5354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severe or serious TEAEs thought to be treatment related.</a:t>
            </a:r>
          </a:p>
        </p:txBody>
      </p:sp>
    </p:spTree>
    <p:extLst>
      <p:ext uri="{BB962C8B-B14F-4D97-AF65-F5344CB8AC3E}">
        <p14:creationId xmlns:p14="http://schemas.microsoft.com/office/powerpoint/2010/main" val="521052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APPLY-PNH Final Results: </a:t>
            </a:r>
            <a:r>
              <a:rPr lang="en-US" altLang="en-US" sz="3600"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6"/>
            <a:ext cx="10877529" cy="4872693"/>
          </a:xfrm>
        </p:spPr>
        <p:txBody>
          <a:bodyPr/>
          <a:lstStyle/>
          <a:p>
            <a:pPr>
              <a:spcBef>
                <a:spcPts val="600"/>
              </a:spcBef>
              <a:spcAft>
                <a:spcPts val="0"/>
              </a:spcAft>
            </a:pPr>
            <a:r>
              <a:rPr lang="en-US" altLang="en-US" sz="2000" dirty="0"/>
              <a:t>In the final results from APPLY-PNH in patients with PNH and persistent anemia on stable anti-C5 SoC therapy:</a:t>
            </a:r>
          </a:p>
          <a:p>
            <a:pPr lvl="1">
              <a:spcBef>
                <a:spcPts val="600"/>
              </a:spcBef>
              <a:spcAft>
                <a:spcPts val="0"/>
              </a:spcAft>
            </a:pPr>
            <a:r>
              <a:rPr lang="en-US" altLang="en-US" sz="1800" dirty="0"/>
              <a:t>Patients who switched from anti-C5 to iptacopan at Wk 24 had rapid improvements, achieved comparable increases in Hb, near normal Hb, transfusion avoidance, and reduced patient-reported fatigue by Wk 48</a:t>
            </a:r>
          </a:p>
          <a:p>
            <a:pPr lvl="1">
              <a:spcBef>
                <a:spcPts val="600"/>
              </a:spcBef>
              <a:spcAft>
                <a:spcPts val="0"/>
              </a:spcAft>
            </a:pPr>
            <a:r>
              <a:rPr lang="en-US" altLang="en-US" sz="1800" dirty="0"/>
              <a:t>Patients who remained on iptacopan from Wk 24 to Wk 48 had sustained improvements in hematologic and clinical outcomes (eg, Hb, ARC, FACIT-Fatigue, and LDH)</a:t>
            </a:r>
          </a:p>
          <a:p>
            <a:pPr>
              <a:spcBef>
                <a:spcPts val="600"/>
              </a:spcBef>
              <a:spcAft>
                <a:spcPts val="0"/>
              </a:spcAft>
            </a:pPr>
            <a:r>
              <a:rPr lang="en-US" altLang="en-US" sz="2000" dirty="0"/>
              <a:t>Treatment with iptacopan was well tolerated, there were no new safety concerns, including after 48 wk, and there were no TEAEs leading to treatment discontinuation</a:t>
            </a:r>
          </a:p>
          <a:p>
            <a:pPr lvl="1">
              <a:spcBef>
                <a:spcPts val="600"/>
              </a:spcBef>
              <a:spcAft>
                <a:spcPts val="0"/>
              </a:spcAft>
            </a:pPr>
            <a:r>
              <a:rPr lang="en-US" altLang="en-US" sz="1800" dirty="0"/>
              <a:t>BTH occurred infrequently, and events were clinically mild/moderate</a:t>
            </a:r>
          </a:p>
          <a:p>
            <a:pPr>
              <a:spcBef>
                <a:spcPts val="600"/>
              </a:spcBef>
              <a:spcAft>
                <a:spcPts val="0"/>
              </a:spcAft>
            </a:pPr>
            <a:r>
              <a:rPr lang="en-US" altLang="en-US" sz="2000" dirty="0"/>
              <a:t>A total of 136 patients received iptacopan in the APPLY-PNH and APPOINT-PNH trials</a:t>
            </a:r>
          </a:p>
          <a:p>
            <a:pPr lvl="1">
              <a:spcBef>
                <a:spcPts val="600"/>
              </a:spcBef>
              <a:spcAft>
                <a:spcPts val="0"/>
              </a:spcAft>
            </a:pPr>
            <a:r>
              <a:rPr lang="en-US" altLang="en-US" sz="1800" dirty="0"/>
              <a:t>Clinical BTH with iptacopan occurred during complement-amplifying conditions (eg, infections)</a:t>
            </a:r>
          </a:p>
          <a:p>
            <a:pPr lvl="1">
              <a:spcBef>
                <a:spcPts val="600"/>
              </a:spcBef>
              <a:spcAft>
                <a:spcPts val="0"/>
              </a:spcAft>
            </a:pPr>
            <a:r>
              <a:rPr lang="en-US" altLang="en-US" sz="1800" dirty="0"/>
              <a:t>Although severity of clinical BTH was comparable with a SoC anti-C5 therapy, fewer patients experienced them</a:t>
            </a:r>
          </a:p>
          <a:p>
            <a:pPr>
              <a:spcBef>
                <a:spcPts val="600"/>
              </a:spcBef>
              <a:spcAft>
                <a:spcPts val="0"/>
              </a:spcAft>
            </a:pPr>
            <a:r>
              <a:rPr lang="en-US" altLang="en-US" sz="2000" dirty="0"/>
              <a:t>Long-term data show durable response to iptacopan monotherapy, with comprehensive control of intravascular and extravascular hemolysis, supporting iptacopan as potential new treatment for patients with PNH and persistent anemia despite SoC anti-C5 therapy</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Risitano. ASH 2023. Abstr 571.</a:t>
            </a:r>
            <a:r>
              <a:rPr lang="de-DE" altLang="en-US" sz="1200" b="0" spc="-10" dirty="0">
                <a:solidFill>
                  <a:schemeClr val="bg2"/>
                </a:solidFill>
                <a:latin typeface="Calibri" panose="020F0502020204030204" pitchFamily="34" charset="0"/>
              </a:rPr>
              <a:t> Peffault de Latour. ASH 2023. 1338.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306cfd76-9a5f-4304-8cb8-334c11bc627b" xsi:nil="true"/>
    <_dlc_DocId xmlns="d54cbe69-32bd-412a-b004-9152f949605e">56M7VY3CDVN5-1700220908-2</_dlc_DocId>
    <_dlc_DocIdUrl xmlns="d54cbe69-32bd-412a-b004-9152f949605e">
      <Url>https://intranet.clinicaloptions.com/mews/oncology/ONC_2023_ASH_CF_(PRP6554)/NONMALIG_571_Risitano/_layouts/15/DocIdRedir.aspx?ID=56M7VY3CDVN5-1700220908-2</Url>
      <Description>56M7VY3CDVN5-1700220908-2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B186FBAB09A169428B970A857F8C51A3" ma:contentTypeVersion="1" ma:contentTypeDescription="Create a new document." ma:contentTypeScope="" ma:versionID="e6f7385bb2cadd1e8a0ff02ca7296e9d">
  <xsd:schema xmlns:xsd="http://www.w3.org/2001/XMLSchema" xmlns:xs="http://www.w3.org/2001/XMLSchema" xmlns:p="http://schemas.microsoft.com/office/2006/metadata/properties" xmlns:ns2="d54cbe69-32bd-412a-b004-9152f949605e" xmlns:ns3="306cfd76-9a5f-4304-8cb8-334c11bc627b" targetNamespace="http://schemas.microsoft.com/office/2006/metadata/properties" ma:root="true" ma:fieldsID="cdbaada551fe1a514bcc0c1c707618c2" ns2:_="" ns3:_="">
    <xsd:import namespace="d54cbe69-32bd-412a-b004-9152f949605e"/>
    <xsd:import namespace="306cfd76-9a5f-4304-8cb8-334c11bc627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06cfd76-9a5f-4304-8cb8-334c11bc627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terms/"/>
    <ds:schemaRef ds:uri="306cfd76-9a5f-4304-8cb8-334c11bc627b"/>
    <ds:schemaRef ds:uri="http://schemas.microsoft.com/office/infopath/2007/PartnerControls"/>
    <ds:schemaRef ds:uri="http://schemas.openxmlformats.org/package/2006/metadata/core-properties"/>
    <ds:schemaRef ds:uri="http://purl.org/dc/elements/1.1/"/>
    <ds:schemaRef ds:uri="d54cbe69-32bd-412a-b004-9152f949605e"/>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E4418F4A-176F-4B80-9DB7-3E61D6ED2518}">
  <ds:schemaRefs>
    <ds:schemaRef ds:uri="http://schemas.microsoft.com/sharepoint/events"/>
  </ds:schemaRefs>
</ds:datastoreItem>
</file>

<file path=customXml/itemProps3.xml><?xml version="1.0" encoding="utf-8"?>
<ds:datastoreItem xmlns:ds="http://schemas.openxmlformats.org/officeDocument/2006/customXml" ds:itemID="{0E252B6A-F108-47C8-8885-182CB37803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06cfd76-9a5f-4304-8cb8-334c11bc62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1838</TotalTime>
  <Words>2918</Words>
  <Application>Microsoft Office PowerPoint</Application>
  <PresentationFormat>Widescreen</PresentationFormat>
  <Paragraphs>302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APPLY-PNH Final 48-Wk Results: Phase III Trial of Iptacopan Monotherapy in Patients With PNH and Residual Anemia With Anti-C5 Therapy</vt:lpstr>
      <vt:lpstr>About These Slides</vt:lpstr>
      <vt:lpstr>APPLY-PNH Final Results: Background</vt:lpstr>
      <vt:lpstr>APPLY-PNH Final Results: Study Design</vt:lpstr>
      <vt:lpstr>APPLY-PNH Final Results: Baseline Characteristics</vt:lpstr>
      <vt:lpstr>APPLY-PNH Final Results:  Changes in Hb, ARC, FACIT-Fatigue, and LDH</vt:lpstr>
      <vt:lpstr>APPLY-PNH Final Results: Transfusion Avoidance and Breakthrough Hemolysis Events</vt:lpstr>
      <vt:lpstr>APPLY-PNH Final Results: Clinical Breakthrough Hemolysis at 48 Wk in APPLY and APPOINT-PNH</vt:lpstr>
      <vt:lpstr>APPLY-PNH Final Results: MAVEs</vt:lpstr>
      <vt:lpstr>APPLY-PNH Final Results: Safety Summary</vt:lpstr>
      <vt:lpstr>APPLY-PNH Final Results: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APPLY-PNH Final 48-Wk Results: Phase III Trial of Iptacopan Monotherapy in Patients With PNH and Residual Anemia With Anti-C5 Therapy</dc:title>
  <dc:creator>Preferred User</dc:creator>
  <cp:lastModifiedBy>jbuckley@clinicaloptions.com</cp:lastModifiedBy>
  <cp:revision>40</cp:revision>
  <cp:lastPrinted>2016-09-26T20:21:49Z</cp:lastPrinted>
  <dcterms:created xsi:type="dcterms:W3CDTF">2005-05-27T15:08:01Z</dcterms:created>
  <dcterms:modified xsi:type="dcterms:W3CDTF">2023-12-14T16:38:44Z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734df33b-72a7-4e75-af74-7c2b3fd59f82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0x010100B186FBAB09A169428B970A857F8C51A3</vt:lpwstr>
  </property>
  <property fmtid="{D5CDD505-2E9C-101B-9397-08002B2CF9AE}" pid="9" name="MediaServiceImageTags">
    <vt:lpwstr/>
  </property>
</Properties>
</file>